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4" r:id="rId5"/>
    <p:sldId id="265" r:id="rId6"/>
    <p:sldId id="266" r:id="rId7"/>
    <p:sldId id="267" r:id="rId8"/>
    <p:sldId id="270" r:id="rId9"/>
    <p:sldId id="271" r:id="rId10"/>
    <p:sldId id="272" r:id="rId11"/>
    <p:sldId id="273" r:id="rId12"/>
    <p:sldId id="275" r:id="rId13"/>
    <p:sldId id="279" r:id="rId14"/>
    <p:sldId id="281" r:id="rId15"/>
    <p:sldId id="277" r:id="rId16"/>
    <p:sldId id="283" r:id="rId17"/>
    <p:sldId id="284" r:id="rId18"/>
    <p:sldId id="285" r:id="rId19"/>
    <p:sldId id="286" r:id="rId20"/>
    <p:sldId id="288" r:id="rId21"/>
    <p:sldId id="291" r:id="rId22"/>
    <p:sldId id="292" r:id="rId23"/>
    <p:sldId id="294" r:id="rId24"/>
    <p:sldId id="295" r:id="rId25"/>
    <p:sldId id="297" r:id="rId26"/>
    <p:sldId id="299" r:id="rId2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2E0F-58E1-4A34-A9B3-3488D9A23B6A}" type="datetimeFigureOut">
              <a:rPr lang="id-ID" smtClean="0"/>
              <a:t>26/08/2021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F4E0-C4BB-4D35-A727-D139B8FE72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9375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2E0F-58E1-4A34-A9B3-3488D9A23B6A}" type="datetimeFigureOut">
              <a:rPr lang="id-ID" smtClean="0"/>
              <a:t>26/08/2021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F4E0-C4BB-4D35-A727-D139B8FE72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376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2E0F-58E1-4A34-A9B3-3488D9A23B6A}" type="datetimeFigureOut">
              <a:rPr lang="id-ID" smtClean="0"/>
              <a:t>26/08/2021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F4E0-C4BB-4D35-A727-D139B8FE72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64442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2E0F-58E1-4A34-A9B3-3488D9A23B6A}" type="datetimeFigureOut">
              <a:rPr lang="id-ID" smtClean="0"/>
              <a:t>26/08/2021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F4E0-C4BB-4D35-A727-D139B8FE72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5239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2E0F-58E1-4A34-A9B3-3488D9A23B6A}" type="datetimeFigureOut">
              <a:rPr lang="id-ID" smtClean="0"/>
              <a:t>26/08/2021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F4E0-C4BB-4D35-A727-D139B8FE72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17151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2E0F-58E1-4A34-A9B3-3488D9A23B6A}" type="datetimeFigureOut">
              <a:rPr lang="id-ID" smtClean="0"/>
              <a:t>26/08/2021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F4E0-C4BB-4D35-A727-D139B8FE72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6785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2E0F-58E1-4A34-A9B3-3488D9A23B6A}" type="datetimeFigureOut">
              <a:rPr lang="id-ID" smtClean="0"/>
              <a:t>26/08/2021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F4E0-C4BB-4D35-A727-D139B8FE72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30051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2E0F-58E1-4A34-A9B3-3488D9A23B6A}" type="datetimeFigureOut">
              <a:rPr lang="id-ID" smtClean="0"/>
              <a:t>26/08/2021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F4E0-C4BB-4D35-A727-D139B8FE72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27280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2E0F-58E1-4A34-A9B3-3488D9A23B6A}" type="datetimeFigureOut">
              <a:rPr lang="id-ID" smtClean="0"/>
              <a:t>26/08/2021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F4E0-C4BB-4D35-A727-D139B8FE72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8613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2E0F-58E1-4A34-A9B3-3488D9A23B6A}" type="datetimeFigureOut">
              <a:rPr lang="id-ID" smtClean="0"/>
              <a:t>26/08/2021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F4E0-C4BB-4D35-A727-D139B8FE72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67326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2E0F-58E1-4A34-A9B3-3488D9A23B6A}" type="datetimeFigureOut">
              <a:rPr lang="id-ID" smtClean="0"/>
              <a:t>26/08/2021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F4E0-C4BB-4D35-A727-D139B8FE72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93111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22E0F-58E1-4A34-A9B3-3488D9A23B6A}" type="datetimeFigureOut">
              <a:rPr lang="id-ID" smtClean="0"/>
              <a:t>26/08/2021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FF4E0-C4BB-4D35-A727-D139B8FE72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96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>
            <a:normAutofit/>
          </a:bodyPr>
          <a:lstStyle/>
          <a:p>
            <a:r>
              <a:rPr lang="en-AU" sz="4000" b="1" dirty="0" err="1" smtClean="0"/>
              <a:t>Reformasi</a:t>
            </a:r>
            <a:r>
              <a:rPr lang="en-AU" sz="4000" b="1" dirty="0" smtClean="0"/>
              <a:t> </a:t>
            </a:r>
            <a:r>
              <a:rPr lang="id-ID" sz="4000" b="1" dirty="0" smtClean="0"/>
              <a:t>P</a:t>
            </a:r>
            <a:r>
              <a:rPr lang="en-AU" sz="4000" b="1" dirty="0" err="1" smtClean="0"/>
              <a:t>eyanan</a:t>
            </a:r>
            <a:r>
              <a:rPr lang="en-AU" sz="4000" b="1" dirty="0" smtClean="0"/>
              <a:t> </a:t>
            </a:r>
            <a:r>
              <a:rPr lang="id-ID" sz="4000" b="1" dirty="0" smtClean="0"/>
              <a:t>P</a:t>
            </a:r>
            <a:r>
              <a:rPr lang="en-AU" sz="4000" b="1" dirty="0" err="1" smtClean="0"/>
              <a:t>ublic</a:t>
            </a:r>
            <a:r>
              <a:rPr lang="id-ID" sz="4000" b="1" dirty="0" smtClean="0"/>
              <a:t> Daerah 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544616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+mj-lt"/>
                <a:cs typeface="Arial" pitchFamily="34" charset="0"/>
              </a:rPr>
              <a:t>D</a:t>
            </a:r>
            <a:r>
              <a:rPr lang="id-ID" dirty="0">
                <a:latin typeface="+mj-lt"/>
                <a:cs typeface="Arial" pitchFamily="34" charset="0"/>
              </a:rPr>
              <a:t>g</a:t>
            </a:r>
            <a:r>
              <a:rPr lang="en-US" dirty="0">
                <a:latin typeface="+mj-lt"/>
                <a:cs typeface="Arial" pitchFamily="34" charset="0"/>
              </a:rPr>
              <a:t>  </a:t>
            </a:r>
            <a:r>
              <a:rPr lang="en-US" dirty="0" err="1">
                <a:latin typeface="+mj-lt"/>
                <a:cs typeface="Arial" pitchFamily="34" charset="0"/>
              </a:rPr>
              <a:t>berlakunya</a:t>
            </a:r>
            <a:r>
              <a:rPr lang="en-US" dirty="0">
                <a:latin typeface="+mj-lt"/>
                <a:cs typeface="Arial" pitchFamily="34" charset="0"/>
              </a:rPr>
              <a:t> UU No 22/1999 </a:t>
            </a:r>
            <a:r>
              <a:rPr lang="en-US" dirty="0" err="1">
                <a:latin typeface="+mj-lt"/>
                <a:cs typeface="Arial" pitchFamily="34" charset="0"/>
              </a:rPr>
              <a:t>ttg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</a:t>
            </a:r>
            <a:r>
              <a:rPr lang="id-ID" dirty="0">
                <a:latin typeface="+mj-lt"/>
                <a:cs typeface="Arial" pitchFamily="34" charset="0"/>
              </a:rPr>
              <a:t>erintah D</a:t>
            </a:r>
            <a:r>
              <a:rPr lang="en-US" dirty="0">
                <a:latin typeface="+mj-lt"/>
                <a:cs typeface="Arial" pitchFamily="34" charset="0"/>
              </a:rPr>
              <a:t>a</a:t>
            </a:r>
            <a:r>
              <a:rPr lang="id-ID" dirty="0">
                <a:latin typeface="+mj-lt"/>
                <a:cs typeface="Arial" pitchFamily="34" charset="0"/>
              </a:rPr>
              <a:t>erah </a:t>
            </a:r>
            <a:r>
              <a:rPr lang="en-US" dirty="0">
                <a:latin typeface="+mj-lt"/>
                <a:cs typeface="Arial" pitchFamily="34" charset="0"/>
              </a:rPr>
              <a:t> &amp; UU No.25/1999 t</a:t>
            </a:r>
            <a:r>
              <a:rPr lang="id-ID" dirty="0">
                <a:latin typeface="+mj-lt"/>
                <a:cs typeface="Arial" pitchFamily="34" charset="0"/>
              </a:rPr>
              <a:t>tg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Perimbangan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Keuangan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antara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Pemda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id-ID" dirty="0">
                <a:latin typeface="+mj-lt"/>
                <a:cs typeface="Arial" pitchFamily="34" charset="0"/>
              </a:rPr>
              <a:t>&amp; 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Pusat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semakin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banyak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aktivitas</a:t>
            </a:r>
            <a:r>
              <a:rPr lang="en-US" b="1" dirty="0">
                <a:latin typeface="+mj-lt"/>
                <a:cs typeface="Arial" pitchFamily="34" charset="0"/>
              </a:rPr>
              <a:t>  </a:t>
            </a:r>
            <a:r>
              <a:rPr lang="en-US" b="1" dirty="0" err="1">
                <a:latin typeface="+mj-lt"/>
                <a:cs typeface="Arial" pitchFamily="34" charset="0"/>
              </a:rPr>
              <a:t>pelayanan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yg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id-ID" dirty="0">
                <a:latin typeface="+mj-lt"/>
                <a:cs typeface="Arial" pitchFamily="34" charset="0"/>
              </a:rPr>
              <a:t>hrs </a:t>
            </a:r>
            <a:r>
              <a:rPr lang="en-US" dirty="0" err="1">
                <a:latin typeface="+mj-lt"/>
                <a:cs typeface="Arial" pitchFamily="34" charset="0"/>
              </a:rPr>
              <a:t>ditangani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oleh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, s</a:t>
            </a:r>
            <a:r>
              <a:rPr lang="id-ID" dirty="0">
                <a:latin typeface="+mj-lt"/>
                <a:cs typeface="Arial" pitchFamily="34" charset="0"/>
              </a:rPr>
              <a:t>hg </a:t>
            </a:r>
            <a:r>
              <a:rPr lang="en-US" dirty="0" err="1">
                <a:latin typeface="+mj-lt"/>
                <a:cs typeface="Arial" pitchFamily="34" charset="0"/>
              </a:rPr>
              <a:t>aparat</a:t>
            </a:r>
            <a:r>
              <a:rPr lang="en-US" dirty="0">
                <a:latin typeface="+mj-lt"/>
                <a:cs typeface="Arial" pitchFamily="34" charset="0"/>
              </a:rPr>
              <a:t> di Daerah </a:t>
            </a:r>
            <a:r>
              <a:rPr lang="en-US" dirty="0" err="1">
                <a:latin typeface="+mj-lt"/>
                <a:cs typeface="Arial" pitchFamily="34" charset="0"/>
              </a:rPr>
              <a:t>dituntut</a:t>
            </a:r>
            <a:r>
              <a:rPr lang="en-US" dirty="0">
                <a:latin typeface="+mj-lt"/>
                <a:cs typeface="Arial" pitchFamily="34" charset="0"/>
              </a:rPr>
              <a:t>  u</a:t>
            </a:r>
            <a:r>
              <a:rPr lang="id-ID" dirty="0">
                <a:latin typeface="+mj-lt"/>
                <a:cs typeface="Arial" pitchFamily="34" charset="0"/>
              </a:rPr>
              <a:t>n</a:t>
            </a:r>
            <a:r>
              <a:rPr lang="en-US" dirty="0">
                <a:latin typeface="+mj-lt"/>
                <a:cs typeface="Arial" pitchFamily="34" charset="0"/>
              </a:rPr>
              <a:t>t</a:t>
            </a:r>
            <a:r>
              <a:rPr lang="id-ID" dirty="0">
                <a:latin typeface="+mj-lt"/>
                <a:cs typeface="Arial" pitchFamily="34" charset="0"/>
              </a:rPr>
              <a:t>u</a:t>
            </a:r>
            <a:r>
              <a:rPr lang="en-US" dirty="0">
                <a:latin typeface="+mj-lt"/>
                <a:cs typeface="Arial" pitchFamily="34" charset="0"/>
              </a:rPr>
              <a:t>k </a:t>
            </a:r>
            <a:r>
              <a:rPr lang="en-US" dirty="0" err="1">
                <a:latin typeface="+mj-lt"/>
                <a:cs typeface="Arial" pitchFamily="34" charset="0"/>
              </a:rPr>
              <a:t>memahami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mempraktikkan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manajemen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pelayanan</a:t>
            </a:r>
            <a:r>
              <a:rPr lang="en-US" b="1" dirty="0">
                <a:latin typeface="+mj-lt"/>
                <a:cs typeface="Arial" pitchFamily="34" charset="0"/>
              </a:rPr>
              <a:t>. 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+mj-lt"/>
                <a:cs typeface="Arial" pitchFamily="34" charset="0"/>
              </a:rPr>
              <a:t>UU </a:t>
            </a:r>
            <a:r>
              <a:rPr lang="id-ID" dirty="0">
                <a:latin typeface="+mj-lt"/>
                <a:cs typeface="Arial" pitchFamily="34" charset="0"/>
              </a:rPr>
              <a:t>tsb  </a:t>
            </a:r>
            <a:r>
              <a:rPr lang="en-US" dirty="0" err="1" smtClean="0">
                <a:latin typeface="+mj-lt"/>
                <a:cs typeface="Arial" pitchFamily="34" charset="0"/>
              </a:rPr>
              <a:t>direvisi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id-ID" dirty="0">
                <a:latin typeface="+mj-lt"/>
                <a:cs typeface="Arial" pitchFamily="34" charset="0"/>
              </a:rPr>
              <a:t> dg</a:t>
            </a:r>
            <a:r>
              <a:rPr lang="en-US" dirty="0">
                <a:latin typeface="+mj-lt"/>
                <a:cs typeface="Arial" pitchFamily="34" charset="0"/>
              </a:rPr>
              <a:t>  UU No. 32 /2004 </a:t>
            </a:r>
            <a:r>
              <a:rPr lang="id-ID" dirty="0">
                <a:latin typeface="+mj-lt"/>
                <a:cs typeface="Arial" pitchFamily="34" charset="0"/>
              </a:rPr>
              <a:t>&amp;</a:t>
            </a:r>
            <a:r>
              <a:rPr lang="en-US" dirty="0">
                <a:latin typeface="+mj-lt"/>
                <a:cs typeface="Arial" pitchFamily="34" charset="0"/>
              </a:rPr>
              <a:t> UU No. 33 /2004</a:t>
            </a:r>
            <a:r>
              <a:rPr lang="id-ID" dirty="0">
                <a:latin typeface="+mj-lt"/>
                <a:cs typeface="Arial" pitchFamily="34" charset="0"/>
              </a:rPr>
              <a:t>.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kemudian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direvisi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 lagi </a:t>
            </a:r>
            <a:r>
              <a:rPr lang="en-US" dirty="0" smtClean="0">
                <a:latin typeface="+mj-lt"/>
                <a:cs typeface="Arial" pitchFamily="34" charset="0"/>
              </a:rPr>
              <a:t>d</a:t>
            </a:r>
            <a:r>
              <a:rPr lang="id-ID" dirty="0" smtClean="0">
                <a:latin typeface="+mj-lt"/>
                <a:cs typeface="Arial" pitchFamily="34" charset="0"/>
              </a:rPr>
              <a:t>g</a:t>
            </a:r>
            <a:r>
              <a:rPr lang="en-US" dirty="0" smtClean="0">
                <a:latin typeface="+mj-lt"/>
                <a:cs typeface="Arial" pitchFamily="34" charset="0"/>
              </a:rPr>
              <a:t> UU No.</a:t>
            </a:r>
            <a:r>
              <a:rPr lang="id-ID" dirty="0" smtClean="0">
                <a:latin typeface="+mj-lt"/>
                <a:cs typeface="Arial" pitchFamily="34" charset="0"/>
              </a:rPr>
              <a:t>2</a:t>
            </a:r>
            <a:r>
              <a:rPr lang="en-US" dirty="0" smtClean="0">
                <a:latin typeface="+mj-lt"/>
                <a:cs typeface="Arial" pitchFamily="34" charset="0"/>
              </a:rPr>
              <a:t>3 /20</a:t>
            </a:r>
            <a:r>
              <a:rPr lang="id-ID" dirty="0" smtClean="0">
                <a:latin typeface="+mj-lt"/>
                <a:cs typeface="Arial" pitchFamily="34" charset="0"/>
              </a:rPr>
              <a:t>1</a:t>
            </a:r>
            <a:r>
              <a:rPr lang="en-US" dirty="0" smtClean="0">
                <a:latin typeface="+mj-lt"/>
                <a:cs typeface="Arial" pitchFamily="34" charset="0"/>
              </a:rPr>
              <a:t>4</a:t>
            </a:r>
            <a:r>
              <a:rPr lang="id-ID" dirty="0" smtClean="0">
                <a:latin typeface="+mj-lt"/>
                <a:cs typeface="Arial" pitchFamily="34" charset="0"/>
              </a:rPr>
              <a:t>,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mengakibatkan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interaksi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aparat</a:t>
            </a:r>
            <a:r>
              <a:rPr lang="en-US" dirty="0" smtClean="0">
                <a:latin typeface="+mj-lt"/>
                <a:cs typeface="Arial" pitchFamily="34" charset="0"/>
              </a:rPr>
              <a:t> Daerah </a:t>
            </a:r>
            <a:r>
              <a:rPr lang="id-ID" dirty="0" smtClean="0">
                <a:latin typeface="+mj-lt"/>
                <a:cs typeface="Arial" pitchFamily="34" charset="0"/>
              </a:rPr>
              <a:t>&amp;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msyarakat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lebih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intens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  <a:r>
              <a:rPr lang="id-ID" dirty="0" smtClean="0">
                <a:latin typeface="+mj-lt"/>
                <a:cs typeface="Arial" pitchFamily="34" charset="0"/>
              </a:rPr>
              <a:t>Dg </a:t>
            </a:r>
            <a:r>
              <a:rPr lang="en-US" dirty="0" err="1" smtClean="0">
                <a:latin typeface="+mj-lt"/>
                <a:cs typeface="Arial" pitchFamily="34" charset="0"/>
              </a:rPr>
              <a:t>makin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kuat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tuntutan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demokratisasi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&amp;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pengakuan</a:t>
            </a:r>
            <a:r>
              <a:rPr lang="en-US" dirty="0" smtClean="0">
                <a:latin typeface="+mj-lt"/>
                <a:cs typeface="Arial" pitchFamily="34" charset="0"/>
              </a:rPr>
              <a:t> HAM </a:t>
            </a:r>
            <a:r>
              <a:rPr lang="en-US" dirty="0" err="1" smtClean="0">
                <a:latin typeface="+mj-lt"/>
                <a:cs typeface="Arial" pitchFamily="34" charset="0"/>
              </a:rPr>
              <a:t>melahirkan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kuatnya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tuntutan</a:t>
            </a:r>
            <a:r>
              <a:rPr lang="en-US" dirty="0" smtClean="0">
                <a:latin typeface="+mj-lt"/>
                <a:cs typeface="Arial" pitchFamily="34" charset="0"/>
              </a:rPr>
              <a:t> t</a:t>
            </a:r>
            <a:r>
              <a:rPr lang="id-ID" dirty="0" smtClean="0">
                <a:latin typeface="+mj-lt"/>
                <a:cs typeface="Arial" pitchFamily="34" charset="0"/>
              </a:rPr>
              <a:t>hdp 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id-ID" b="1" dirty="0" smtClean="0">
                <a:latin typeface="+mj-lt"/>
                <a:cs typeface="Arial" pitchFamily="34" charset="0"/>
              </a:rPr>
              <a:t>P</a:t>
            </a:r>
            <a:r>
              <a:rPr lang="en-US" b="1" dirty="0" err="1" smtClean="0">
                <a:latin typeface="+mj-lt"/>
                <a:cs typeface="Arial" pitchFamily="34" charset="0"/>
              </a:rPr>
              <a:t>elayanan</a:t>
            </a:r>
            <a:r>
              <a:rPr lang="id-ID" b="1" dirty="0" smtClean="0">
                <a:latin typeface="+mj-lt"/>
                <a:cs typeface="Arial" pitchFamily="34" charset="0"/>
              </a:rPr>
              <a:t> Publik 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dirty="0" smtClean="0">
                <a:latin typeface="+mj-lt"/>
                <a:cs typeface="Arial" pitchFamily="34" charset="0"/>
              </a:rPr>
              <a:t>yang </a:t>
            </a:r>
            <a:r>
              <a:rPr lang="en-US" dirty="0" err="1" smtClean="0">
                <a:latin typeface="+mj-lt"/>
                <a:cs typeface="Arial" pitchFamily="34" charset="0"/>
              </a:rPr>
              <a:t>berkualitas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endParaRPr lang="id-ID" b="1" dirty="0">
              <a:latin typeface="+mj-lt"/>
              <a:cs typeface="Arial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dirty="0" err="1">
                <a:latin typeface="+mj-lt"/>
                <a:cs typeface="Arial" pitchFamily="34" charset="0"/>
              </a:rPr>
              <a:t>Globalisasi</a:t>
            </a:r>
            <a:r>
              <a:rPr lang="en-US" dirty="0">
                <a:latin typeface="+mj-lt"/>
                <a:cs typeface="Arial" pitchFamily="34" charset="0"/>
              </a:rPr>
              <a:t>  &amp; </a:t>
            </a:r>
            <a:r>
              <a:rPr lang="en-US" dirty="0" err="1">
                <a:latin typeface="+mj-lt"/>
                <a:cs typeface="Arial" pitchFamily="34" charset="0"/>
              </a:rPr>
              <a:t>perdagangan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bebas</a:t>
            </a:r>
            <a:r>
              <a:rPr lang="en-US" dirty="0">
                <a:latin typeface="+mj-lt"/>
                <a:cs typeface="Arial" pitchFamily="34" charset="0"/>
              </a:rPr>
              <a:t> m</a:t>
            </a:r>
            <a:r>
              <a:rPr lang="id-ID" dirty="0">
                <a:latin typeface="+mj-lt"/>
                <a:cs typeface="Arial" pitchFamily="34" charset="0"/>
              </a:rPr>
              <a:t>e</a:t>
            </a:r>
            <a:r>
              <a:rPr lang="en-US" dirty="0" err="1">
                <a:latin typeface="+mj-lt"/>
                <a:cs typeface="Arial" pitchFamily="34" charset="0"/>
              </a:rPr>
              <a:t>ngakibatkan</a:t>
            </a:r>
            <a:r>
              <a:rPr lang="en-US" dirty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batas</a:t>
            </a:r>
            <a:r>
              <a:rPr lang="id-ID" dirty="0" smtClean="0">
                <a:latin typeface="+mj-lt"/>
                <a:cs typeface="Arial" pitchFamily="34" charset="0"/>
              </a:rPr>
              <a:t>- batas  </a:t>
            </a:r>
            <a:r>
              <a:rPr lang="en-US" dirty="0" err="1">
                <a:latin typeface="+mj-lt"/>
                <a:cs typeface="Arial" pitchFamily="34" charset="0"/>
              </a:rPr>
              <a:t>antar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negara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menjadi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kabur</a:t>
            </a:r>
            <a:r>
              <a:rPr lang="en-US" dirty="0">
                <a:latin typeface="+mj-lt"/>
                <a:cs typeface="Arial" pitchFamily="34" charset="0"/>
              </a:rPr>
              <a:t>&amp; </a:t>
            </a:r>
            <a:r>
              <a:rPr lang="en-US" dirty="0" err="1">
                <a:latin typeface="+mj-lt"/>
                <a:cs typeface="Arial" pitchFamily="34" charset="0"/>
              </a:rPr>
              <a:t>kompetisi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sangat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ketat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id-ID" dirty="0">
                <a:latin typeface="+mj-lt"/>
                <a:cs typeface="Arial" pitchFamily="34" charset="0"/>
              </a:rPr>
              <a:t>.</a:t>
            </a:r>
            <a:r>
              <a:rPr lang="en-US" dirty="0">
                <a:latin typeface="+mj-lt"/>
                <a:cs typeface="Arial" pitchFamily="34" charset="0"/>
              </a:rPr>
              <a:t> Hal </a:t>
            </a:r>
            <a:r>
              <a:rPr lang="en-US" dirty="0" err="1">
                <a:latin typeface="+mj-lt"/>
                <a:cs typeface="Arial" pitchFamily="34" charset="0"/>
              </a:rPr>
              <a:t>ini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menuntut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kemampuan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manajemen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pelayanan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dirty="0">
                <a:latin typeface="+mj-lt"/>
                <a:cs typeface="Arial" pitchFamily="34" charset="0"/>
              </a:rPr>
              <a:t>yang </a:t>
            </a:r>
            <a:r>
              <a:rPr lang="en-US" dirty="0" err="1">
                <a:latin typeface="+mj-lt"/>
                <a:cs typeface="Arial" pitchFamily="34" charset="0"/>
              </a:rPr>
              <a:t>sangat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tinggi</a:t>
            </a:r>
            <a:r>
              <a:rPr lang="en-US" dirty="0">
                <a:latin typeface="+mj-lt"/>
                <a:cs typeface="Arial" pitchFamily="34" charset="0"/>
              </a:rPr>
              <a:t>  </a:t>
            </a:r>
            <a:r>
              <a:rPr lang="en-US" dirty="0" err="1">
                <a:latin typeface="+mj-lt"/>
                <a:cs typeface="Arial" pitchFamily="34" charset="0"/>
              </a:rPr>
              <a:t>untuk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dapat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tetap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eksis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mampu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bersaing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49979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34605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36145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d-ID" sz="2800" b="1" dirty="0" smtClean="0"/>
              <a:t>2. </a:t>
            </a:r>
            <a:r>
              <a:rPr lang="en-US" sz="3400" b="1" dirty="0" err="1">
                <a:latin typeface="+mj-lt"/>
              </a:rPr>
              <a:t>Pendekatan</a:t>
            </a:r>
            <a:r>
              <a:rPr lang="en-US" sz="3400" b="1" dirty="0">
                <a:latin typeface="+mj-lt"/>
              </a:rPr>
              <a:t> yang </a:t>
            </a:r>
            <a:r>
              <a:rPr lang="en-US" sz="3400" b="1" dirty="0" err="1">
                <a:latin typeface="+mj-lt"/>
              </a:rPr>
              <a:t>berorientasi</a:t>
            </a:r>
            <a:r>
              <a:rPr lang="en-US" sz="3400" dirty="0">
                <a:latin typeface="+mj-lt"/>
              </a:rPr>
              <a:t> </a:t>
            </a:r>
            <a:r>
              <a:rPr lang="en-US" sz="3400" b="1" i="1" dirty="0">
                <a:latin typeface="+mj-lt"/>
              </a:rPr>
              <a:t>Involvement</a:t>
            </a:r>
            <a:endParaRPr lang="en-US" sz="3400" dirty="0">
              <a:latin typeface="+mj-lt"/>
            </a:endParaRPr>
          </a:p>
          <a:p>
            <a:pPr marL="742950" indent="-742950">
              <a:buFont typeface="+mj-lt"/>
              <a:buAutoNum type="alphaLcPeriod"/>
            </a:pPr>
            <a:r>
              <a:rPr lang="en-US" sz="3400" dirty="0">
                <a:latin typeface="+mj-lt"/>
              </a:rPr>
              <a:t>Dalam </a:t>
            </a:r>
            <a:r>
              <a:rPr lang="en-US" sz="3400" dirty="0" err="1">
                <a:latin typeface="+mj-lt"/>
              </a:rPr>
              <a:t>pendekatan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ini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pekerja</a:t>
            </a:r>
            <a:r>
              <a:rPr lang="en-US" sz="3400" dirty="0">
                <a:latin typeface="+mj-lt"/>
              </a:rPr>
              <a:t> /</a:t>
            </a:r>
            <a:r>
              <a:rPr lang="en-US" sz="3400" dirty="0" err="1">
                <a:latin typeface="+mj-lt"/>
              </a:rPr>
              <a:t>karyawan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diberi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wewenang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untuk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memecahkan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masalah</a:t>
            </a:r>
            <a:r>
              <a:rPr lang="en-US" sz="3400" dirty="0">
                <a:latin typeface="+mj-lt"/>
              </a:rPr>
              <a:t> d</a:t>
            </a:r>
            <a:r>
              <a:rPr lang="id-ID" sz="3400" dirty="0">
                <a:latin typeface="+mj-lt"/>
              </a:rPr>
              <a:t>g </a:t>
            </a:r>
            <a:r>
              <a:rPr lang="en-US" sz="3400" dirty="0" err="1">
                <a:latin typeface="+mj-lt"/>
              </a:rPr>
              <a:t>kreatif</a:t>
            </a:r>
            <a:r>
              <a:rPr lang="en-US" sz="3400" dirty="0">
                <a:latin typeface="+mj-lt"/>
              </a:rPr>
              <a:t>, </a:t>
            </a:r>
            <a:r>
              <a:rPr lang="en-US" sz="3400" dirty="0" err="1">
                <a:latin typeface="+mj-lt"/>
              </a:rPr>
              <a:t>inovatif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dan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efektif</a:t>
            </a:r>
            <a:r>
              <a:rPr lang="en-US" sz="3400" dirty="0">
                <a:latin typeface="+mj-lt"/>
              </a:rPr>
              <a:t>. </a:t>
            </a:r>
            <a:endParaRPr lang="id-ID" sz="3400" dirty="0">
              <a:latin typeface="+mj-lt"/>
            </a:endParaRPr>
          </a:p>
          <a:p>
            <a:pPr marL="742950" indent="-742950">
              <a:buFont typeface="+mj-lt"/>
              <a:buAutoNum type="alphaLcPeriod"/>
            </a:pPr>
            <a:r>
              <a:rPr lang="en-US" sz="3400" dirty="0">
                <a:latin typeface="+mj-lt"/>
              </a:rPr>
              <a:t>Para </a:t>
            </a:r>
            <a:r>
              <a:rPr lang="en-US" sz="3400" dirty="0" err="1">
                <a:latin typeface="+mj-lt"/>
              </a:rPr>
              <a:t>pekerja</a:t>
            </a:r>
            <a:r>
              <a:rPr lang="en-US" sz="3400" dirty="0">
                <a:latin typeface="+mj-lt"/>
              </a:rPr>
              <a:t>/</a:t>
            </a:r>
            <a:r>
              <a:rPr lang="en-US" sz="3400" dirty="0" err="1">
                <a:latin typeface="+mj-lt"/>
              </a:rPr>
              <a:t>birokrat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sering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diminta</a:t>
            </a:r>
            <a:r>
              <a:rPr lang="en-US" sz="3400" dirty="0">
                <a:latin typeface="+mj-lt"/>
              </a:rPr>
              <a:t> saran </a:t>
            </a:r>
            <a:r>
              <a:rPr lang="en-US" sz="3400" dirty="0" err="1">
                <a:latin typeface="+mj-lt"/>
              </a:rPr>
              <a:t>dalam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pengembangan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produk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atau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jasa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pelayanan</a:t>
            </a:r>
            <a:r>
              <a:rPr lang="en-US" sz="3400" dirty="0">
                <a:latin typeface="+mj-lt"/>
              </a:rPr>
              <a:t> yang </a:t>
            </a:r>
            <a:r>
              <a:rPr lang="en-US" sz="3400" dirty="0" err="1">
                <a:latin typeface="+mj-lt"/>
              </a:rPr>
              <a:t>baru</a:t>
            </a:r>
            <a:r>
              <a:rPr lang="en-US" sz="3400" dirty="0">
                <a:latin typeface="+mj-lt"/>
              </a:rPr>
              <a:t>. </a:t>
            </a:r>
            <a:endParaRPr lang="id-ID" sz="3400" dirty="0">
              <a:latin typeface="+mj-lt"/>
            </a:endParaRPr>
          </a:p>
          <a:p>
            <a:pPr marL="0" indent="0">
              <a:buNone/>
            </a:pPr>
            <a:endParaRPr lang="en-US" sz="3400" dirty="0">
              <a:latin typeface="+mj-lt"/>
            </a:endParaRPr>
          </a:p>
          <a:p>
            <a:pPr marL="0" indent="0">
              <a:buNone/>
            </a:pPr>
            <a:r>
              <a:rPr lang="en-US" sz="3400" b="1" dirty="0" err="1">
                <a:latin typeface="+mj-lt"/>
              </a:rPr>
              <a:t>Keuntungannya</a:t>
            </a:r>
            <a:r>
              <a:rPr lang="en-US" sz="3400" b="1" dirty="0">
                <a:latin typeface="+mj-lt"/>
              </a:rPr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>
                <a:latin typeface="+mj-lt"/>
              </a:rPr>
              <a:t>Kebutuhan</a:t>
            </a:r>
            <a:r>
              <a:rPr lang="en-US" sz="3400" b="1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pelanggan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direspon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dengan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cepat</a:t>
            </a:r>
            <a:endParaRPr lang="en-US" sz="34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>
                <a:latin typeface="+mj-lt"/>
              </a:rPr>
              <a:t>Pekerja</a:t>
            </a:r>
            <a:r>
              <a:rPr lang="en-US" sz="3400" dirty="0">
                <a:latin typeface="+mj-lt"/>
              </a:rPr>
              <a:t> /</a:t>
            </a:r>
            <a:r>
              <a:rPr lang="en-US" sz="3400" dirty="0" err="1">
                <a:latin typeface="+mj-lt"/>
              </a:rPr>
              <a:t>birokrat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lebih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percaya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diri</a:t>
            </a:r>
            <a:endParaRPr lang="en-US" sz="34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Pekerja</a:t>
            </a:r>
            <a:r>
              <a:rPr lang="en-US" sz="3400" dirty="0">
                <a:latin typeface="+mj-lt"/>
              </a:rPr>
              <a:t> /</a:t>
            </a:r>
            <a:r>
              <a:rPr lang="en-US" sz="3400" dirty="0" err="1">
                <a:latin typeface="+mj-lt"/>
              </a:rPr>
              <a:t>birokrat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akan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berinteraksi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dengan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pengguna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jasa</a:t>
            </a:r>
            <a:r>
              <a:rPr lang="en-US" sz="3400" dirty="0">
                <a:latin typeface="+mj-lt"/>
              </a:rPr>
              <a:t>/</a:t>
            </a:r>
            <a:r>
              <a:rPr lang="en-US" sz="3400" dirty="0" err="1">
                <a:latin typeface="+mj-lt"/>
              </a:rPr>
              <a:t>konsumen</a:t>
            </a:r>
            <a:r>
              <a:rPr lang="en-US" sz="3400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>
                <a:latin typeface="+mj-lt"/>
              </a:rPr>
              <a:t> Ide-ide </a:t>
            </a:r>
            <a:r>
              <a:rPr lang="en-US" sz="3400" dirty="0" err="1">
                <a:latin typeface="+mj-lt"/>
              </a:rPr>
              <a:t>inovatif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pelayanan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akan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muncul</a:t>
            </a:r>
            <a:r>
              <a:rPr lang="en-US" sz="3400" dirty="0">
                <a:latin typeface="+mj-lt"/>
              </a:rPr>
              <a:t>. 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>
                <a:latin typeface="+mj-lt"/>
              </a:rPr>
              <a:t>Media </a:t>
            </a:r>
            <a:r>
              <a:rPr lang="en-US" sz="3400" dirty="0" err="1">
                <a:latin typeface="+mj-lt"/>
              </a:rPr>
              <a:t>promotif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pelanggan</a:t>
            </a:r>
            <a:r>
              <a:rPr lang="en-US" sz="3400" dirty="0">
                <a:latin typeface="+mj-lt"/>
              </a:rPr>
              <a:t> yang </a:t>
            </a:r>
            <a:r>
              <a:rPr lang="en-US" sz="3400" dirty="0" err="1">
                <a:latin typeface="+mj-lt"/>
              </a:rPr>
              <a:t>puas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cerita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pada</a:t>
            </a:r>
            <a:r>
              <a:rPr lang="en-US" sz="3400" dirty="0">
                <a:latin typeface="+mj-lt"/>
              </a:rPr>
              <a:t> orang lain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>
                <a:latin typeface="+mj-lt"/>
              </a:rPr>
              <a:t>Hasil</a:t>
            </a:r>
            <a:r>
              <a:rPr lang="en-US" sz="3400" dirty="0">
                <a:latin typeface="+mj-lt"/>
              </a:rPr>
              <a:t> survey </a:t>
            </a:r>
            <a:r>
              <a:rPr lang="en-US" sz="3400" dirty="0" err="1">
                <a:latin typeface="+mj-lt"/>
              </a:rPr>
              <a:t>dengan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pendekatan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ini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berhasil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menaikkan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prodoktivitas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dan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efektivitas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organisasi</a:t>
            </a:r>
            <a:r>
              <a:rPr lang="en-US" sz="3400" dirty="0">
                <a:latin typeface="+mj-lt"/>
              </a:rPr>
              <a:t>.</a:t>
            </a:r>
          </a:p>
          <a:p>
            <a:endParaRPr lang="id-ID" sz="3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1163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2800" b="1" dirty="0" err="1">
                <a:latin typeface="+mj-lt"/>
              </a:rPr>
              <a:t>Pendekatan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Kontingensi</a:t>
            </a:r>
            <a:r>
              <a:rPr lang="en-US" sz="2800" b="1" dirty="0">
                <a:latin typeface="+mj-lt"/>
              </a:rPr>
              <a:t>/ </a:t>
            </a:r>
            <a:r>
              <a:rPr lang="en-US" sz="2800" b="1" dirty="0" err="1">
                <a:latin typeface="+mj-lt"/>
              </a:rPr>
              <a:t>Pemberdayaan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Karyawan</a:t>
            </a:r>
            <a:r>
              <a:rPr lang="en-US" sz="2800" b="1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latin typeface="+mj-lt"/>
              </a:rPr>
              <a:t>Menggunaka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strategi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bisnis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yaitu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pengguna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jasa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atau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klien</a:t>
            </a:r>
            <a:r>
              <a:rPr lang="en-US" sz="2800" dirty="0">
                <a:latin typeface="+mj-lt"/>
              </a:rPr>
              <a:t> raja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latin typeface="+mj-lt"/>
              </a:rPr>
              <a:t>Membangun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interaksi</a:t>
            </a:r>
            <a:r>
              <a:rPr lang="id-ID" sz="2800" dirty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/</a:t>
            </a:r>
            <a:r>
              <a:rPr lang="id-ID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punya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ikatan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pengguna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jasa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atau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klien</a:t>
            </a:r>
            <a:endParaRPr lang="en-US" sz="28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latin typeface="+mj-lt"/>
              </a:rPr>
              <a:t>Pemanfaatan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teknologi</a:t>
            </a:r>
            <a:endParaRPr lang="en-US" sz="28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latin typeface="+mj-lt"/>
              </a:rPr>
              <a:t>Lingkungan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bisnis</a:t>
            </a:r>
            <a:endParaRPr lang="en-US" sz="28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latin typeface="+mj-lt"/>
              </a:rPr>
              <a:t>Jenis</a:t>
            </a:r>
            <a:r>
              <a:rPr lang="en-US" sz="2800" dirty="0">
                <a:latin typeface="+mj-lt"/>
              </a:rPr>
              <a:t> orang yang </a:t>
            </a:r>
            <a:r>
              <a:rPr lang="en-US" sz="2800" dirty="0" err="1">
                <a:latin typeface="+mj-lt"/>
              </a:rPr>
              <a:t>terlibat</a:t>
            </a:r>
            <a:r>
              <a:rPr lang="en-US" sz="2800" dirty="0">
                <a:latin typeface="+mj-lt"/>
              </a:rPr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717982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850106"/>
          </a:xfrm>
        </p:spPr>
        <p:txBody>
          <a:bodyPr>
            <a:noAutofit/>
          </a:bodyPr>
          <a:lstStyle/>
          <a:p>
            <a:r>
              <a:rPr lang="id-ID" sz="3200" b="1" dirty="0" err="1"/>
              <a:t>P</a:t>
            </a:r>
            <a:r>
              <a:rPr lang="en-AU" sz="3200" b="1" dirty="0" err="1" smtClean="0"/>
              <a:t>elayanan</a:t>
            </a:r>
            <a:r>
              <a:rPr lang="en-AU" sz="3200" b="1" dirty="0" smtClean="0"/>
              <a:t> </a:t>
            </a:r>
            <a:r>
              <a:rPr lang="id-ID" sz="3200" b="1" dirty="0" smtClean="0"/>
              <a:t>P</a:t>
            </a:r>
            <a:r>
              <a:rPr lang="en-AU" sz="3200" b="1" dirty="0" err="1" smtClean="0"/>
              <a:t>ublic</a:t>
            </a:r>
            <a:r>
              <a:rPr lang="id-ID" sz="3200" b="1" dirty="0" smtClean="0"/>
              <a:t>/</a:t>
            </a:r>
            <a:r>
              <a:rPr lang="id-ID" sz="3200" b="1" dirty="0"/>
              <a:t>P</a:t>
            </a:r>
            <a:r>
              <a:rPr lang="en-AU" sz="3200" b="1" dirty="0" err="1" smtClean="0"/>
              <a:t>elayanan</a:t>
            </a:r>
            <a:r>
              <a:rPr lang="en-AU" sz="3200" b="1" dirty="0" smtClean="0"/>
              <a:t> </a:t>
            </a:r>
            <a:r>
              <a:rPr lang="id-ID" sz="3200" b="1" dirty="0" err="1"/>
              <a:t>A</a:t>
            </a:r>
            <a:r>
              <a:rPr lang="en-AU" sz="3200" b="1" dirty="0" err="1" smtClean="0"/>
              <a:t>dministrasi</a:t>
            </a:r>
            <a:r>
              <a:rPr lang="en-AU" sz="3200" b="1" dirty="0" smtClean="0"/>
              <a:t>  </a:t>
            </a:r>
            <a:r>
              <a:rPr lang="id-ID" sz="3200" b="1" dirty="0" err="1"/>
              <a:t>D</a:t>
            </a:r>
            <a:r>
              <a:rPr lang="en-AU" sz="3200" b="1" dirty="0" err="1" smtClean="0"/>
              <a:t>aerah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496855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+mj-lt"/>
                <a:cs typeface="Arial" pitchFamily="34" charset="0"/>
              </a:rPr>
              <a:t>Pelayanan  </a:t>
            </a:r>
            <a:r>
              <a:rPr lang="en-US" sz="2800" b="1" dirty="0" err="1">
                <a:latin typeface="+mj-lt"/>
                <a:cs typeface="Arial" pitchFamily="34" charset="0"/>
              </a:rPr>
              <a:t>publik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adalah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pemberian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pemenuhan</a:t>
            </a:r>
            <a:r>
              <a:rPr lang="id-ID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kepada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masyarakat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merupakan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perwujudan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kewajiban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Pemerintah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sebagai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abdi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masyarakat</a:t>
            </a:r>
            <a:endParaRPr lang="id-ID" sz="2800" dirty="0">
              <a:latin typeface="+mj-lt"/>
            </a:endParaRPr>
          </a:p>
          <a:p>
            <a:r>
              <a:rPr lang="id-ID" sz="2800" dirty="0">
                <a:latin typeface="+mj-lt"/>
                <a:cs typeface="Arial" pitchFamily="34" charset="0"/>
              </a:rPr>
              <a:t>P</a:t>
            </a:r>
            <a:r>
              <a:rPr lang="en-US" sz="2800" dirty="0" err="1" smtClean="0">
                <a:latin typeface="+mj-lt"/>
                <a:cs typeface="Arial" pitchFamily="34" charset="0"/>
              </a:rPr>
              <a:t>elayanan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adalah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serangkaian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aktivitas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dilakukan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oleh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birokrasi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untuk</a:t>
            </a:r>
            <a:r>
              <a:rPr lang="en-US" sz="2800" dirty="0">
                <a:latin typeface="+mj-lt"/>
                <a:cs typeface="Arial" pitchFamily="34" charset="0"/>
              </a:rPr>
              <a:t> m</a:t>
            </a:r>
            <a:r>
              <a:rPr lang="id-ID" sz="2800" dirty="0">
                <a:latin typeface="+mj-lt"/>
                <a:cs typeface="Arial" pitchFamily="34" charset="0"/>
              </a:rPr>
              <a:t>e</a:t>
            </a:r>
            <a:r>
              <a:rPr lang="en-US" sz="2800" dirty="0" err="1">
                <a:latin typeface="+mj-lt"/>
                <a:cs typeface="Arial" pitchFamily="34" charset="0"/>
              </a:rPr>
              <a:t>menuhi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kebutuhan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warga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penggunanya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id-ID" sz="2800" b="1" dirty="0" smtClean="0">
                <a:latin typeface="+mj-lt"/>
                <a:cs typeface="Arial" pitchFamily="34" charset="0"/>
              </a:rPr>
              <a:t> (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Dwiyanto</a:t>
            </a:r>
            <a:r>
              <a:rPr lang="en-US" sz="2800" b="1" dirty="0" smtClean="0">
                <a:latin typeface="+mj-lt"/>
                <a:cs typeface="Arial" pitchFamily="34" charset="0"/>
              </a:rPr>
              <a:t> 2005) </a:t>
            </a:r>
            <a:endParaRPr lang="id-ID" sz="2800" dirty="0" smtClean="0">
              <a:latin typeface="+mj-lt"/>
              <a:cs typeface="Arial" pitchFamily="34" charset="0"/>
            </a:endParaRPr>
          </a:p>
          <a:p>
            <a:r>
              <a:rPr lang="id-ID" sz="2800" dirty="0">
                <a:latin typeface="+mj-lt"/>
                <a:cs typeface="Arial" pitchFamily="34" charset="0"/>
              </a:rPr>
              <a:t>F</a:t>
            </a:r>
            <a:r>
              <a:rPr lang="en-US" sz="2800" dirty="0" err="1" smtClean="0">
                <a:latin typeface="+mj-lt"/>
                <a:cs typeface="Arial" pitchFamily="34" charset="0"/>
              </a:rPr>
              <a:t>ungsi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pemerintah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adalah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menyediakan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id-ID" sz="2800" dirty="0" smtClean="0">
                <a:latin typeface="+mj-lt"/>
                <a:cs typeface="Arial" pitchFamily="34" charset="0"/>
              </a:rPr>
              <a:t>dan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memberi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pemberdayaan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melaksanakan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pembangunan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id-ID" sz="2800" b="1" dirty="0" smtClean="0">
                <a:latin typeface="+mj-lt"/>
                <a:cs typeface="Arial" pitchFamily="34" charset="0"/>
              </a:rPr>
              <a:t> (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Ndraha</a:t>
            </a:r>
            <a:r>
              <a:rPr lang="en-US" sz="2800" b="1" dirty="0" smtClean="0">
                <a:latin typeface="+mj-lt"/>
                <a:cs typeface="Arial" pitchFamily="34" charset="0"/>
              </a:rPr>
              <a:t> 1999</a:t>
            </a:r>
            <a:r>
              <a:rPr lang="en-US" sz="2800" b="1" dirty="0">
                <a:latin typeface="+mj-lt"/>
                <a:cs typeface="Arial" pitchFamily="34" charset="0"/>
              </a:rPr>
              <a:t>) </a:t>
            </a:r>
            <a:endParaRPr lang="id-ID" sz="2800" dirty="0">
              <a:latin typeface="+mj-lt"/>
              <a:cs typeface="Arial" pitchFamily="34" charset="0"/>
            </a:endParaRPr>
          </a:p>
          <a:p>
            <a:endParaRPr lang="id-ID" sz="2800" dirty="0">
              <a:cs typeface="Arial" pitchFamily="34" charset="0"/>
            </a:endParaRPr>
          </a:p>
          <a:p>
            <a:endParaRPr lang="id-ID" sz="2800" b="1" dirty="0">
              <a:latin typeface="+mj-lt"/>
              <a:cs typeface="Arial" pitchFamily="34" charset="0"/>
            </a:endParaRPr>
          </a:p>
          <a:p>
            <a:endParaRPr lang="id-ID" sz="2800" b="1" dirty="0" smtClean="0">
              <a:latin typeface="+mj-lt"/>
              <a:cs typeface="Arial" pitchFamily="34" charset="0"/>
            </a:endParaRPr>
          </a:p>
          <a:p>
            <a:endParaRPr lang="id-ID" sz="2800" b="1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id-ID" sz="28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90288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922114"/>
          </a:xfrm>
        </p:spPr>
        <p:txBody>
          <a:bodyPr>
            <a:normAutofit/>
          </a:bodyPr>
          <a:lstStyle/>
          <a:p>
            <a:r>
              <a:rPr lang="en-US" sz="3600" b="1" dirty="0">
                <a:cs typeface="Arial" pitchFamily="34" charset="0"/>
              </a:rPr>
              <a:t>3 </a:t>
            </a:r>
            <a:r>
              <a:rPr lang="id-ID" sz="3600" b="1" dirty="0" err="1">
                <a:cs typeface="Arial" pitchFamily="34" charset="0"/>
              </a:rPr>
              <a:t>U</a:t>
            </a:r>
            <a:r>
              <a:rPr lang="en-US" sz="3600" b="1" dirty="0" err="1" smtClean="0">
                <a:cs typeface="Arial" pitchFamily="34" charset="0"/>
              </a:rPr>
              <a:t>nsur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id-ID" sz="3600" b="1" dirty="0">
                <a:cs typeface="Arial" pitchFamily="34" charset="0"/>
              </a:rPr>
              <a:t>P</a:t>
            </a:r>
            <a:r>
              <a:rPr lang="en-US" sz="3600" b="1" dirty="0" err="1" smtClean="0">
                <a:cs typeface="Arial" pitchFamily="34" charset="0"/>
              </a:rPr>
              <a:t>enting</a:t>
            </a:r>
            <a:r>
              <a:rPr lang="id-ID" sz="3600" b="1" dirty="0" smtClean="0">
                <a:cs typeface="Arial" pitchFamily="34" charset="0"/>
              </a:rPr>
              <a:t> Dalam 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id-ID" sz="3600" b="1" dirty="0" err="1">
                <a:cs typeface="Arial" pitchFamily="34" charset="0"/>
              </a:rPr>
              <a:t>P</a:t>
            </a:r>
            <a:r>
              <a:rPr lang="en-US" sz="3600" b="1" dirty="0" err="1" smtClean="0">
                <a:cs typeface="Arial" pitchFamily="34" charset="0"/>
              </a:rPr>
              <a:t>elayanan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id-ID" sz="3600" b="1" dirty="0" err="1">
                <a:cs typeface="Arial" pitchFamily="34" charset="0"/>
              </a:rPr>
              <a:t>P</a:t>
            </a:r>
            <a:r>
              <a:rPr lang="en-US" sz="3600" b="1" dirty="0" err="1" smtClean="0">
                <a:cs typeface="Arial" pitchFamily="34" charset="0"/>
              </a:rPr>
              <a:t>ublik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3"/>
            <a:ext cx="8147248" cy="446449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2800" dirty="0" err="1">
                <a:latin typeface="+mj-lt"/>
                <a:cs typeface="Arial" pitchFamily="34" charset="0"/>
              </a:rPr>
              <a:t>U</a:t>
            </a:r>
            <a:r>
              <a:rPr lang="en-US" sz="2800" dirty="0" err="1" smtClean="0">
                <a:latin typeface="+mj-lt"/>
                <a:cs typeface="Arial" pitchFamily="34" charset="0"/>
              </a:rPr>
              <a:t>nsur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i="1" dirty="0" err="1">
                <a:latin typeface="+mj-lt"/>
                <a:cs typeface="Arial" pitchFamily="34" charset="0"/>
              </a:rPr>
              <a:t>pertama</a:t>
            </a:r>
            <a:r>
              <a:rPr lang="en-US" sz="2800" b="1" dirty="0">
                <a:latin typeface="+mj-lt"/>
                <a:cs typeface="Arial" pitchFamily="34" charset="0"/>
              </a:rPr>
              <a:t>,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adalah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organisasi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penyelenggara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id-ID" sz="2800" dirty="0" err="1">
                <a:latin typeface="+mj-lt"/>
                <a:cs typeface="Arial" pitchFamily="34" charset="0"/>
              </a:rPr>
              <a:t>U</a:t>
            </a:r>
            <a:r>
              <a:rPr lang="en-US" sz="2800" dirty="0" err="1" smtClean="0">
                <a:latin typeface="+mj-lt"/>
                <a:cs typeface="Arial" pitchFamily="34" charset="0"/>
              </a:rPr>
              <a:t>nsur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i="1" dirty="0" err="1">
                <a:latin typeface="+mj-lt"/>
                <a:cs typeface="Arial" pitchFamily="34" charset="0"/>
              </a:rPr>
              <a:t>kedua</a:t>
            </a:r>
            <a:r>
              <a:rPr lang="en-US" sz="2800" b="1" dirty="0">
                <a:latin typeface="+mj-lt"/>
                <a:cs typeface="Arial" pitchFamily="34" charset="0"/>
              </a:rPr>
              <a:t>,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adalah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penerima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layanan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dirty="0">
                <a:latin typeface="+mj-lt"/>
                <a:cs typeface="Arial" pitchFamily="34" charset="0"/>
              </a:rPr>
              <a:t>(</a:t>
            </a:r>
            <a:r>
              <a:rPr lang="en-US" sz="2800" dirty="0" err="1">
                <a:latin typeface="+mj-lt"/>
                <a:cs typeface="Arial" pitchFamily="34" charset="0"/>
              </a:rPr>
              <a:t>pelanggan</a:t>
            </a:r>
            <a:r>
              <a:rPr lang="en-US" sz="2800" dirty="0">
                <a:latin typeface="+mj-lt"/>
                <a:cs typeface="Arial" pitchFamily="34" charset="0"/>
              </a:rPr>
              <a:t>) </a:t>
            </a:r>
            <a:r>
              <a:rPr lang="en-US" sz="2800" dirty="0" err="1">
                <a:latin typeface="+mj-lt"/>
                <a:cs typeface="Arial" pitchFamily="34" charset="0"/>
              </a:rPr>
              <a:t>yaitu</a:t>
            </a:r>
            <a:r>
              <a:rPr lang="en-US" sz="2800" dirty="0">
                <a:latin typeface="+mj-lt"/>
                <a:cs typeface="Arial" pitchFamily="34" charset="0"/>
              </a:rPr>
              <a:t> Pelayanan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 orang, </a:t>
            </a:r>
            <a:r>
              <a:rPr lang="en-US" sz="2800" dirty="0" err="1">
                <a:latin typeface="+mj-lt"/>
                <a:cs typeface="Arial" pitchFamily="34" charset="0"/>
              </a:rPr>
              <a:t>masyarakat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atau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organisasi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berkepentingan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U</a:t>
            </a:r>
            <a:r>
              <a:rPr lang="en-US" sz="2800" dirty="0" err="1" smtClean="0">
                <a:latin typeface="+mj-lt"/>
                <a:cs typeface="Arial" pitchFamily="34" charset="0"/>
              </a:rPr>
              <a:t>nsur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i="1" dirty="0" err="1">
                <a:latin typeface="+mj-lt"/>
                <a:cs typeface="Arial" pitchFamily="34" charset="0"/>
              </a:rPr>
              <a:t>ketiga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adalah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kepuasan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diberikan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atau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diterima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oleh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penerima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layanan</a:t>
            </a:r>
            <a:r>
              <a:rPr lang="en-US" sz="2800" dirty="0">
                <a:latin typeface="+mj-lt"/>
                <a:cs typeface="Arial" pitchFamily="34" charset="0"/>
              </a:rPr>
              <a:t> (</a:t>
            </a:r>
            <a:r>
              <a:rPr lang="en-US" sz="2800" dirty="0" err="1" smtClean="0">
                <a:latin typeface="+mj-lt"/>
                <a:cs typeface="Arial" pitchFamily="34" charset="0"/>
              </a:rPr>
              <a:t>pelanggan</a:t>
            </a:r>
            <a:r>
              <a:rPr lang="id-ID" sz="2800" dirty="0" smtClean="0">
                <a:latin typeface="+mj-lt"/>
                <a:cs typeface="Arial" pitchFamily="34" charset="0"/>
              </a:rPr>
              <a:t>)</a:t>
            </a: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34228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850106"/>
          </a:xfrm>
        </p:spPr>
        <p:txBody>
          <a:bodyPr>
            <a:normAutofit/>
          </a:bodyPr>
          <a:lstStyle/>
          <a:p>
            <a:r>
              <a:rPr lang="id-ID" sz="3200" b="1" dirty="0">
                <a:cs typeface="Arial" pitchFamily="34" charset="0"/>
              </a:rPr>
              <a:t>Karakteristik </a:t>
            </a:r>
            <a:r>
              <a:rPr lang="en-US" sz="3200" b="1" dirty="0">
                <a:cs typeface="Arial" pitchFamily="34" charset="0"/>
              </a:rPr>
              <a:t>P</a:t>
            </a:r>
            <a:r>
              <a:rPr lang="id-ID" sz="3200" b="1" dirty="0">
                <a:cs typeface="Arial" pitchFamily="34" charset="0"/>
              </a:rPr>
              <a:t>elayanan </a:t>
            </a:r>
            <a:r>
              <a:rPr lang="en-US" sz="3200" b="1" dirty="0">
                <a:cs typeface="Arial" pitchFamily="34" charset="0"/>
              </a:rPr>
              <a:t>P</a:t>
            </a:r>
            <a:r>
              <a:rPr lang="id-ID" sz="3200" b="1" dirty="0">
                <a:cs typeface="Arial" pitchFamily="34" charset="0"/>
              </a:rPr>
              <a:t>ublic /</a:t>
            </a:r>
            <a:r>
              <a:rPr lang="id-ID" sz="3200" b="1" dirty="0" smtClean="0">
                <a:cs typeface="Arial" pitchFamily="34" charset="0"/>
              </a:rPr>
              <a:t>Administrasi 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492941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M</a:t>
            </a:r>
            <a:r>
              <a:rPr lang="en-US" sz="2800" dirty="0" smtClean="0">
                <a:latin typeface="+mj-lt"/>
                <a:cs typeface="Arial" pitchFamily="34" charset="0"/>
              </a:rPr>
              <a:t>e</a:t>
            </a:r>
            <a:r>
              <a:rPr lang="id-ID" sz="2800" dirty="0">
                <a:latin typeface="+mj-lt"/>
                <a:cs typeface="Arial" pitchFamily="34" charset="0"/>
              </a:rPr>
              <a:t>miliki </a:t>
            </a:r>
            <a:r>
              <a:rPr lang="id-ID" sz="2800" b="1" dirty="0">
                <a:latin typeface="+mj-lt"/>
                <a:cs typeface="Arial" pitchFamily="34" charset="0"/>
              </a:rPr>
              <a:t>d</a:t>
            </a:r>
            <a:r>
              <a:rPr lang="en-US" sz="2800" b="1" dirty="0">
                <a:latin typeface="+mj-lt"/>
                <a:cs typeface="Arial" pitchFamily="34" charset="0"/>
              </a:rPr>
              <a:t>a</a:t>
            </a:r>
            <a:r>
              <a:rPr lang="id-ID" sz="2800" b="1" dirty="0">
                <a:latin typeface="+mj-lt"/>
                <a:cs typeface="Arial" pitchFamily="34" charset="0"/>
              </a:rPr>
              <a:t>s</a:t>
            </a:r>
            <a:r>
              <a:rPr lang="en-US" sz="2800" b="1" dirty="0">
                <a:latin typeface="+mj-lt"/>
                <a:cs typeface="Arial" pitchFamily="34" charset="0"/>
              </a:rPr>
              <a:t>a</a:t>
            </a:r>
            <a:r>
              <a:rPr lang="id-ID" sz="2800" b="1" dirty="0">
                <a:latin typeface="+mj-lt"/>
                <a:cs typeface="Arial" pitchFamily="34" charset="0"/>
              </a:rPr>
              <a:t>r hukum </a:t>
            </a:r>
            <a:r>
              <a:rPr lang="id-ID" sz="2800" dirty="0">
                <a:latin typeface="+mj-lt"/>
                <a:cs typeface="Arial" pitchFamily="34" charset="0"/>
              </a:rPr>
              <a:t>y</a:t>
            </a:r>
            <a:r>
              <a:rPr lang="en-US" sz="2800" dirty="0">
                <a:latin typeface="+mj-lt"/>
                <a:cs typeface="Arial" pitchFamily="34" charset="0"/>
              </a:rPr>
              <a:t>an</a:t>
            </a:r>
            <a:r>
              <a:rPr lang="id-ID" sz="2800" dirty="0">
                <a:latin typeface="+mj-lt"/>
                <a:cs typeface="Arial" pitchFamily="34" charset="0"/>
              </a:rPr>
              <a:t>g jelas d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l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m p</a:t>
            </a:r>
            <a:r>
              <a:rPr lang="en-US" sz="2800" dirty="0">
                <a:latin typeface="+mj-lt"/>
                <a:cs typeface="Arial" pitchFamily="34" charset="0"/>
              </a:rPr>
              <a:t>e</a:t>
            </a:r>
            <a:r>
              <a:rPr lang="id-ID" sz="2800" dirty="0">
                <a:latin typeface="+mj-lt"/>
                <a:cs typeface="Arial" pitchFamily="34" charset="0"/>
              </a:rPr>
              <a:t>nyelanggara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n</a:t>
            </a:r>
            <a:r>
              <a:rPr lang="en-US" sz="2800" dirty="0" err="1">
                <a:latin typeface="+mj-lt"/>
                <a:cs typeface="Arial" pitchFamily="34" charset="0"/>
              </a:rPr>
              <a:t>ya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Memilik</a:t>
            </a:r>
            <a:r>
              <a:rPr lang="en-US" sz="2800" dirty="0">
                <a:latin typeface="+mj-lt"/>
                <a:cs typeface="Arial" pitchFamily="34" charset="0"/>
              </a:rPr>
              <a:t>i</a:t>
            </a:r>
            <a:r>
              <a:rPr lang="id-ID" sz="2800" dirty="0">
                <a:latin typeface="+mj-lt"/>
                <a:cs typeface="Arial" pitchFamily="34" charset="0"/>
              </a:rPr>
              <a:t> </a:t>
            </a:r>
            <a:r>
              <a:rPr lang="id-ID" sz="2800" b="1" dirty="0">
                <a:latin typeface="+mj-lt"/>
                <a:cs typeface="Arial" pitchFamily="34" charset="0"/>
              </a:rPr>
              <a:t>kelompok kepentingan </a:t>
            </a:r>
            <a:r>
              <a:rPr lang="id-ID" sz="2800" dirty="0">
                <a:latin typeface="+mj-lt"/>
                <a:cs typeface="Arial" pitchFamily="34" charset="0"/>
              </a:rPr>
              <a:t>yang luas, term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suk kelompok sasaran yang ingin dicapai.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 Memiliki </a:t>
            </a:r>
            <a:r>
              <a:rPr lang="id-ID" sz="2800" b="1" dirty="0">
                <a:latin typeface="+mj-lt"/>
                <a:cs typeface="Arial" pitchFamily="34" charset="0"/>
              </a:rPr>
              <a:t>tujuan social</a:t>
            </a:r>
            <a:r>
              <a:rPr lang="id-ID" sz="2800" dirty="0">
                <a:latin typeface="+mj-lt"/>
                <a:cs typeface="Arial" pitchFamily="34" charset="0"/>
              </a:rPr>
              <a:t>.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 Dituntut untuk </a:t>
            </a:r>
            <a:r>
              <a:rPr lang="id-ID" sz="2800" b="1" dirty="0">
                <a:latin typeface="+mj-lt"/>
                <a:cs typeface="Arial" pitchFamily="34" charset="0"/>
              </a:rPr>
              <a:t>akuntabel</a:t>
            </a:r>
            <a:r>
              <a:rPr lang="id-ID" sz="2800" dirty="0">
                <a:latin typeface="+mj-lt"/>
                <a:cs typeface="Arial" pitchFamily="34" charset="0"/>
              </a:rPr>
              <a:t> kepada publik.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Memiliki </a:t>
            </a:r>
            <a:r>
              <a:rPr lang="id-ID" sz="2800" b="1" dirty="0" smtClean="0">
                <a:latin typeface="+mj-lt"/>
                <a:cs typeface="Arial" pitchFamily="34" charset="0"/>
              </a:rPr>
              <a:t>indicator </a:t>
            </a:r>
            <a:r>
              <a:rPr lang="id-ID" sz="2800" b="1" dirty="0">
                <a:latin typeface="+mj-lt"/>
                <a:cs typeface="Arial" pitchFamily="34" charset="0"/>
              </a:rPr>
              <a:t>kinerja </a:t>
            </a:r>
            <a:r>
              <a:rPr lang="id-ID" sz="2800" dirty="0">
                <a:latin typeface="+mj-lt"/>
                <a:cs typeface="Arial" pitchFamily="34" charset="0"/>
              </a:rPr>
              <a:t>yang perlu kelugasan.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 Sangat mudah u</a:t>
            </a:r>
            <a:r>
              <a:rPr lang="en-US" sz="2800" dirty="0" err="1">
                <a:latin typeface="+mj-lt"/>
                <a:cs typeface="Arial" pitchFamily="34" charset="0"/>
              </a:rPr>
              <a:t>ntuk</a:t>
            </a:r>
            <a:r>
              <a:rPr lang="id-ID" sz="2800" dirty="0">
                <a:latin typeface="+mj-lt"/>
                <a:cs typeface="Arial" pitchFamily="34" charset="0"/>
              </a:rPr>
              <a:t> dijadikan issu politik k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r</a:t>
            </a:r>
            <a:r>
              <a:rPr lang="en-US" sz="2800" dirty="0">
                <a:latin typeface="+mj-lt"/>
                <a:cs typeface="Arial" pitchFamily="34" charset="0"/>
              </a:rPr>
              <a:t>e</a:t>
            </a:r>
            <a:r>
              <a:rPr lang="id-ID" sz="2800" dirty="0">
                <a:latin typeface="+mj-lt"/>
                <a:cs typeface="Arial" pitchFamily="34" charset="0"/>
              </a:rPr>
              <a:t>n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 banyak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id-ID" sz="2800" dirty="0">
                <a:latin typeface="+mj-lt"/>
                <a:cs typeface="Arial" pitchFamily="34" charset="0"/>
              </a:rPr>
              <a:t>sorotan d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r</a:t>
            </a:r>
            <a:r>
              <a:rPr lang="en-US" sz="2800" dirty="0">
                <a:latin typeface="+mj-lt"/>
                <a:cs typeface="Arial" pitchFamily="34" charset="0"/>
              </a:rPr>
              <a:t>i</a:t>
            </a:r>
            <a:r>
              <a:rPr lang="id-ID" sz="2800" dirty="0">
                <a:latin typeface="+mj-lt"/>
                <a:cs typeface="Arial" pitchFamily="34" charset="0"/>
              </a:rPr>
              <a:t> masyarakat sebagai penerima layanan.</a:t>
            </a:r>
            <a:endParaRPr lang="en-US" sz="2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338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778098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>
                <a:cs typeface="Arial" pitchFamily="34" charset="0"/>
              </a:rPr>
              <a:t>Peran</a:t>
            </a:r>
            <a:r>
              <a:rPr lang="en-US" sz="3600" b="1" dirty="0">
                <a:cs typeface="Arial" pitchFamily="34" charset="0"/>
              </a:rPr>
              <a:t> </a:t>
            </a:r>
            <a:r>
              <a:rPr lang="id-ID" sz="3600" b="1" dirty="0" smtClean="0">
                <a:cs typeface="Arial" pitchFamily="34" charset="0"/>
              </a:rPr>
              <a:t>P</a:t>
            </a:r>
            <a:r>
              <a:rPr lang="en-US" sz="3600" b="1" dirty="0" err="1" smtClean="0">
                <a:cs typeface="Arial" pitchFamily="34" charset="0"/>
              </a:rPr>
              <a:t>emerintah</a:t>
            </a:r>
            <a:r>
              <a:rPr lang="en-US" sz="3600" b="1" dirty="0">
                <a:cs typeface="Arial" pitchFamily="34" charset="0"/>
              </a:rPr>
              <a:t> </a:t>
            </a:r>
            <a:r>
              <a:rPr lang="id-ID" sz="3600" b="1" dirty="0" smtClean="0">
                <a:cs typeface="Arial" pitchFamily="34" charset="0"/>
              </a:rPr>
              <a:t>dalam </a:t>
            </a:r>
            <a:r>
              <a:rPr lang="en-US" sz="3600" b="1" dirty="0" err="1" smtClean="0">
                <a:cs typeface="Arial" pitchFamily="34" charset="0"/>
              </a:rPr>
              <a:t>pelayanan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>
                <a:cs typeface="Arial" pitchFamily="34" charset="0"/>
              </a:rPr>
              <a:t>publik</a:t>
            </a:r>
            <a:r>
              <a:rPr lang="en-US" sz="3600" b="1" dirty="0">
                <a:cs typeface="Arial" pitchFamily="34" charset="0"/>
              </a:rPr>
              <a:t> 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3285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err="1">
                <a:latin typeface="+mj-lt"/>
                <a:cs typeface="Arial" pitchFamily="34" charset="0"/>
              </a:rPr>
              <a:t>Peran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pokok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pemerintah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adal</a:t>
            </a:r>
            <a:r>
              <a:rPr lang="id-ID" sz="2800" dirty="0" smtClean="0">
                <a:latin typeface="+mj-lt"/>
                <a:cs typeface="Arial" pitchFamily="34" charset="0"/>
              </a:rPr>
              <a:t>a</a:t>
            </a:r>
            <a:r>
              <a:rPr lang="en-US" sz="2800" dirty="0" smtClean="0">
                <a:latin typeface="+mj-lt"/>
                <a:cs typeface="Arial" pitchFamily="34" charset="0"/>
              </a:rPr>
              <a:t>h</a:t>
            </a:r>
            <a:r>
              <a:rPr lang="id-ID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endParaRPr lang="id-ID" sz="28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sz="28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antara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id-ID" sz="2800" dirty="0" smtClean="0">
                <a:latin typeface="+mj-lt"/>
                <a:cs typeface="Arial" pitchFamily="34" charset="0"/>
              </a:rPr>
              <a:t>lain </a:t>
            </a:r>
            <a:r>
              <a:rPr lang="en-US" sz="2800" dirty="0" smtClean="0">
                <a:latin typeface="+mj-lt"/>
                <a:cs typeface="Arial" pitchFamily="34" charset="0"/>
              </a:rPr>
              <a:t>yang </a:t>
            </a:r>
            <a:r>
              <a:rPr lang="en-US" sz="2800" dirty="0" err="1">
                <a:latin typeface="+mj-lt"/>
                <a:cs typeface="Arial" pitchFamily="34" charset="0"/>
              </a:rPr>
              <a:t>berkaitan</a:t>
            </a:r>
            <a:r>
              <a:rPr lang="en-US" sz="2800" dirty="0">
                <a:latin typeface="+mj-lt"/>
                <a:cs typeface="Arial" pitchFamily="34" charset="0"/>
              </a:rPr>
              <a:t> d</a:t>
            </a:r>
            <a:r>
              <a:rPr lang="id-ID" sz="2800" dirty="0">
                <a:latin typeface="+mj-lt"/>
                <a:cs typeface="Arial" pitchFamily="34" charset="0"/>
              </a:rPr>
              <a:t>en</a:t>
            </a:r>
            <a:r>
              <a:rPr lang="en-US" sz="2800" dirty="0">
                <a:latin typeface="+mj-lt"/>
                <a:cs typeface="Arial" pitchFamily="34" charset="0"/>
              </a:rPr>
              <a:t>g</a:t>
            </a:r>
            <a:r>
              <a:rPr lang="id-ID" sz="2800" dirty="0" smtClean="0">
                <a:latin typeface="+mj-lt"/>
                <a:cs typeface="Arial" pitchFamily="34" charset="0"/>
              </a:rPr>
              <a:t>an: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endParaRPr lang="id-ID" sz="2800" dirty="0" smtClean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Memelihara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keamanan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negara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 err="1">
                <a:latin typeface="+mj-lt"/>
                <a:cs typeface="Arial" pitchFamily="34" charset="0"/>
              </a:rPr>
              <a:t>Ketertiban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 err="1">
                <a:latin typeface="+mj-lt"/>
                <a:cs typeface="Arial" pitchFamily="34" charset="0"/>
              </a:rPr>
              <a:t>Mewujudkan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keadilan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 err="1">
                <a:latin typeface="+mj-lt"/>
                <a:cs typeface="Arial" pitchFamily="34" charset="0"/>
              </a:rPr>
              <a:t>Memenuhi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kepentingan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umum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Mewujudkan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kesejahteraan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sosial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Perekonomian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Pemeliharaan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sumber</a:t>
            </a:r>
            <a:r>
              <a:rPr lang="en-US" sz="2800" dirty="0">
                <a:latin typeface="+mj-lt"/>
                <a:cs typeface="Arial" pitchFamily="34" charset="0"/>
              </a:rPr>
              <a:t>  </a:t>
            </a:r>
            <a:r>
              <a:rPr lang="en-US" sz="2800" dirty="0" err="1">
                <a:latin typeface="+mj-lt"/>
                <a:cs typeface="Arial" pitchFamily="34" charset="0"/>
              </a:rPr>
              <a:t>alam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lingkungan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(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Lembaga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Administrasi</a:t>
            </a:r>
            <a:r>
              <a:rPr lang="en-US" sz="2800" b="1" dirty="0">
                <a:latin typeface="+mj-lt"/>
                <a:cs typeface="Arial" pitchFamily="34" charset="0"/>
              </a:rPr>
              <a:t> Negara 2004:391)</a:t>
            </a:r>
            <a:endParaRPr lang="en-US" sz="2800" dirty="0">
              <a:latin typeface="+mj-lt"/>
              <a:cs typeface="Arial" pitchFamily="34" charset="0"/>
            </a:endParaRPr>
          </a:p>
          <a:p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38279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003232" cy="648072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Penyelenggara</a:t>
            </a:r>
            <a:r>
              <a:rPr lang="en-US" sz="3200" b="1" dirty="0" smtClean="0"/>
              <a:t> </a:t>
            </a:r>
            <a:r>
              <a:rPr lang="en-US" sz="3200" b="1" dirty="0"/>
              <a:t>Pelayanan </a:t>
            </a:r>
            <a:r>
              <a:rPr lang="en-US" sz="3200" b="1" dirty="0" err="1"/>
              <a:t>Publik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908720"/>
            <a:ext cx="7931224" cy="5760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 smtClean="0">
                <a:latin typeface="+mj-lt"/>
                <a:cs typeface="Arial" pitchFamily="34" charset="0"/>
              </a:rPr>
              <a:t>Pelayanan </a:t>
            </a:r>
            <a:r>
              <a:rPr lang="en-US" sz="2800" b="1" dirty="0" err="1">
                <a:latin typeface="+mj-lt"/>
                <a:cs typeface="Arial" pitchFamily="34" charset="0"/>
              </a:rPr>
              <a:t>publik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diselenggarakan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oleh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id-ID" sz="2800" b="1" dirty="0" smtClean="0">
                <a:latin typeface="+mj-lt"/>
                <a:cs typeface="Arial" pitchFamily="34" charset="0"/>
              </a:rPr>
              <a:t> </a:t>
            </a:r>
            <a:r>
              <a:rPr lang="id-ID" sz="2400" b="1" dirty="0" smtClean="0">
                <a:latin typeface="+mj-lt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+mj-lt"/>
                <a:cs typeface="Arial" pitchFamily="34" charset="0"/>
              </a:rPr>
              <a:t>Pelayanan </a:t>
            </a:r>
            <a:r>
              <a:rPr lang="id-ID" sz="3000" b="1" dirty="0" smtClean="0">
                <a:latin typeface="+mj-lt"/>
                <a:cs typeface="Arial" pitchFamily="34" charset="0"/>
              </a:rPr>
              <a:t>P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rivat</a:t>
            </a:r>
            <a:r>
              <a:rPr lang="en-US" sz="3000" dirty="0" smtClean="0">
                <a:latin typeface="+mj-lt"/>
                <a:cs typeface="Arial" pitchFamily="34" charset="0"/>
              </a:rPr>
              <a:t>: </a:t>
            </a:r>
            <a:r>
              <a:rPr lang="en-US" sz="2400" dirty="0" smtClean="0">
                <a:latin typeface="+mj-lt"/>
                <a:cs typeface="Arial" pitchFamily="34" charset="0"/>
              </a:rPr>
              <a:t>Adalah </a:t>
            </a:r>
            <a:r>
              <a:rPr lang="en-US" sz="2400" dirty="0" err="1">
                <a:latin typeface="+mj-lt"/>
                <a:cs typeface="Arial" pitchFamily="34" charset="0"/>
              </a:rPr>
              <a:t>semua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penyediaan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barang</a:t>
            </a:r>
            <a:r>
              <a:rPr lang="id-ID" sz="2400" dirty="0" smtClean="0">
                <a:latin typeface="+mj-lt"/>
                <a:cs typeface="Arial" pitchFamily="34" charset="0"/>
              </a:rPr>
              <a:t>/ </a:t>
            </a:r>
            <a:r>
              <a:rPr lang="en-US" sz="2400" dirty="0" err="1" smtClean="0">
                <a:latin typeface="+mj-lt"/>
                <a:cs typeface="Arial" pitchFamily="34" charset="0"/>
              </a:rPr>
              <a:t>jasa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publik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y</a:t>
            </a:r>
            <a:r>
              <a:rPr lang="id-ID" sz="2400" dirty="0" smtClean="0">
                <a:latin typeface="+mj-lt"/>
                <a:cs typeface="Arial" pitchFamily="34" charset="0"/>
              </a:rPr>
              <a:t>an</a:t>
            </a:r>
            <a:r>
              <a:rPr lang="en-US" sz="2400" dirty="0" smtClean="0">
                <a:latin typeface="+mj-lt"/>
                <a:cs typeface="Arial" pitchFamily="34" charset="0"/>
              </a:rPr>
              <a:t>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diselenggarakan</a:t>
            </a: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oleh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swasta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Contoh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: </a:t>
            </a:r>
            <a:r>
              <a:rPr lang="en-US" sz="2400" dirty="0" err="1">
                <a:latin typeface="+mj-lt"/>
                <a:cs typeface="Arial" pitchFamily="34" charset="0"/>
              </a:rPr>
              <a:t>Bioskop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rumah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makan</a:t>
            </a:r>
            <a:r>
              <a:rPr lang="en-US" sz="2400" dirty="0" smtClean="0">
                <a:latin typeface="+mj-lt"/>
                <a:cs typeface="Arial" pitchFamily="34" charset="0"/>
              </a:rPr>
              <a:t>,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perusahaan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angkutan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 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swasta</a:t>
            </a:r>
            <a:r>
              <a:rPr lang="id-ID" sz="2400" dirty="0" smtClean="0">
                <a:latin typeface="+mj-lt"/>
                <a:cs typeface="Arial" pitchFamily="34" charset="0"/>
              </a:rPr>
              <a:t>, rumah sakit swasta, dll</a:t>
            </a:r>
            <a:r>
              <a:rPr lang="id-ID" sz="2400" dirty="0" smtClean="0">
                <a:latin typeface="+mj-lt"/>
                <a:cs typeface="Arial" pitchFamily="34" charset="0"/>
              </a:rPr>
              <a:t>.</a:t>
            </a:r>
            <a:endParaRPr lang="en-US" sz="24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2800" b="1" dirty="0">
                <a:latin typeface="+mj-lt"/>
                <a:cs typeface="Arial" pitchFamily="34" charset="0"/>
              </a:rPr>
              <a:t>Pelayanan </a:t>
            </a:r>
            <a:r>
              <a:rPr lang="id-ID" sz="2800" b="1" dirty="0" smtClean="0">
                <a:latin typeface="+mj-lt"/>
                <a:cs typeface="Arial" pitchFamily="34" charset="0"/>
              </a:rPr>
              <a:t>P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emerintah</a:t>
            </a:r>
            <a:r>
              <a:rPr lang="en-US" sz="2800" b="1" dirty="0" smtClean="0">
                <a:latin typeface="+mj-lt"/>
                <a:cs typeface="Arial" pitchFamily="34" charset="0"/>
              </a:rPr>
              <a:t>  </a:t>
            </a:r>
            <a:endParaRPr lang="en-US" sz="2800" b="1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b="1" dirty="0">
                <a:latin typeface="+mj-lt"/>
                <a:cs typeface="Arial" pitchFamily="34" charset="0"/>
              </a:rPr>
              <a:t>Pelayanan </a:t>
            </a:r>
            <a:r>
              <a:rPr lang="id-ID" sz="2400" b="1" dirty="0" smtClean="0">
                <a:latin typeface="+mj-lt"/>
                <a:cs typeface="Arial" pitchFamily="34" charset="0"/>
              </a:rPr>
              <a:t>P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rimer</a:t>
            </a:r>
            <a:r>
              <a:rPr lang="en-US" sz="2400" b="1" dirty="0" smtClean="0">
                <a:latin typeface="+mj-lt"/>
                <a:cs typeface="Arial" pitchFamily="34" charset="0"/>
              </a:rPr>
              <a:t> :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Adalah </a:t>
            </a:r>
            <a:r>
              <a:rPr lang="en-US" sz="2400" dirty="0" err="1">
                <a:latin typeface="+mj-lt"/>
                <a:cs typeface="Arial" pitchFamily="34" charset="0"/>
              </a:rPr>
              <a:t>semua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penyediaan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barang</a:t>
            </a:r>
            <a:r>
              <a:rPr lang="en-US" sz="2400" dirty="0" smtClean="0">
                <a:latin typeface="+mj-lt"/>
                <a:cs typeface="Arial" pitchFamily="34" charset="0"/>
              </a:rPr>
              <a:t>/</a:t>
            </a:r>
            <a:r>
              <a:rPr lang="id-ID" sz="2400" dirty="0" smtClean="0">
                <a:latin typeface="+mj-lt"/>
                <a:cs typeface="Arial" pitchFamily="34" charset="0"/>
              </a:rPr>
              <a:t>j</a:t>
            </a:r>
            <a:r>
              <a:rPr lang="en-US" sz="2400" dirty="0" err="1" smtClean="0">
                <a:latin typeface="+mj-lt"/>
                <a:cs typeface="Arial" pitchFamily="34" charset="0"/>
              </a:rPr>
              <a:t>asa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publik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diselenggarakan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oleh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hal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ini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m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err="1" smtClean="0">
                <a:latin typeface="+mj-lt"/>
                <a:cs typeface="Arial" pitchFamily="34" charset="0"/>
              </a:rPr>
              <a:t>rupakan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satu-satunya</a:t>
            </a: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penyelenggara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sehingga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pengguna</a:t>
            </a:r>
            <a:r>
              <a:rPr lang="en-US" sz="2400" dirty="0">
                <a:latin typeface="+mj-lt"/>
                <a:cs typeface="Arial" pitchFamily="34" charset="0"/>
              </a:rPr>
              <a:t> / </a:t>
            </a:r>
            <a:r>
              <a:rPr lang="en-US" sz="2400" dirty="0" err="1">
                <a:latin typeface="+mj-lt"/>
                <a:cs typeface="Arial" pitchFamily="34" charset="0"/>
              </a:rPr>
              <a:t>klien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mau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tidak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mau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harus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memanfaatkannya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Contoh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: Pelayanan </a:t>
            </a:r>
            <a:r>
              <a:rPr lang="en-US" sz="2400" dirty="0" err="1">
                <a:latin typeface="+mj-lt"/>
                <a:cs typeface="Arial" pitchFamily="34" charset="0"/>
              </a:rPr>
              <a:t>perijinan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pelayanan</a:t>
            </a:r>
            <a:r>
              <a:rPr lang="en-US" sz="2400" dirty="0">
                <a:latin typeface="+mj-lt"/>
                <a:cs typeface="Arial" pitchFamily="34" charset="0"/>
              </a:rPr>
              <a:t> di </a:t>
            </a:r>
            <a:r>
              <a:rPr lang="en-US" sz="2400" dirty="0" err="1">
                <a:latin typeface="+mj-lt"/>
                <a:cs typeface="Arial" pitchFamily="34" charset="0"/>
              </a:rPr>
              <a:t>kantor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 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Imigrasi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id-ID" sz="2400" dirty="0">
                <a:cs typeface="Arial" pitchFamily="34" charset="0"/>
              </a:rPr>
              <a:t>paspor,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kehakiman</a:t>
            </a:r>
            <a:r>
              <a:rPr lang="id-ID" sz="2400" dirty="0" smtClean="0">
                <a:latin typeface="+mj-lt"/>
                <a:cs typeface="Arial" pitchFamily="34" charset="0"/>
              </a:rPr>
              <a:t>, Kependudukan </a:t>
            </a:r>
          </a:p>
          <a:p>
            <a:pPr marL="0" indent="0">
              <a:buNone/>
            </a:pP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     dan Catatan  Sipil, akta tanah dan sebagainya.</a:t>
            </a: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4879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>
                <a:cs typeface="Arial" pitchFamily="34" charset="0"/>
              </a:rPr>
              <a:t>b</a:t>
            </a:r>
            <a:r>
              <a:rPr lang="id-ID" b="1" dirty="0">
                <a:latin typeface="+mj-lt"/>
                <a:cs typeface="Arial" pitchFamily="34" charset="0"/>
              </a:rPr>
              <a:t>. </a:t>
            </a:r>
            <a:r>
              <a:rPr lang="en-US" sz="3000" b="1" dirty="0">
                <a:latin typeface="+mj-lt"/>
                <a:cs typeface="Arial" pitchFamily="34" charset="0"/>
              </a:rPr>
              <a:t>Pelayanan </a:t>
            </a:r>
            <a:r>
              <a:rPr lang="id-ID" sz="3000" b="1" dirty="0">
                <a:latin typeface="+mj-lt"/>
                <a:cs typeface="Arial" pitchFamily="34" charset="0"/>
              </a:rPr>
              <a:t>S</a:t>
            </a:r>
            <a:r>
              <a:rPr lang="en-US" sz="3000" b="1" dirty="0" err="1">
                <a:latin typeface="+mj-lt"/>
                <a:cs typeface="Arial" pitchFamily="34" charset="0"/>
              </a:rPr>
              <a:t>ekunder</a:t>
            </a:r>
            <a:endParaRPr lang="id-ID" sz="3000" dirty="0">
              <a:latin typeface="+mj-lt"/>
              <a:cs typeface="Arial" pitchFamily="34" charset="0"/>
            </a:endParaRPr>
          </a:p>
          <a:p>
            <a:r>
              <a:rPr lang="en-US" sz="3000" dirty="0">
                <a:latin typeface="+mj-lt"/>
                <a:cs typeface="Arial" pitchFamily="34" charset="0"/>
              </a:rPr>
              <a:t>Pelayanan </a:t>
            </a:r>
            <a:r>
              <a:rPr lang="en-US" sz="3000" dirty="0" err="1">
                <a:latin typeface="+mj-lt"/>
                <a:cs typeface="Arial" pitchFamily="34" charset="0"/>
              </a:rPr>
              <a:t>publik</a:t>
            </a:r>
            <a:r>
              <a:rPr lang="en-US" sz="3000" dirty="0">
                <a:latin typeface="+mj-lt"/>
                <a:cs typeface="Arial" pitchFamily="34" charset="0"/>
              </a:rPr>
              <a:t> yang </a:t>
            </a:r>
            <a:r>
              <a:rPr lang="en-US" sz="3000" dirty="0" err="1">
                <a:latin typeface="+mj-lt"/>
                <a:cs typeface="Arial" pitchFamily="34" charset="0"/>
              </a:rPr>
              <a:t>diselenggarakan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oleh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pemerintah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bersifat</a:t>
            </a:r>
            <a:r>
              <a:rPr lang="en-US" sz="3000" dirty="0">
                <a:latin typeface="+mj-lt"/>
                <a:cs typeface="Arial" pitchFamily="34" charset="0"/>
              </a:rPr>
              <a:t> sekunder </a:t>
            </a:r>
            <a:r>
              <a:rPr lang="id-ID" sz="3000" dirty="0">
                <a:latin typeface="+mj-lt"/>
              </a:rPr>
              <a:t>a</a:t>
            </a:r>
            <a:r>
              <a:rPr lang="en-US" sz="3000" dirty="0" err="1">
                <a:latin typeface="+mj-lt"/>
              </a:rPr>
              <a:t>dalah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semua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penyediaan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barang</a:t>
            </a:r>
            <a:r>
              <a:rPr lang="en-US" sz="3000" dirty="0">
                <a:latin typeface="+mj-lt"/>
              </a:rPr>
              <a:t> / </a:t>
            </a:r>
            <a:r>
              <a:rPr lang="en-US" sz="3000" dirty="0" err="1">
                <a:latin typeface="+mj-lt"/>
              </a:rPr>
              <a:t>jasa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publik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yg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diselenggarakan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oleh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pemerintah</a:t>
            </a:r>
            <a:r>
              <a:rPr lang="en-US" sz="3000" dirty="0">
                <a:latin typeface="+mj-lt"/>
              </a:rPr>
              <a:t>, </a:t>
            </a:r>
            <a:r>
              <a:rPr lang="en-US" sz="3000" dirty="0" err="1">
                <a:latin typeface="+mj-lt"/>
              </a:rPr>
              <a:t>tetapi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pengguna</a:t>
            </a:r>
            <a:r>
              <a:rPr lang="en-US" sz="3000" dirty="0">
                <a:latin typeface="+mj-lt"/>
              </a:rPr>
              <a:t> / </a:t>
            </a:r>
            <a:r>
              <a:rPr lang="en-US" sz="3000" dirty="0" err="1">
                <a:latin typeface="+mj-lt"/>
              </a:rPr>
              <a:t>klien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tidak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harus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mempergunakannya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karena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adanya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beberapa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penyelenggara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pelayanan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swasta</a:t>
            </a:r>
            <a:r>
              <a:rPr lang="en-US" sz="30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US" sz="3000" dirty="0">
                <a:latin typeface="+mj-lt"/>
              </a:rPr>
              <a:t>    </a:t>
            </a:r>
            <a:r>
              <a:rPr lang="en-US" sz="3000" dirty="0" err="1">
                <a:latin typeface="+mj-lt"/>
              </a:rPr>
              <a:t>Contoh</a:t>
            </a:r>
            <a:r>
              <a:rPr lang="en-US" sz="3000" dirty="0">
                <a:latin typeface="+mj-lt"/>
              </a:rPr>
              <a:t> :  Program </a:t>
            </a:r>
            <a:r>
              <a:rPr lang="en-US" sz="3000" dirty="0" err="1">
                <a:latin typeface="+mj-lt"/>
              </a:rPr>
              <a:t>asuransi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tenaga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kerja</a:t>
            </a:r>
            <a:r>
              <a:rPr lang="en-US" sz="3000" dirty="0">
                <a:latin typeface="+mj-lt"/>
              </a:rPr>
              <a:t>, </a:t>
            </a:r>
          </a:p>
          <a:p>
            <a:pPr marL="0" indent="0">
              <a:buNone/>
            </a:pPr>
            <a:r>
              <a:rPr lang="en-US" sz="3000" dirty="0">
                <a:latin typeface="+mj-lt"/>
              </a:rPr>
              <a:t>                 </a:t>
            </a:r>
            <a:r>
              <a:rPr lang="id-ID" sz="3000" dirty="0">
                <a:latin typeface="+mj-lt"/>
              </a:rPr>
              <a:t>    </a:t>
            </a:r>
            <a:r>
              <a:rPr lang="en-US" sz="3000" dirty="0">
                <a:latin typeface="+mj-lt"/>
              </a:rPr>
              <a:t>Pelayanan </a:t>
            </a:r>
            <a:r>
              <a:rPr lang="en-US" sz="3000" dirty="0" err="1">
                <a:latin typeface="+mj-lt"/>
              </a:rPr>
              <a:t>pendidikan</a:t>
            </a:r>
            <a:endParaRPr lang="en-US" sz="3000" dirty="0">
              <a:latin typeface="+mj-lt"/>
            </a:endParaRPr>
          </a:p>
          <a:p>
            <a:pPr marL="0" indent="0">
              <a:buNone/>
            </a:pPr>
            <a:r>
              <a:rPr lang="en-US" sz="3000" dirty="0">
                <a:latin typeface="+mj-lt"/>
              </a:rPr>
              <a:t>                  </a:t>
            </a:r>
            <a:r>
              <a:rPr lang="id-ID" sz="3000" dirty="0">
                <a:latin typeface="+mj-lt"/>
              </a:rPr>
              <a:t>   </a:t>
            </a:r>
            <a:r>
              <a:rPr lang="en-US" sz="3000" dirty="0">
                <a:latin typeface="+mj-lt"/>
              </a:rPr>
              <a:t>Pelayanan </a:t>
            </a:r>
            <a:r>
              <a:rPr lang="en-US" sz="3000" dirty="0" err="1">
                <a:latin typeface="+mj-lt"/>
              </a:rPr>
              <a:t>kesehatan</a:t>
            </a:r>
            <a:r>
              <a:rPr lang="en-US" sz="3000" dirty="0">
                <a:latin typeface="+mj-lt"/>
              </a:rPr>
              <a:t>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72286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14543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+mj-lt"/>
                <a:cs typeface="Arial" pitchFamily="34" charset="0"/>
              </a:rPr>
              <a:t>Pelayanan </a:t>
            </a:r>
            <a:r>
              <a:rPr lang="en-US" b="1" dirty="0" err="1">
                <a:latin typeface="+mj-lt"/>
                <a:cs typeface="Arial" pitchFamily="34" charset="0"/>
              </a:rPr>
              <a:t>Administrasi</a:t>
            </a:r>
            <a:r>
              <a:rPr lang="en-US" b="1" dirty="0">
                <a:latin typeface="+mj-lt"/>
                <a:cs typeface="Arial" pitchFamily="34" charset="0"/>
              </a:rPr>
              <a:t>  </a:t>
            </a:r>
            <a:r>
              <a:rPr lang="en-US" b="1" dirty="0" err="1">
                <a:latin typeface="+mj-lt"/>
                <a:cs typeface="Arial" pitchFamily="34" charset="0"/>
              </a:rPr>
              <a:t>Pemerintahan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atau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pelayanan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perijinan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</a:p>
          <a:p>
            <a:r>
              <a:rPr lang="en-US" dirty="0" err="1">
                <a:latin typeface="+mj-lt"/>
                <a:cs typeface="Arial" pitchFamily="34" charset="0"/>
              </a:rPr>
              <a:t>adalah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jasa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pelayanan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menjadi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tanggngjawab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dilaksanakan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oleh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instansi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</a:t>
            </a:r>
            <a:r>
              <a:rPr lang="en-US" dirty="0">
                <a:latin typeface="+mj-lt"/>
                <a:cs typeface="Arial" pitchFamily="34" charset="0"/>
              </a:rPr>
              <a:t> di </a:t>
            </a:r>
            <a:r>
              <a:rPr lang="en-US" dirty="0" err="1">
                <a:latin typeface="+mj-lt"/>
                <a:cs typeface="Arial" pitchFamily="34" charset="0"/>
              </a:rPr>
              <a:t>Pusat</a:t>
            </a:r>
            <a:r>
              <a:rPr lang="en-US" dirty="0">
                <a:latin typeface="+mj-lt"/>
                <a:cs typeface="Arial" pitchFamily="34" charset="0"/>
              </a:rPr>
              <a:t>, di Daerah/ </a:t>
            </a:r>
            <a:r>
              <a:rPr lang="en-US" dirty="0" err="1">
                <a:latin typeface="+mj-lt"/>
                <a:cs typeface="Arial" pitchFamily="34" charset="0"/>
              </a:rPr>
              <a:t>Desa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di </a:t>
            </a:r>
            <a:r>
              <a:rPr lang="en-US" dirty="0" err="1">
                <a:latin typeface="+mj-lt"/>
                <a:cs typeface="Arial" pitchFamily="34" charset="0"/>
              </a:rPr>
              <a:t>lingkungan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Badan</a:t>
            </a:r>
            <a:r>
              <a:rPr lang="en-US" dirty="0">
                <a:latin typeface="+mj-lt"/>
                <a:cs typeface="Arial" pitchFamily="34" charset="0"/>
              </a:rPr>
              <a:t> Usaha </a:t>
            </a:r>
            <a:r>
              <a:rPr lang="en-US" dirty="0" err="1">
                <a:latin typeface="+mj-lt"/>
                <a:cs typeface="Arial" pitchFamily="34" charset="0"/>
              </a:rPr>
              <a:t>Milik</a:t>
            </a:r>
            <a:r>
              <a:rPr lang="en-US" dirty="0">
                <a:latin typeface="+mj-lt"/>
                <a:cs typeface="Arial" pitchFamily="34" charset="0"/>
              </a:rPr>
              <a:t> Negara &amp;  </a:t>
            </a:r>
            <a:r>
              <a:rPr lang="en-US" dirty="0" err="1">
                <a:latin typeface="+mj-lt"/>
                <a:cs typeface="Arial" pitchFamily="34" charset="0"/>
              </a:rPr>
              <a:t>Badan</a:t>
            </a:r>
            <a:r>
              <a:rPr lang="en-US" dirty="0">
                <a:latin typeface="+mj-lt"/>
                <a:cs typeface="Arial" pitchFamily="34" charset="0"/>
              </a:rPr>
              <a:t> Usaha </a:t>
            </a:r>
            <a:r>
              <a:rPr lang="en-US" dirty="0" err="1">
                <a:latin typeface="+mj-lt"/>
                <a:cs typeface="Arial" pitchFamily="34" charset="0"/>
              </a:rPr>
              <a:t>Milik</a:t>
            </a:r>
            <a:r>
              <a:rPr lang="en-US" dirty="0">
                <a:latin typeface="+mj-lt"/>
                <a:cs typeface="Arial" pitchFamily="34" charset="0"/>
              </a:rPr>
              <a:t>  Daerah </a:t>
            </a:r>
            <a:r>
              <a:rPr lang="en-US" dirty="0" err="1">
                <a:latin typeface="+mj-lt"/>
                <a:cs typeface="Arial" pitchFamily="34" charset="0"/>
              </a:rPr>
              <a:t>dalam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bentuk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barang</a:t>
            </a:r>
            <a:r>
              <a:rPr lang="en-US" dirty="0">
                <a:latin typeface="+mj-lt"/>
                <a:cs typeface="Arial" pitchFamily="34" charset="0"/>
              </a:rPr>
              <a:t> &amp; </a:t>
            </a:r>
            <a:r>
              <a:rPr lang="en-US" dirty="0" err="1">
                <a:latin typeface="+mj-lt"/>
                <a:cs typeface="Arial" pitchFamily="34" charset="0"/>
              </a:rPr>
              <a:t>atau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jasa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baik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dalam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upaya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pemenuhan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kebutuhan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masyarakat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maupun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dalam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pelaksanaan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ketentuan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peraturan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perundang-undangan</a:t>
            </a:r>
            <a:r>
              <a:rPr lang="en-US" dirty="0">
                <a:latin typeface="+mj-lt"/>
                <a:cs typeface="Arial" pitchFamily="34" charset="0"/>
              </a:rPr>
              <a:t>, yang </a:t>
            </a:r>
            <a:r>
              <a:rPr lang="en-US" dirty="0" err="1">
                <a:latin typeface="+mj-lt"/>
                <a:cs typeface="Arial" pitchFamily="34" charset="0"/>
              </a:rPr>
              <a:t>bentuk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produk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pelayanannya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adalah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ijin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atau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warkat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</a:p>
          <a:p>
            <a:r>
              <a:rPr lang="en-US" dirty="0">
                <a:latin typeface="+mj-lt"/>
                <a:cs typeface="Arial" pitchFamily="34" charset="0"/>
              </a:rPr>
              <a:t>Pelayanan </a:t>
            </a:r>
            <a:r>
              <a:rPr lang="en-US" dirty="0" err="1">
                <a:latin typeface="+mj-lt"/>
                <a:cs typeface="Arial" pitchFamily="34" charset="0"/>
              </a:rPr>
              <a:t>umum</a:t>
            </a:r>
            <a:r>
              <a:rPr lang="en-US" dirty="0">
                <a:latin typeface="+mj-lt"/>
                <a:cs typeface="Arial" pitchFamily="34" charset="0"/>
              </a:rPr>
              <a:t>/ </a:t>
            </a:r>
            <a:r>
              <a:rPr lang="en-US" dirty="0" err="1">
                <a:latin typeface="+mj-lt"/>
                <a:cs typeface="Arial" pitchFamily="34" charset="0"/>
              </a:rPr>
              <a:t>publik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 Pelayanan </a:t>
            </a:r>
            <a:r>
              <a:rPr lang="en-US" dirty="0" err="1">
                <a:latin typeface="+mj-lt"/>
                <a:cs typeface="Arial" pitchFamily="34" charset="0"/>
              </a:rPr>
              <a:t>Administrasi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/ </a:t>
            </a:r>
            <a:r>
              <a:rPr lang="en-US" dirty="0" err="1">
                <a:latin typeface="+mj-lt"/>
                <a:cs typeface="Arial" pitchFamily="34" charset="0"/>
              </a:rPr>
              <a:t>pelayanan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perijinan</a:t>
            </a:r>
            <a:r>
              <a:rPr lang="en-US" dirty="0">
                <a:latin typeface="+mj-lt"/>
                <a:cs typeface="Arial" pitchFamily="34" charset="0"/>
              </a:rPr>
              <a:t> al : </a:t>
            </a:r>
            <a:r>
              <a:rPr lang="en-US" dirty="0" err="1">
                <a:latin typeface="+mj-lt"/>
                <a:cs typeface="Arial" pitchFamily="34" charset="0"/>
              </a:rPr>
              <a:t>pelayanan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transportasi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listrik</a:t>
            </a:r>
            <a:r>
              <a:rPr lang="en-US" dirty="0">
                <a:latin typeface="+mj-lt"/>
                <a:cs typeface="Arial" pitchFamily="34" charset="0"/>
              </a:rPr>
              <a:t>, air </a:t>
            </a:r>
            <a:r>
              <a:rPr lang="en-US" dirty="0" err="1">
                <a:latin typeface="+mj-lt"/>
                <a:cs typeface="Arial" pitchFamily="34" charset="0"/>
              </a:rPr>
              <a:t>bersih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akta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tanah</a:t>
            </a:r>
            <a:r>
              <a:rPr lang="en-US" dirty="0">
                <a:latin typeface="+mj-lt"/>
                <a:cs typeface="Arial" pitchFamily="34" charset="0"/>
              </a:rPr>
              <a:t>, SIM </a:t>
            </a:r>
            <a:r>
              <a:rPr lang="en-US" dirty="0" err="1">
                <a:latin typeface="+mj-lt"/>
                <a:cs typeface="Arial" pitchFamily="34" charset="0"/>
              </a:rPr>
              <a:t>dll</a:t>
            </a:r>
            <a:endParaRPr lang="en-US" dirty="0">
              <a:latin typeface="+mj-lt"/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00726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001419"/>
          </a:xfrm>
        </p:spPr>
        <p:txBody>
          <a:bodyPr>
            <a:normAutofit/>
          </a:bodyPr>
          <a:lstStyle/>
          <a:p>
            <a:pPr lvl="0"/>
            <a:r>
              <a:rPr lang="en-US" sz="2800" dirty="0">
                <a:latin typeface="+mj-lt"/>
                <a:cs typeface="Arial" pitchFamily="34" charset="0"/>
              </a:rPr>
              <a:t>Dalam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diselenggarakn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oleh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swasta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posisi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klien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sangat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kuat</a:t>
            </a:r>
            <a:r>
              <a:rPr lang="en-US" sz="2800" dirty="0">
                <a:latin typeface="+mj-lt"/>
                <a:cs typeface="Arial" pitchFamily="34" charset="0"/>
              </a:rPr>
              <a:t> (</a:t>
            </a:r>
            <a:r>
              <a:rPr lang="en-US" sz="2800" i="1" dirty="0">
                <a:latin typeface="+mj-lt"/>
                <a:cs typeface="Arial" pitchFamily="34" charset="0"/>
              </a:rPr>
              <a:t>empowered), </a:t>
            </a:r>
            <a:r>
              <a:rPr lang="en-US" sz="2800" dirty="0" err="1">
                <a:latin typeface="+mj-lt"/>
                <a:cs typeface="Arial" pitchFamily="34" charset="0"/>
              </a:rPr>
              <a:t>sebaliknya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dalam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primer yang </a:t>
            </a:r>
            <a:r>
              <a:rPr lang="en-US" sz="2800" dirty="0" err="1">
                <a:latin typeface="+mj-lt"/>
                <a:cs typeface="Arial" pitchFamily="34" charset="0"/>
              </a:rPr>
              <a:t>diselenggarakan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oleh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organisasi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id-ID" sz="2800" dirty="0">
                <a:latin typeface="+mj-lt"/>
                <a:cs typeface="Arial" pitchFamily="34" charset="0"/>
              </a:rPr>
              <a:t>/pemerintah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posisi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klien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sangat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lemah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i="1" dirty="0">
                <a:latin typeface="+mj-lt"/>
                <a:cs typeface="Arial" pitchFamily="34" charset="0"/>
              </a:rPr>
              <a:t>(powerless). </a:t>
            </a:r>
            <a:endParaRPr lang="en-US" sz="2800" dirty="0">
              <a:latin typeface="+mj-lt"/>
              <a:cs typeface="Arial" pitchFamily="34" charset="0"/>
            </a:endParaRPr>
          </a:p>
          <a:p>
            <a:pPr lvl="0"/>
            <a:r>
              <a:rPr lang="en-US" sz="2800" dirty="0" err="1">
                <a:latin typeface="+mj-lt"/>
                <a:cs typeface="Arial" pitchFamily="34" charset="0"/>
              </a:rPr>
              <a:t>Secara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teoritis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kinerja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  /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umum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administrasi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pemerintahan</a:t>
            </a:r>
            <a:r>
              <a:rPr lang="en-US" sz="2800" dirty="0">
                <a:latin typeface="+mj-lt"/>
                <a:cs typeface="Arial" pitchFamily="34" charset="0"/>
              </a:rPr>
              <a:t> /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perijinan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dapat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ditingkatkan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dengan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cara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memberdayakan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i="1" dirty="0">
                <a:latin typeface="+mj-lt"/>
                <a:cs typeface="Arial" pitchFamily="34" charset="0"/>
              </a:rPr>
              <a:t>(empowering)</a:t>
            </a:r>
            <a:r>
              <a:rPr lang="id-ID" sz="2800" i="1" dirty="0">
                <a:latin typeface="+mj-lt"/>
                <a:cs typeface="Arial" pitchFamily="34" charset="0"/>
              </a:rPr>
              <a:t> </a:t>
            </a:r>
            <a:r>
              <a:rPr lang="en-US" sz="2800" i="1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klien</a:t>
            </a:r>
            <a:r>
              <a:rPr lang="en-US" sz="2800" dirty="0">
                <a:latin typeface="+mj-lt"/>
                <a:cs typeface="Arial" pitchFamily="34" charset="0"/>
              </a:rPr>
              <a:t>. Hal </a:t>
            </a:r>
            <a:r>
              <a:rPr lang="en-US" sz="2800" dirty="0" err="1">
                <a:latin typeface="+mj-lt"/>
                <a:cs typeface="Arial" pitchFamily="34" charset="0"/>
              </a:rPr>
              <a:t>ini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sesuai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dengan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teori</a:t>
            </a:r>
            <a:r>
              <a:rPr lang="en-US" sz="2800" i="1" dirty="0">
                <a:latin typeface="+mj-lt"/>
                <a:cs typeface="Arial" pitchFamily="34" charset="0"/>
              </a:rPr>
              <a:t> </a:t>
            </a:r>
            <a:r>
              <a:rPr lang="en-US" sz="2800" b="1" i="1" dirty="0">
                <a:latin typeface="+mj-lt"/>
                <a:cs typeface="Arial" pitchFamily="34" charset="0"/>
              </a:rPr>
              <a:t>“exit” </a:t>
            </a:r>
            <a:r>
              <a:rPr lang="en-US" sz="2800" b="1" dirty="0" err="1">
                <a:latin typeface="+mj-lt"/>
                <a:cs typeface="Arial" pitchFamily="34" charset="0"/>
              </a:rPr>
              <a:t>dan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i="1" dirty="0">
                <a:latin typeface="+mj-lt"/>
                <a:cs typeface="Arial" pitchFamily="34" charset="0"/>
              </a:rPr>
              <a:t>“voice</a:t>
            </a:r>
            <a:r>
              <a:rPr lang="en-US" sz="2800" i="1" dirty="0">
                <a:latin typeface="+mj-lt"/>
                <a:cs typeface="Arial" pitchFamily="34" charset="0"/>
              </a:rPr>
              <a:t>” </a:t>
            </a:r>
            <a:r>
              <a:rPr lang="en-US" sz="2800" dirty="0">
                <a:latin typeface="+mj-lt"/>
                <a:cs typeface="Arial" pitchFamily="34" charset="0"/>
              </a:rPr>
              <a:t> (Jones, 1994).</a:t>
            </a:r>
          </a:p>
        </p:txBody>
      </p:sp>
    </p:spTree>
    <p:extLst>
      <p:ext uri="{BB962C8B-B14F-4D97-AF65-F5344CB8AC3E}">
        <p14:creationId xmlns:p14="http://schemas.microsoft.com/office/powerpoint/2010/main" val="77353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778098"/>
          </a:xfrm>
        </p:spPr>
        <p:txBody>
          <a:bodyPr>
            <a:normAutofit/>
          </a:bodyPr>
          <a:lstStyle/>
          <a:p>
            <a:r>
              <a:rPr lang="id-ID" sz="3200" b="1" dirty="0" smtClean="0"/>
              <a:t>Dasar Hukum </a:t>
            </a:r>
            <a:r>
              <a:rPr lang="en-US" sz="3200" b="1" dirty="0" smtClean="0"/>
              <a:t>Pelayanan </a:t>
            </a:r>
            <a:r>
              <a:rPr lang="en-US" sz="3200" b="1" dirty="0" err="1" smtClean="0"/>
              <a:t>Publik</a:t>
            </a:r>
            <a:r>
              <a:rPr lang="en-US" sz="3200" b="1" dirty="0" smtClean="0"/>
              <a:t> di Indonesia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256584"/>
          </a:xfrm>
        </p:spPr>
        <p:txBody>
          <a:bodyPr>
            <a:noAutofit/>
          </a:bodyPr>
          <a:lstStyle/>
          <a:p>
            <a:pPr lvl="0"/>
            <a:r>
              <a:rPr lang="en-US" sz="2400" dirty="0" err="1">
                <a:latin typeface="+mj-lt"/>
                <a:cs typeface="Arial" pitchFamily="34" charset="0"/>
              </a:rPr>
              <a:t>Kepmen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>
                <a:latin typeface="+mj-lt"/>
                <a:cs typeface="Arial" pitchFamily="34" charset="0"/>
              </a:rPr>
              <a:t>PAN No.90 / MENPAN /1989 </a:t>
            </a:r>
            <a:r>
              <a:rPr lang="en-US" sz="2400" dirty="0" err="1">
                <a:latin typeface="+mj-lt"/>
                <a:cs typeface="Arial" pitchFamily="34" charset="0"/>
              </a:rPr>
              <a:t>ttg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Delapan</a:t>
            </a:r>
            <a:r>
              <a:rPr lang="en-US" sz="2400" dirty="0">
                <a:latin typeface="+mj-lt"/>
                <a:cs typeface="Arial" pitchFamily="34" charset="0"/>
              </a:rPr>
              <a:t> Program </a:t>
            </a:r>
            <a:r>
              <a:rPr lang="en-US" sz="2400" dirty="0" err="1">
                <a:latin typeface="+mj-lt"/>
                <a:cs typeface="Arial" pitchFamily="34" charset="0"/>
              </a:rPr>
              <a:t>Strategis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Pemicu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Pendayagunaan</a:t>
            </a:r>
            <a:r>
              <a:rPr lang="en-US" sz="2400" dirty="0">
                <a:latin typeface="+mj-lt"/>
                <a:cs typeface="Arial" pitchFamily="34" charset="0"/>
              </a:rPr>
              <a:t> Adm. Negara</a:t>
            </a:r>
            <a:r>
              <a:rPr lang="id-ID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salah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satunya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adalah</a:t>
            </a:r>
            <a:r>
              <a:rPr lang="en-US" sz="2400" dirty="0">
                <a:latin typeface="+mj-lt"/>
                <a:cs typeface="Arial" pitchFamily="34" charset="0"/>
              </a:rPr>
              <a:t> t</a:t>
            </a:r>
            <a:r>
              <a:rPr lang="id-ID" sz="2400" dirty="0">
                <a:latin typeface="+mj-lt"/>
                <a:cs typeface="Arial" pitchFamily="34" charset="0"/>
              </a:rPr>
              <a:t>en</a:t>
            </a:r>
            <a:r>
              <a:rPr lang="en-US" sz="2400" dirty="0">
                <a:latin typeface="+mj-lt"/>
                <a:cs typeface="Arial" pitchFamily="34" charset="0"/>
              </a:rPr>
              <a:t>t</a:t>
            </a:r>
            <a:r>
              <a:rPr lang="id-ID" sz="2400" dirty="0">
                <a:latin typeface="+mj-lt"/>
                <a:cs typeface="Arial" pitchFamily="34" charset="0"/>
              </a:rPr>
              <a:t>an</a:t>
            </a:r>
            <a:r>
              <a:rPr lang="en-US" sz="2400" dirty="0">
                <a:latin typeface="+mj-lt"/>
                <a:cs typeface="Arial" pitchFamily="34" charset="0"/>
              </a:rPr>
              <a:t>g p</a:t>
            </a:r>
            <a:r>
              <a:rPr lang="id-ID" sz="2400" dirty="0">
                <a:latin typeface="+mj-lt"/>
                <a:cs typeface="Arial" pitchFamily="34" charset="0"/>
              </a:rPr>
              <a:t>e</a:t>
            </a:r>
            <a:r>
              <a:rPr lang="en-US" sz="2400" dirty="0" err="1">
                <a:latin typeface="+mj-lt"/>
                <a:cs typeface="Arial" pitchFamily="34" charset="0"/>
              </a:rPr>
              <a:t>nyederhanaan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pelayanan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publik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</a:p>
          <a:p>
            <a:pPr lvl="0"/>
            <a:r>
              <a:rPr lang="en-US" sz="2400" dirty="0" err="1">
                <a:latin typeface="+mj-lt"/>
                <a:cs typeface="Arial" pitchFamily="34" charset="0"/>
              </a:rPr>
              <a:t>Kepmen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>
                <a:latin typeface="+mj-lt"/>
                <a:cs typeface="Arial" pitchFamily="34" charset="0"/>
              </a:rPr>
              <a:t>PAN No.1 / 1993 </a:t>
            </a:r>
            <a:r>
              <a:rPr lang="en-US" sz="2400" dirty="0" err="1">
                <a:latin typeface="+mj-lt"/>
                <a:cs typeface="Arial" pitchFamily="34" charset="0"/>
              </a:rPr>
              <a:t>tentang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Pedoman</a:t>
            </a:r>
            <a:r>
              <a:rPr lang="en-US" sz="2400" dirty="0">
                <a:latin typeface="+mj-lt"/>
                <a:cs typeface="Arial" pitchFamily="34" charset="0"/>
              </a:rPr>
              <a:t> Tata  </a:t>
            </a:r>
            <a:r>
              <a:rPr lang="en-US" sz="2400" dirty="0" err="1">
                <a:latin typeface="+mj-lt"/>
                <a:cs typeface="Arial" pitchFamily="34" charset="0"/>
              </a:rPr>
              <a:t>laksana</a:t>
            </a:r>
            <a:r>
              <a:rPr lang="en-US" sz="2400" dirty="0">
                <a:latin typeface="+mj-lt"/>
                <a:cs typeface="Arial" pitchFamily="34" charset="0"/>
              </a:rPr>
              <a:t> Pelayanan </a:t>
            </a:r>
            <a:r>
              <a:rPr lang="en-US" sz="2400" dirty="0" err="1">
                <a:latin typeface="+mj-lt"/>
                <a:cs typeface="Arial" pitchFamily="34" charset="0"/>
              </a:rPr>
              <a:t>Umum</a:t>
            </a:r>
            <a:r>
              <a:rPr lang="id-ID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antara</a:t>
            </a:r>
            <a:r>
              <a:rPr lang="en-US" sz="2400" dirty="0">
                <a:latin typeface="+mj-lt"/>
                <a:cs typeface="Arial" pitchFamily="34" charset="0"/>
              </a:rPr>
              <a:t> lain </a:t>
            </a:r>
            <a:r>
              <a:rPr lang="en-US" sz="2400" dirty="0" err="1">
                <a:latin typeface="+mj-lt"/>
                <a:cs typeface="Arial" pitchFamily="34" charset="0"/>
              </a:rPr>
              <a:t>mengatur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tentang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azas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pelayanan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umum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tata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laksana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pelayanan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umum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biaya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pelayanan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umum</a:t>
            </a: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penyelesaian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persoalan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sengketa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  <a:endParaRPr lang="id-ID" sz="2400" dirty="0">
              <a:latin typeface="+mj-lt"/>
              <a:cs typeface="Arial" pitchFamily="34" charset="0"/>
            </a:endParaRPr>
          </a:p>
          <a:p>
            <a:pPr lvl="0"/>
            <a:r>
              <a:rPr lang="en-US" sz="2400" b="1" dirty="0" err="1">
                <a:latin typeface="+mj-lt"/>
                <a:cs typeface="Arial" pitchFamily="34" charset="0"/>
              </a:rPr>
              <a:t>Inpres</a:t>
            </a:r>
            <a:r>
              <a:rPr lang="en-US" sz="2400" b="1" dirty="0">
                <a:latin typeface="+mj-lt"/>
                <a:cs typeface="Arial" pitchFamily="34" charset="0"/>
              </a:rPr>
              <a:t> No. 1 / 1995 </a:t>
            </a:r>
            <a:r>
              <a:rPr lang="en-US" sz="2400" dirty="0" err="1">
                <a:latin typeface="+mj-lt"/>
                <a:cs typeface="Arial" pitchFamily="34" charset="0"/>
              </a:rPr>
              <a:t>tentang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Perbaikan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Peningkatan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Mutu</a:t>
            </a:r>
            <a:r>
              <a:rPr lang="en-US" sz="2400" dirty="0">
                <a:latin typeface="+mj-lt"/>
                <a:cs typeface="Arial" pitchFamily="34" charset="0"/>
              </a:rPr>
              <a:t> Pelayanan </a:t>
            </a:r>
            <a:r>
              <a:rPr lang="en-US" sz="2400" dirty="0" err="1">
                <a:latin typeface="+mj-lt"/>
                <a:cs typeface="Arial" pitchFamily="34" charset="0"/>
              </a:rPr>
              <a:t>Aparatur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kpd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Masyarakat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endParaRPr lang="id-ID" sz="2400" b="1" dirty="0">
              <a:latin typeface="+mj-lt"/>
              <a:cs typeface="Arial" pitchFamily="34" charset="0"/>
            </a:endParaRPr>
          </a:p>
          <a:p>
            <a:pPr lvl="0"/>
            <a:r>
              <a:rPr lang="en-US" sz="2400" b="1" dirty="0" err="1">
                <a:latin typeface="+mj-lt"/>
                <a:cs typeface="Arial" pitchFamily="34" charset="0"/>
              </a:rPr>
              <a:t>Kepmen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>
                <a:latin typeface="+mj-lt"/>
                <a:cs typeface="Arial" pitchFamily="34" charset="0"/>
              </a:rPr>
              <a:t>PAN No 06/95 </a:t>
            </a:r>
            <a:r>
              <a:rPr lang="en-US" sz="2400" dirty="0" err="1">
                <a:latin typeface="+mj-lt"/>
                <a:cs typeface="Arial" pitchFamily="34" charset="0"/>
              </a:rPr>
              <a:t>ttg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Pdoman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Penganugrahan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id-ID" sz="2400" dirty="0">
                <a:latin typeface="+mj-lt"/>
                <a:cs typeface="Arial" pitchFamily="34" charset="0"/>
              </a:rPr>
              <a:t>pe</a:t>
            </a:r>
            <a:r>
              <a:rPr lang="en-US" sz="2400" dirty="0" err="1">
                <a:latin typeface="+mj-lt"/>
                <a:cs typeface="Arial" pitchFamily="34" charset="0"/>
              </a:rPr>
              <a:t>nghargaan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Abdisatyabakti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bagi</a:t>
            </a:r>
            <a:r>
              <a:rPr lang="en-US" sz="2400" dirty="0">
                <a:latin typeface="+mj-lt"/>
                <a:cs typeface="Arial" pitchFamily="34" charset="0"/>
              </a:rPr>
              <a:t> Kantor </a:t>
            </a:r>
            <a:r>
              <a:rPr lang="en-US" sz="2400" dirty="0" smtClean="0">
                <a:latin typeface="+mj-lt"/>
                <a:cs typeface="Arial" pitchFamily="34" charset="0"/>
              </a:rPr>
              <a:t>P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err="1" smtClean="0">
                <a:latin typeface="+mj-lt"/>
                <a:cs typeface="Arial" pitchFamily="34" charset="0"/>
              </a:rPr>
              <a:t>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Prcontohan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  <a:endParaRPr lang="id-ID" sz="2400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313453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32859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id-ID" sz="2800" b="1" dirty="0" err="1">
                <a:latin typeface="+mj-lt"/>
              </a:rPr>
              <a:t>M</a:t>
            </a:r>
            <a:r>
              <a:rPr lang="en-US" sz="2800" b="1" dirty="0" err="1" smtClean="0">
                <a:latin typeface="+mj-lt"/>
              </a:rPr>
              <a:t>ekanisme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exit</a:t>
            </a:r>
            <a:r>
              <a:rPr lang="en-US" sz="2800" dirty="0">
                <a:latin typeface="+mj-lt"/>
              </a:rPr>
              <a:t>: </a:t>
            </a:r>
            <a:r>
              <a:rPr lang="en-US" sz="2800" dirty="0" err="1" smtClean="0">
                <a:latin typeface="+mj-lt"/>
              </a:rPr>
              <a:t>jika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pelayanan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berkualitas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maka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konsumen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/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klien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harus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memiliki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kesempatan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memilih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pelayan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publik</a:t>
            </a:r>
            <a:r>
              <a:rPr lang="en-US" sz="2800" dirty="0">
                <a:latin typeface="+mj-lt"/>
              </a:rPr>
              <a:t>  lain yang </a:t>
            </a:r>
            <a:r>
              <a:rPr lang="en-US" sz="2800" dirty="0" err="1">
                <a:latin typeface="+mj-lt"/>
              </a:rPr>
              <a:t>disukainya</a:t>
            </a:r>
            <a:r>
              <a:rPr lang="en-US" sz="2800" dirty="0">
                <a:latin typeface="+mj-lt"/>
              </a:rPr>
              <a:t>. </a:t>
            </a:r>
            <a:r>
              <a:rPr lang="en-US" sz="2800" dirty="0" err="1">
                <a:latin typeface="+mj-lt"/>
              </a:rPr>
              <a:t>Hambatan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mekanisme</a:t>
            </a:r>
            <a:r>
              <a:rPr lang="en-US" sz="2800" dirty="0">
                <a:latin typeface="+mj-lt"/>
              </a:rPr>
              <a:t> exit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ada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lembaga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pelayan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publik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alternatif</a:t>
            </a:r>
            <a:r>
              <a:rPr lang="en-US" sz="2800" dirty="0">
                <a:latin typeface="+mj-lt"/>
              </a:rPr>
              <a:t> (</a:t>
            </a:r>
            <a:r>
              <a:rPr lang="en-US" sz="2800" b="1" dirty="0" err="1">
                <a:latin typeface="+mj-lt"/>
              </a:rPr>
              <a:t>monopoli</a:t>
            </a:r>
            <a:r>
              <a:rPr lang="en-US" sz="2800" dirty="0">
                <a:latin typeface="+mj-lt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2800" b="1" dirty="0" err="1">
                <a:latin typeface="+mj-lt"/>
              </a:rPr>
              <a:t>M</a:t>
            </a:r>
            <a:r>
              <a:rPr lang="en-US" sz="2800" b="1" dirty="0" err="1" smtClean="0">
                <a:latin typeface="+mj-lt"/>
              </a:rPr>
              <a:t>ekanisme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voice: </a:t>
            </a:r>
            <a:r>
              <a:rPr lang="en-US" sz="2800" dirty="0" err="1" smtClean="0">
                <a:latin typeface="+mj-lt"/>
              </a:rPr>
              <a:t>adanya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kesempatan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 </a:t>
            </a:r>
            <a:r>
              <a:rPr lang="en-US" sz="2800" dirty="0" err="1">
                <a:latin typeface="+mj-lt"/>
              </a:rPr>
              <a:t>mengungkapkan</a:t>
            </a:r>
            <a:r>
              <a:rPr lang="en-US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/ menyampaikan </a:t>
            </a:r>
            <a:r>
              <a:rPr lang="en-US" sz="2800" dirty="0" err="1" smtClean="0">
                <a:latin typeface="+mj-lt"/>
              </a:rPr>
              <a:t>ketidak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puasan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k</a:t>
            </a:r>
            <a:r>
              <a:rPr lang="id-ID" sz="2800" dirty="0" smtClean="0">
                <a:latin typeface="+mj-lt"/>
              </a:rPr>
              <a:t>e</a:t>
            </a:r>
            <a:r>
              <a:rPr lang="en-US" sz="2800" dirty="0" err="1" smtClean="0">
                <a:latin typeface="+mj-lt"/>
              </a:rPr>
              <a:t>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lembaga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pelayan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publik</a:t>
            </a:r>
            <a:r>
              <a:rPr lang="id-ID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 bisa secara langsung atau secara on line.</a:t>
            </a:r>
            <a:r>
              <a:rPr lang="en-US" sz="2800" b="1" dirty="0">
                <a:latin typeface="+mj-lt"/>
              </a:rPr>
              <a:t> E- Government </a:t>
            </a:r>
            <a:endParaRPr lang="en-US" sz="2800" dirty="0">
              <a:latin typeface="+mj-lt"/>
            </a:endParaRPr>
          </a:p>
          <a:p>
            <a:pPr marL="514350" indent="-514350">
              <a:buNone/>
            </a:pPr>
            <a:r>
              <a:rPr lang="en-US" sz="2800" dirty="0">
                <a:latin typeface="+mj-lt"/>
              </a:rPr>
              <a:t>      </a:t>
            </a:r>
            <a:r>
              <a:rPr lang="en-US" sz="2800" dirty="0" err="1">
                <a:latin typeface="+mj-lt"/>
              </a:rPr>
              <a:t>Hambatan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mekanisme</a:t>
            </a:r>
            <a:r>
              <a:rPr lang="en-US" sz="2800" dirty="0">
                <a:latin typeface="+mj-lt"/>
              </a:rPr>
              <a:t> voice </a:t>
            </a:r>
            <a:r>
              <a:rPr lang="id-ID" sz="2800" dirty="0" smtClean="0">
                <a:latin typeface="+mj-lt"/>
              </a:rPr>
              <a:t>adalah </a:t>
            </a:r>
            <a:r>
              <a:rPr lang="id-ID" sz="2800" b="1" dirty="0" smtClean="0">
                <a:latin typeface="+mj-lt"/>
              </a:rPr>
              <a:t>rendahnya </a:t>
            </a:r>
            <a:r>
              <a:rPr lang="en-US" sz="2800" b="1" dirty="0" err="1" smtClean="0">
                <a:latin typeface="+mj-lt"/>
              </a:rPr>
              <a:t>aksesibilitas</a:t>
            </a: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70214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344816" cy="432048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Pengaduan</a:t>
            </a:r>
            <a:r>
              <a:rPr lang="en-US" sz="3600" b="1" dirty="0"/>
              <a:t> 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6048672"/>
          </a:xfrm>
        </p:spPr>
        <p:txBody>
          <a:bodyPr>
            <a:noAutofit/>
          </a:bodyPr>
          <a:lstStyle/>
          <a:p>
            <a:pPr marL="0" lvl="0" indent="0" fontAlgn="base">
              <a:buNone/>
            </a:pPr>
            <a:r>
              <a:rPr lang="en-US" sz="2400" dirty="0" err="1">
                <a:latin typeface="+mj-lt"/>
                <a:cs typeface="Arial" pitchFamily="34" charset="0"/>
              </a:rPr>
              <a:t>Masyarakat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berhak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mengadukan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penyelenggaraan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pelayanan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publik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-Da</a:t>
            </a:r>
            <a:r>
              <a:rPr lang="id-ID" sz="2400" dirty="0" smtClean="0">
                <a:latin typeface="+mj-lt"/>
                <a:cs typeface="Arial" pitchFamily="34" charset="0"/>
              </a:rPr>
              <a:t>erah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Ombudsman,dan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/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400" dirty="0" smtClean="0">
                <a:latin typeface="+mj-lt"/>
                <a:cs typeface="Arial" pitchFamily="34" charset="0"/>
              </a:rPr>
              <a:t> DPRD </a:t>
            </a:r>
            <a:r>
              <a:rPr lang="en-US" sz="2400" dirty="0" err="1" smtClean="0">
                <a:latin typeface="+mj-lt"/>
              </a:rPr>
              <a:t>Pengaduan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dilakukan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terhadap</a:t>
            </a:r>
            <a:r>
              <a:rPr lang="en-US" sz="2400" dirty="0">
                <a:latin typeface="+mj-lt"/>
              </a:rPr>
              <a:t>: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id-ID" sz="2400" dirty="0" err="1" smtClean="0">
                <a:latin typeface="+mj-lt"/>
              </a:rPr>
              <a:t>P</a:t>
            </a:r>
            <a:r>
              <a:rPr lang="en-US" sz="2400" dirty="0" err="1" smtClean="0">
                <a:latin typeface="+mj-lt"/>
              </a:rPr>
              <a:t>enyelenggara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yang </a:t>
            </a:r>
            <a:r>
              <a:rPr lang="en-US" sz="2400" dirty="0" err="1">
                <a:latin typeface="+mj-lt"/>
              </a:rPr>
              <a:t>tidak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melaksanakan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kewajiban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melanggar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larangan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ketentuan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peraturan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perundang-undangan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p</a:t>
            </a:r>
            <a:r>
              <a:rPr lang="id-ID" sz="2400" dirty="0" smtClean="0">
                <a:latin typeface="+mj-lt"/>
              </a:rPr>
              <a:t>e</a:t>
            </a:r>
            <a:r>
              <a:rPr lang="en-US" sz="2400" dirty="0" err="1" smtClean="0">
                <a:latin typeface="+mj-lt"/>
              </a:rPr>
              <a:t>layanan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publik</a:t>
            </a:r>
            <a:r>
              <a:rPr lang="en-US" sz="2400" dirty="0">
                <a:latin typeface="+mj-lt"/>
              </a:rPr>
              <a:t>; 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id-ID" sz="2400" dirty="0" err="1" smtClean="0">
                <a:latin typeface="+mj-lt"/>
              </a:rPr>
              <a:t>P</a:t>
            </a:r>
            <a:r>
              <a:rPr lang="en-US" sz="2400" dirty="0" err="1" smtClean="0">
                <a:latin typeface="+mj-lt"/>
              </a:rPr>
              <a:t>elaksana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yang </a:t>
            </a:r>
            <a:r>
              <a:rPr lang="en-US" sz="2400" dirty="0" err="1">
                <a:latin typeface="+mj-lt"/>
              </a:rPr>
              <a:t>memberi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pelayanan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tidak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sesuai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standar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pelayanan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ketentuan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peraturan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perundang-undangan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mengenai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pelayanan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publik</a:t>
            </a:r>
            <a:r>
              <a:rPr lang="en-US" sz="2400" dirty="0">
                <a:latin typeface="+mj-lt"/>
              </a:rPr>
              <a:t>.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400" dirty="0" err="1">
                <a:latin typeface="+mj-lt"/>
              </a:rPr>
              <a:t>Kepala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wajib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melaksanakan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rekomendasi</a:t>
            </a:r>
            <a:r>
              <a:rPr lang="en-US" sz="2400" dirty="0">
                <a:latin typeface="+mj-lt"/>
              </a:rPr>
              <a:t> Ombudsman </a:t>
            </a:r>
            <a:r>
              <a:rPr lang="id-ID" sz="2400" dirty="0" smtClean="0">
                <a:latin typeface="+mj-lt"/>
              </a:rPr>
              <a:t>sebagai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tindak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lanjut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pengaduan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masyarakat</a:t>
            </a:r>
            <a:endParaRPr lang="id-ID" sz="24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400" dirty="0" err="1">
                <a:latin typeface="+mj-lt"/>
              </a:rPr>
              <a:t>Kepala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tidak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melaksanakan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rekomendasi</a:t>
            </a:r>
            <a:r>
              <a:rPr lang="en-US" sz="2400" dirty="0">
                <a:latin typeface="+mj-lt"/>
              </a:rPr>
              <a:t> Ombudsman 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</a:rPr>
              <a:t>diberikan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sanksi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berupa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pembinaan</a:t>
            </a:r>
            <a:r>
              <a:rPr lang="id-ID" sz="2400" dirty="0" smtClean="0">
                <a:latin typeface="+mj-lt"/>
              </a:rPr>
              <a:t>.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s</a:t>
            </a:r>
            <a:r>
              <a:rPr lang="id-ID" sz="2400" dirty="0" smtClean="0">
                <a:latin typeface="+mj-lt"/>
              </a:rPr>
              <a:t>b</a:t>
            </a:r>
            <a:r>
              <a:rPr lang="en-US" sz="2400" dirty="0" smtClean="0">
                <a:latin typeface="+mj-lt"/>
              </a:rPr>
              <a:t>g </a:t>
            </a:r>
            <a:r>
              <a:rPr lang="en-US" sz="2400" dirty="0" err="1">
                <a:latin typeface="+mj-lt"/>
              </a:rPr>
              <a:t>wakil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evaluasi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kinerja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pelayanan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publik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dlaksanakan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id-ID" sz="2400" dirty="0" smtClean="0">
                <a:latin typeface="+mj-lt"/>
              </a:rPr>
              <a:t>-Da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17401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416824" cy="576064"/>
          </a:xfrm>
        </p:spPr>
        <p:txBody>
          <a:bodyPr>
            <a:normAutofit fontScale="90000"/>
          </a:bodyPr>
          <a:lstStyle/>
          <a:p>
            <a:r>
              <a:rPr lang="en-US" sz="3600" b="1" dirty="0" err="1">
                <a:cs typeface="Arial" pitchFamily="34" charset="0"/>
              </a:rPr>
              <a:t>Budaya</a:t>
            </a:r>
            <a:r>
              <a:rPr lang="en-US" sz="3600" b="1" dirty="0">
                <a:cs typeface="Arial" pitchFamily="34" charset="0"/>
              </a:rPr>
              <a:t> Pelayanan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8219256" cy="5040560"/>
          </a:xfrm>
        </p:spPr>
        <p:txBody>
          <a:bodyPr>
            <a:normAutofit fontScale="85000" lnSpcReduction="10000"/>
          </a:bodyPr>
          <a:lstStyle/>
          <a:p>
            <a:r>
              <a:rPr lang="en-US" sz="3300" dirty="0">
                <a:latin typeface="+mj-lt"/>
                <a:cs typeface="Arial" pitchFamily="34" charset="0"/>
              </a:rPr>
              <a:t>Salah </a:t>
            </a:r>
            <a:r>
              <a:rPr lang="en-US" sz="3300" dirty="0" err="1">
                <a:latin typeface="+mj-lt"/>
                <a:cs typeface="Arial" pitchFamily="34" charset="0"/>
              </a:rPr>
              <a:t>satu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faktor</a:t>
            </a:r>
            <a:r>
              <a:rPr lang="en-US" sz="3300" dirty="0">
                <a:latin typeface="+mj-lt"/>
                <a:cs typeface="Arial" pitchFamily="34" charset="0"/>
              </a:rPr>
              <a:t>  yang </a:t>
            </a:r>
            <a:r>
              <a:rPr lang="en-US" sz="3300" dirty="0" err="1">
                <a:latin typeface="+mj-lt"/>
                <a:cs typeface="Arial" pitchFamily="34" charset="0"/>
              </a:rPr>
              <a:t>harus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ada</a:t>
            </a:r>
            <a:r>
              <a:rPr lang="en-US" sz="3300" dirty="0">
                <a:latin typeface="+mj-lt"/>
                <a:cs typeface="Arial" pitchFamily="34" charset="0"/>
              </a:rPr>
              <a:t> agar </a:t>
            </a:r>
            <a:r>
              <a:rPr lang="en-US" sz="3300" dirty="0" err="1">
                <a:latin typeface="+mj-lt"/>
                <a:cs typeface="Arial" pitchFamily="34" charset="0"/>
              </a:rPr>
              <a:t>penyelenggaraan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pelayanan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id-ID" sz="3300" dirty="0" smtClean="0">
                <a:latin typeface="+mj-lt"/>
                <a:cs typeface="Arial" pitchFamily="34" charset="0"/>
              </a:rPr>
              <a:t>publik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berkualitas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adalah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adanya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Budaya</a:t>
            </a:r>
            <a:r>
              <a:rPr lang="en-US" sz="3300" dirty="0">
                <a:latin typeface="+mj-lt"/>
                <a:cs typeface="Arial" pitchFamily="34" charset="0"/>
              </a:rPr>
              <a:t> Pelayanan yang </a:t>
            </a:r>
            <a:r>
              <a:rPr lang="en-US" sz="3300" dirty="0" err="1">
                <a:latin typeface="+mj-lt"/>
                <a:cs typeface="Arial" pitchFamily="34" charset="0"/>
              </a:rPr>
              <a:t>berorientasi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kepada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pelanggan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atau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pengguna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jasa</a:t>
            </a:r>
            <a:r>
              <a:rPr lang="en-US" sz="3300" dirty="0">
                <a:latin typeface="+mj-lt"/>
                <a:cs typeface="Arial" pitchFamily="34" charset="0"/>
              </a:rPr>
              <a:t>. </a:t>
            </a:r>
          </a:p>
          <a:p>
            <a:r>
              <a:rPr lang="en-US" sz="3300" dirty="0" err="1">
                <a:latin typeface="+mj-lt"/>
                <a:cs typeface="Arial" pitchFamily="34" charset="0"/>
              </a:rPr>
              <a:t>Penciptaan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budaya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pelayanan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merupakan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syarat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mutlak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khususnya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bagi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Aparat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id-ID" sz="3300" dirty="0">
                <a:latin typeface="+mj-lt"/>
                <a:cs typeface="Arial" pitchFamily="34" charset="0"/>
              </a:rPr>
              <a:t>P</a:t>
            </a:r>
            <a:r>
              <a:rPr lang="en-US" sz="3300" dirty="0" err="1" smtClean="0">
                <a:latin typeface="+mj-lt"/>
                <a:cs typeface="Arial" pitchFamily="34" charset="0"/>
              </a:rPr>
              <a:t>emerintah</a:t>
            </a:r>
            <a:r>
              <a:rPr lang="id-ID" sz="3300" dirty="0" smtClean="0">
                <a:latin typeface="+mj-lt"/>
                <a:cs typeface="Arial" pitchFamily="34" charset="0"/>
              </a:rPr>
              <a:t>/Perangkat Desa 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id-ID" sz="3300" dirty="0" smtClean="0">
                <a:latin typeface="+mj-lt"/>
                <a:cs typeface="Arial" pitchFamily="34" charset="0"/>
              </a:rPr>
              <a:t>baik di Pusat, Propinsi, Kabupaten / kota dan Desa </a:t>
            </a:r>
            <a:r>
              <a:rPr lang="en-US" sz="3300" dirty="0" smtClean="0">
                <a:latin typeface="+mj-lt"/>
                <a:cs typeface="Arial" pitchFamily="34" charset="0"/>
              </a:rPr>
              <a:t>di </a:t>
            </a:r>
            <a:r>
              <a:rPr lang="en-US" sz="3300" dirty="0">
                <a:latin typeface="+mj-lt"/>
                <a:cs typeface="Arial" pitchFamily="34" charset="0"/>
              </a:rPr>
              <a:t>Indonesia</a:t>
            </a:r>
            <a:r>
              <a:rPr lang="en-US" sz="3300" dirty="0" smtClean="0">
                <a:latin typeface="+mj-lt"/>
                <a:cs typeface="Arial" pitchFamily="34" charset="0"/>
              </a:rPr>
              <a:t>.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endParaRPr lang="id-ID" sz="3300" dirty="0" smtClean="0">
              <a:latin typeface="+mj-lt"/>
              <a:cs typeface="Arial" pitchFamily="34" charset="0"/>
            </a:endParaRPr>
          </a:p>
          <a:p>
            <a:r>
              <a:rPr lang="en-US" sz="3300" dirty="0" err="1">
                <a:latin typeface="+mj-lt"/>
                <a:cs typeface="Arial" pitchFamily="34" charset="0"/>
              </a:rPr>
              <a:t>Pedoman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Pengembangan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Budaya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Kerja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Aparatur</a:t>
            </a:r>
            <a:r>
              <a:rPr lang="en-US" sz="3300" dirty="0">
                <a:latin typeface="+mj-lt"/>
                <a:cs typeface="Arial" pitchFamily="34" charset="0"/>
              </a:rPr>
              <a:t>  </a:t>
            </a:r>
            <a:r>
              <a:rPr lang="en-US" sz="3300" dirty="0" err="1" smtClean="0">
                <a:latin typeface="+mj-lt"/>
                <a:cs typeface="Arial" pitchFamily="34" charset="0"/>
              </a:rPr>
              <a:t>Sipil</a:t>
            </a:r>
            <a:r>
              <a:rPr lang="en-US" sz="3300" dirty="0" smtClean="0">
                <a:latin typeface="+mj-lt"/>
                <a:cs typeface="Arial" pitchFamily="34" charset="0"/>
              </a:rPr>
              <a:t> Negara </a:t>
            </a:r>
            <a:r>
              <a:rPr lang="en-US" sz="3300" dirty="0">
                <a:latin typeface="+mj-lt"/>
                <a:cs typeface="Arial" pitchFamily="34" charset="0"/>
              </a:rPr>
              <a:t>(ASN)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sebagai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acuan</a:t>
            </a:r>
            <a:r>
              <a:rPr lang="en-US" sz="3300" dirty="0">
                <a:latin typeface="+mj-lt"/>
                <a:cs typeface="Arial" pitchFamily="34" charset="0"/>
              </a:rPr>
              <a:t>  di </a:t>
            </a:r>
            <a:r>
              <a:rPr lang="en-US" sz="3300" dirty="0" err="1">
                <a:latin typeface="+mj-lt"/>
                <a:cs typeface="Arial" pitchFamily="34" charset="0"/>
              </a:rPr>
              <a:t>setiap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instansi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pemerintah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id-ID" sz="3300" dirty="0" smtClean="0">
                <a:latin typeface="+mj-lt"/>
                <a:cs typeface="Arial" pitchFamily="34" charset="0"/>
              </a:rPr>
              <a:t>berdasar </a:t>
            </a:r>
            <a:r>
              <a:rPr lang="en-US" sz="3300" dirty="0" smtClean="0">
                <a:latin typeface="+mj-lt"/>
                <a:cs typeface="Arial" pitchFamily="34" charset="0"/>
              </a:rPr>
              <a:t>Kep </a:t>
            </a:r>
            <a:r>
              <a:rPr lang="en-US" sz="3300" dirty="0">
                <a:latin typeface="+mj-lt"/>
                <a:cs typeface="Arial" pitchFamily="34" charset="0"/>
              </a:rPr>
              <a:t>MENPAN No 25 /4/2002 </a:t>
            </a:r>
            <a:r>
              <a:rPr lang="en-US" sz="3300" dirty="0" smtClean="0">
                <a:latin typeface="+mj-lt"/>
                <a:cs typeface="Arial" pitchFamily="34" charset="0"/>
              </a:rPr>
              <a:t>‘</a:t>
            </a:r>
            <a:endParaRPr lang="en-US" sz="3300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3300" dirty="0" smtClean="0">
                <a:latin typeface="+mj-lt"/>
                <a:cs typeface="Arial" pitchFamily="34" charset="0"/>
              </a:rPr>
              <a:t>  </a:t>
            </a:r>
            <a:endParaRPr lang="en-US" sz="3300" i="1" dirty="0">
              <a:latin typeface="+mj-lt"/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585103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cs typeface="Arial" pitchFamily="34" charset="0"/>
              </a:rPr>
              <a:t>Nilai</a:t>
            </a:r>
            <a:r>
              <a:rPr lang="id-ID" sz="3200" b="1" dirty="0" smtClean="0">
                <a:cs typeface="Arial" pitchFamily="34" charset="0"/>
              </a:rPr>
              <a:t> </a:t>
            </a:r>
            <a:r>
              <a:rPr lang="en-US" sz="3200" b="1" dirty="0" smtClean="0">
                <a:cs typeface="Arial" pitchFamily="34" charset="0"/>
              </a:rPr>
              <a:t>-</a:t>
            </a:r>
            <a:r>
              <a:rPr lang="id-ID" sz="3200" b="1" dirty="0" smtClean="0">
                <a:cs typeface="Arial" pitchFamily="34" charset="0"/>
              </a:rPr>
              <a:t> </a:t>
            </a:r>
            <a:r>
              <a:rPr lang="en-US" sz="3200" b="1" dirty="0" err="1" smtClean="0">
                <a:cs typeface="Arial" pitchFamily="34" charset="0"/>
              </a:rPr>
              <a:t>nila</a:t>
            </a:r>
            <a:r>
              <a:rPr lang="en-US" sz="3200" b="1" dirty="0" smtClean="0">
                <a:cs typeface="Arial" pitchFamily="34" charset="0"/>
              </a:rPr>
              <a:t> </a:t>
            </a:r>
            <a:r>
              <a:rPr lang="en-US" sz="3200" b="1" dirty="0" err="1">
                <a:cs typeface="Arial" pitchFamily="34" charset="0"/>
              </a:rPr>
              <a:t>Budaya</a:t>
            </a:r>
            <a:r>
              <a:rPr lang="en-US" sz="3200" b="1" dirty="0">
                <a:cs typeface="Arial" pitchFamily="34" charset="0"/>
              </a:rPr>
              <a:t> </a:t>
            </a:r>
            <a:r>
              <a:rPr lang="en-US" sz="3200" b="1" dirty="0" err="1" smtClean="0">
                <a:cs typeface="Arial" pitchFamily="34" charset="0"/>
              </a:rPr>
              <a:t>Kerja</a:t>
            </a:r>
            <a:r>
              <a:rPr lang="id-ID" sz="3200" b="1" dirty="0" smtClean="0">
                <a:cs typeface="Arial" pitchFamily="34" charset="0"/>
              </a:rPr>
              <a:t> ASN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196752"/>
            <a:ext cx="7632848" cy="48245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Komitmen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konsistensi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Wewenang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Tanggung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jawab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latin typeface="+mj-lt"/>
                <a:cs typeface="Arial" pitchFamily="34" charset="0"/>
              </a:rPr>
              <a:t>Keikhlasan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Kejujuran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latin typeface="+mj-lt"/>
                <a:cs typeface="Arial" pitchFamily="34" charset="0"/>
              </a:rPr>
              <a:t>Integritas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Profesionalisme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latin typeface="+mj-lt"/>
                <a:cs typeface="Arial" pitchFamily="34" charset="0"/>
              </a:rPr>
              <a:t>Kreativitas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Kepekaan</a:t>
            </a:r>
            <a:endParaRPr lang="id-ID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Kepemimpinan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Keteladanan</a:t>
            </a:r>
            <a:endParaRPr lang="en-US" sz="28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Kebersamaan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Dinamika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Kelompok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Kerja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Ketepatan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Kecepatan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endParaRPr lang="en-US" sz="2800" dirty="0">
              <a:latin typeface="+mj-lt"/>
              <a:cs typeface="Arial" pitchFamily="34" charset="0"/>
            </a:endParaRPr>
          </a:p>
          <a:p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36671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929411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AutoNum type="romanLcPeriod"/>
            </a:pPr>
            <a:r>
              <a:rPr lang="en-US" dirty="0" err="1">
                <a:cs typeface="Arial" pitchFamily="34" charset="0"/>
              </a:rPr>
              <a:t>Rasionalitas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Kecerdasan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Emosi</a:t>
            </a:r>
            <a:endParaRPr lang="en-US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cs typeface="Arial" pitchFamily="34" charset="0"/>
              </a:rPr>
              <a:t>Keteguhan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Kecerdasan</a:t>
            </a:r>
            <a:endParaRPr lang="en-US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cs typeface="Arial" pitchFamily="34" charset="0"/>
              </a:rPr>
              <a:t>Disiplin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Keteraturan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Kerja</a:t>
            </a:r>
            <a:endParaRPr lang="en-US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cs typeface="Arial" pitchFamily="34" charset="0"/>
              </a:rPr>
              <a:t>Keberanian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Kearifan</a:t>
            </a:r>
            <a:endParaRPr lang="en-US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cs typeface="Arial" pitchFamily="34" charset="0"/>
              </a:rPr>
              <a:t>Dedikasi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Loyalitas</a:t>
            </a:r>
            <a:endParaRPr lang="en-US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cs typeface="Arial" pitchFamily="34" charset="0"/>
              </a:rPr>
              <a:t>Semangat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Motivasi</a:t>
            </a:r>
            <a:endParaRPr lang="en-US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cs typeface="Arial" pitchFamily="34" charset="0"/>
              </a:rPr>
              <a:t>Ketekunan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Kesabaran</a:t>
            </a:r>
            <a:endParaRPr lang="en-US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cs typeface="Arial" pitchFamily="34" charset="0"/>
              </a:rPr>
              <a:t>Keadilan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Keterbukaan</a:t>
            </a:r>
            <a:endParaRPr lang="en-US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cs typeface="Arial" pitchFamily="34" charset="0"/>
              </a:rPr>
              <a:t>Penguasaan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Iptek</a:t>
            </a:r>
            <a:r>
              <a:rPr lang="en-US" dirty="0">
                <a:cs typeface="Arial" pitchFamily="34" charset="0"/>
              </a:rPr>
              <a:t> 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02909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/>
              <a:t>Pengawasan</a:t>
            </a:r>
            <a:r>
              <a:rPr lang="en-US" sz="3200" b="1" dirty="0"/>
              <a:t> </a:t>
            </a:r>
            <a:r>
              <a:rPr lang="id-ID" sz="3200" b="1" dirty="0" err="1"/>
              <a:t>P</a:t>
            </a:r>
            <a:r>
              <a:rPr lang="en-US" sz="3200" b="1" dirty="0" err="1" smtClean="0"/>
              <a:t>enyelenggaraan</a:t>
            </a:r>
            <a:r>
              <a:rPr lang="en-US" sz="3200" b="1" dirty="0" smtClean="0"/>
              <a:t> </a:t>
            </a:r>
            <a:r>
              <a:rPr lang="en-US" sz="3200" b="1" dirty="0"/>
              <a:t>Pelayanan </a:t>
            </a:r>
            <a:r>
              <a:rPr lang="en-US" sz="3200" b="1" dirty="0" err="1"/>
              <a:t>Publik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b="1" dirty="0"/>
              <a:t>Kep. MENPAN No. 63/2004 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Pengawasan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melekat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  <a:r>
              <a:rPr lang="en-US" sz="3000" dirty="0" err="1">
                <a:latin typeface="+mj-lt"/>
                <a:cs typeface="Arial" pitchFamily="34" charset="0"/>
              </a:rPr>
              <a:t>pengawasan</a:t>
            </a:r>
            <a:r>
              <a:rPr lang="en-US" sz="3000" dirty="0">
                <a:latin typeface="+mj-lt"/>
                <a:cs typeface="Arial" pitchFamily="34" charset="0"/>
              </a:rPr>
              <a:t> yang </a:t>
            </a:r>
            <a:r>
              <a:rPr lang="en-US" sz="3000" dirty="0" err="1">
                <a:latin typeface="+mj-lt"/>
                <a:cs typeface="Arial" pitchFamily="34" charset="0"/>
              </a:rPr>
              <a:t>dilakukan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oleh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atasan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langsung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sesuai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dengan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ketentuan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peraturan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perundangan</a:t>
            </a:r>
            <a:r>
              <a:rPr lang="en-US" sz="3000" dirty="0">
                <a:latin typeface="+mj-lt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000" dirty="0">
                <a:latin typeface="+mj-lt"/>
                <a:cs typeface="Arial" pitchFamily="34" charset="0"/>
              </a:rPr>
              <a:t>b. </a:t>
            </a:r>
            <a:r>
              <a:rPr lang="en-US" sz="3000" dirty="0" err="1">
                <a:latin typeface="+mj-lt"/>
                <a:cs typeface="Arial" pitchFamily="34" charset="0"/>
              </a:rPr>
              <a:t>Pengawasan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f</a:t>
            </a:r>
            <a:r>
              <a:rPr lang="en-US" sz="3000" b="1" dirty="0" err="1">
                <a:latin typeface="+mj-lt"/>
                <a:cs typeface="Arial" pitchFamily="34" charset="0"/>
              </a:rPr>
              <a:t>ungsional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  <a:r>
              <a:rPr lang="en-US" sz="3000" dirty="0" err="1">
                <a:latin typeface="+mj-lt"/>
                <a:cs typeface="Arial" pitchFamily="34" charset="0"/>
              </a:rPr>
              <a:t>pengawasan</a:t>
            </a:r>
            <a:r>
              <a:rPr lang="en-US" sz="3000" dirty="0">
                <a:latin typeface="+mj-lt"/>
                <a:cs typeface="Arial" pitchFamily="34" charset="0"/>
              </a:rPr>
              <a:t> yang </a:t>
            </a:r>
            <a:r>
              <a:rPr lang="en-US" sz="3000" dirty="0" err="1">
                <a:latin typeface="+mj-lt"/>
                <a:cs typeface="Arial" pitchFamily="34" charset="0"/>
              </a:rPr>
              <a:t>dilakukan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oleh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aparat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pengawas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fungsional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sesuai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dengan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peraturan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perundangan</a:t>
            </a:r>
            <a:r>
              <a:rPr lang="en-US" sz="3000" dirty="0">
                <a:latin typeface="+mj-lt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000" dirty="0">
                <a:latin typeface="+mj-lt"/>
                <a:cs typeface="Arial" pitchFamily="34" charset="0"/>
              </a:rPr>
              <a:t>c.  </a:t>
            </a:r>
            <a:r>
              <a:rPr lang="en-US" sz="3000" dirty="0" err="1">
                <a:latin typeface="+mj-lt"/>
                <a:cs typeface="Arial" pitchFamily="34" charset="0"/>
              </a:rPr>
              <a:t>Pengawasan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masyarakat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  <a:r>
              <a:rPr lang="en-US" sz="3000" dirty="0" err="1">
                <a:latin typeface="+mj-lt"/>
                <a:cs typeface="Arial" pitchFamily="34" charset="0"/>
              </a:rPr>
              <a:t>pengawasan</a:t>
            </a:r>
            <a:r>
              <a:rPr lang="en-US" sz="3000" dirty="0">
                <a:latin typeface="+mj-lt"/>
                <a:cs typeface="Arial" pitchFamily="34" charset="0"/>
              </a:rPr>
              <a:t> yang </a:t>
            </a:r>
            <a:r>
              <a:rPr lang="en-US" sz="3000" dirty="0" err="1">
                <a:latin typeface="+mj-lt"/>
                <a:cs typeface="Arial" pitchFamily="34" charset="0"/>
              </a:rPr>
              <a:t>dilakukan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oleh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masyarakat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berupa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laporan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atau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pengaduan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masyarakat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tentang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penyimpangan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kelemahan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dalam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penyelenggaraan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pelayanan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publik</a:t>
            </a:r>
            <a:r>
              <a:rPr lang="en-US" sz="3000" dirty="0">
                <a:latin typeface="+mj-lt"/>
                <a:cs typeface="Arial" pitchFamily="34" charset="0"/>
              </a:rPr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96862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63408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Tugas</a:t>
            </a:r>
            <a:r>
              <a:rPr lang="en-US" b="1" dirty="0" smtClean="0"/>
              <a:t> </a:t>
            </a:r>
            <a:r>
              <a:rPr lang="en-US" b="1" dirty="0" err="1" smtClean="0"/>
              <a:t>Mahasiswa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5688632"/>
          </a:xfrm>
        </p:spPr>
        <p:txBody>
          <a:bodyPr>
            <a:normAutofit fontScale="32500" lnSpcReduction="20000"/>
          </a:bodyPr>
          <a:lstStyle/>
          <a:p>
            <a:endParaRPr lang="id-ID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7400" dirty="0" err="1" smtClean="0">
                <a:latin typeface="+mj-lt"/>
              </a:rPr>
              <a:t>Buatlah</a:t>
            </a:r>
            <a:r>
              <a:rPr lang="en-US" sz="7400" dirty="0" smtClean="0">
                <a:latin typeface="+mj-lt"/>
              </a:rPr>
              <a:t> </a:t>
            </a:r>
            <a:r>
              <a:rPr lang="id-ID" sz="7400" dirty="0">
                <a:latin typeface="+mj-lt"/>
              </a:rPr>
              <a:t> </a:t>
            </a:r>
            <a:r>
              <a:rPr lang="id-ID" sz="7400" dirty="0" smtClean="0">
                <a:latin typeface="+mj-lt"/>
              </a:rPr>
              <a:t>laporan </a:t>
            </a:r>
            <a:r>
              <a:rPr lang="en-US" sz="7400" dirty="0" err="1" smtClean="0">
                <a:latin typeface="+mj-lt"/>
              </a:rPr>
              <a:t>tentang</a:t>
            </a:r>
            <a:r>
              <a:rPr lang="en-US" sz="7400" dirty="0" smtClean="0">
                <a:latin typeface="+mj-lt"/>
              </a:rPr>
              <a:t> </a:t>
            </a:r>
            <a:r>
              <a:rPr lang="id-ID" sz="7400" b="1" dirty="0">
                <a:latin typeface="+mj-lt"/>
                <a:cs typeface="Arial" panose="020B0604020202020204" pitchFamily="34" charset="0"/>
              </a:rPr>
              <a:t>Pelaksanaan </a:t>
            </a:r>
            <a:r>
              <a:rPr lang="en-US" sz="7400" b="1" dirty="0" smtClean="0">
                <a:latin typeface="+mj-lt"/>
              </a:rPr>
              <a:t>Pelayanan </a:t>
            </a:r>
            <a:r>
              <a:rPr lang="en-US" sz="7400" dirty="0" err="1" smtClean="0">
                <a:latin typeface="+mj-lt"/>
              </a:rPr>
              <a:t>kepada</a:t>
            </a:r>
            <a:r>
              <a:rPr lang="en-US" sz="7400" dirty="0" smtClean="0">
                <a:latin typeface="+mj-lt"/>
              </a:rPr>
              <a:t> </a:t>
            </a:r>
            <a:r>
              <a:rPr lang="en-US" sz="7400" dirty="0" err="1" smtClean="0">
                <a:latin typeface="+mj-lt"/>
              </a:rPr>
              <a:t>masyarakat</a:t>
            </a:r>
            <a:r>
              <a:rPr lang="en-US" sz="7400" dirty="0" smtClean="0">
                <a:latin typeface="+mj-lt"/>
              </a:rPr>
              <a:t> yang </a:t>
            </a:r>
            <a:r>
              <a:rPr lang="en-US" sz="7400" dirty="0" err="1" smtClean="0">
                <a:latin typeface="+mj-lt"/>
              </a:rPr>
              <a:t>diselenggarakan</a:t>
            </a:r>
            <a:r>
              <a:rPr lang="en-US" sz="7400" dirty="0" smtClean="0">
                <a:latin typeface="+mj-lt"/>
              </a:rPr>
              <a:t> </a:t>
            </a:r>
            <a:r>
              <a:rPr lang="en-US" sz="7400" dirty="0" err="1" smtClean="0">
                <a:latin typeface="+mj-lt"/>
              </a:rPr>
              <a:t>oleh</a:t>
            </a:r>
            <a:r>
              <a:rPr lang="en-US" sz="7400" dirty="0" smtClean="0">
                <a:latin typeface="+mj-lt"/>
              </a:rPr>
              <a:t> </a:t>
            </a:r>
            <a:r>
              <a:rPr lang="en-US" sz="7400" dirty="0" err="1" smtClean="0">
                <a:latin typeface="+mj-lt"/>
              </a:rPr>
              <a:t>pem</a:t>
            </a:r>
            <a:r>
              <a:rPr lang="id-ID" sz="7400" dirty="0" smtClean="0">
                <a:latin typeface="+mj-lt"/>
              </a:rPr>
              <a:t>erintah 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di </a:t>
            </a:r>
            <a:r>
              <a:rPr lang="id-ID" sz="7400" dirty="0">
                <a:latin typeface="+mj-lt"/>
                <a:cs typeface="Arial" panose="020B0604020202020204" pitchFamily="34" charset="0"/>
              </a:rPr>
              <a:t>K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abupaten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/</a:t>
            </a:r>
            <a:r>
              <a:rPr lang="id-ID" sz="7400" dirty="0">
                <a:latin typeface="+mj-lt"/>
                <a:cs typeface="Arial" panose="020B0604020202020204" pitchFamily="34" charset="0"/>
              </a:rPr>
              <a:t> K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ota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 </a:t>
            </a:r>
            <a:r>
              <a:rPr lang="id-ID" sz="7400" dirty="0">
                <a:latin typeface="+mj-lt"/>
                <a:cs typeface="Arial" panose="020B0604020202020204" pitchFamily="34" charset="0"/>
              </a:rPr>
              <a:t>di daerah saudara  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(</a:t>
            </a:r>
            <a:r>
              <a:rPr lang="id-ID" sz="7400" dirty="0">
                <a:latin typeface="+mj-lt"/>
                <a:cs typeface="Arial" panose="020B0604020202020204" pitchFamily="34" charset="0"/>
              </a:rPr>
              <a:t>K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abupaten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/</a:t>
            </a:r>
            <a:r>
              <a:rPr lang="id-ID" sz="7400" dirty="0">
                <a:latin typeface="+mj-lt"/>
                <a:cs typeface="Arial" panose="020B0604020202020204" pitchFamily="34" charset="0"/>
              </a:rPr>
              <a:t> K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ota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ditentukan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sendiri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oleh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mahasiswa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7400" dirty="0" smtClean="0">
                <a:latin typeface="+mj-lt"/>
                <a:cs typeface="Arial" panose="020B0604020202020204" pitchFamily="34" charset="0"/>
              </a:rPr>
              <a:t>)</a:t>
            </a:r>
            <a:r>
              <a:rPr lang="id-ID" sz="7400" dirty="0" smtClean="0">
                <a:latin typeface="+mj-lt"/>
                <a:cs typeface="Arial" panose="020B0604020202020204" pitchFamily="34" charset="0"/>
              </a:rPr>
              <a:t> </a:t>
            </a:r>
          </a:p>
          <a:p>
            <a:r>
              <a:rPr lang="id-ID" sz="7400" b="1" dirty="0" smtClean="0">
                <a:latin typeface="+mj-lt"/>
                <a:cs typeface="Arial" panose="020B0604020202020204" pitchFamily="34" charset="0"/>
              </a:rPr>
              <a:t>Tugas </a:t>
            </a:r>
            <a:r>
              <a:rPr lang="id-ID" sz="7400" b="1" dirty="0">
                <a:latin typeface="+mj-lt"/>
                <a:cs typeface="Arial" panose="020B0604020202020204" pitchFamily="34" charset="0"/>
              </a:rPr>
              <a:t>dikumpulkan tanggal </a:t>
            </a:r>
            <a:r>
              <a:rPr lang="id-ID" sz="7400" b="1" dirty="0" smtClean="0">
                <a:latin typeface="+mj-lt"/>
                <a:cs typeface="Arial" panose="020B0604020202020204" pitchFamily="34" charset="0"/>
              </a:rPr>
              <a:t>31  </a:t>
            </a:r>
            <a:r>
              <a:rPr lang="id-ID" sz="7400" b="1" dirty="0">
                <a:latin typeface="+mj-lt"/>
                <a:cs typeface="Arial" panose="020B0604020202020204" pitchFamily="34" charset="0"/>
              </a:rPr>
              <a:t>Agustus 2021 disertai Nama, Nim dikumpul Via WA saya  </a:t>
            </a:r>
          </a:p>
          <a:p>
            <a:r>
              <a:rPr lang="id-ID" sz="7400" b="1" dirty="0">
                <a:latin typeface="+mj-lt"/>
                <a:cs typeface="Arial" panose="020B0604020202020204" pitchFamily="34" charset="0"/>
              </a:rPr>
              <a:t>Sistematika  </a:t>
            </a:r>
            <a:r>
              <a:rPr lang="en-US" sz="7400" b="1" dirty="0" err="1">
                <a:latin typeface="+mj-lt"/>
                <a:cs typeface="Arial" panose="020B0604020202020204" pitchFamily="34" charset="0"/>
              </a:rPr>
              <a:t>laporan</a:t>
            </a:r>
            <a:r>
              <a:rPr lang="en-US" sz="7400" b="1" dirty="0">
                <a:latin typeface="+mj-lt"/>
                <a:cs typeface="Arial" panose="020B0604020202020204" pitchFamily="34" charset="0"/>
              </a:rPr>
              <a:t>:</a:t>
            </a:r>
          </a:p>
          <a:p>
            <a:pPr>
              <a:buNone/>
            </a:pPr>
            <a:r>
              <a:rPr lang="en-US" sz="7400" dirty="0">
                <a:latin typeface="+mj-lt"/>
                <a:cs typeface="Arial" panose="020B0604020202020204" pitchFamily="34" charset="0"/>
              </a:rPr>
              <a:t>1. 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Latar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Belakang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Masalah</a:t>
            </a:r>
            <a:endParaRPr lang="en-US" sz="7400" dirty="0">
              <a:latin typeface="+mj-lt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7400" dirty="0">
                <a:latin typeface="+mj-lt"/>
                <a:cs typeface="Arial" panose="020B0604020202020204" pitchFamily="34" charset="0"/>
              </a:rPr>
              <a:t>     -  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perumusan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masalah</a:t>
            </a:r>
            <a:endParaRPr lang="en-US" sz="7400" dirty="0">
              <a:latin typeface="+mj-lt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7400" dirty="0">
                <a:latin typeface="+mj-lt"/>
                <a:cs typeface="Arial" panose="020B0604020202020204" pitchFamily="34" charset="0"/>
              </a:rPr>
              <a:t>     -  </a:t>
            </a:r>
            <a:r>
              <a:rPr lang="id-ID" sz="7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tujuan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</a:t>
            </a:r>
            <a:r>
              <a:rPr lang="id-ID" sz="7400" dirty="0">
                <a:latin typeface="+mj-lt"/>
                <a:cs typeface="Arial" panose="020B0604020202020204" pitchFamily="34" charset="0"/>
              </a:rPr>
              <a:t> dan manfaat</a:t>
            </a:r>
            <a:endParaRPr lang="en-US" sz="7400" dirty="0">
              <a:latin typeface="+mj-lt"/>
              <a:cs typeface="Arial" panose="020B0604020202020204" pitchFamily="34" charset="0"/>
            </a:endParaRPr>
          </a:p>
          <a:p>
            <a:pPr>
              <a:buNone/>
            </a:pPr>
            <a:r>
              <a:rPr lang="id-ID" sz="7400" dirty="0">
                <a:latin typeface="+mj-lt"/>
                <a:cs typeface="Arial" panose="020B0604020202020204" pitchFamily="34" charset="0"/>
              </a:rPr>
              <a:t>      -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Tinjauan</a:t>
            </a:r>
            <a:r>
              <a:rPr lang="id-ID" sz="7400" dirty="0">
                <a:latin typeface="+mj-lt"/>
                <a:cs typeface="Arial" panose="020B0604020202020204" pitchFamily="34" charset="0"/>
              </a:rPr>
              <a:t> Pustaka </a:t>
            </a:r>
            <a:endParaRPr lang="en-US" sz="7400" dirty="0">
              <a:latin typeface="+mj-lt"/>
              <a:cs typeface="Arial" panose="020B0604020202020204" pitchFamily="34" charset="0"/>
            </a:endParaRPr>
          </a:p>
          <a:p>
            <a:pPr>
              <a:buNone/>
            </a:pPr>
            <a:r>
              <a:rPr lang="id-ID" sz="7400" dirty="0" smtClean="0">
                <a:latin typeface="+mj-lt"/>
                <a:cs typeface="Arial" panose="020B0604020202020204" pitchFamily="34" charset="0"/>
              </a:rPr>
              <a:t>2</a:t>
            </a:r>
            <a:r>
              <a:rPr lang="id-ID" sz="7400" dirty="0">
                <a:latin typeface="+mj-lt"/>
                <a:cs typeface="Arial" panose="020B0604020202020204" pitchFamily="34" charset="0"/>
              </a:rPr>
              <a:t>.  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Deskripsi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 Wilayah</a:t>
            </a:r>
          </a:p>
          <a:p>
            <a:pPr>
              <a:buNone/>
            </a:pPr>
            <a:r>
              <a:rPr lang="id-ID" sz="7400" dirty="0">
                <a:latin typeface="+mj-lt"/>
                <a:cs typeface="Arial" panose="020B0604020202020204" pitchFamily="34" charset="0"/>
              </a:rPr>
              <a:t>3.   P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embahasan</a:t>
            </a:r>
            <a:endParaRPr lang="en-US" sz="7400" dirty="0">
              <a:latin typeface="+mj-lt"/>
              <a:cs typeface="Arial" panose="020B0604020202020204" pitchFamily="34" charset="0"/>
            </a:endParaRPr>
          </a:p>
          <a:p>
            <a:pPr>
              <a:buNone/>
            </a:pPr>
            <a:r>
              <a:rPr lang="id-ID" sz="7400" dirty="0">
                <a:latin typeface="+mj-lt"/>
                <a:cs typeface="Arial" panose="020B0604020202020204" pitchFamily="34" charset="0"/>
              </a:rPr>
              <a:t>4. 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Kesimpulan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74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sz="7400" dirty="0">
                <a:latin typeface="+mj-lt"/>
                <a:cs typeface="Arial" panose="020B0604020202020204" pitchFamily="34" charset="0"/>
              </a:rPr>
              <a:t> </a:t>
            </a:r>
            <a:r>
              <a:rPr lang="id-ID" sz="7400" dirty="0">
                <a:latin typeface="+mj-lt"/>
                <a:cs typeface="Arial" panose="020B0604020202020204" pitchFamily="34" charset="0"/>
              </a:rPr>
              <a:t>Saran </a:t>
            </a:r>
          </a:p>
          <a:p>
            <a:pPr>
              <a:buNone/>
            </a:pPr>
            <a:r>
              <a:rPr lang="id-ID" sz="7400" dirty="0">
                <a:latin typeface="+mj-lt"/>
                <a:cs typeface="Arial" panose="020B0604020202020204" pitchFamily="34" charset="0"/>
              </a:rPr>
              <a:t>5. Daftar Pustaka</a:t>
            </a:r>
            <a:endParaRPr lang="en-US" sz="7400" dirty="0">
              <a:latin typeface="+mj-lt"/>
              <a:cs typeface="Arial" panose="020B0604020202020204" pitchFamily="34" charset="0"/>
            </a:endParaRPr>
          </a:p>
          <a:p>
            <a:pPr lvl="0"/>
            <a:endParaRPr lang="id-ID" sz="7400" dirty="0">
              <a:latin typeface="+mj-lt"/>
            </a:endParaRPr>
          </a:p>
          <a:p>
            <a:endParaRPr lang="id-ID" sz="7200" dirty="0" smtClean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sz="7200" dirty="0">
              <a:cs typeface="Arial" panose="020B0604020202020204" pitchFamily="34" charset="0"/>
            </a:endParaRPr>
          </a:p>
          <a:p>
            <a:pPr lvl="0"/>
            <a:endParaRPr lang="id-ID" sz="7200" dirty="0">
              <a:latin typeface="+mj-lt"/>
            </a:endParaRPr>
          </a:p>
          <a:p>
            <a:pPr lvl="0"/>
            <a:endParaRPr lang="id-ID" sz="7200" dirty="0" smtClean="0">
              <a:latin typeface="+mj-lt"/>
            </a:endParaRPr>
          </a:p>
          <a:p>
            <a:pPr lvl="0"/>
            <a:endParaRPr lang="id-ID" sz="7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7745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20203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6048672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+mj-lt"/>
                <a:cs typeface="Arial" pitchFamily="34" charset="0"/>
              </a:rPr>
              <a:t>Instruksi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Mendagri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>
                <a:latin typeface="+mj-lt"/>
                <a:cs typeface="Arial" pitchFamily="34" charset="0"/>
              </a:rPr>
              <a:t>No 20/1999. </a:t>
            </a:r>
            <a:r>
              <a:rPr lang="en-US" sz="2400" b="1" dirty="0" err="1">
                <a:latin typeface="+mj-lt"/>
                <a:cs typeface="Arial" pitchFamily="34" charset="0"/>
              </a:rPr>
              <a:t>Gubernur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KDH TK I </a:t>
            </a:r>
            <a:r>
              <a:rPr lang="en-US" sz="2400" dirty="0" err="1">
                <a:latin typeface="+mj-lt"/>
                <a:cs typeface="Arial" pitchFamily="34" charset="0"/>
              </a:rPr>
              <a:t>Bupati</a:t>
            </a:r>
            <a:r>
              <a:rPr lang="en-US" sz="2400" dirty="0">
                <a:latin typeface="+mj-lt"/>
                <a:cs typeface="Arial" pitchFamily="34" charset="0"/>
              </a:rPr>
              <a:t>/ </a:t>
            </a:r>
            <a:r>
              <a:rPr lang="en-US" sz="2400" dirty="0" err="1">
                <a:latin typeface="+mj-lt"/>
                <a:cs typeface="Arial" pitchFamily="34" charset="0"/>
              </a:rPr>
              <a:t>Walikota</a:t>
            </a:r>
            <a:r>
              <a:rPr lang="en-US" sz="2400" dirty="0">
                <a:latin typeface="+mj-lt"/>
                <a:cs typeface="Arial" pitchFamily="34" charset="0"/>
              </a:rPr>
              <a:t>  KDH TK II </a:t>
            </a:r>
            <a:r>
              <a:rPr lang="en-US" sz="2400" dirty="0" err="1">
                <a:latin typeface="+mj-lt"/>
                <a:cs typeface="Arial" pitchFamily="34" charset="0"/>
              </a:rPr>
              <a:t>mengambil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langkah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penyederhanaan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perijinan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beserta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pelaksanaannya</a:t>
            </a:r>
            <a:r>
              <a:rPr lang="en-US" sz="2400" dirty="0">
                <a:latin typeface="+mj-lt"/>
                <a:cs typeface="Arial" pitchFamily="34" charset="0"/>
              </a:rPr>
              <a:t>; </a:t>
            </a:r>
            <a:endParaRPr lang="id-ID" sz="2400" dirty="0">
              <a:latin typeface="+mj-lt"/>
            </a:endParaRPr>
          </a:p>
          <a:p>
            <a:pPr lvl="0"/>
            <a:r>
              <a:rPr lang="en-US" sz="2400" dirty="0" smtClean="0">
                <a:latin typeface="+mj-lt"/>
                <a:cs typeface="Arial" pitchFamily="34" charset="0"/>
              </a:rPr>
              <a:t>SE </a:t>
            </a:r>
            <a:r>
              <a:rPr lang="en-US" sz="2400" dirty="0" err="1">
                <a:latin typeface="+mj-lt"/>
                <a:cs typeface="Arial" pitchFamily="34" charset="0"/>
              </a:rPr>
              <a:t>Dirjen</a:t>
            </a:r>
            <a:r>
              <a:rPr lang="en-US" sz="2400" dirty="0">
                <a:latin typeface="+mj-lt"/>
                <a:cs typeface="Arial" pitchFamily="34" charset="0"/>
              </a:rPr>
              <a:t> PUOD </a:t>
            </a:r>
            <a:r>
              <a:rPr lang="en-US" sz="2400" b="1" dirty="0">
                <a:latin typeface="+mj-lt"/>
                <a:cs typeface="Arial" pitchFamily="34" charset="0"/>
              </a:rPr>
              <a:t>No. 503/125 </a:t>
            </a:r>
            <a:r>
              <a:rPr lang="en-US" sz="2400" dirty="0">
                <a:latin typeface="+mj-lt"/>
                <a:cs typeface="Arial" pitchFamily="34" charset="0"/>
              </a:rPr>
              <a:t>/ PUOD </a:t>
            </a:r>
            <a:r>
              <a:rPr lang="en-US" sz="2400" dirty="0" err="1">
                <a:latin typeface="+mj-lt"/>
                <a:cs typeface="Arial" pitchFamily="34" charset="0"/>
              </a:rPr>
              <a:t>tanggal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>
                <a:latin typeface="+mj-lt"/>
                <a:cs typeface="Arial" pitchFamily="34" charset="0"/>
              </a:rPr>
              <a:t>16 </a:t>
            </a:r>
            <a:r>
              <a:rPr lang="en-US" sz="2400" b="1" dirty="0" err="1">
                <a:latin typeface="+mj-lt"/>
                <a:cs typeface="Arial" pitchFamily="34" charset="0"/>
              </a:rPr>
              <a:t>Januari</a:t>
            </a:r>
            <a:r>
              <a:rPr lang="en-US" sz="2400" b="1" dirty="0">
                <a:latin typeface="+mj-lt"/>
                <a:cs typeface="Arial" pitchFamily="34" charset="0"/>
              </a:rPr>
              <a:t> 1996, </a:t>
            </a:r>
            <a:r>
              <a:rPr lang="en-US" sz="2400" dirty="0" err="1">
                <a:latin typeface="+mj-lt"/>
                <a:cs typeface="Arial" pitchFamily="34" charset="0"/>
              </a:rPr>
              <a:t>Pemda</a:t>
            </a:r>
            <a:r>
              <a:rPr lang="en-US" sz="2400" dirty="0">
                <a:latin typeface="+mj-lt"/>
                <a:cs typeface="Arial" pitchFamily="34" charset="0"/>
              </a:rPr>
              <a:t> TK II </a:t>
            </a:r>
            <a:r>
              <a:rPr lang="en-US" sz="2400" dirty="0" err="1">
                <a:latin typeface="+mj-lt"/>
                <a:cs typeface="Arial" pitchFamily="34" charset="0"/>
              </a:rPr>
              <a:t>untuk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membentuk</a:t>
            </a:r>
            <a:r>
              <a:rPr lang="en-US" sz="2400" dirty="0">
                <a:latin typeface="+mj-lt"/>
                <a:cs typeface="Arial" pitchFamily="34" charset="0"/>
              </a:rPr>
              <a:t> unit </a:t>
            </a:r>
            <a:r>
              <a:rPr lang="en-US" sz="2400" dirty="0" err="1">
                <a:latin typeface="+mj-lt"/>
                <a:cs typeface="Arial" pitchFamily="34" charset="0"/>
              </a:rPr>
              <a:t>pelayanan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terpadu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pola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satu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atap</a:t>
            </a:r>
            <a:r>
              <a:rPr lang="en-US" sz="2400" dirty="0">
                <a:latin typeface="+mj-lt"/>
                <a:cs typeface="Arial" pitchFamily="34" charset="0"/>
              </a:rPr>
              <a:t>, yang </a:t>
            </a:r>
            <a:r>
              <a:rPr lang="en-US" sz="2400" dirty="0" err="1">
                <a:latin typeface="+mj-lt"/>
                <a:cs typeface="Arial" pitchFamily="34" charset="0"/>
              </a:rPr>
              <a:t>dituangkan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dlm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Keputusan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Bupati</a:t>
            </a:r>
            <a:r>
              <a:rPr lang="en-US" sz="2400" dirty="0">
                <a:latin typeface="+mj-lt"/>
                <a:cs typeface="Arial" pitchFamily="34" charset="0"/>
              </a:rPr>
              <a:t> / </a:t>
            </a:r>
            <a:r>
              <a:rPr lang="en-US" sz="2400" dirty="0" err="1">
                <a:latin typeface="+mj-lt"/>
                <a:cs typeface="Arial" pitchFamily="34" charset="0"/>
              </a:rPr>
              <a:t>Walikota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endParaRPr lang="id-ID" sz="2400" dirty="0">
              <a:latin typeface="+mj-lt"/>
              <a:cs typeface="Arial" pitchFamily="34" charset="0"/>
            </a:endParaRPr>
          </a:p>
          <a:p>
            <a:r>
              <a:rPr lang="en-US" sz="2400" b="1" dirty="0">
                <a:latin typeface="+mj-lt"/>
                <a:cs typeface="Arial" pitchFamily="34" charset="0"/>
              </a:rPr>
              <a:t>SE </a:t>
            </a:r>
            <a:r>
              <a:rPr lang="en-US" sz="2400" b="1" dirty="0" err="1">
                <a:latin typeface="+mj-lt"/>
                <a:cs typeface="Arial" pitchFamily="34" charset="0"/>
              </a:rPr>
              <a:t>Mendagri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No. </a:t>
            </a:r>
            <a:r>
              <a:rPr lang="en-US" sz="2400" b="1" dirty="0">
                <a:latin typeface="+mj-lt"/>
                <a:cs typeface="Arial" pitchFamily="34" charset="0"/>
              </a:rPr>
              <a:t>100/757/OTDA </a:t>
            </a:r>
            <a:r>
              <a:rPr lang="en-US" sz="2400" b="1" dirty="0" err="1">
                <a:latin typeface="+mj-lt"/>
                <a:cs typeface="Arial" pitchFamily="34" charset="0"/>
              </a:rPr>
              <a:t>tanggal</a:t>
            </a:r>
            <a:r>
              <a:rPr lang="en-US" sz="2400" b="1" dirty="0">
                <a:latin typeface="+mj-lt"/>
                <a:cs typeface="Arial" pitchFamily="34" charset="0"/>
              </a:rPr>
              <a:t> 8 </a:t>
            </a:r>
            <a:r>
              <a:rPr lang="en-US" sz="2400" b="1" dirty="0" err="1">
                <a:latin typeface="+mj-lt"/>
                <a:cs typeface="Arial" pitchFamily="34" charset="0"/>
              </a:rPr>
              <a:t>Juli</a:t>
            </a:r>
            <a:r>
              <a:rPr lang="en-US" sz="2400" b="1" dirty="0">
                <a:latin typeface="+mj-lt"/>
                <a:cs typeface="Arial" pitchFamily="34" charset="0"/>
              </a:rPr>
              <a:t> 2002, </a:t>
            </a:r>
            <a:r>
              <a:rPr lang="en-US" sz="2400" dirty="0" err="1">
                <a:latin typeface="+mj-lt"/>
                <a:cs typeface="Arial" pitchFamily="34" charset="0"/>
              </a:rPr>
              <a:t>tentang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Pelaksanaan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Standar</a:t>
            </a:r>
            <a:r>
              <a:rPr lang="en-US" sz="2400" dirty="0">
                <a:latin typeface="+mj-lt"/>
                <a:cs typeface="Arial" pitchFamily="34" charset="0"/>
              </a:rPr>
              <a:t> Pelayanan Minimal (SPM).</a:t>
            </a:r>
          </a:p>
          <a:p>
            <a:pPr lvl="0"/>
            <a:r>
              <a:rPr lang="en-US" sz="2400" dirty="0">
                <a:latin typeface="+mj-lt"/>
                <a:cs typeface="Arial" pitchFamily="34" charset="0"/>
              </a:rPr>
              <a:t>Kep. </a:t>
            </a:r>
            <a:r>
              <a:rPr lang="en-US" sz="2400" b="1" dirty="0">
                <a:latin typeface="+mj-lt"/>
                <a:cs typeface="Arial" pitchFamily="34" charset="0"/>
              </a:rPr>
              <a:t>MENPAN No. 63/2003 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Pedoman</a:t>
            </a:r>
            <a:r>
              <a:rPr lang="en-US" sz="2400" dirty="0">
                <a:latin typeface="+mj-lt"/>
                <a:cs typeface="Arial" pitchFamily="34" charset="0"/>
              </a:rPr>
              <a:t> P</a:t>
            </a:r>
            <a:r>
              <a:rPr lang="id-ID" sz="2400" dirty="0">
                <a:latin typeface="+mj-lt"/>
                <a:cs typeface="Arial" pitchFamily="34" charset="0"/>
              </a:rPr>
              <a:t>e</a:t>
            </a:r>
            <a:r>
              <a:rPr lang="en-US" sz="2400" dirty="0" err="1">
                <a:latin typeface="+mj-lt"/>
                <a:cs typeface="Arial" pitchFamily="34" charset="0"/>
              </a:rPr>
              <a:t>nyelenggaraan</a:t>
            </a:r>
            <a:r>
              <a:rPr lang="en-US" sz="2400" dirty="0">
                <a:latin typeface="+mj-lt"/>
                <a:cs typeface="Arial" pitchFamily="34" charset="0"/>
              </a:rPr>
              <a:t> Pelayanan.</a:t>
            </a:r>
          </a:p>
          <a:p>
            <a:pPr lvl="0"/>
            <a:r>
              <a:rPr lang="en-US" sz="2400" b="1" dirty="0" err="1">
                <a:latin typeface="+mj-lt"/>
                <a:cs typeface="Arial" pitchFamily="34" charset="0"/>
              </a:rPr>
              <a:t>Kep.MENPAN</a:t>
            </a:r>
            <a:r>
              <a:rPr lang="en-US" sz="2400" b="1" dirty="0">
                <a:latin typeface="+mj-lt"/>
                <a:cs typeface="Arial" pitchFamily="34" charset="0"/>
              </a:rPr>
              <a:t> No. 25/2004 </a:t>
            </a:r>
            <a:r>
              <a:rPr lang="en-US" sz="2400" dirty="0" err="1">
                <a:latin typeface="+mj-lt"/>
                <a:cs typeface="Arial" pitchFamily="34" charset="0"/>
              </a:rPr>
              <a:t>tentang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Transparansi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Akuntabilitas</a:t>
            </a:r>
            <a:r>
              <a:rPr lang="en-US" sz="2400" dirty="0">
                <a:latin typeface="+mj-lt"/>
                <a:cs typeface="Arial" pitchFamily="34" charset="0"/>
              </a:rPr>
              <a:t> Pelayanan.</a:t>
            </a:r>
          </a:p>
          <a:p>
            <a:pPr lvl="0"/>
            <a:r>
              <a:rPr lang="en-US" sz="2400" b="1" dirty="0">
                <a:latin typeface="+mj-lt"/>
                <a:cs typeface="Arial" pitchFamily="34" charset="0"/>
              </a:rPr>
              <a:t>Kep. MENPAN No. 26/2004 </a:t>
            </a:r>
            <a:r>
              <a:rPr lang="en-US" sz="2400" dirty="0" smtClean="0">
                <a:latin typeface="+mj-lt"/>
                <a:cs typeface="Arial" pitchFamily="34" charset="0"/>
              </a:rPr>
              <a:t>t</a:t>
            </a:r>
            <a:r>
              <a:rPr lang="id-ID" sz="2400" dirty="0" smtClean="0">
                <a:latin typeface="+mj-lt"/>
                <a:cs typeface="Arial" pitchFamily="34" charset="0"/>
              </a:rPr>
              <a:t>tg 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Pnanganan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Pengaduan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</a:t>
            </a:r>
            <a:r>
              <a:rPr lang="id-ID" sz="2400" dirty="0" smtClean="0">
                <a:latin typeface="+mj-lt"/>
                <a:cs typeface="Arial" pitchFamily="34" charset="0"/>
              </a:rPr>
              <a:t>r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en-US" sz="2400" dirty="0">
              <a:latin typeface="+mj-lt"/>
              <a:cs typeface="Arial" pitchFamily="34" charset="0"/>
            </a:endParaRPr>
          </a:p>
          <a:p>
            <a:pPr lvl="0"/>
            <a:r>
              <a:rPr lang="en-US" sz="2400" b="1" dirty="0" err="1">
                <a:latin typeface="+mj-lt"/>
                <a:cs typeface="Arial" pitchFamily="34" charset="0"/>
              </a:rPr>
              <a:t>Kep.MENPAN</a:t>
            </a:r>
            <a:r>
              <a:rPr lang="en-US" sz="2400" b="1" dirty="0">
                <a:latin typeface="+mj-lt"/>
                <a:cs typeface="Arial" pitchFamily="34" charset="0"/>
              </a:rPr>
              <a:t> No. 119/2004 </a:t>
            </a:r>
            <a:r>
              <a:rPr lang="en-US" sz="2400" dirty="0" err="1">
                <a:latin typeface="+mj-lt"/>
                <a:cs typeface="Arial" pitchFamily="34" charset="0"/>
              </a:rPr>
              <a:t>tentang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Pemberian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Tanda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Penghargaan</a:t>
            </a:r>
            <a:r>
              <a:rPr lang="en-US" sz="2400" dirty="0">
                <a:latin typeface="+mj-lt"/>
                <a:cs typeface="Arial" pitchFamily="34" charset="0"/>
              </a:rPr>
              <a:t> “Citra Pelayanan Prima”.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57603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90066"/>
          </a:xfrm>
        </p:spPr>
        <p:txBody>
          <a:bodyPr>
            <a:normAutofit fontScale="90000"/>
          </a:bodyPr>
          <a:lstStyle/>
          <a:p>
            <a:r>
              <a:rPr lang="id-ID" sz="3600" b="1" dirty="0" err="1">
                <a:cs typeface="Arial" pitchFamily="34" charset="0"/>
              </a:rPr>
              <a:t>P</a:t>
            </a:r>
            <a:r>
              <a:rPr lang="en-US" sz="3600" b="1" dirty="0" err="1" smtClean="0">
                <a:cs typeface="Arial" pitchFamily="34" charset="0"/>
              </a:rPr>
              <a:t>elayanan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id-ID" sz="3600" b="1" dirty="0" err="1">
                <a:cs typeface="Arial" pitchFamily="34" charset="0"/>
              </a:rPr>
              <a:t>P</a:t>
            </a:r>
            <a:r>
              <a:rPr lang="en-US" sz="3600" b="1" dirty="0" err="1" smtClean="0">
                <a:cs typeface="Arial" pitchFamily="34" charset="0"/>
              </a:rPr>
              <a:t>ublik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147248" cy="5688632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adalah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produk-produk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kasat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mata</a:t>
            </a:r>
            <a:r>
              <a:rPr lang="en-US" sz="2400" dirty="0" smtClean="0">
                <a:latin typeface="+mj-lt"/>
                <a:cs typeface="Arial" pitchFamily="34" charset="0"/>
              </a:rPr>
              <a:t> (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diraba</a:t>
            </a:r>
            <a:r>
              <a:rPr lang="en-US" sz="2400" dirty="0" smtClean="0">
                <a:latin typeface="+mj-lt"/>
                <a:cs typeface="Arial" pitchFamily="34" charset="0"/>
              </a:rPr>
              <a:t>)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melibatkan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usaha-usaha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manusia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menggunakan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peralatan</a:t>
            </a:r>
            <a:r>
              <a:rPr lang="en-US" sz="2400" dirty="0" smtClean="0">
                <a:latin typeface="+mj-lt"/>
                <a:cs typeface="Arial" pitchFamily="34" charset="0"/>
              </a:rPr>
              <a:t>. ( </a:t>
            </a:r>
            <a:r>
              <a:rPr lang="en-US" sz="2400" dirty="0" err="1" smtClean="0">
                <a:latin typeface="+mj-lt"/>
                <a:cs typeface="Arial" pitchFamily="34" charset="0"/>
              </a:rPr>
              <a:t>Ivancevich</a:t>
            </a:r>
            <a:r>
              <a:rPr lang="id-ID" sz="2400" dirty="0" smtClean="0">
                <a:latin typeface="+mj-lt"/>
                <a:cs typeface="Arial" pitchFamily="34" charset="0"/>
              </a:rPr>
              <a:t> dkk)</a:t>
            </a:r>
          </a:p>
          <a:p>
            <a:r>
              <a:rPr lang="id-ID" sz="2400" b="1" dirty="0">
                <a:latin typeface="+mj-lt"/>
              </a:rPr>
              <a:t>P</a:t>
            </a:r>
            <a:r>
              <a:rPr lang="id-ID" sz="2400" b="1" dirty="0" smtClean="0">
                <a:latin typeface="+mj-lt"/>
              </a:rPr>
              <a:t>elayanan</a:t>
            </a:r>
            <a:r>
              <a:rPr lang="id-ID" sz="2400" dirty="0" smtClean="0">
                <a:latin typeface="+mj-lt"/>
              </a:rPr>
              <a:t> adalah aktivitas yang dapat dirasakan melalui </a:t>
            </a:r>
            <a:r>
              <a:rPr lang="id-ID" sz="2400" b="1" dirty="0" smtClean="0">
                <a:latin typeface="+mj-lt"/>
              </a:rPr>
              <a:t>hubungan antara penerima dan pemberi </a:t>
            </a:r>
            <a:r>
              <a:rPr lang="id-ID" sz="2400" dirty="0" smtClean="0">
                <a:latin typeface="+mj-lt"/>
              </a:rPr>
              <a:t>pelayanan yang menggunakan organisasi atau lembaga perusahaan.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r>
              <a:rPr lang="id-ID" sz="2400" dirty="0">
                <a:latin typeface="+mj-lt"/>
                <a:cs typeface="Arial" pitchFamily="34" charset="0"/>
              </a:rPr>
              <a:t>P</a:t>
            </a:r>
            <a:r>
              <a:rPr lang="en-US" sz="2400" dirty="0" err="1" smtClean="0">
                <a:latin typeface="+mj-lt"/>
                <a:cs typeface="Arial" pitchFamily="34" charset="0"/>
              </a:rPr>
              <a:t>elayanan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adalah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aktivitas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dilakukan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oleh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birokrasi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mmenuhi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kebutuhan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warga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penggunanya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r>
              <a:rPr lang="en-US" sz="2400" dirty="0">
                <a:cs typeface="Arial" pitchFamily="34" charset="0"/>
              </a:rPr>
              <a:t> </a:t>
            </a:r>
            <a:endParaRPr lang="id-ID" sz="2400" dirty="0" smtClean="0">
              <a:cs typeface="Arial" pitchFamily="34" charset="0"/>
            </a:endParaRPr>
          </a:p>
          <a:p>
            <a:r>
              <a:rPr lang="en-US" sz="2400" b="1" dirty="0" err="1" smtClean="0">
                <a:latin typeface="+mj-lt"/>
              </a:rPr>
              <a:t>Pelayanan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Publik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adalah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segala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jasa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pelayanan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baik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barang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publik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maupun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jasa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publik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yg </a:t>
            </a:r>
            <a:r>
              <a:rPr lang="en-US" sz="2400" dirty="0" err="1" smtClean="0">
                <a:latin typeface="+mj-lt"/>
              </a:rPr>
              <a:t>menjadi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tanggungjawab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dilaksanakan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oleh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Instansi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di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, Daerah, D</a:t>
            </a:r>
            <a:r>
              <a:rPr lang="id-ID" sz="2400" dirty="0" smtClean="0">
                <a:latin typeface="+mj-lt"/>
              </a:rPr>
              <a:t>esa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Badan</a:t>
            </a:r>
            <a:r>
              <a:rPr lang="en-US" sz="2400" dirty="0" smtClean="0">
                <a:latin typeface="+mj-lt"/>
              </a:rPr>
              <a:t> Usaha </a:t>
            </a:r>
            <a:r>
              <a:rPr lang="en-US" sz="2400" dirty="0" err="1" smtClean="0">
                <a:latin typeface="+mj-lt"/>
              </a:rPr>
              <a:t>Milik</a:t>
            </a:r>
            <a:r>
              <a:rPr lang="en-US" sz="2400" dirty="0" smtClean="0">
                <a:latin typeface="+mj-lt"/>
              </a:rPr>
              <a:t> Negara </a:t>
            </a:r>
            <a:r>
              <a:rPr lang="en-US" sz="2400" dirty="0" err="1" smtClean="0">
                <a:latin typeface="+mj-lt"/>
              </a:rPr>
              <a:t>atau</a:t>
            </a:r>
            <a:r>
              <a:rPr lang="en-US" sz="2400" dirty="0" smtClean="0">
                <a:latin typeface="+mj-lt"/>
              </a:rPr>
              <a:t> Daerah,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rangka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pemenuhan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kebutuhan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masyarakat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maupun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rangka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pelaksanaan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ketentuan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peraturan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perundang</a:t>
            </a:r>
            <a:r>
              <a:rPr lang="en-US" sz="2400" dirty="0" smtClean="0">
                <a:latin typeface="+mj-lt"/>
              </a:rPr>
              <a:t>-</a:t>
            </a:r>
            <a:r>
              <a:rPr lang="id-ID" sz="2400" dirty="0" smtClean="0">
                <a:latin typeface="+mj-lt"/>
              </a:rPr>
              <a:t>2an</a:t>
            </a:r>
            <a:endParaRPr lang="en-US" sz="2400" dirty="0" smtClean="0">
              <a:latin typeface="+mj-lt"/>
            </a:endParaRP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131409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06090"/>
          </a:xfrm>
        </p:spPr>
        <p:txBody>
          <a:bodyPr>
            <a:normAutofit fontScale="90000"/>
          </a:bodyPr>
          <a:lstStyle/>
          <a:p>
            <a:r>
              <a:rPr lang="en-AU" sz="4000" b="1" dirty="0" err="1" smtClean="0"/>
              <a:t>Pelayanan</a:t>
            </a:r>
            <a:r>
              <a:rPr lang="en-AU" sz="4000" b="1" dirty="0" smtClean="0"/>
              <a:t> </a:t>
            </a:r>
            <a:r>
              <a:rPr lang="en-AU" sz="4000" b="1" dirty="0" err="1" smtClean="0"/>
              <a:t>Publik</a:t>
            </a:r>
            <a:r>
              <a:rPr lang="en-AU" sz="4000" b="1" dirty="0" smtClean="0"/>
              <a:t> </a:t>
            </a:r>
            <a:r>
              <a:rPr lang="en-AU" sz="4000" b="1" dirty="0" err="1" smtClean="0"/>
              <a:t>Pemerintah</a:t>
            </a:r>
            <a:r>
              <a:rPr lang="en-AU" sz="4000" b="1" dirty="0" smtClean="0"/>
              <a:t> Daer</a:t>
            </a:r>
            <a:r>
              <a:rPr lang="en-AU" b="1" dirty="0" smtClean="0"/>
              <a:t>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001419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sz="33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3300" dirty="0" smtClean="0">
                <a:latin typeface="+mj-lt"/>
                <a:cs typeface="Arial" pitchFamily="34" charset="0"/>
              </a:rPr>
              <a:t> Daerah </a:t>
            </a:r>
            <a:r>
              <a:rPr lang="en-US" sz="3300" dirty="0" err="1" smtClean="0">
                <a:latin typeface="+mj-lt"/>
                <a:cs typeface="Arial" pitchFamily="34" charset="0"/>
              </a:rPr>
              <a:t>wajib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menjamin</a:t>
            </a:r>
            <a:r>
              <a:rPr lang="en-US" sz="3300" dirty="0" smtClean="0">
                <a:latin typeface="+mj-lt"/>
                <a:cs typeface="Arial" pitchFamily="34" charset="0"/>
              </a:rPr>
              <a:t>  </a:t>
            </a:r>
            <a:r>
              <a:rPr lang="en-US" sz="3300" dirty="0" err="1" smtClean="0">
                <a:latin typeface="+mj-lt"/>
                <a:cs typeface="Arial" pitchFamily="34" charset="0"/>
              </a:rPr>
              <a:t>terselenggaranya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berdasarkan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Urusan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3300" dirty="0" smtClean="0">
                <a:latin typeface="+mj-lt"/>
                <a:cs typeface="Arial" pitchFamily="34" charset="0"/>
              </a:rPr>
              <a:t> yang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menjadi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kewenangan</a:t>
            </a:r>
            <a:r>
              <a:rPr lang="en-US" sz="3300" dirty="0" smtClean="0">
                <a:latin typeface="+mj-lt"/>
                <a:cs typeface="Arial" pitchFamily="34" charset="0"/>
              </a:rPr>
              <a:t> Daerah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membangun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manajemen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3300" dirty="0" smtClean="0">
                <a:latin typeface="+mj-lt"/>
                <a:cs typeface="Arial" pitchFamily="34" charset="0"/>
              </a:rPr>
              <a:t> dg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mengacu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pd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asas-asas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publik</a:t>
            </a:r>
            <a:endParaRPr lang="en-US" sz="3300" dirty="0" smtClean="0">
              <a:latin typeface="+mj-lt"/>
              <a:cs typeface="Arial" pitchFamily="34" charset="0"/>
            </a:endParaRPr>
          </a:p>
          <a:p>
            <a:pPr lvl="0"/>
            <a:r>
              <a:rPr lang="en-US" sz="3300" dirty="0" smtClean="0">
                <a:latin typeface="+mj-lt"/>
                <a:cs typeface="Arial" pitchFamily="34" charset="0"/>
              </a:rPr>
              <a:t>Dalam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melaksanakan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manajemen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3300" dirty="0" smtClean="0">
                <a:latin typeface="+mj-lt"/>
                <a:cs typeface="Arial" pitchFamily="34" charset="0"/>
              </a:rPr>
              <a:t> 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Pemda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membentuk</a:t>
            </a:r>
            <a:r>
              <a:rPr lang="en-US" sz="3300" dirty="0" smtClean="0">
                <a:latin typeface="+mj-lt"/>
                <a:cs typeface="Arial" pitchFamily="34" charset="0"/>
              </a:rPr>
              <a:t> forum </a:t>
            </a:r>
            <a:r>
              <a:rPr lang="en-US" sz="3300" dirty="0" err="1" smtClean="0">
                <a:latin typeface="+mj-lt"/>
                <a:cs typeface="Arial" pitchFamily="34" charset="0"/>
              </a:rPr>
              <a:t>komunikasi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antara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3300" dirty="0" smtClean="0">
                <a:latin typeface="+mj-lt"/>
                <a:cs typeface="Arial" pitchFamily="34" charset="0"/>
              </a:rPr>
              <a:t> Daerah </a:t>
            </a:r>
            <a:r>
              <a:rPr lang="en-US" sz="33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pemangku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kepentingan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terkait</a:t>
            </a:r>
            <a:r>
              <a:rPr lang="en-US" sz="3300" dirty="0" smtClean="0">
                <a:latin typeface="+mj-lt"/>
                <a:cs typeface="Arial" pitchFamily="34" charset="0"/>
              </a:rPr>
              <a:t>. </a:t>
            </a:r>
          </a:p>
          <a:p>
            <a:pPr lvl="0"/>
            <a:r>
              <a:rPr lang="en-US" sz="33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3300" dirty="0" smtClean="0">
                <a:latin typeface="+mj-lt"/>
                <a:cs typeface="Arial" pitchFamily="34" charset="0"/>
              </a:rPr>
              <a:t> Daerah </a:t>
            </a:r>
            <a:r>
              <a:rPr lang="en-US" sz="3300" dirty="0" err="1" smtClean="0">
                <a:latin typeface="+mj-lt"/>
                <a:cs typeface="Arial" pitchFamily="34" charset="0"/>
              </a:rPr>
              <a:t>wajib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mengumumkan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informasi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melalui</a:t>
            </a:r>
            <a:r>
              <a:rPr lang="en-US" sz="3300" dirty="0" smtClean="0">
                <a:latin typeface="+mj-lt"/>
                <a:cs typeface="Arial" pitchFamily="34" charset="0"/>
              </a:rPr>
              <a:t> media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tempat</a:t>
            </a:r>
            <a:r>
              <a:rPr lang="en-US" sz="3300" dirty="0" smtClean="0">
                <a:latin typeface="+mj-lt"/>
                <a:cs typeface="Arial" pitchFamily="34" charset="0"/>
              </a:rPr>
              <a:t> yang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diakses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oleh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luas</a:t>
            </a:r>
            <a:r>
              <a:rPr lang="en-US" sz="3300" dirty="0" smtClean="0">
                <a:latin typeface="+mj-lt"/>
                <a:cs typeface="Arial" pitchFamily="34" charset="0"/>
              </a:rPr>
              <a:t> yang </a:t>
            </a:r>
            <a:r>
              <a:rPr lang="en-US" sz="3300" dirty="0" err="1" smtClean="0">
                <a:latin typeface="+mj-lt"/>
                <a:cs typeface="Arial" pitchFamily="34" charset="0"/>
              </a:rPr>
              <a:t>dituangkan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bentuk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maklumat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3300" dirty="0" smtClean="0">
                <a:latin typeface="+mj-lt"/>
                <a:cs typeface="Arial" pitchFamily="34" charset="0"/>
              </a:rPr>
              <a:t> Daerah </a:t>
            </a:r>
            <a:r>
              <a:rPr lang="en-US" sz="33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300" dirty="0" smtClean="0">
                <a:latin typeface="+mj-lt"/>
                <a:cs typeface="Arial" pitchFamily="34" charset="0"/>
              </a:rPr>
              <a:t>. </a:t>
            </a:r>
          </a:p>
          <a:p>
            <a:endParaRPr lang="en-US" sz="3300" dirty="0" smtClean="0">
              <a:latin typeface="+mj-lt"/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38645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850106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cs typeface="Arial" pitchFamily="34" charset="0"/>
              </a:rPr>
              <a:t>Azas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Pelayanan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Publik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Pemda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 fontScale="85000" lnSpcReduction="20000"/>
          </a:bodyPr>
          <a:lstStyle/>
          <a:p>
            <a:pPr marL="0" lvl="0" indent="0" fontAlgn="base">
              <a:buNone/>
            </a:pPr>
            <a:r>
              <a:rPr lang="en-US" sz="3100" dirty="0" err="1" smtClean="0">
                <a:latin typeface="+mj-lt"/>
              </a:rPr>
              <a:t>Pelayanan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publik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diselenggarakan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berdasar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pada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asas</a:t>
            </a:r>
            <a:r>
              <a:rPr lang="en-US" sz="3100" dirty="0" smtClean="0">
                <a:latin typeface="+mj-lt"/>
              </a:rPr>
              <a:t>: 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US" sz="3100" dirty="0" err="1" smtClean="0">
                <a:latin typeface="+mj-lt"/>
              </a:rPr>
              <a:t>Kepentingan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umum</a:t>
            </a:r>
            <a:r>
              <a:rPr lang="en-US" sz="3100" dirty="0" smtClean="0">
                <a:latin typeface="+mj-lt"/>
              </a:rPr>
              <a:t>/</a:t>
            </a:r>
            <a:r>
              <a:rPr lang="en-US" sz="3100" dirty="0" err="1" smtClean="0">
                <a:latin typeface="+mj-lt"/>
              </a:rPr>
              <a:t>publik</a:t>
            </a:r>
            <a:r>
              <a:rPr lang="en-US" sz="3100" dirty="0" smtClean="0">
                <a:latin typeface="+mj-lt"/>
              </a:rPr>
              <a:t>/</a:t>
            </a:r>
            <a:r>
              <a:rPr lang="en-US" sz="3100" dirty="0" err="1" smtClean="0">
                <a:latin typeface="+mj-lt"/>
              </a:rPr>
              <a:t>masyarakat</a:t>
            </a:r>
            <a:endParaRPr lang="en-US" sz="31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en-US" sz="3100" dirty="0" err="1" smtClean="0">
                <a:latin typeface="+mj-lt"/>
              </a:rPr>
              <a:t>Kepastian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hukum</a:t>
            </a:r>
            <a:r>
              <a:rPr lang="en-US" sz="3100" dirty="0" smtClean="0">
                <a:latin typeface="+mj-lt"/>
              </a:rPr>
              <a:t>, </a:t>
            </a:r>
            <a:r>
              <a:rPr lang="en-US" sz="3100" dirty="0" err="1" smtClean="0">
                <a:latin typeface="+mj-lt"/>
              </a:rPr>
              <a:t>sesuai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peraturan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perundang-undangan</a:t>
            </a:r>
            <a:r>
              <a:rPr lang="en-US" sz="3100" dirty="0" smtClean="0">
                <a:latin typeface="+mj-lt"/>
              </a:rPr>
              <a:t>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3100" dirty="0" err="1" smtClean="0">
                <a:latin typeface="+mj-lt"/>
              </a:rPr>
              <a:t>Kesamaan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hak</a:t>
            </a:r>
            <a:r>
              <a:rPr lang="en-US" sz="3100" dirty="0" smtClean="0">
                <a:latin typeface="+mj-lt"/>
              </a:rPr>
              <a:t>, </a:t>
            </a:r>
            <a:r>
              <a:rPr lang="en-US" sz="31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deskriminatif</a:t>
            </a:r>
            <a:r>
              <a:rPr lang="en-US" sz="3100" dirty="0" smtClean="0">
                <a:latin typeface="+mj-lt"/>
                <a:cs typeface="Arial" pitchFamily="34" charset="0"/>
              </a:rPr>
              <a:t> /</a:t>
            </a:r>
            <a:r>
              <a:rPr lang="en-US" sz="3100" dirty="0" err="1" smtClean="0">
                <a:latin typeface="+mj-lt"/>
                <a:cs typeface="Arial" pitchFamily="34" charset="0"/>
              </a:rPr>
              <a:t>membedakan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suku</a:t>
            </a:r>
            <a:r>
              <a:rPr lang="en-US" sz="3100" dirty="0" smtClean="0">
                <a:latin typeface="+mj-lt"/>
                <a:cs typeface="Arial" pitchFamily="34" charset="0"/>
              </a:rPr>
              <a:t>, </a:t>
            </a:r>
            <a:r>
              <a:rPr lang="en-US" sz="3100" dirty="0" err="1" smtClean="0">
                <a:latin typeface="+mj-lt"/>
                <a:cs typeface="Arial" pitchFamily="34" charset="0"/>
              </a:rPr>
              <a:t>ras</a:t>
            </a:r>
            <a:r>
              <a:rPr lang="en-US" sz="3100" dirty="0" smtClean="0">
                <a:latin typeface="+mj-lt"/>
                <a:cs typeface="Arial" pitchFamily="34" charset="0"/>
              </a:rPr>
              <a:t>, agama, </a:t>
            </a:r>
            <a:r>
              <a:rPr lang="en-US" sz="3100" dirty="0" err="1" smtClean="0">
                <a:latin typeface="+mj-lt"/>
                <a:cs typeface="Arial" pitchFamily="34" charset="0"/>
              </a:rPr>
              <a:t>golongan</a:t>
            </a:r>
            <a:r>
              <a:rPr lang="en-US" sz="3100" dirty="0" smtClean="0">
                <a:latin typeface="+mj-lt"/>
                <a:cs typeface="Arial" pitchFamily="34" charset="0"/>
              </a:rPr>
              <a:t>, gender &amp; status </a:t>
            </a:r>
            <a:r>
              <a:rPr lang="en-US" sz="3100" dirty="0" err="1" smtClean="0">
                <a:latin typeface="+mj-lt"/>
                <a:cs typeface="Arial" pitchFamily="34" charset="0"/>
              </a:rPr>
              <a:t>ekonomi</a:t>
            </a:r>
            <a:endParaRPr lang="en-US" sz="31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en-US" sz="3100" dirty="0" err="1" smtClean="0">
                <a:latin typeface="+mj-lt"/>
              </a:rPr>
              <a:t>Keseimbangan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hak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kewajiban</a:t>
            </a:r>
            <a:r>
              <a:rPr lang="en-US" sz="3100" dirty="0" smtClean="0">
                <a:latin typeface="+mj-lt"/>
              </a:rPr>
              <a:t>; 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3100" dirty="0" err="1" smtClean="0">
                <a:latin typeface="+mj-lt"/>
              </a:rPr>
              <a:t>Keprofesionalan</a:t>
            </a:r>
            <a:r>
              <a:rPr lang="en-US" sz="3100" dirty="0" smtClean="0">
                <a:latin typeface="+mj-lt"/>
              </a:rPr>
              <a:t>, proses yang </a:t>
            </a:r>
            <a:r>
              <a:rPr lang="en-US" sz="3100" dirty="0" err="1" smtClean="0">
                <a:latin typeface="+mj-lt"/>
              </a:rPr>
              <a:t>meliputi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ketelitian</a:t>
            </a:r>
            <a:r>
              <a:rPr lang="en-US" sz="3100" dirty="0" smtClean="0">
                <a:latin typeface="+mj-lt"/>
              </a:rPr>
              <a:t>/ </a:t>
            </a:r>
            <a:r>
              <a:rPr lang="en-US" sz="3100" dirty="0" err="1" smtClean="0">
                <a:latin typeface="+mj-lt"/>
              </a:rPr>
              <a:t>akurasi</a:t>
            </a:r>
            <a:r>
              <a:rPr lang="en-US" sz="3100" dirty="0" smtClean="0">
                <a:latin typeface="+mj-lt"/>
              </a:rPr>
              <a:t>  </a:t>
            </a:r>
            <a:r>
              <a:rPr lang="en-US" sz="3100" dirty="0" err="1" smtClean="0">
                <a:latin typeface="+mj-lt"/>
              </a:rPr>
              <a:t>petugas</a:t>
            </a:r>
            <a:r>
              <a:rPr lang="en-US" sz="3100" dirty="0" smtClean="0">
                <a:latin typeface="+mj-lt"/>
              </a:rPr>
              <a:t>, </a:t>
            </a:r>
            <a:r>
              <a:rPr lang="en-US" sz="3100" dirty="0" err="1" smtClean="0">
                <a:latin typeface="+mj-lt"/>
              </a:rPr>
              <a:t>kejelasan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aturan</a:t>
            </a:r>
            <a:r>
              <a:rPr lang="en-US" sz="3100" dirty="0" smtClean="0">
                <a:latin typeface="+mj-lt"/>
              </a:rPr>
              <a:t>, </a:t>
            </a:r>
            <a:r>
              <a:rPr lang="en-US" sz="3100" dirty="0" err="1" smtClean="0">
                <a:latin typeface="+mj-lt"/>
              </a:rPr>
              <a:t>kedisiplinan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kelengkapan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sarana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dan</a:t>
            </a:r>
            <a:r>
              <a:rPr lang="en-US" sz="3100" dirty="0" smtClean="0">
                <a:latin typeface="+mj-lt"/>
              </a:rPr>
              <a:t> </a:t>
            </a:r>
            <a:r>
              <a:rPr lang="en-US" sz="3100" dirty="0" err="1" smtClean="0">
                <a:latin typeface="+mj-lt"/>
              </a:rPr>
              <a:t>prasarana</a:t>
            </a:r>
            <a:r>
              <a:rPr lang="en-US" sz="3100" dirty="0" smtClean="0">
                <a:latin typeface="+mj-lt"/>
              </a:rPr>
              <a:t>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3100" dirty="0" err="1" smtClean="0">
                <a:latin typeface="+mj-lt"/>
              </a:rPr>
              <a:t>Partisipatif</a:t>
            </a:r>
            <a:r>
              <a:rPr lang="en-US" sz="3100" dirty="0" smtClean="0">
                <a:latin typeface="+mj-lt"/>
              </a:rPr>
              <a:t>,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Mendorong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peran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menyelenggarakan</a:t>
            </a:r>
            <a:r>
              <a:rPr lang="en-US" sz="3100" dirty="0" smtClean="0">
                <a:latin typeface="+mj-lt"/>
                <a:cs typeface="Arial" pitchFamily="34" charset="0"/>
              </a:rPr>
              <a:t>  </a:t>
            </a:r>
            <a:r>
              <a:rPr lang="en-US" sz="31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memperhatikan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aspirasi</a:t>
            </a:r>
            <a:r>
              <a:rPr lang="en-US" sz="3100" dirty="0" smtClean="0">
                <a:latin typeface="+mj-lt"/>
                <a:cs typeface="Arial" pitchFamily="34" charset="0"/>
              </a:rPr>
              <a:t> ,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kebutuhan</a:t>
            </a:r>
            <a:r>
              <a:rPr lang="en-US" sz="3100" dirty="0" smtClean="0">
                <a:latin typeface="+mj-lt"/>
                <a:cs typeface="Arial" pitchFamily="34" charset="0"/>
              </a:rPr>
              <a:t> &amp; </a:t>
            </a:r>
            <a:r>
              <a:rPr lang="en-US" sz="3100" dirty="0" err="1" smtClean="0">
                <a:latin typeface="+mj-lt"/>
                <a:cs typeface="Arial" pitchFamily="34" charset="0"/>
              </a:rPr>
              <a:t>harapan</a:t>
            </a:r>
            <a:r>
              <a:rPr lang="en-US" sz="3100" dirty="0" smtClean="0">
                <a:latin typeface="+mj-lt"/>
                <a:cs typeface="Arial" pitchFamily="34" charset="0"/>
              </a:rPr>
              <a:t>  </a:t>
            </a:r>
            <a:r>
              <a:rPr lang="en-US" sz="31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100" dirty="0" smtClean="0">
                <a:latin typeface="+mj-lt"/>
                <a:cs typeface="Arial" pitchFamily="34" charset="0"/>
              </a:rPr>
              <a:t>.</a:t>
            </a:r>
            <a:endParaRPr lang="en-US" sz="3100" dirty="0" smtClean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73236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 fontAlgn="base">
              <a:buFont typeface="+mj-lt"/>
              <a:buAutoNum type="arabicPeriod" startAt="7"/>
            </a:pP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diskriminatif</a:t>
            </a:r>
            <a:endParaRPr lang="en-US" dirty="0" smtClean="0"/>
          </a:p>
          <a:p>
            <a:pPr marL="514350" indent="-514350" fontAlgn="base">
              <a:buFont typeface="+mj-lt"/>
              <a:buAutoNum type="arabicPeriod" startAt="7"/>
            </a:pPr>
            <a:r>
              <a:rPr lang="en-US" dirty="0" smtClean="0"/>
              <a:t> </a:t>
            </a:r>
            <a:r>
              <a:rPr lang="en-US" dirty="0" err="1" smtClean="0"/>
              <a:t>Transparasi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r>
              <a:rPr lang="en-US" dirty="0" smtClean="0"/>
              <a:t> </a:t>
            </a:r>
            <a:r>
              <a:rPr lang="en-US" dirty="0" err="1" smtClean="0">
                <a:cs typeface="Arial" pitchFamily="34" charset="0"/>
              </a:rPr>
              <a:t>mudah</a:t>
            </a:r>
            <a:r>
              <a:rPr lang="en-US" dirty="0" smtClean="0">
                <a:cs typeface="Arial" pitchFamily="34" charset="0"/>
              </a:rPr>
              <a:t> &amp; </a:t>
            </a:r>
            <a:r>
              <a:rPr lang="en-US" dirty="0" err="1" smtClean="0">
                <a:cs typeface="Arial" pitchFamily="34" charset="0"/>
              </a:rPr>
              <a:t>dapat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diakses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semua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pihak</a:t>
            </a:r>
            <a:r>
              <a:rPr lang="en-US" dirty="0" smtClean="0">
                <a:cs typeface="Arial" pitchFamily="34" charset="0"/>
              </a:rPr>
              <a:t> </a:t>
            </a:r>
            <a:endParaRPr lang="en-US" dirty="0" smtClean="0"/>
          </a:p>
          <a:p>
            <a:pPr marL="514350" indent="-514350" fontAlgn="base">
              <a:buFont typeface="+mj-lt"/>
              <a:buAutoNum type="arabicPeriod" startAt="7"/>
            </a:pP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 </a:t>
            </a:r>
            <a:r>
              <a:rPr lang="en-US" dirty="0" err="1" smtClean="0">
                <a:cs typeface="Arial" pitchFamily="34" charset="0"/>
              </a:rPr>
              <a:t>dapat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dipertanggungjawabkan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sesuai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Undang-Undang</a:t>
            </a:r>
            <a:endParaRPr lang="en-US" dirty="0" smtClean="0"/>
          </a:p>
          <a:p>
            <a:pPr marL="514350" indent="-514350" fontAlgn="base">
              <a:buFont typeface="+mj-lt"/>
              <a:buAutoNum type="arabicPeriod" startAt="7"/>
            </a:pP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,</a:t>
            </a:r>
            <a:r>
              <a:rPr lang="en-US" b="1" dirty="0" smtClean="0"/>
              <a:t> </a:t>
            </a:r>
            <a:r>
              <a:rPr lang="en-US" dirty="0" err="1" smtClean="0"/>
              <a:t>penyandang</a:t>
            </a:r>
            <a:r>
              <a:rPr lang="en-US" dirty="0" smtClean="0"/>
              <a:t> </a:t>
            </a:r>
            <a:r>
              <a:rPr lang="en-US" dirty="0" err="1" smtClean="0"/>
              <a:t>cacat</a:t>
            </a:r>
            <a:r>
              <a:rPr lang="en-US" dirty="0" smtClean="0"/>
              <a:t>, </a:t>
            </a:r>
            <a:r>
              <a:rPr lang="en-US" dirty="0" err="1" smtClean="0"/>
              <a:t>lansia</a:t>
            </a:r>
            <a:r>
              <a:rPr lang="en-US" dirty="0" smtClean="0"/>
              <a:t>, </a:t>
            </a:r>
            <a:r>
              <a:rPr lang="en-US" dirty="0" err="1" smtClean="0"/>
              <a:t>wanita</a:t>
            </a:r>
            <a:r>
              <a:rPr lang="en-US" dirty="0" smtClean="0"/>
              <a:t> </a:t>
            </a:r>
            <a:r>
              <a:rPr lang="en-US" dirty="0" err="1" smtClean="0"/>
              <a:t>hamil</a:t>
            </a:r>
            <a:r>
              <a:rPr lang="en-US" dirty="0" smtClean="0"/>
              <a:t> &amp; </a:t>
            </a:r>
            <a:r>
              <a:rPr lang="en-US" dirty="0" err="1" smtClean="0"/>
              <a:t>balita</a:t>
            </a:r>
            <a:r>
              <a:rPr lang="en-US" dirty="0" smtClean="0"/>
              <a:t>.</a:t>
            </a:r>
          </a:p>
          <a:p>
            <a:pPr marL="514350" indent="-514350" fontAlgn="base">
              <a:buFont typeface="+mj-lt"/>
              <a:buAutoNum type="arabicPeriod" startAt="7"/>
            </a:pP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, </a:t>
            </a:r>
            <a:r>
              <a:rPr lang="en-US" dirty="0" err="1" smtClean="0">
                <a:cs typeface="Arial" pitchFamily="34" charset="0"/>
              </a:rPr>
              <a:t>pelayanan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publik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dapat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diselesaikan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kurun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waktu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telah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ditentukan</a:t>
            </a:r>
            <a:r>
              <a:rPr lang="en-US" dirty="0" smtClean="0">
                <a:cs typeface="Arial" pitchFamily="34" charset="0"/>
              </a:rPr>
              <a:t>.</a:t>
            </a:r>
            <a:endParaRPr lang="en-US" dirty="0" smtClean="0">
              <a:solidFill>
                <a:srgbClr val="FF0000"/>
              </a:solidFill>
              <a:cs typeface="Arial" pitchFamily="34" charset="0"/>
            </a:endParaRPr>
          </a:p>
          <a:p>
            <a:pPr marL="514350" indent="-514350" fontAlgn="base">
              <a:buFont typeface="+mj-lt"/>
              <a:buAutoNum type="arabicPeriod" startAt="7"/>
            </a:pPr>
            <a:r>
              <a:rPr lang="en-US" dirty="0" err="1" smtClean="0"/>
              <a:t>Kecepatan</a:t>
            </a:r>
            <a:r>
              <a:rPr lang="en-US" dirty="0" smtClean="0"/>
              <a:t>, </a:t>
            </a:r>
            <a:r>
              <a:rPr lang="en-US" dirty="0" err="1" smtClean="0"/>
              <a:t>kemudahan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keterjangkauan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49200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706090"/>
          </a:xfrm>
        </p:spPr>
        <p:txBody>
          <a:bodyPr>
            <a:normAutofit/>
          </a:bodyPr>
          <a:lstStyle/>
          <a:p>
            <a:r>
              <a:rPr lang="en-AU" sz="3600" b="1" dirty="0" err="1" smtClean="0"/>
              <a:t>Birokrat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Berorientasi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Pelayanan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diwujudkan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apabila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terdapat</a:t>
            </a:r>
            <a:r>
              <a:rPr lang="en-US" dirty="0" smtClean="0">
                <a:solidFill>
                  <a:schemeClr val="tx1"/>
                </a:solidFill>
              </a:rPr>
              <a:t> 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mengutamakan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kepentingan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pengguna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jasa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Kultur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organisasi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penyelenggara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layanan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Sumber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 (SDM) yang </a:t>
            </a:r>
            <a:r>
              <a:rPr lang="en-US" dirty="0" err="1" smtClean="0">
                <a:solidFill>
                  <a:schemeClr val="tx1"/>
                </a:solidFill>
              </a:rPr>
              <a:t>berorientasi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kepentingan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pengguna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jasa</a:t>
            </a:r>
            <a:r>
              <a:rPr lang="en-US" dirty="0" smtClean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25159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922114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Manajemen</a:t>
            </a:r>
            <a:r>
              <a:rPr lang="en-US" sz="3600" b="1" dirty="0" smtClean="0"/>
              <a:t> SDM yang </a:t>
            </a:r>
            <a:r>
              <a:rPr lang="en-US" sz="3600" b="1" dirty="0" err="1" smtClean="0"/>
              <a:t>berorientasi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kepentingan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pengguna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jasa</a:t>
            </a:r>
            <a:r>
              <a:rPr lang="id-ID" sz="3600" b="1" dirty="0" smtClean="0"/>
              <a:t/>
            </a:r>
            <a:br>
              <a:rPr lang="id-ID" sz="3600" b="1" dirty="0" smtClean="0"/>
            </a:b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00141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b="1" dirty="0" smtClean="0"/>
              <a:t>1. </a:t>
            </a:r>
            <a:r>
              <a:rPr lang="id-ID" b="1" dirty="0"/>
              <a:t>o</a:t>
            </a:r>
            <a:r>
              <a:rPr lang="en-US" b="1" dirty="0" err="1" smtClean="0"/>
              <a:t>rganisasi</a:t>
            </a:r>
            <a:r>
              <a:rPr lang="en-US" b="1" dirty="0" smtClean="0"/>
              <a:t> </a:t>
            </a:r>
            <a:r>
              <a:rPr lang="en-US" b="1" dirty="0" err="1" smtClean="0"/>
              <a:t>Birokrasi</a:t>
            </a:r>
            <a:r>
              <a:rPr lang="en-US" b="1" dirty="0" smtClean="0"/>
              <a:t> (Weber)</a:t>
            </a:r>
            <a:r>
              <a:rPr lang="id-ID" b="1" dirty="0" smtClean="0"/>
              <a:t> dg </a:t>
            </a:r>
            <a:r>
              <a:rPr lang="en-US" b="1" dirty="0" smtClean="0"/>
              <a:t> </a:t>
            </a:r>
            <a:r>
              <a:rPr lang="en-US" b="1" dirty="0" err="1" smtClean="0"/>
              <a:t>Pendekatan</a:t>
            </a:r>
            <a:r>
              <a:rPr lang="en-US" b="1" dirty="0" smtClean="0"/>
              <a:t> </a:t>
            </a:r>
            <a:r>
              <a:rPr lang="en-US" b="1" dirty="0" err="1" smtClean="0"/>
              <a:t>Kontrol</a:t>
            </a:r>
            <a:r>
              <a:rPr lang="en-US" b="1" dirty="0" smtClean="0"/>
              <a:t> </a:t>
            </a:r>
            <a:endParaRPr lang="id-ID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</a:rPr>
              <a:t>Pegawai orang yang </a:t>
            </a:r>
            <a:r>
              <a:rPr lang="en-US" dirty="0" err="1" smtClean="0">
                <a:latin typeface="+mj-lt"/>
              </a:rPr>
              <a:t>mumpuni</a:t>
            </a:r>
            <a:r>
              <a:rPr lang="en-US" dirty="0" smtClean="0">
                <a:latin typeface="+mj-lt"/>
              </a:rPr>
              <a:t> /</a:t>
            </a:r>
            <a:r>
              <a:rPr lang="en-US" dirty="0" err="1" smtClean="0">
                <a:latin typeface="+mj-lt"/>
              </a:rPr>
              <a:t>ahli</a:t>
            </a:r>
            <a:r>
              <a:rPr lang="en-US" dirty="0" smtClean="0">
                <a:latin typeface="+mj-lt"/>
              </a:rPr>
              <a:t> di </a:t>
            </a:r>
            <a:r>
              <a:rPr lang="en-US" dirty="0" err="1" smtClean="0">
                <a:latin typeface="+mj-lt"/>
              </a:rPr>
              <a:t>bidangnya</a:t>
            </a:r>
            <a:r>
              <a:rPr lang="en-US" dirty="0" smtClean="0">
                <a:latin typeface="+mj-lt"/>
              </a:rPr>
              <a:t> (</a:t>
            </a:r>
            <a:r>
              <a:rPr lang="en-US" dirty="0" err="1" smtClean="0">
                <a:latin typeface="+mj-lt"/>
              </a:rPr>
              <a:t>khusus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Aparat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Sipil</a:t>
            </a:r>
            <a:r>
              <a:rPr lang="en-US" dirty="0" smtClean="0">
                <a:latin typeface="+mj-lt"/>
              </a:rPr>
              <a:t> Negara /ASN)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Hirarkhi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bawah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jelas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Aturan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tentang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kompetensi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spesialisasi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tegas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Kedinasan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pribadi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dipisahkan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Aturan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ditaati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kaku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Kegatan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adminstrasi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serba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tertulis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terdokumentasikan</a:t>
            </a:r>
            <a:r>
              <a:rPr lang="en-US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Dalam model </a:t>
            </a:r>
            <a:r>
              <a:rPr lang="en-US" dirty="0" err="1" smtClean="0">
                <a:latin typeface="+mj-lt"/>
              </a:rPr>
              <a:t>ini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biroktat</a:t>
            </a:r>
            <a:r>
              <a:rPr lang="en-US" dirty="0" smtClean="0">
                <a:latin typeface="+mj-lt"/>
              </a:rPr>
              <a:t> (ASN) </a:t>
            </a:r>
            <a:r>
              <a:rPr lang="en-US" dirty="0" err="1" smtClean="0">
                <a:latin typeface="+mj-lt"/>
              </a:rPr>
              <a:t>mendapatkan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perintah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sangat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rinci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sedang</a:t>
            </a:r>
            <a:r>
              <a:rPr lang="en-US" dirty="0" smtClean="0">
                <a:latin typeface="+mj-lt"/>
              </a:rPr>
              <a:t> yang  </a:t>
            </a:r>
            <a:r>
              <a:rPr lang="en-US" dirty="0" err="1" smtClean="0">
                <a:latin typeface="+mj-lt"/>
              </a:rPr>
              <a:t>berpikir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mengkoordinir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mengawasi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adalah</a:t>
            </a:r>
            <a:r>
              <a:rPr lang="en-US" dirty="0" smtClean="0">
                <a:latin typeface="+mj-lt"/>
              </a:rPr>
              <a:t> top </a:t>
            </a:r>
            <a:r>
              <a:rPr lang="en-US" dirty="0" err="1" smtClean="0">
                <a:latin typeface="+mj-lt"/>
              </a:rPr>
              <a:t>manajer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karyawan</a:t>
            </a:r>
            <a:r>
              <a:rPr lang="en-US" dirty="0" smtClean="0">
                <a:latin typeface="+mj-lt"/>
              </a:rPr>
              <a:t> /</a:t>
            </a:r>
            <a:r>
              <a:rPr lang="en-US" dirty="0" err="1" smtClean="0">
                <a:latin typeface="+mj-lt"/>
              </a:rPr>
              <a:t>birokrat</a:t>
            </a:r>
            <a:r>
              <a:rPr lang="en-US" dirty="0" smtClean="0">
                <a:latin typeface="+mj-lt"/>
              </a:rPr>
              <a:t>/ </a:t>
            </a:r>
            <a:r>
              <a:rPr lang="en-US" dirty="0" err="1" smtClean="0">
                <a:latin typeface="+mj-lt"/>
              </a:rPr>
              <a:t>bawahan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menjalankan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nya</a:t>
            </a:r>
            <a:r>
              <a:rPr lang="en-US" dirty="0" smtClean="0">
                <a:latin typeface="+mj-lt"/>
              </a:rPr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73583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1795</Words>
  <Application>Microsoft Office PowerPoint</Application>
  <PresentationFormat>On-screen Show (4:3)</PresentationFormat>
  <Paragraphs>174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Reformasi Peyanan Public Daerah </vt:lpstr>
      <vt:lpstr>Dasar Hukum Pelayanan Publik di Indonesia</vt:lpstr>
      <vt:lpstr>PowerPoint Presentation</vt:lpstr>
      <vt:lpstr>Pelayanan Publik</vt:lpstr>
      <vt:lpstr>Pelayanan Publik Pemerintah Daerah</vt:lpstr>
      <vt:lpstr>Azas Pelayanan Publik Pemda</vt:lpstr>
      <vt:lpstr>PowerPoint Presentation</vt:lpstr>
      <vt:lpstr>Birokrat Berorientasi Pelayanan</vt:lpstr>
      <vt:lpstr>Manajemen SDM yang berorientasi kepentingan pengguna jasa </vt:lpstr>
      <vt:lpstr>PowerPoint Presentation</vt:lpstr>
      <vt:lpstr>PowerPoint Presentation</vt:lpstr>
      <vt:lpstr>Pelayanan Public/Pelayanan Administrasi  Daerah</vt:lpstr>
      <vt:lpstr>3 Unsur Penting Dalam  Pelayanan Publik</vt:lpstr>
      <vt:lpstr>Karakteristik Pelayanan Public /Administrasi </vt:lpstr>
      <vt:lpstr>Peran Pemerintah dalam pelayanan publik </vt:lpstr>
      <vt:lpstr>Penyelenggara Pelayanan Publik</vt:lpstr>
      <vt:lpstr>PowerPoint Presentation</vt:lpstr>
      <vt:lpstr>PowerPoint Presentation</vt:lpstr>
      <vt:lpstr>PowerPoint Presentation</vt:lpstr>
      <vt:lpstr>PowerPoint Presentation</vt:lpstr>
      <vt:lpstr>Pengaduan </vt:lpstr>
      <vt:lpstr>Budaya Pelayanan</vt:lpstr>
      <vt:lpstr>Nilai - nila Budaya Kerja ASN</vt:lpstr>
      <vt:lpstr>PowerPoint Presentation</vt:lpstr>
      <vt:lpstr>Pengawasan Penyelenggaraan Pelayanan Publik  Kep. MENPAN No. 63/2004 </vt:lpstr>
      <vt:lpstr>Tugas Mahasiswa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Reformasi Peyanan Public Daerah</dc:title>
  <dc:creator>My PC</dc:creator>
  <cp:lastModifiedBy>My PC</cp:lastModifiedBy>
  <cp:revision>5</cp:revision>
  <dcterms:created xsi:type="dcterms:W3CDTF">2021-08-25T03:49:53Z</dcterms:created>
  <dcterms:modified xsi:type="dcterms:W3CDTF">2021-08-26T06:40:31Z</dcterms:modified>
</cp:coreProperties>
</file>