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24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48B7974-5E63-4E63-82DB-EF3A6CC00CBC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E036AF-10D1-4F12-9DC7-723E9FD930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877272"/>
            <a:ext cx="2306117" cy="720080"/>
          </a:xfrm>
        </p:spPr>
        <p:txBody>
          <a:bodyPr>
            <a:normAutofit/>
          </a:bodyPr>
          <a:lstStyle/>
          <a:p>
            <a:r>
              <a:rPr lang="en-US" b="1" dirty="0" smtClean="0"/>
              <a:t>@</a:t>
            </a:r>
            <a:r>
              <a:rPr lang="en-US" b="1" dirty="0" err="1" smtClean="0"/>
              <a:t>Yuli</a:t>
            </a:r>
            <a:r>
              <a:rPr lang="en-US" b="1" dirty="0" smtClean="0"/>
              <a:t> </a:t>
            </a:r>
            <a:r>
              <a:rPr lang="en-US" b="1" dirty="0" err="1" smtClean="0"/>
              <a:t>Setyowati</a:t>
            </a:r>
            <a:endParaRPr lang="en-US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3132290"/>
            <a:ext cx="6912768" cy="1448837"/>
          </a:xfrm>
        </p:spPr>
        <p:txBody>
          <a:bodyPr/>
          <a:lstStyle/>
          <a:p>
            <a:pPr marL="182880" indent="0" algn="ctr">
              <a:buNone/>
            </a:pPr>
            <a:r>
              <a:rPr lang="en-US" sz="6000" dirty="0" err="1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Teori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Komunikasi</a:t>
            </a:r>
            <a:endParaRPr lang="en-US" sz="6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84168" y="4175867"/>
            <a:ext cx="17281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Minggu</a:t>
            </a:r>
            <a:r>
              <a:rPr 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Ke-4</a:t>
            </a:r>
            <a:endParaRPr lang="en-US" sz="2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852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52128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sz="4800" dirty="0" err="1" smtClean="0"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cs typeface="Calibri" pitchFamily="34" charset="0"/>
              </a:rPr>
              <a:t>Perspektif</a:t>
            </a:r>
            <a:r>
              <a:rPr lang="en-US" sz="4800" dirty="0"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4800" dirty="0" err="1" smtClean="0"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cs typeface="Calibri" pitchFamily="34" charset="0"/>
              </a:rPr>
              <a:t>dalam</a:t>
            </a: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4800" dirty="0" err="1" smtClean="0">
                <a:solidFill>
                  <a:schemeClr val="accent6">
                    <a:lumMod val="75000"/>
                  </a:schemeClr>
                </a:solidFill>
                <a:effectLst/>
                <a:latin typeface="Comic Sans MS" pitchFamily="66" charset="0"/>
                <a:cs typeface="Calibri" pitchFamily="34" charset="0"/>
              </a:rPr>
              <a:t>Komunikasi</a:t>
            </a:r>
            <a:endParaRPr lang="en-US" sz="4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132856"/>
            <a:ext cx="8424936" cy="3744416"/>
          </a:xfrm>
        </p:spPr>
        <p:txBody>
          <a:bodyPr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Sosial</a:t>
            </a:r>
            <a:r>
              <a:rPr lang="en-US" sz="2400" dirty="0" smtClean="0">
                <a:latin typeface="Comic Sans MS" pitchFamily="66" charset="0"/>
              </a:rPr>
              <a:t>: </a:t>
            </a:r>
            <a:r>
              <a:rPr lang="en-US" sz="2400" dirty="0" err="1" smtClean="0">
                <a:latin typeface="Comic Sans MS" pitchFamily="66" charset="0"/>
              </a:rPr>
              <a:t>Suatu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konsep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bahwa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manusia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interaksi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adalah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bagian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dari</a:t>
            </a:r>
            <a:r>
              <a:rPr lang="en-US" sz="2400" dirty="0">
                <a:latin typeface="Comic Sans MS" pitchFamily="66" charset="0"/>
              </a:rPr>
              <a:t> proses </a:t>
            </a:r>
            <a:r>
              <a:rPr lang="en-US" sz="2400" dirty="0" err="1" smtClean="0">
                <a:latin typeface="Comic Sans MS" pitchFamily="66" charset="0"/>
              </a:rPr>
              <a:t>komunikasi</a:t>
            </a:r>
            <a:r>
              <a:rPr lang="en-US" sz="2400" dirty="0" smtClean="0">
                <a:latin typeface="Comic Sans MS" pitchFamily="66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Proses</a:t>
            </a:r>
            <a:r>
              <a:rPr lang="en-US" sz="2400" dirty="0" smtClean="0">
                <a:latin typeface="Comic Sans MS" pitchFamily="66" charset="0"/>
              </a:rPr>
              <a:t>: </a:t>
            </a:r>
            <a:r>
              <a:rPr lang="en-US" sz="2400" dirty="0" err="1" smtClean="0">
                <a:latin typeface="Comic Sans MS" pitchFamily="66" charset="0"/>
              </a:rPr>
              <a:t>Suatu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kejadian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berkesinambungan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dinamis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tidak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memiliki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akhir</a:t>
            </a:r>
            <a:r>
              <a:rPr lang="en-US" sz="2400" dirty="0" smtClean="0">
                <a:latin typeface="Comic Sans MS" pitchFamily="66" charset="0"/>
              </a:rPr>
              <a:t>.</a:t>
            </a:r>
            <a:endParaRPr lang="en-US" sz="2400" dirty="0">
              <a:latin typeface="Comic Sans MS" pitchFamily="66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Simbol</a:t>
            </a:r>
            <a:r>
              <a:rPr lang="en-US" sz="2400" dirty="0" smtClean="0">
                <a:latin typeface="Comic Sans MS" pitchFamily="66" charset="0"/>
              </a:rPr>
              <a:t>: Label </a:t>
            </a:r>
            <a:r>
              <a:rPr lang="en-US" sz="2400" dirty="0">
                <a:latin typeface="Comic Sans MS" pitchFamily="66" charset="0"/>
              </a:rPr>
              <a:t>yang </a:t>
            </a:r>
            <a:r>
              <a:rPr lang="en-US" sz="2400" dirty="0" err="1">
                <a:latin typeface="Comic Sans MS" pitchFamily="66" charset="0"/>
              </a:rPr>
              <a:t>diberikan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pada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sebuah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atau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representasi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fenomena</a:t>
            </a:r>
            <a:r>
              <a:rPr lang="en-US" sz="2400" dirty="0">
                <a:latin typeface="Comic Sans MS" pitchFamily="66" charset="0"/>
              </a:rPr>
              <a:t>. Kata </a:t>
            </a:r>
            <a:r>
              <a:rPr lang="en-US" sz="2400" dirty="0" err="1" smtClean="0">
                <a:latin typeface="Comic Sans MS" pitchFamily="66" charset="0"/>
              </a:rPr>
              <a:t>adalah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simbol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untuk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konsep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benda</a:t>
            </a:r>
            <a:r>
              <a:rPr lang="en-US" sz="2400" dirty="0">
                <a:latin typeface="Comic Sans MS" pitchFamily="66" charset="0"/>
              </a:rPr>
              <a:t>. Label </a:t>
            </a:r>
            <a:r>
              <a:rPr lang="en-US" sz="2400" dirty="0" err="1" smtClean="0">
                <a:latin typeface="Comic Sans MS" pitchFamily="66" charset="0"/>
              </a:rPr>
              <a:t>dapat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bersifat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ambigu</a:t>
            </a:r>
            <a:r>
              <a:rPr lang="en-US" sz="2400" dirty="0">
                <a:latin typeface="Comic Sans MS" pitchFamily="66" charset="0"/>
              </a:rPr>
              <a:t>, verbal </a:t>
            </a:r>
            <a:r>
              <a:rPr lang="en-US" sz="2400" dirty="0" err="1">
                <a:latin typeface="Comic Sans MS" pitchFamily="66" charset="0"/>
              </a:rPr>
              <a:t>maupun</a:t>
            </a:r>
            <a:r>
              <a:rPr lang="en-US" sz="2400" dirty="0">
                <a:latin typeface="Comic Sans MS" pitchFamily="66" charset="0"/>
              </a:rPr>
              <a:t> non </a:t>
            </a:r>
            <a:r>
              <a:rPr lang="en-US" sz="2400" dirty="0" smtClean="0">
                <a:latin typeface="Comic Sans MS" pitchFamily="66" charset="0"/>
              </a:rPr>
              <a:t>verbal.</a:t>
            </a:r>
            <a:endParaRPr lang="en-US" dirty="0"/>
          </a:p>
          <a:p>
            <a:pPr marL="342900" indent="-342900" algn="just"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594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352928" cy="489654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Ilmu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>
                <a:latin typeface="Comic Sans MS" pitchFamily="66" charset="0"/>
                <a:cs typeface="Calibri" pitchFamily="34" charset="0"/>
              </a:rPr>
              <a:t>k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omunikasi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merupakan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perkembangan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dari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ilmu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sosial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dan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menjadi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salah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satu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ilmu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pengetahuan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yang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bersifat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multidispliner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karena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memiliki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obyek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pengamatan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yang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luas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Terdapat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dua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aspek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utama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yang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dilihat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secara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tidak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langsung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dalam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ilmu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komunikasi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sebagai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bidang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kajiannya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:</a:t>
            </a:r>
          </a:p>
          <a:p>
            <a:pPr marL="457200" indent="-457200" algn="just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Teknologi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2400" dirty="0" err="1" smtClean="0">
                <a:latin typeface="Comic Sans MS" pitchFamily="66" charset="0"/>
                <a:cs typeface="Calibri" pitchFamily="34" charset="0"/>
              </a:rPr>
              <a:t>Humanistik</a:t>
            </a:r>
            <a:r>
              <a:rPr lang="en-US" sz="2400" dirty="0" smtClean="0">
                <a:latin typeface="Comic Sans MS" pitchFamily="66" charset="0"/>
                <a:cs typeface="Calibri" pitchFamily="34" charset="0"/>
              </a:rPr>
              <a:t>.</a:t>
            </a:r>
            <a:endParaRPr lang="en-US" sz="2400" dirty="0">
              <a:latin typeface="Comic Sans MS" pitchFamily="66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1232814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182880" indent="0" algn="ctr">
              <a:buNone/>
            </a:pPr>
            <a:r>
              <a:rPr lang="en-US" sz="6000" dirty="0" err="1" smtClean="0">
                <a:solidFill>
                  <a:schemeClr val="accent6"/>
                </a:solidFill>
                <a:latin typeface="Comic Sans MS" pitchFamily="66" charset="0"/>
                <a:cs typeface="Calibri" pitchFamily="34" charset="0"/>
              </a:rPr>
              <a:t>Teori</a:t>
            </a:r>
            <a:r>
              <a:rPr lang="en-US" sz="6000" dirty="0" smtClean="0">
                <a:solidFill>
                  <a:schemeClr val="accent6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000" dirty="0" err="1" smtClean="0">
                <a:solidFill>
                  <a:schemeClr val="accent6"/>
                </a:solidFill>
                <a:latin typeface="Comic Sans MS" pitchFamily="66" charset="0"/>
                <a:cs typeface="Calibri" pitchFamily="34" charset="0"/>
              </a:rPr>
              <a:t>Komunikasi</a:t>
            </a:r>
            <a:endParaRPr lang="en-US" sz="6000" dirty="0">
              <a:solidFill>
                <a:schemeClr val="accent6"/>
              </a:solidFill>
              <a:latin typeface="Comic Sans MS" pitchFamily="66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36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2060848"/>
            <a:ext cx="7920880" cy="42484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/>
              <a:t>Berkembang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sudut</a:t>
            </a:r>
            <a:r>
              <a:rPr lang="en-US" sz="2400" dirty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kejadian</a:t>
            </a:r>
            <a:r>
              <a:rPr lang="en-US" sz="2400" dirty="0" smtClean="0"/>
              <a:t> </a:t>
            </a:r>
            <a:r>
              <a:rPr lang="en-US" sz="2400" dirty="0" err="1" smtClean="0"/>
              <a:t>terutama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,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/</a:t>
            </a:r>
            <a:r>
              <a:rPr lang="en-US" sz="2400" dirty="0" err="1" smtClean="0"/>
              <a:t>perangkat</a:t>
            </a:r>
            <a:r>
              <a:rPr lang="en-US" sz="2400" dirty="0" smtClean="0"/>
              <a:t> </a:t>
            </a:r>
            <a:r>
              <a:rPr lang="en-US" sz="2400" dirty="0" err="1" smtClean="0"/>
              <a:t>lunak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perangkat</a:t>
            </a:r>
            <a:r>
              <a:rPr lang="en-US" sz="2400" dirty="0" smtClean="0"/>
              <a:t> </a:t>
            </a:r>
            <a:r>
              <a:rPr lang="en-US" sz="2400" dirty="0" err="1" smtClean="0"/>
              <a:t>kerasnya</a:t>
            </a:r>
            <a:r>
              <a:rPr lang="en-US" sz="2400" dirty="0" smtClean="0"/>
              <a:t>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ide-ide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mengetahui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sedang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individu</a:t>
            </a:r>
            <a:r>
              <a:rPr lang="en-US" sz="2400" dirty="0" smtClean="0"/>
              <a:t>,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hingga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disebuah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. 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116632"/>
            <a:ext cx="9133815" cy="10772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Perkembangan</a:t>
            </a:r>
            <a:r>
              <a:rPr lang="en-US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32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dari</a:t>
            </a:r>
            <a:r>
              <a:rPr lang="en-US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32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berbagai</a:t>
            </a:r>
            <a:r>
              <a:rPr lang="en-US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32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sudut</a:t>
            </a:r>
            <a:r>
              <a:rPr lang="en-US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32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pandang</a:t>
            </a:r>
            <a:r>
              <a:rPr lang="en-US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32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atau</a:t>
            </a:r>
            <a:r>
              <a:rPr lang="en-US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32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kejadian</a:t>
            </a:r>
            <a:r>
              <a:rPr lang="en-US" sz="32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(</a:t>
            </a:r>
            <a:r>
              <a:rPr lang="en-US" sz="32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teknologi</a:t>
            </a:r>
            <a:r>
              <a:rPr lang="en-US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)</a:t>
            </a:r>
            <a:endParaRPr lang="en-US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053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520" y="1772816"/>
            <a:ext cx="8640959" cy="4680520"/>
          </a:xfrm>
        </p:spPr>
        <p:txBody>
          <a:bodyPr>
            <a:normAutofit lnSpcReduction="10000"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(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) yang </a:t>
            </a:r>
            <a:r>
              <a:rPr lang="en-US" dirty="0" err="1" smtClean="0"/>
              <a:t>berminat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bidang-bidang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sosiologi</a:t>
            </a:r>
            <a:r>
              <a:rPr lang="en-US" dirty="0" smtClean="0"/>
              <a:t>, </a:t>
            </a:r>
            <a:r>
              <a:rPr lang="en-US" dirty="0" err="1" smtClean="0"/>
              <a:t>psikologi</a:t>
            </a:r>
            <a:r>
              <a:rPr lang="en-US" dirty="0" smtClean="0"/>
              <a:t>,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intepretasi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err="1" smtClean="0"/>
              <a:t>Penjelasan</a:t>
            </a:r>
            <a:r>
              <a:rPr lang="en-US" dirty="0" smtClean="0"/>
              <a:t> di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keelompok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terasa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sosiologi</a:t>
            </a:r>
            <a:r>
              <a:rPr lang="en-US" dirty="0" smtClean="0"/>
              <a:t>, </a:t>
            </a:r>
            <a:r>
              <a:rPr lang="en-US" dirty="0" err="1" smtClean="0"/>
              <a:t>psikologi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atropologi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-10452" y="116633"/>
            <a:ext cx="9144000" cy="115212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182880" indent="0" algn="ctr">
              <a:buNone/>
            </a:pPr>
            <a:r>
              <a:rPr lang="en-US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Sudut</a:t>
            </a:r>
            <a:r>
              <a:rPr lang="en-U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kajian</a:t>
            </a:r>
            <a:r>
              <a:rPr lang="en-U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yang </a:t>
            </a:r>
            <a:r>
              <a:rPr lang="en-US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berkaitan</a:t>
            </a:r>
            <a:r>
              <a:rPr lang="en-U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dengan</a:t>
            </a:r>
            <a:r>
              <a:rPr lang="en-U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komunikasi</a:t>
            </a:r>
            <a:r>
              <a:rPr lang="en-U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humanistik</a:t>
            </a:r>
            <a:r>
              <a: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655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1691680" y="5085184"/>
            <a:ext cx="6512511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marL="182880" indent="0" algn="ctr">
              <a:buNone/>
            </a:pPr>
            <a:r>
              <a:rPr lang="en-US" sz="40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Jenis</a:t>
            </a:r>
            <a: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40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Teori</a:t>
            </a:r>
            <a: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</a:t>
            </a:r>
            <a:r>
              <a:rPr lang="en-US" sz="40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Komunikasi</a:t>
            </a:r>
            <a:r>
              <a:rPr lang="en-U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/>
            </a:r>
            <a:br>
              <a:rPr lang="en-U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</a:br>
            <a:r>
              <a:rPr lang="en-US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(</a:t>
            </a:r>
            <a:r>
              <a:rPr lang="en-US" sz="24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menurut</a:t>
            </a:r>
            <a:r>
              <a:rPr lang="en-US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cs typeface="Calibri" pitchFamily="34" charset="0"/>
              </a:rPr>
              <a:t> Littlejohn)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467544" y="731518"/>
            <a:ext cx="4022159" cy="3921617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b="1" dirty="0" smtClean="0">
                <a:latin typeface="Comic Sans MS" pitchFamily="66" charset="0"/>
              </a:rPr>
              <a:t>TEORI-TEORI UMUM</a:t>
            </a:r>
          </a:p>
          <a:p>
            <a:r>
              <a:rPr lang="en-US" dirty="0" err="1" smtClean="0">
                <a:latin typeface="Comic Sans MS" pitchFamily="66" charset="0"/>
              </a:rPr>
              <a:t>Teori-teori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fungsional</a:t>
            </a:r>
            <a:r>
              <a:rPr lang="en-US" dirty="0">
                <a:latin typeface="Comic Sans MS" pitchFamily="66" charset="0"/>
              </a:rPr>
              <a:t> &amp; </a:t>
            </a:r>
            <a:r>
              <a:rPr lang="en-US" dirty="0" err="1">
                <a:latin typeface="Comic Sans MS" pitchFamily="66" charset="0"/>
              </a:rPr>
              <a:t>struktural</a:t>
            </a:r>
            <a:endParaRPr lang="en-US" dirty="0">
              <a:latin typeface="Comic Sans MS" pitchFamily="66" charset="0"/>
            </a:endParaRPr>
          </a:p>
          <a:p>
            <a:r>
              <a:rPr lang="en-US" dirty="0" err="1">
                <a:latin typeface="Comic Sans MS" pitchFamily="66" charset="0"/>
              </a:rPr>
              <a:t>Teori-teori</a:t>
            </a:r>
            <a:r>
              <a:rPr lang="en-US" dirty="0">
                <a:latin typeface="Comic Sans MS" pitchFamily="66" charset="0"/>
              </a:rPr>
              <a:t> behavioral &amp; </a:t>
            </a:r>
          </a:p>
          <a:p>
            <a:r>
              <a:rPr lang="en-US" dirty="0" err="1">
                <a:latin typeface="Comic Sans MS" pitchFamily="66" charset="0"/>
              </a:rPr>
              <a:t>Kognitif</a:t>
            </a:r>
            <a:endParaRPr lang="en-US" dirty="0">
              <a:latin typeface="Comic Sans MS" pitchFamily="66" charset="0"/>
            </a:endParaRPr>
          </a:p>
          <a:p>
            <a:r>
              <a:rPr lang="en-US" dirty="0" err="1">
                <a:latin typeface="Comic Sans MS" pitchFamily="66" charset="0"/>
              </a:rPr>
              <a:t>Teori-teori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konvensional</a:t>
            </a:r>
            <a:r>
              <a:rPr lang="en-US" dirty="0">
                <a:latin typeface="Comic Sans MS" pitchFamily="66" charset="0"/>
              </a:rPr>
              <a:t> &amp; </a:t>
            </a:r>
            <a:r>
              <a:rPr lang="en-US" dirty="0" err="1">
                <a:latin typeface="Comic Sans MS" pitchFamily="66" charset="0"/>
              </a:rPr>
              <a:t>Interaksional</a:t>
            </a:r>
            <a:endParaRPr lang="en-US" dirty="0">
              <a:latin typeface="Comic Sans MS" pitchFamily="66" charset="0"/>
            </a:endParaRPr>
          </a:p>
          <a:p>
            <a:pPr indent="-228600"/>
            <a:r>
              <a:rPr lang="en-US" dirty="0" err="1">
                <a:latin typeface="Comic Sans MS" pitchFamily="66" charset="0"/>
              </a:rPr>
              <a:t>Teori-teori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kritis</a:t>
            </a:r>
            <a:r>
              <a:rPr lang="en-US" dirty="0">
                <a:latin typeface="Comic Sans MS" pitchFamily="66" charset="0"/>
              </a:rPr>
              <a:t> &amp; </a:t>
            </a:r>
            <a:r>
              <a:rPr lang="en-US" dirty="0" err="1">
                <a:latin typeface="Comic Sans MS" pitchFamily="66" charset="0"/>
              </a:rPr>
              <a:t>intepretatif</a:t>
            </a:r>
            <a:endParaRPr lang="en-US" dirty="0">
              <a:latin typeface="Comic Sans MS" pitchFamily="66" charset="0"/>
            </a:endParaRPr>
          </a:p>
          <a:p>
            <a:pPr marL="45720" indent="0">
              <a:buNone/>
            </a:pPr>
            <a:endParaRPr lang="en-US" dirty="0">
              <a:latin typeface="Comic Sans MS" pitchFamily="66" charset="0"/>
            </a:endParaRP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4175320" cy="392161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2400" b="1" dirty="0" smtClean="0">
                <a:latin typeface="Comic Sans MS" pitchFamily="66" charset="0"/>
              </a:rPr>
              <a:t>TEORI-TEORI KONTEKSTUAL</a:t>
            </a:r>
            <a:endParaRPr lang="en-US" dirty="0">
              <a:latin typeface="Comic Sans MS" pitchFamily="66" charset="0"/>
            </a:endParaRPr>
          </a:p>
          <a:p>
            <a:r>
              <a:rPr lang="en-US" dirty="0" err="1">
                <a:latin typeface="Comic Sans MS" pitchFamily="66" charset="0"/>
              </a:rPr>
              <a:t>Komunikasi</a:t>
            </a:r>
            <a:r>
              <a:rPr lang="en-US" dirty="0">
                <a:latin typeface="Comic Sans MS" pitchFamily="66" charset="0"/>
              </a:rPr>
              <a:t> intrapersonal</a:t>
            </a:r>
          </a:p>
          <a:p>
            <a:r>
              <a:rPr lang="en-US" dirty="0" err="1">
                <a:latin typeface="Comic Sans MS" pitchFamily="66" charset="0"/>
              </a:rPr>
              <a:t>Komunikasi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antarpersonal</a:t>
            </a:r>
            <a:endParaRPr lang="en-US" dirty="0">
              <a:latin typeface="Comic Sans MS" pitchFamily="66" charset="0"/>
            </a:endParaRPr>
          </a:p>
          <a:p>
            <a:r>
              <a:rPr lang="en-US" dirty="0" err="1">
                <a:latin typeface="Comic Sans MS" pitchFamily="66" charset="0"/>
              </a:rPr>
              <a:t>Komunikasi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kelompok</a:t>
            </a:r>
            <a:endParaRPr lang="en-US" dirty="0">
              <a:latin typeface="Comic Sans MS" pitchFamily="66" charset="0"/>
            </a:endParaRPr>
          </a:p>
          <a:p>
            <a:r>
              <a:rPr lang="en-US" dirty="0" err="1">
                <a:latin typeface="Comic Sans MS" pitchFamily="66" charset="0"/>
              </a:rPr>
              <a:t>Komunikasi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massa</a:t>
            </a:r>
            <a:endParaRPr lang="en-US" dirty="0">
              <a:latin typeface="Comic Sans MS" pitchFamily="66" charset="0"/>
            </a:endParaRPr>
          </a:p>
          <a:p>
            <a:r>
              <a:rPr lang="en-US" dirty="0" err="1">
                <a:latin typeface="Comic Sans MS" pitchFamily="66" charset="0"/>
              </a:rPr>
              <a:t>Komunikasi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organisasi</a:t>
            </a:r>
            <a:endParaRPr lang="en-US" dirty="0">
              <a:latin typeface="Comic Sans MS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35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99592" y="1556792"/>
            <a:ext cx="7272808" cy="4104456"/>
          </a:xfrm>
        </p:spPr>
        <p:txBody>
          <a:bodyPr>
            <a:normAutofit/>
          </a:bodyPr>
          <a:lstStyle/>
          <a:p>
            <a:pPr marL="1441450" indent="0">
              <a:buNone/>
            </a:pPr>
            <a:endParaRPr lang="en-US" dirty="0" smtClean="0"/>
          </a:p>
          <a:p>
            <a:pPr marL="1441450" indent="0" algn="just">
              <a:buNone/>
            </a:pPr>
            <a:r>
              <a:rPr lang="en-US" sz="2000" dirty="0" err="1" smtClean="0">
                <a:latin typeface="Comic Sans MS" pitchFamily="66" charset="0"/>
              </a:rPr>
              <a:t>Kepercayaan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pandangan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tentang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berfungsinya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secara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nyata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struktur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berbeda</a:t>
            </a:r>
            <a:r>
              <a:rPr lang="en-US" sz="2000" dirty="0" smtClean="0">
                <a:latin typeface="Comic Sans MS" pitchFamily="66" charset="0"/>
              </a:rPr>
              <a:t> di </a:t>
            </a:r>
            <a:r>
              <a:rPr lang="en-US" sz="2000" dirty="0" err="1" smtClean="0">
                <a:latin typeface="Comic Sans MS" pitchFamily="66" charset="0"/>
              </a:rPr>
              <a:t>luar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pengamatan</a:t>
            </a:r>
            <a:endParaRPr lang="en-US" sz="2000" dirty="0" smtClean="0">
              <a:latin typeface="Comic Sans MS" pitchFamily="66" charset="0"/>
            </a:endParaRPr>
          </a:p>
          <a:p>
            <a:pPr marL="1441450" indent="0">
              <a:buNone/>
            </a:pPr>
            <a:endParaRPr lang="en-US" dirty="0"/>
          </a:p>
          <a:p>
            <a:pPr marL="1801813" indent="0" algn="just">
              <a:buNone/>
            </a:pPr>
            <a:endParaRPr lang="en-US" sz="2000" dirty="0" smtClean="0">
              <a:latin typeface="Comic Sans MS" pitchFamily="66" charset="0"/>
            </a:endParaRPr>
          </a:p>
          <a:p>
            <a:pPr marL="2160588" indent="0" algn="just">
              <a:buNone/>
            </a:pPr>
            <a:r>
              <a:rPr lang="en-US" sz="2000" dirty="0" err="1" smtClean="0">
                <a:latin typeface="Comic Sans MS" pitchFamily="66" charset="0"/>
              </a:rPr>
              <a:t>Pengamat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adalah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bagian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dari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struktur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karena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itu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cara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pandangnya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dipengaruhi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oleh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struktur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berada</a:t>
            </a:r>
            <a:r>
              <a:rPr lang="en-US" sz="2000" dirty="0" smtClean="0">
                <a:latin typeface="Comic Sans MS" pitchFamily="66" charset="0"/>
              </a:rPr>
              <a:t> di </a:t>
            </a:r>
            <a:r>
              <a:rPr lang="en-US" sz="2000" dirty="0" err="1" smtClean="0">
                <a:latin typeface="Comic Sans MS" pitchFamily="66" charset="0"/>
              </a:rPr>
              <a:t>luar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dirinya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683568" y="260648"/>
            <a:ext cx="7920880" cy="864096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3600" dirty="0" err="1" smtClean="0">
                <a:solidFill>
                  <a:schemeClr val="tx1"/>
                </a:solidFill>
                <a:latin typeface="Comic Sans MS" pitchFamily="66" charset="0"/>
              </a:rPr>
              <a:t>Fungsional</a:t>
            </a:r>
            <a:r>
              <a:rPr lang="en-US" sz="3600" dirty="0" smtClean="0">
                <a:solidFill>
                  <a:schemeClr val="tx1"/>
                </a:solidFill>
                <a:latin typeface="Comic Sans MS" pitchFamily="66" charset="0"/>
              </a:rPr>
              <a:t> &amp; </a:t>
            </a:r>
            <a:r>
              <a:rPr lang="en-US" sz="3600" dirty="0" err="1" smtClean="0">
                <a:solidFill>
                  <a:schemeClr val="tx1"/>
                </a:solidFill>
                <a:latin typeface="Comic Sans MS" pitchFamily="66" charset="0"/>
              </a:rPr>
              <a:t>Struktural</a:t>
            </a:r>
            <a:endParaRPr lang="en-US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950535" y="1594431"/>
            <a:ext cx="1597853" cy="1440160"/>
          </a:xfrm>
          <a:prstGeom prst="upArrow">
            <a:avLst/>
          </a:prstGeom>
          <a:gradFill flip="none" rotWithShape="1">
            <a:gsLst>
              <a:gs pos="0">
                <a:schemeClr val="bg2">
                  <a:lumMod val="90000"/>
                  <a:tint val="66000"/>
                  <a:satMod val="160000"/>
                </a:schemeClr>
              </a:gs>
              <a:gs pos="35000">
                <a:schemeClr val="bg2">
                  <a:tint val="44500"/>
                  <a:satMod val="160000"/>
                  <a:lumMod val="95000"/>
                </a:schemeClr>
              </a:gs>
              <a:gs pos="100000">
                <a:schemeClr val="bg2">
                  <a:lumMod val="9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1547664" y="3356992"/>
            <a:ext cx="1656184" cy="1368152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72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936104"/>
          </a:xfrm>
          <a:solidFill>
            <a:schemeClr val="bg2"/>
          </a:solidFill>
        </p:spPr>
        <p:txBody>
          <a:bodyPr/>
          <a:lstStyle/>
          <a:p>
            <a:pPr marL="0" indent="0" algn="ctr">
              <a:buNone/>
            </a:pPr>
            <a:r>
              <a:rPr lang="en-US" sz="3200" dirty="0" err="1" smtClean="0">
                <a:latin typeface="Comic Sans MS" pitchFamily="66" charset="0"/>
              </a:rPr>
              <a:t>Perbedaan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Strukturalisme</a:t>
            </a:r>
            <a:r>
              <a:rPr lang="en-US" sz="3200" dirty="0" smtClean="0">
                <a:latin typeface="Comic Sans MS" pitchFamily="66" charset="0"/>
              </a:rPr>
              <a:t> &amp; </a:t>
            </a:r>
            <a:r>
              <a:rPr lang="en-US" sz="3200" dirty="0" err="1" smtClean="0">
                <a:latin typeface="Comic Sans MS" pitchFamily="66" charset="0"/>
              </a:rPr>
              <a:t>Fungsionalisme</a:t>
            </a:r>
            <a:endParaRPr lang="en-US" sz="3200" dirty="0">
              <a:latin typeface="Comic Sans MS" pitchFamily="66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23528" y="2204864"/>
            <a:ext cx="6871138" cy="13597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Pendekatan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strukturalisme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, yang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berasal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linguistik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menekankan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pengorganisasian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bahasa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331640" y="3861048"/>
            <a:ext cx="6840760" cy="136815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Pendekatan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fungsionalisme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, yang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berasal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biologi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menekankan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cara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mngeorganisasikan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mempertahankan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956004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482</TotalTime>
  <Words>342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Slipstream</vt:lpstr>
      <vt:lpstr>Teori Komunikasi</vt:lpstr>
      <vt:lpstr>Perspektif dalam Komunikasi</vt:lpstr>
      <vt:lpstr>Teori Komunikasi</vt:lpstr>
      <vt:lpstr>PowerPoint Presentation</vt:lpstr>
      <vt:lpstr>Sudut kajian yang berkaitan dengan komunikasi humanistik </vt:lpstr>
      <vt:lpstr>Jenis Teori Komunikasi (menurut Littlejohn)</vt:lpstr>
      <vt:lpstr>PowerPoint Presentation</vt:lpstr>
      <vt:lpstr>Perbedaan Strukturalisme &amp; Fungsionalisme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Komunikasi</dc:title>
  <dc:creator>Dell</dc:creator>
  <cp:lastModifiedBy>Inside</cp:lastModifiedBy>
  <cp:revision>30</cp:revision>
  <dcterms:created xsi:type="dcterms:W3CDTF">2018-11-02T13:15:57Z</dcterms:created>
  <dcterms:modified xsi:type="dcterms:W3CDTF">2020-10-19T10:27:45Z</dcterms:modified>
</cp:coreProperties>
</file>