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393D6F8-CCFC-41F6-93C7-F6F192A2BA7B}" type="datetimeFigureOut">
              <a:rPr lang="en-US" smtClean="0"/>
              <a:pPr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62803D9-03E7-4721-BF03-47DD420E7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0"/>
            <a:ext cx="8001000" cy="22098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chemeClr val="tx1"/>
                </a:solidFill>
              </a:rPr>
              <a:t>Strategi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Pengelolaan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</a:rPr>
              <a:t>Krisis</a:t>
            </a:r>
            <a:r>
              <a:rPr lang="en-US" sz="3600" b="1" dirty="0" smtClean="0">
                <a:solidFill>
                  <a:schemeClr val="tx1"/>
                </a:solidFill>
              </a:rPr>
              <a:t/>
            </a:r>
            <a:br>
              <a:rPr lang="en-US" sz="3600" b="1" dirty="0" smtClean="0">
                <a:solidFill>
                  <a:schemeClr val="tx1"/>
                </a:solidFill>
              </a:rPr>
            </a:br>
            <a:r>
              <a:rPr lang="en-US" sz="1600" b="1" cap="none" dirty="0">
                <a:solidFill>
                  <a:schemeClr val="tx1"/>
                </a:solidFill>
              </a:rPr>
              <a:t>M</a:t>
            </a:r>
            <a:r>
              <a:rPr lang="en-US" sz="1600" b="1" cap="none" dirty="0" smtClean="0">
                <a:solidFill>
                  <a:schemeClr val="tx1"/>
                </a:solidFill>
              </a:rPr>
              <a:t>ata </a:t>
            </a:r>
            <a:r>
              <a:rPr lang="en-US" sz="1600" b="1" cap="none" dirty="0" err="1" smtClean="0">
                <a:solidFill>
                  <a:schemeClr val="tx1"/>
                </a:solidFill>
              </a:rPr>
              <a:t>kuliah</a:t>
            </a:r>
            <a:r>
              <a:rPr lang="en-US" sz="1600" b="1" cap="none" dirty="0" smtClean="0">
                <a:solidFill>
                  <a:schemeClr val="tx1"/>
                </a:solidFill>
              </a:rPr>
              <a:t> HUMAS – Dr. </a:t>
            </a:r>
            <a:r>
              <a:rPr lang="en-US" sz="1600" b="1" cap="none" dirty="0" err="1">
                <a:solidFill>
                  <a:schemeClr val="tx1"/>
                </a:solidFill>
              </a:rPr>
              <a:t>Y</a:t>
            </a:r>
            <a:r>
              <a:rPr lang="en-US" sz="1600" b="1" cap="none" dirty="0" err="1" smtClean="0">
                <a:solidFill>
                  <a:schemeClr val="tx1"/>
                </a:solidFill>
              </a:rPr>
              <a:t>uli</a:t>
            </a:r>
            <a:r>
              <a:rPr lang="en-US" sz="1600" b="1" cap="none" dirty="0" smtClean="0">
                <a:solidFill>
                  <a:schemeClr val="tx1"/>
                </a:solidFill>
              </a:rPr>
              <a:t> </a:t>
            </a:r>
            <a:r>
              <a:rPr lang="en-US" sz="1600" b="1" cap="none" dirty="0" err="1">
                <a:solidFill>
                  <a:schemeClr val="tx1"/>
                </a:solidFill>
              </a:rPr>
              <a:t>S</a:t>
            </a:r>
            <a:r>
              <a:rPr lang="en-US" sz="1600" b="1" cap="none" dirty="0" err="1" smtClean="0">
                <a:solidFill>
                  <a:schemeClr val="tx1"/>
                </a:solidFill>
              </a:rPr>
              <a:t>etyowati</a:t>
            </a:r>
            <a:r>
              <a:rPr lang="en-US" sz="1600" b="1" cap="none" dirty="0" smtClean="0">
                <a:solidFill>
                  <a:schemeClr val="tx1"/>
                </a:solidFill>
              </a:rPr>
              <a:t>, </a:t>
            </a:r>
            <a:r>
              <a:rPr lang="en-US" sz="1600" b="1" cap="none" dirty="0" err="1" smtClean="0">
                <a:solidFill>
                  <a:schemeClr val="tx1"/>
                </a:solidFill>
              </a:rPr>
              <a:t>M.Si</a:t>
            </a:r>
            <a:endParaRPr lang="en-US" sz="1600" b="1" cap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Beberapa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kesalahan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sering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dilakukan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saat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timbulnya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krisis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517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ragu-ragu</a:t>
            </a:r>
            <a:r>
              <a:rPr lang="en-US" dirty="0" smtClean="0"/>
              <a:t> (hesitation): </a:t>
            </a:r>
            <a:r>
              <a:rPr lang="en-US" dirty="0" err="1" smtClean="0"/>
              <a:t>bingung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kompeten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berperasaan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(equivocation): </a:t>
            </a:r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diceritakan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berkembangnya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rumor,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: </a:t>
            </a:r>
            <a:r>
              <a:rPr lang="en-US" dirty="0" err="1" smtClean="0"/>
              <a:t>menyebabkan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Menyerang</a:t>
            </a:r>
            <a:r>
              <a:rPr lang="en-US" dirty="0" smtClean="0"/>
              <a:t> </a:t>
            </a:r>
            <a:r>
              <a:rPr lang="en-US" dirty="0" err="1" smtClean="0"/>
              <a:t>balik</a:t>
            </a:r>
            <a:r>
              <a:rPr lang="en-US" dirty="0" smtClean="0"/>
              <a:t> (retaliation):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ketegangan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menguranginya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menyombongkan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(pontification):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arogan</a:t>
            </a:r>
            <a:r>
              <a:rPr lang="en-US" dirty="0" smtClean="0"/>
              <a:t>,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berupaya</a:t>
            </a:r>
            <a:r>
              <a:rPr lang="en-US" dirty="0" smtClean="0"/>
              <a:t> </a:t>
            </a:r>
            <a:r>
              <a:rPr lang="en-US" dirty="0" err="1" smtClean="0"/>
              <a:t>meneliti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Claudia Reinhart (</a:t>
            </a:r>
            <a:r>
              <a:rPr lang="en-US" sz="2800" b="1" dirty="0" err="1" smtClean="0"/>
              <a:t>dlm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Morisan</a:t>
            </a:r>
            <a:r>
              <a:rPr lang="en-US" sz="2800" b="1" dirty="0" smtClean="0"/>
              <a:t>, 2008: 173)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,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tipe-tipe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segera</a:t>
            </a:r>
            <a:r>
              <a:rPr lang="en-US" dirty="0" smtClean="0"/>
              <a:t> (immediate crisis):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paling </a:t>
            </a:r>
            <a:r>
              <a:rPr lang="en-US" dirty="0" err="1" smtClean="0"/>
              <a:t>ditakuti</a:t>
            </a:r>
            <a:r>
              <a:rPr lang="en-US" dirty="0" smtClean="0"/>
              <a:t> </a:t>
            </a:r>
            <a:r>
              <a:rPr lang="en-US" dirty="0" err="1" smtClean="0"/>
              <a:t>krn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tiba-tiba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terduga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pesawat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r>
              <a:rPr lang="en-US" dirty="0" smtClean="0"/>
              <a:t>, </a:t>
            </a:r>
            <a:r>
              <a:rPr lang="en-US" dirty="0" err="1" smtClean="0"/>
              <a:t>pimpinan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meninggal</a:t>
            </a:r>
            <a:r>
              <a:rPr lang="en-US" dirty="0" smtClean="0"/>
              <a:t>, </a:t>
            </a:r>
            <a:r>
              <a:rPr lang="en-US" dirty="0" err="1" smtClean="0"/>
              <a:t>kebakaran</a:t>
            </a:r>
            <a:r>
              <a:rPr lang="en-US" dirty="0" smtClean="0"/>
              <a:t>, </a:t>
            </a:r>
            <a:r>
              <a:rPr lang="en-US" dirty="0" err="1" smtClean="0"/>
              <a:t>gempa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(emerging crisis):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praktisi</a:t>
            </a:r>
            <a:r>
              <a:rPr lang="en-US" dirty="0" smtClean="0"/>
              <a:t> </a:t>
            </a:r>
            <a:r>
              <a:rPr lang="en-US" dirty="0" err="1" smtClean="0"/>
              <a:t>humas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.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meledak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lama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ketdkpuasan</a:t>
            </a:r>
            <a:r>
              <a:rPr lang="en-US" dirty="0" smtClean="0"/>
              <a:t> </a:t>
            </a:r>
            <a:r>
              <a:rPr lang="en-US" dirty="0" err="1" smtClean="0"/>
              <a:t>karyawan</a:t>
            </a:r>
            <a:r>
              <a:rPr lang="en-US" dirty="0" smtClean="0"/>
              <a:t>,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melemah</a:t>
            </a:r>
            <a:r>
              <a:rPr lang="en-US" dirty="0" smtClean="0"/>
              <a:t>, </a:t>
            </a:r>
            <a:r>
              <a:rPr lang="en-US" dirty="0" err="1" smtClean="0"/>
              <a:t>pelecehan</a:t>
            </a:r>
            <a:r>
              <a:rPr lang="en-US" dirty="0" smtClean="0"/>
              <a:t> </a:t>
            </a:r>
            <a:r>
              <a:rPr lang="en-US" dirty="0" err="1" smtClean="0"/>
              <a:t>seksual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(sustained crisis): </a:t>
            </a:r>
            <a:r>
              <a:rPr lang="en-US" dirty="0" err="1" smtClean="0"/>
              <a:t>krisis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berbulan-bulan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bertahun-tahun</a:t>
            </a:r>
            <a:r>
              <a:rPr lang="en-US" dirty="0" smtClean="0"/>
              <a:t> </a:t>
            </a:r>
            <a:r>
              <a:rPr lang="en-US" dirty="0" err="1" smtClean="0"/>
              <a:t>walaupun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.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munculnya</a:t>
            </a:r>
            <a:r>
              <a:rPr lang="en-US" dirty="0" smtClean="0"/>
              <a:t> rumor/</a:t>
            </a:r>
            <a:r>
              <a:rPr lang="en-US" dirty="0" err="1" smtClean="0"/>
              <a:t>spekulasi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menyebar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mulut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mulut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disebarluaskan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MM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kelemahan-kelemahan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menyeluruh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/</a:t>
            </a:r>
            <a:r>
              <a:rPr lang="en-US" dirty="0" err="1" smtClean="0"/>
              <a:t>perusahaan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dirasa</a:t>
            </a:r>
            <a:r>
              <a:rPr lang="en-US" dirty="0" smtClean="0"/>
              <a:t> paling </a:t>
            </a:r>
            <a:r>
              <a:rPr lang="en-US" dirty="0" err="1" smtClean="0"/>
              <a:t>mendesak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Rancang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berpotensi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 </a:t>
            </a:r>
            <a:r>
              <a:rPr lang="en-US" dirty="0" err="1" smtClean="0"/>
              <a:t>tugas</a:t>
            </a:r>
            <a:r>
              <a:rPr lang="en-US" dirty="0" smtClean="0"/>
              <a:t> paling </a:t>
            </a:r>
            <a:r>
              <a:rPr lang="en-US" dirty="0" err="1" smtClean="0"/>
              <a:t>penting</a:t>
            </a:r>
            <a:r>
              <a:rPr lang="en-US" dirty="0" smtClean="0"/>
              <a:t>: a)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; b)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pd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menahan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netral</a:t>
            </a:r>
            <a:r>
              <a:rPr lang="en-US" dirty="0" smtClean="0"/>
              <a:t>,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reaktif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respons</a:t>
            </a:r>
            <a:r>
              <a:rPr lang="en-US" dirty="0" smtClean="0"/>
              <a:t> </a:t>
            </a:r>
            <a:r>
              <a:rPr lang="en-US" dirty="0" err="1" smtClean="0"/>
              <a:t>berlebihan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Panduan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Mempersiapkan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(crisis plan)</a:t>
            </a:r>
          </a:p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puncak</a:t>
            </a:r>
            <a:r>
              <a:rPr lang="en-US" dirty="0" smtClean="0"/>
              <a:t>,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memperhitungkan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r>
              <a:rPr lang="en-US" dirty="0" err="1" smtClean="0"/>
              <a:t>Menunjuk</a:t>
            </a:r>
            <a:r>
              <a:rPr lang="en-US" dirty="0" smtClean="0"/>
              <a:t> </a:t>
            </a:r>
            <a:r>
              <a:rPr lang="en-US" dirty="0" err="1" smtClean="0"/>
              <a:t>juru</a:t>
            </a:r>
            <a:r>
              <a:rPr lang="en-US" dirty="0" smtClean="0"/>
              <a:t> </a:t>
            </a:r>
            <a:r>
              <a:rPr lang="en-US" dirty="0" err="1" smtClean="0"/>
              <a:t>bicara</a:t>
            </a:r>
            <a:endParaRPr lang="en-US" dirty="0" smtClean="0"/>
          </a:p>
          <a:p>
            <a:r>
              <a:rPr lang="en-US" dirty="0" err="1" smtClean="0"/>
              <a:t>Mendirikan</a:t>
            </a:r>
            <a:r>
              <a:rPr lang="en-US" dirty="0" smtClean="0"/>
              <a:t> News Center.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secepat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dg data-data </a:t>
            </a:r>
            <a:r>
              <a:rPr lang="en-US" dirty="0" err="1" smtClean="0"/>
              <a:t>pendukung</a:t>
            </a:r>
            <a:endParaRPr lang="en-US" dirty="0" smtClean="0"/>
          </a:p>
          <a:p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berspekulasi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terpancing</a:t>
            </a:r>
            <a:r>
              <a:rPr lang="en-US" dirty="0" smtClean="0"/>
              <a:t> dg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wartawan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spekulatif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mengecilkan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enteng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sebenarnya</a:t>
            </a:r>
            <a:r>
              <a:rPr lang="en-US" dirty="0" smtClean="0"/>
              <a:t>  </a:t>
            </a:r>
            <a:r>
              <a:rPr lang="en-US" dirty="0" err="1" smtClean="0"/>
              <a:t>serius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mengatakan</a:t>
            </a:r>
            <a:r>
              <a:rPr lang="en-US" dirty="0" smtClean="0"/>
              <a:t> “no comment”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diberitakan</a:t>
            </a:r>
            <a:r>
              <a:rPr lang="en-US" dirty="0" smtClean="0"/>
              <a:t> (off the record)</a:t>
            </a:r>
          </a:p>
          <a:p>
            <a:r>
              <a:rPr lang="en-US" dirty="0" err="1" smtClean="0"/>
              <a:t>Tunjukkan</a:t>
            </a:r>
            <a:r>
              <a:rPr lang="en-US" dirty="0" smtClean="0"/>
              <a:t> </a:t>
            </a:r>
            <a:r>
              <a:rPr lang="en-US" dirty="0" err="1" smtClean="0"/>
              <a:t>keprihatinan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kpd</a:t>
            </a:r>
            <a:r>
              <a:rPr lang="en-US" dirty="0" smtClean="0"/>
              <a:t> </a:t>
            </a:r>
            <a:r>
              <a:rPr lang="en-US" dirty="0" err="1" smtClean="0"/>
              <a:t>orang-orang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/</a:t>
            </a:r>
            <a:r>
              <a:rPr lang="en-US" dirty="0" err="1" smtClean="0"/>
              <a:t>terpengaruh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pilih-pilih</a:t>
            </a:r>
            <a:r>
              <a:rPr lang="en-US" dirty="0" smtClean="0"/>
              <a:t> media/</a:t>
            </a:r>
            <a:r>
              <a:rPr lang="en-US" dirty="0" err="1" smtClean="0"/>
              <a:t>wartawan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liputan</a:t>
            </a:r>
            <a:r>
              <a:rPr lang="en-US" dirty="0" smtClean="0"/>
              <a:t> media </a:t>
            </a:r>
            <a:r>
              <a:rPr lang="en-US" dirty="0" err="1" smtClean="0"/>
              <a:t>massa</a:t>
            </a:r>
            <a:r>
              <a:rPr lang="en-US" dirty="0" smtClean="0"/>
              <a:t> dg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mempromosikan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,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Crisis as a trigger for change</a:t>
            </a:r>
            <a:endParaRPr lang="en-US" sz="4000" dirty="0"/>
          </a:p>
        </p:txBody>
      </p:sp>
      <p:sp>
        <p:nvSpPr>
          <p:cNvPr id="4" name="Oval 3"/>
          <p:cNvSpPr/>
          <p:nvPr/>
        </p:nvSpPr>
        <p:spPr>
          <a:xfrm>
            <a:off x="3505200" y="1752600"/>
            <a:ext cx="1752600" cy="11430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Initiation of change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09600" y="2971800"/>
            <a:ext cx="2362200" cy="10668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Communication for change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495800" y="3124200"/>
            <a:ext cx="1905000" cy="9144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Preparadess</a:t>
            </a:r>
            <a:r>
              <a:rPr lang="en-US" sz="1600" dirty="0" smtClean="0">
                <a:solidFill>
                  <a:schemeClr val="tx1"/>
                </a:solidFill>
              </a:rPr>
              <a:t> for crisis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33600" y="5029200"/>
            <a:ext cx="2133600" cy="9144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Consolidation of learning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705600" y="4953000"/>
            <a:ext cx="1981200" cy="9144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Ccrisis</a:t>
            </a:r>
            <a:r>
              <a:rPr lang="en-US" dirty="0" smtClean="0">
                <a:solidFill>
                  <a:schemeClr val="tx1"/>
                </a:solidFill>
              </a:rPr>
              <a:t> resolution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Connector 11"/>
          <p:cNvCxnSpPr>
            <a:endCxn id="4" idx="2"/>
          </p:cNvCxnSpPr>
          <p:nvPr/>
        </p:nvCxnSpPr>
        <p:spPr>
          <a:xfrm flipV="1">
            <a:off x="1905000" y="2324100"/>
            <a:ext cx="1600200" cy="647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4"/>
          </p:cNvCxnSpPr>
          <p:nvPr/>
        </p:nvCxnSpPr>
        <p:spPr>
          <a:xfrm rot="16200000" flipH="1">
            <a:off x="1695450" y="4133850"/>
            <a:ext cx="1143000" cy="952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7" idx="6"/>
            <a:endCxn id="8" idx="2"/>
          </p:cNvCxnSpPr>
          <p:nvPr/>
        </p:nvCxnSpPr>
        <p:spPr>
          <a:xfrm flipV="1">
            <a:off x="4267200" y="5410200"/>
            <a:ext cx="24384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5"/>
            <a:endCxn id="8" idx="0"/>
          </p:cNvCxnSpPr>
          <p:nvPr/>
        </p:nvCxnSpPr>
        <p:spPr>
          <a:xfrm rot="16200000" flipH="1">
            <a:off x="6384854" y="3641653"/>
            <a:ext cx="1048311" cy="157438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siklus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r>
              <a:rPr lang="en-US" dirty="0" err="1" smtClean="0"/>
              <a:t>Mengkomunikasikan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Komitmen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5 </a:t>
            </a:r>
            <a:r>
              <a:rPr lang="en-US" dirty="0" err="1" smtClean="0">
                <a:solidFill>
                  <a:schemeClr val="tx1"/>
                </a:solidFill>
              </a:rPr>
              <a:t>Langkah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mengelola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krisis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Isolasi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 smtClean="0"/>
          </a:p>
          <a:p>
            <a:pPr marL="457200" indent="-117475">
              <a:buFont typeface="Wingdings" pitchFamily="2" charset="2"/>
              <a:buChar char="§"/>
            </a:pPr>
            <a:r>
              <a:rPr lang="en-US" sz="2200" b="1" dirty="0" smtClean="0"/>
              <a:t>Defensive Strategy</a:t>
            </a:r>
            <a:r>
              <a:rPr lang="en-US" sz="2200" dirty="0" smtClean="0"/>
              <a:t>: </a:t>
            </a:r>
            <a:r>
              <a:rPr lang="en-US" sz="2200" dirty="0" err="1" smtClean="0"/>
              <a:t>mengulur</a:t>
            </a:r>
            <a:r>
              <a:rPr lang="en-US" sz="2200" dirty="0" smtClean="0"/>
              <a:t> </a:t>
            </a:r>
            <a:r>
              <a:rPr lang="en-US" sz="2200" dirty="0" err="1" smtClean="0"/>
              <a:t>waktu</a:t>
            </a:r>
            <a:r>
              <a:rPr lang="en-US" sz="2200" dirty="0" smtClean="0"/>
              <a:t>, </a:t>
            </a:r>
            <a:r>
              <a:rPr lang="en-US" sz="2200" dirty="0" err="1" smtClean="0"/>
              <a:t>tdk</a:t>
            </a:r>
            <a:r>
              <a:rPr lang="en-US" sz="2200" dirty="0" smtClean="0"/>
              <a:t> </a:t>
            </a:r>
            <a:r>
              <a:rPr lang="en-US" sz="2200" dirty="0" err="1" smtClean="0"/>
              <a:t>melakukan</a:t>
            </a:r>
            <a:r>
              <a:rPr lang="en-US" sz="2200" dirty="0" smtClean="0"/>
              <a:t> </a:t>
            </a:r>
            <a:r>
              <a:rPr lang="en-US" sz="2200" dirty="0" err="1" smtClean="0"/>
              <a:t>apa-apa</a:t>
            </a:r>
            <a:r>
              <a:rPr lang="en-US" sz="2200" dirty="0" smtClean="0"/>
              <a:t> (</a:t>
            </a:r>
            <a:r>
              <a:rPr lang="en-US" sz="2200" i="1" dirty="0" smtClean="0"/>
              <a:t>not in action/low profile</a:t>
            </a:r>
            <a:r>
              <a:rPr lang="en-US" sz="2200" dirty="0" smtClean="0"/>
              <a:t>), </a:t>
            </a:r>
            <a:r>
              <a:rPr lang="en-US" sz="2200" dirty="0" err="1" smtClean="0"/>
              <a:t>membentegi</a:t>
            </a:r>
            <a:r>
              <a:rPr lang="en-US" sz="2200" dirty="0" smtClean="0"/>
              <a:t> </a:t>
            </a:r>
            <a:r>
              <a:rPr lang="en-US" sz="2200" dirty="0" err="1" smtClean="0"/>
              <a:t>diri</a:t>
            </a:r>
            <a:r>
              <a:rPr lang="en-US" sz="2200" dirty="0" smtClean="0"/>
              <a:t>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kuat</a:t>
            </a:r>
            <a:r>
              <a:rPr lang="en-US" sz="2200" dirty="0" smtClean="0"/>
              <a:t> (stone walling)</a:t>
            </a:r>
          </a:p>
          <a:p>
            <a:pPr marL="457200" indent="-117475">
              <a:buFont typeface="Wingdings" pitchFamily="2" charset="2"/>
              <a:buChar char="§"/>
            </a:pPr>
            <a:r>
              <a:rPr lang="en-US" sz="2200" b="1" dirty="0" smtClean="0"/>
              <a:t>Adaptive </a:t>
            </a:r>
            <a:r>
              <a:rPr lang="en-US" sz="2200" b="1" dirty="0"/>
              <a:t>Strategy</a:t>
            </a:r>
            <a:r>
              <a:rPr lang="en-US" sz="2200" dirty="0"/>
              <a:t>: </a:t>
            </a:r>
            <a:r>
              <a:rPr lang="en-US" sz="2200" dirty="0" err="1"/>
              <a:t>mengubah</a:t>
            </a:r>
            <a:r>
              <a:rPr lang="en-US" sz="2200" dirty="0"/>
              <a:t> </a:t>
            </a:r>
            <a:r>
              <a:rPr lang="en-US" sz="2200" dirty="0" err="1"/>
              <a:t>kebijakan</a:t>
            </a:r>
            <a:r>
              <a:rPr lang="en-US" sz="2200" dirty="0"/>
              <a:t>, </a:t>
            </a:r>
            <a:r>
              <a:rPr lang="en-US" sz="2200" dirty="0" err="1"/>
              <a:t>modifikasi</a:t>
            </a:r>
            <a:r>
              <a:rPr lang="en-US" sz="2200" dirty="0"/>
              <a:t> </a:t>
            </a:r>
            <a:r>
              <a:rPr lang="en-US" sz="2200" dirty="0" err="1"/>
              <a:t>operasional</a:t>
            </a:r>
            <a:r>
              <a:rPr lang="en-US" sz="2200" dirty="0"/>
              <a:t>, </a:t>
            </a:r>
            <a:r>
              <a:rPr lang="en-US" sz="2200" dirty="0" err="1"/>
              <a:t>kompromi</a:t>
            </a:r>
            <a:r>
              <a:rPr lang="en-US" sz="2200" dirty="0"/>
              <a:t>,  </a:t>
            </a:r>
            <a:r>
              <a:rPr lang="en-US" sz="2200" dirty="0" err="1"/>
              <a:t>meluruskan</a:t>
            </a:r>
            <a:r>
              <a:rPr lang="en-US" sz="2200" dirty="0"/>
              <a:t> </a:t>
            </a:r>
            <a:r>
              <a:rPr lang="en-US" sz="2200" dirty="0" err="1"/>
              <a:t>citra</a:t>
            </a:r>
            <a:endParaRPr lang="en-US" sz="2200" dirty="0"/>
          </a:p>
          <a:p>
            <a:pPr marL="457200" indent="-117475">
              <a:buFont typeface="Wingdings" pitchFamily="2" charset="2"/>
              <a:buChar char="§"/>
            </a:pPr>
            <a:r>
              <a:rPr lang="en-US" sz="2200" b="1" dirty="0" smtClean="0"/>
              <a:t>Dynamic Strategy: </a:t>
            </a:r>
            <a:r>
              <a:rPr lang="en-US" sz="2200" dirty="0" err="1" smtClean="0"/>
              <a:t>sifatnya</a:t>
            </a:r>
            <a:r>
              <a:rPr lang="en-US" sz="2200" dirty="0" smtClean="0"/>
              <a:t> </a:t>
            </a:r>
            <a:r>
              <a:rPr lang="en-US" sz="2200" dirty="0" err="1" smtClean="0"/>
              <a:t>makro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dapat</a:t>
            </a:r>
            <a:r>
              <a:rPr lang="en-US" sz="2200" dirty="0" smtClean="0"/>
              <a:t> </a:t>
            </a:r>
            <a:r>
              <a:rPr lang="en-US" sz="2200" dirty="0" err="1" smtClean="0"/>
              <a:t>mengakibatkan</a:t>
            </a:r>
            <a:r>
              <a:rPr lang="en-US" sz="2200" dirty="0" smtClean="0"/>
              <a:t> </a:t>
            </a:r>
            <a:r>
              <a:rPr lang="en-US" sz="2200" dirty="0" err="1" smtClean="0"/>
              <a:t>berubahnya</a:t>
            </a:r>
            <a:r>
              <a:rPr lang="en-US" sz="2200" dirty="0" smtClean="0"/>
              <a:t> </a:t>
            </a:r>
            <a:r>
              <a:rPr lang="en-US" sz="2200" dirty="0" err="1" smtClean="0"/>
              <a:t>karakter</a:t>
            </a:r>
            <a:r>
              <a:rPr lang="en-US" sz="2200" dirty="0" smtClean="0"/>
              <a:t> </a:t>
            </a:r>
            <a:r>
              <a:rPr lang="en-US" sz="2200" dirty="0" err="1" smtClean="0"/>
              <a:t>perusahaan</a:t>
            </a:r>
            <a:r>
              <a:rPr lang="en-US" sz="2200" dirty="0" smtClean="0"/>
              <a:t>: merger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akuisisi</a:t>
            </a:r>
            <a:r>
              <a:rPr lang="en-US" sz="2200" dirty="0" smtClean="0"/>
              <a:t>, </a:t>
            </a:r>
            <a:r>
              <a:rPr lang="en-US" sz="2200" dirty="0" err="1" smtClean="0"/>
              <a:t>investasi</a:t>
            </a:r>
            <a:r>
              <a:rPr lang="en-US" sz="2200" dirty="0" smtClean="0"/>
              <a:t> </a:t>
            </a:r>
            <a:r>
              <a:rPr lang="en-US" sz="2200" dirty="0" err="1" smtClean="0"/>
              <a:t>baru</a:t>
            </a:r>
            <a:r>
              <a:rPr lang="en-US" sz="2200" dirty="0" smtClean="0"/>
              <a:t>, </a:t>
            </a:r>
            <a:r>
              <a:rPr lang="en-US" sz="2200" dirty="0" err="1" smtClean="0"/>
              <a:t>menjual</a:t>
            </a:r>
            <a:r>
              <a:rPr lang="en-US" sz="2200" dirty="0" smtClean="0"/>
              <a:t> </a:t>
            </a:r>
            <a:r>
              <a:rPr lang="en-US" sz="2200" dirty="0" err="1" smtClean="0"/>
              <a:t>saham</a:t>
            </a:r>
            <a:r>
              <a:rPr lang="en-US" sz="2200" dirty="0" smtClean="0"/>
              <a:t>, </a:t>
            </a:r>
            <a:r>
              <a:rPr lang="en-US" sz="2200" dirty="0" err="1" smtClean="0"/>
              <a:t>meluncurkan</a:t>
            </a:r>
            <a:r>
              <a:rPr lang="en-US" sz="2200" dirty="0" smtClean="0"/>
              <a:t> </a:t>
            </a:r>
            <a:r>
              <a:rPr lang="en-US" sz="2200" dirty="0" err="1" smtClean="0"/>
              <a:t>produk</a:t>
            </a:r>
            <a:r>
              <a:rPr lang="en-US" sz="2200" dirty="0" smtClean="0"/>
              <a:t>  </a:t>
            </a:r>
            <a:r>
              <a:rPr lang="en-US" sz="2200" dirty="0" err="1" smtClean="0"/>
              <a:t>baru</a:t>
            </a:r>
            <a:r>
              <a:rPr lang="en-US" sz="2200" dirty="0" smtClean="0"/>
              <a:t>/</a:t>
            </a:r>
            <a:r>
              <a:rPr lang="en-US" sz="2200" dirty="0" err="1" smtClean="0"/>
              <a:t>menarik</a:t>
            </a:r>
            <a:r>
              <a:rPr lang="en-US" sz="2200" dirty="0" smtClean="0"/>
              <a:t> </a:t>
            </a:r>
            <a:r>
              <a:rPr lang="en-US" sz="2200" dirty="0" err="1" smtClean="0"/>
              <a:t>peredaran</a:t>
            </a:r>
            <a:r>
              <a:rPr lang="en-US" sz="2200" dirty="0" smtClean="0"/>
              <a:t> </a:t>
            </a:r>
            <a:r>
              <a:rPr lang="en-US" sz="2200" dirty="0" err="1" smtClean="0"/>
              <a:t>produk</a:t>
            </a:r>
            <a:r>
              <a:rPr lang="en-US" sz="2200" dirty="0" smtClean="0"/>
              <a:t> lama, </a:t>
            </a:r>
            <a:r>
              <a:rPr lang="en-US" sz="2200" dirty="0" err="1" smtClean="0"/>
              <a:t>menggandeng</a:t>
            </a:r>
            <a:r>
              <a:rPr lang="en-US" sz="2200" dirty="0" smtClean="0"/>
              <a:t> </a:t>
            </a:r>
            <a:r>
              <a:rPr lang="en-US" sz="2200" dirty="0" err="1" smtClean="0"/>
              <a:t>kekuasaan</a:t>
            </a:r>
            <a:r>
              <a:rPr lang="en-US" sz="2200" dirty="0" smtClean="0"/>
              <a:t>, </a:t>
            </a:r>
            <a:r>
              <a:rPr lang="en-US" sz="2200" dirty="0" err="1" smtClean="0"/>
              <a:t>melempar</a:t>
            </a:r>
            <a:r>
              <a:rPr lang="en-US" sz="2200" dirty="0" smtClean="0"/>
              <a:t> </a:t>
            </a:r>
            <a:r>
              <a:rPr lang="en-US" sz="2200" dirty="0" err="1" smtClean="0"/>
              <a:t>isu</a:t>
            </a:r>
            <a:r>
              <a:rPr lang="en-US" sz="2200" dirty="0" smtClean="0"/>
              <a:t> </a:t>
            </a:r>
            <a:r>
              <a:rPr lang="en-US" sz="2200" dirty="0" err="1" smtClean="0"/>
              <a:t>baru</a:t>
            </a:r>
            <a:r>
              <a:rPr lang="en-US" sz="2200" dirty="0" smtClean="0"/>
              <a:t> </a:t>
            </a:r>
            <a:r>
              <a:rPr lang="en-US" sz="2200" dirty="0" err="1" smtClean="0"/>
              <a:t>untuk</a:t>
            </a:r>
            <a:r>
              <a:rPr lang="en-US" sz="2200" dirty="0" smtClean="0"/>
              <a:t> </a:t>
            </a:r>
            <a:r>
              <a:rPr lang="en-US" sz="2200" dirty="0" err="1" smtClean="0"/>
              <a:t>mengalihkan</a:t>
            </a:r>
            <a:r>
              <a:rPr lang="en-US" sz="2200" dirty="0" smtClean="0"/>
              <a:t> </a:t>
            </a:r>
            <a:r>
              <a:rPr lang="en-US" sz="2200" dirty="0" err="1" smtClean="0"/>
              <a:t>perhatian</a:t>
            </a:r>
            <a:endParaRPr lang="en-US" sz="2200" dirty="0" smtClean="0"/>
          </a:p>
          <a:p>
            <a:pPr marL="0" indent="0">
              <a:buNone/>
            </a:pPr>
            <a:r>
              <a:rPr lang="en-US" dirty="0" smtClean="0"/>
              <a:t>5. Program </a:t>
            </a:r>
            <a:r>
              <a:rPr lang="en-US" dirty="0" err="1" smtClean="0"/>
              <a:t>pengendalian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295</TotalTime>
  <Words>576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Strategi Pengelolaan Krisis Mata kuliah HUMAS – Dr. Yuli Setyowati, M.Si</vt:lpstr>
      <vt:lpstr>Beberapa kesalahan yang sering dilakukan saat timbulnya krisis</vt:lpstr>
      <vt:lpstr>Claudia Reinhart (dlm Morisan, 2008: 173)</vt:lpstr>
      <vt:lpstr>Panduan Mempersiapkan krisis</vt:lpstr>
      <vt:lpstr>Panduan menghadapi krisis</vt:lpstr>
      <vt:lpstr>Crisis as a trigger for change</vt:lpstr>
      <vt:lpstr>Identifikasi siklus krisis</vt:lpstr>
      <vt:lpstr>5 Langkah mengelola krisis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 Pengelolaan Krisis</dc:title>
  <dc:creator>user</dc:creator>
  <cp:lastModifiedBy>Acer1</cp:lastModifiedBy>
  <cp:revision>20</cp:revision>
  <dcterms:created xsi:type="dcterms:W3CDTF">2012-04-26T01:35:25Z</dcterms:created>
  <dcterms:modified xsi:type="dcterms:W3CDTF">2018-03-27T14:54:10Z</dcterms:modified>
</cp:coreProperties>
</file>