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notesMasterIdLst>
    <p:notesMasterId r:id="rId11"/>
  </p:notesMasterIdLst>
  <p:handoutMasterIdLst>
    <p:handoutMasterId r:id="rId12"/>
  </p:handoutMasterIdLst>
  <p:sldIdLst>
    <p:sldId id="313" r:id="rId2"/>
    <p:sldId id="315" r:id="rId3"/>
    <p:sldId id="316" r:id="rId4"/>
    <p:sldId id="321" r:id="rId5"/>
    <p:sldId id="320" r:id="rId6"/>
    <p:sldId id="322" r:id="rId7"/>
    <p:sldId id="323" r:id="rId8"/>
    <p:sldId id="324" r:id="rId9"/>
    <p:sldId id="306" r:id="rId10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8" autoAdjust="0"/>
    <p:restoredTop sz="94660"/>
  </p:normalViewPr>
  <p:slideViewPr>
    <p:cSldViewPr>
      <p:cViewPr>
        <p:scale>
          <a:sx n="50" d="100"/>
          <a:sy n="50" d="100"/>
        </p:scale>
        <p:origin x="-1986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B880F4-64FB-4C8A-999B-6DC107C8A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01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07FD65-52E1-4A5A-869F-3340ABF97410}" type="datetimeFigureOut">
              <a:rPr lang="en-US"/>
              <a:pPr>
                <a:defRPr/>
              </a:pPr>
              <a:t>9/27/2020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C96AF21-C98E-486A-85D7-5EFBA5268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388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208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208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E4501-617B-441D-BC7F-5E36EF5EB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372BC-503E-479F-AE12-F81F2702F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26043-C995-4356-8132-A8CB531DA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01B98-1DC5-46EE-907B-CEFF4B1B9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FE756-F840-4C8E-9CCA-FD14D3084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DF792-46C7-4248-A438-22BDB3D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D9C91-20EC-46F8-A628-7E9E0E0D3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BF726-8CFB-45BB-AD3F-DCE6F1530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4ADC2-B495-4546-8682-9B29100C6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DFE50-185E-41CA-A27D-DC9A9423C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5C5A9-8A38-461A-AE9E-DC4C8EACB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0105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106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106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106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7DC5855-D1D3-4818-9D0C-0DD81A4F6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5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ransition>
    <p:checke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defRPr/>
            </a:pPr>
            <a:endParaRPr lang="id-ID" sz="2000" dirty="0"/>
          </a:p>
          <a:p>
            <a:pPr>
              <a:defRPr/>
            </a:pPr>
            <a:r>
              <a:rPr lang="id-ID" sz="2000" dirty="0" smtClean="0"/>
              <a:t>Pengampu:</a:t>
            </a:r>
          </a:p>
          <a:p>
            <a:pPr>
              <a:defRPr/>
            </a:pPr>
            <a:r>
              <a:rPr lang="id-ID" sz="2000" dirty="0" smtClean="0"/>
              <a:t>Dosen-Dosen Prodi Ilmu Pemerintahan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sz="3600" i="1" dirty="0" smtClean="0">
                <a:latin typeface="Bahnschrift SemiBold" pitchFamily="34" charset="0"/>
              </a:rPr>
              <a:t>MATA KULIAH</a:t>
            </a:r>
            <a:br>
              <a:rPr lang="en-US" sz="3600" i="1" dirty="0" smtClean="0">
                <a:latin typeface="Bahnschrift SemiBold" pitchFamily="34" charset="0"/>
              </a:rPr>
            </a:br>
            <a:r>
              <a:rPr lang="en-US" sz="6600" dirty="0" smtClean="0"/>
              <a:t>PRAKTIKUM</a:t>
            </a:r>
            <a:endParaRPr lang="en-US" sz="66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d-ID" sz="2400" dirty="0" smtClean="0"/>
              <a:t>Kuliah dilakukan secara daring, mahasiswa wajib hadir mengikuti kelas daring.</a:t>
            </a:r>
          </a:p>
          <a:p>
            <a:pPr>
              <a:defRPr/>
            </a:pPr>
            <a:r>
              <a:rPr lang="id-ID" sz="2400" dirty="0" smtClean="0"/>
              <a:t>Jadwal kuliah sesuai dengan jadwal </a:t>
            </a:r>
          </a:p>
          <a:p>
            <a:pPr marL="0" indent="0">
              <a:buNone/>
              <a:defRPr/>
            </a:pPr>
            <a:r>
              <a:rPr lang="id-ID" sz="2400" dirty="0"/>
              <a:t>	</a:t>
            </a:r>
            <a:r>
              <a:rPr lang="id-ID" sz="2400" dirty="0" smtClean="0"/>
              <a:t>a. Parl IP1L = Senin pukul 10.00</a:t>
            </a:r>
          </a:p>
          <a:p>
            <a:pPr marL="0" indent="0">
              <a:buNone/>
              <a:defRPr/>
            </a:pPr>
            <a:r>
              <a:rPr lang="id-ID" sz="2400" dirty="0"/>
              <a:t>	</a:t>
            </a:r>
            <a:r>
              <a:rPr lang="id-ID" sz="2400" dirty="0" smtClean="0"/>
              <a:t>b. Parl IP6L = Rabu pukul 15.30</a:t>
            </a:r>
          </a:p>
          <a:p>
            <a:pPr>
              <a:defRPr/>
            </a:pPr>
            <a:r>
              <a:rPr lang="id-ID" sz="2400" dirty="0"/>
              <a:t>M</a:t>
            </a:r>
            <a:r>
              <a:rPr lang="id-ID" sz="2400" dirty="0" smtClean="0"/>
              <a:t>ahasiswa wajib  hadir pada setiap perkuliahan sesuai jadwal</a:t>
            </a:r>
          </a:p>
          <a:p>
            <a:pPr>
              <a:defRPr/>
            </a:pPr>
            <a:r>
              <a:rPr lang="id-ID" sz="2400" dirty="0"/>
              <a:t>Mahasiswa memahami dan mentaati alur belajar sesuai </a:t>
            </a:r>
            <a:r>
              <a:rPr lang="id-ID" sz="2400" dirty="0" smtClean="0"/>
              <a:t>RPS</a:t>
            </a:r>
            <a:endParaRPr lang="id-ID" sz="24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d-ID" sz="3600" dirty="0" smtClean="0"/>
              <a:t>Paling </a:t>
            </a:r>
            <a:r>
              <a:rPr lang="id-ID" sz="3600" dirty="0"/>
              <a:t>lambat pada minggu ke2 perkuliahan, Mahasiswa sudah </a:t>
            </a:r>
            <a:r>
              <a:rPr lang="id-ID" sz="3600" dirty="0" smtClean="0"/>
              <a:t>memperlihatkan bukti tertulis  </a:t>
            </a:r>
            <a:r>
              <a:rPr lang="id-ID" sz="3600" dirty="0"/>
              <a:t>ijin penelitian pada suatu instansi yang akan dijadikan obyek penelitian.</a:t>
            </a:r>
          </a:p>
          <a:p>
            <a:pPr>
              <a:defRPr/>
            </a:pPr>
            <a:r>
              <a:rPr lang="id-ID" sz="3600" dirty="0" smtClean="0"/>
              <a:t>Tidak </a:t>
            </a:r>
            <a:r>
              <a:rPr lang="id-ID" sz="3600" dirty="0"/>
              <a:t>ada </a:t>
            </a:r>
            <a:r>
              <a:rPr lang="en-US" sz="3600" dirty="0" err="1"/>
              <a:t>Toleransi</a:t>
            </a:r>
            <a:r>
              <a:rPr lang="en-US" sz="3600" dirty="0"/>
              <a:t> </a:t>
            </a:r>
            <a:r>
              <a:rPr lang="en-US" sz="3600" dirty="0" err="1"/>
              <a:t>batas</a:t>
            </a:r>
            <a:r>
              <a:rPr lang="en-US" sz="3600" dirty="0"/>
              <a:t> </a:t>
            </a:r>
            <a:r>
              <a:rPr lang="en-US" sz="3600" dirty="0" err="1"/>
              <a:t>waktu</a:t>
            </a:r>
            <a:r>
              <a:rPr lang="en-US" sz="3600" dirty="0"/>
              <a:t> </a:t>
            </a:r>
            <a:r>
              <a:rPr lang="en-US" sz="3600" dirty="0" err="1"/>
              <a:t>pengumpulan</a:t>
            </a:r>
            <a:r>
              <a:rPr lang="en-US" sz="3600" dirty="0"/>
              <a:t> </a:t>
            </a:r>
            <a:r>
              <a:rPr lang="en-US" sz="3600" dirty="0" err="1" smtClean="0"/>
              <a:t>tugas</a:t>
            </a:r>
            <a:r>
              <a:rPr lang="id-ID" sz="3600" dirty="0" smtClean="0"/>
              <a:t>.</a:t>
            </a:r>
            <a:endParaRPr lang="en-US" sz="36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Lanjutan..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3600" dirty="0"/>
              <a:t>Keaktifan dalam setiap perkulliahan  menjadi tanda kehadiran dan merupakan komponen penilaian untuk nilai akhir</a:t>
            </a:r>
            <a:r>
              <a:rPr lang="id-ID" sz="3600" dirty="0" smtClean="0"/>
              <a:t>.</a:t>
            </a:r>
          </a:p>
          <a:p>
            <a:r>
              <a:rPr lang="en-US" sz="3600" dirty="0" err="1"/>
              <a:t>Ijin</a:t>
            </a:r>
            <a:r>
              <a:rPr lang="en-US" sz="3600" dirty="0"/>
              <a:t> </a:t>
            </a:r>
            <a:r>
              <a:rPr lang="en-US" sz="3600" dirty="0" err="1"/>
              <a:t>tidak</a:t>
            </a:r>
            <a:r>
              <a:rPr lang="en-US" sz="3600" dirty="0"/>
              <a:t> </a:t>
            </a:r>
            <a:r>
              <a:rPr lang="en-US" sz="3600" dirty="0" err="1"/>
              <a:t>masuk</a:t>
            </a:r>
            <a:r>
              <a:rPr lang="en-US" sz="3600" dirty="0"/>
              <a:t> </a:t>
            </a:r>
            <a:r>
              <a:rPr lang="en-US" sz="3600" dirty="0" err="1"/>
              <a:t>kuliah</a:t>
            </a:r>
            <a:r>
              <a:rPr lang="en-US" sz="3600" dirty="0"/>
              <a:t>, </a:t>
            </a:r>
            <a:r>
              <a:rPr lang="en-US" sz="3600" dirty="0" err="1"/>
              <a:t>maksimal</a:t>
            </a:r>
            <a:r>
              <a:rPr lang="en-US" sz="3600" dirty="0"/>
              <a:t>  </a:t>
            </a:r>
            <a:r>
              <a:rPr lang="en-US" sz="3600" dirty="0" err="1"/>
              <a:t>diberitahukan</a:t>
            </a:r>
            <a:r>
              <a:rPr lang="en-US" sz="3600" dirty="0"/>
              <a:t> </a:t>
            </a:r>
            <a:r>
              <a:rPr lang="en-US" sz="3600" dirty="0" err="1"/>
              <a:t>sebelum</a:t>
            </a:r>
            <a:r>
              <a:rPr lang="en-US" sz="3600" dirty="0"/>
              <a:t> </a:t>
            </a:r>
            <a:r>
              <a:rPr lang="en-US" sz="3600" dirty="0" err="1"/>
              <a:t>perkuliahan</a:t>
            </a:r>
            <a:r>
              <a:rPr lang="id-ID" sz="3600" dirty="0"/>
              <a:t> secara japri wa</a:t>
            </a:r>
            <a:r>
              <a:rPr lang="en-US" sz="3600" dirty="0"/>
              <a:t>.</a:t>
            </a:r>
          </a:p>
          <a:p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56280472"/>
      </p:ext>
    </p:extLst>
  </p:cSld>
  <p:clrMapOvr>
    <a:masterClrMapping/>
  </p:clrMapOvr>
  <p:transition>
    <p:checke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Kegiatan Praktikum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Mahasiswa menyusun proposal penelitian, mengambil data dan menganalisis serta membuat laporan penelitian  secara individu.</a:t>
            </a:r>
          </a:p>
          <a:p>
            <a:r>
              <a:rPr lang="id-ID" dirty="0" smtClean="0"/>
              <a:t>Tepat waktu dan tepat tugas  dalam </a:t>
            </a:r>
            <a:r>
              <a:rPr lang="id-ID" dirty="0" smtClean="0"/>
              <a:t>pengumpulan dan pengerjaannya </a:t>
            </a:r>
            <a:r>
              <a:rPr lang="id-ID" dirty="0" smtClean="0"/>
              <a:t>sesuai dengan RPS</a:t>
            </a:r>
          </a:p>
          <a:p>
            <a:r>
              <a:rPr lang="en-US" dirty="0" smtClean="0"/>
              <a:t>Proposal</a:t>
            </a:r>
            <a:r>
              <a:rPr lang="id-ID" dirty="0" smtClean="0"/>
              <a:t>  dan laporan penelitian yang disusun </a:t>
            </a:r>
            <a:r>
              <a:rPr lang="en-US" dirty="0" smtClean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plagiat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653151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Lanjutan 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3600" dirty="0" smtClean="0"/>
              <a:t>Menjalin dan mengoptimalkan  kerjasama </a:t>
            </a:r>
            <a:r>
              <a:rPr lang="id-ID" sz="3600" dirty="0" smtClean="0"/>
              <a:t>dan jejaring yang </a:t>
            </a:r>
            <a:r>
              <a:rPr lang="id-ID" sz="3600" dirty="0" smtClean="0"/>
              <a:t>baik dengan </a:t>
            </a:r>
            <a:r>
              <a:rPr lang="id-ID" sz="3600" dirty="0" smtClean="0"/>
              <a:t>instansi/para pihak  </a:t>
            </a:r>
            <a:r>
              <a:rPr lang="id-ID" sz="3600" dirty="0" smtClean="0"/>
              <a:t>sesuai dengan </a:t>
            </a:r>
            <a:r>
              <a:rPr lang="id-ID" sz="3600" i="1" dirty="0" smtClean="0"/>
              <a:t>passion</a:t>
            </a:r>
            <a:r>
              <a:rPr lang="id-ID" sz="3600" dirty="0" smtClean="0"/>
              <a:t> mahasiswa</a:t>
            </a:r>
          </a:p>
          <a:p>
            <a:r>
              <a:rPr lang="id-ID" sz="3600" dirty="0" smtClean="0"/>
              <a:t>Memperhatikan dan menjaga  tutur kata/bahasa dan penampilan  pada waktu pengambilan data.</a:t>
            </a:r>
          </a:p>
        </p:txBody>
      </p:sp>
    </p:spTree>
    <p:extLst>
      <p:ext uri="{BB962C8B-B14F-4D97-AF65-F5344CB8AC3E}">
        <p14:creationId xmlns:p14="http://schemas.microsoft.com/office/powerpoint/2010/main" val="202875586"/>
      </p:ext>
    </p:extLst>
  </p:cSld>
  <p:clrMapOvr>
    <a:masterClrMapping/>
  </p:clrMapOvr>
  <p:transition>
    <p:checke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Lanjutan..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4000" dirty="0"/>
              <a:t>Menjalin dan merawat Relasi </a:t>
            </a:r>
            <a:r>
              <a:rPr lang="id-ID" sz="4000" dirty="0" smtClean="0"/>
              <a:t>dan jejaring dengan </a:t>
            </a:r>
            <a:r>
              <a:rPr lang="id-ID" sz="4000" dirty="0" smtClean="0"/>
              <a:t>Institusi yang dijadikan tempat </a:t>
            </a:r>
            <a:r>
              <a:rPr lang="id-ID" sz="4000" dirty="0" smtClean="0"/>
              <a:t>praktikum</a:t>
            </a:r>
            <a:r>
              <a:rPr lang="id-ID" sz="4000" dirty="0" smtClean="0"/>
              <a:t>,  </a:t>
            </a:r>
            <a:r>
              <a:rPr lang="id-ID" sz="4000" dirty="0"/>
              <a:t>secara baik.</a:t>
            </a:r>
          </a:p>
          <a:p>
            <a:r>
              <a:rPr lang="id-ID" sz="4000" dirty="0"/>
              <a:t>Menjaga nama baik Prodi Ilmu Pemerintahan dan kampus STPMD”APMD”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5840512"/>
      </p:ext>
    </p:extLst>
  </p:cSld>
  <p:clrMapOvr>
    <a:masterClrMapping/>
  </p:clrMapOvr>
  <p:transition>
    <p:checke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bobot nilai dan tugas-tugas</a:t>
            </a:r>
            <a:endParaRPr lang="id-ID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174760" y="1600202"/>
          <a:ext cx="6794479" cy="46700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5179"/>
                <a:gridCol w="6039300"/>
              </a:tblGrid>
              <a:tr h="1762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Bobot nilai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TUGAS –TUGAS DAN BATAS PENGUMPULAN TUGAS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</a:tr>
              <a:tr h="3525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5</a:t>
                      </a:r>
                      <a:r>
                        <a:rPr lang="en-AU" sz="1000">
                          <a:effectLst/>
                        </a:rPr>
                        <a:t>%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Minggu 2 : </a:t>
                      </a:r>
                      <a:r>
                        <a:rPr lang="en-US" sz="1000">
                          <a:effectLst/>
                        </a:rPr>
                        <a:t>Mengkaji literatur  </a:t>
                      </a:r>
                      <a:endParaRPr lang="id-ID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dengan tema yang serupa minimal 5 jurnal dan 5 Buku 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</a:tr>
              <a:tr h="5288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5</a:t>
                      </a:r>
                      <a:r>
                        <a:rPr lang="en-AU" sz="1000">
                          <a:effectLst/>
                        </a:rPr>
                        <a:t>%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Minggu 3: </a:t>
                      </a:r>
                      <a:r>
                        <a:rPr lang="en-US" sz="1000">
                          <a:effectLst/>
                        </a:rPr>
                        <a:t>Melanjutkan draft proposal </a:t>
                      </a:r>
                      <a:endParaRPr lang="id-ID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sampai dengan kerangka </a:t>
                      </a:r>
                      <a:endParaRPr lang="id-ID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teori/konsep 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</a:tr>
              <a:tr h="3525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5 </a:t>
                      </a:r>
                      <a:r>
                        <a:rPr lang="en-AU" sz="1000">
                          <a:effectLst/>
                        </a:rPr>
                        <a:t>%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M</a:t>
                      </a:r>
                      <a:r>
                        <a:rPr lang="en-US" sz="1000">
                          <a:effectLst/>
                        </a:rPr>
                        <a:t>inggu 4</a:t>
                      </a:r>
                      <a:r>
                        <a:rPr lang="id-ID" sz="1000">
                          <a:effectLst/>
                        </a:rPr>
                        <a:t>: </a:t>
                      </a:r>
                      <a:r>
                        <a:rPr lang="en-US" sz="1000">
                          <a:effectLst/>
                        </a:rPr>
                        <a:t>Melanjutkan Proposal </a:t>
                      </a:r>
                      <a:endParaRPr lang="id-ID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(instrumen dan teknik mengumpulkan data) 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</a:tr>
              <a:tr h="6174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5 </a:t>
                      </a:r>
                      <a:r>
                        <a:rPr lang="en-AU" sz="1000">
                          <a:effectLst/>
                        </a:rPr>
                        <a:t>%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Minggu 5: </a:t>
                      </a:r>
                      <a:r>
                        <a:rPr lang="en-US" sz="1000">
                          <a:effectLst/>
                        </a:rPr>
                        <a:t>Cheking persiapan </a:t>
                      </a:r>
                      <a:endParaRPr lang="id-ID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pengumpulan data (minggu 5)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</a:tr>
              <a:tr h="1762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5%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Minggu 6: </a:t>
                      </a:r>
                      <a:r>
                        <a:rPr lang="en-US" sz="1000">
                          <a:effectLst/>
                        </a:rPr>
                        <a:t>Membahas proposal secara utuh </a:t>
                      </a:r>
                      <a:r>
                        <a:rPr lang="id-ID" sz="1000">
                          <a:effectLst/>
                        </a:rPr>
                        <a:t>(output berupa proposal dan instrumen penelitian yang solid)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</a:tr>
              <a:tr h="3525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5%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Minggu 7: </a:t>
                      </a:r>
                      <a:r>
                        <a:rPr lang="en-AU" sz="1000">
                          <a:effectLst/>
                        </a:rPr>
                        <a:t>Ujian  Tengah Semester </a:t>
                      </a:r>
                      <a:r>
                        <a:rPr lang="id-ID" sz="1000">
                          <a:effectLst/>
                        </a:rPr>
                        <a:t>(</a:t>
                      </a:r>
                      <a:r>
                        <a:rPr lang="en-AU" sz="1000">
                          <a:effectLst/>
                        </a:rPr>
                        <a:t>Menguji proposal </a:t>
                      </a:r>
                      <a:endParaRPr lang="id-ID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penelitian </a:t>
                      </a:r>
                      <a:r>
                        <a:rPr lang="id-ID" sz="1000">
                          <a:effectLst/>
                        </a:rPr>
                        <a:t>)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</a:tr>
              <a:tr h="3525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10 %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minggu 8</a:t>
                      </a:r>
                      <a:r>
                        <a:rPr lang="id-ID" sz="1000">
                          <a:effectLst/>
                        </a:rPr>
                        <a:t>-9: </a:t>
                      </a:r>
                      <a:r>
                        <a:rPr lang="en-US" sz="1000">
                          <a:effectLst/>
                        </a:rPr>
                        <a:t>Turun lapangan  </a:t>
                      </a:r>
                      <a:endParaRPr lang="id-ID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(Output minimal 80 % dari check list yang telah disusun sebelum turun lapangan).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</a:tr>
              <a:tr h="1762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10%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M</a:t>
                      </a:r>
                      <a:r>
                        <a:rPr lang="en-US" sz="1000">
                          <a:effectLst/>
                        </a:rPr>
                        <a:t>inggu 1</a:t>
                      </a:r>
                      <a:r>
                        <a:rPr lang="id-ID" sz="1000">
                          <a:effectLst/>
                        </a:rPr>
                        <a:t>0: Mengumpulkan ringkasan wawancara dan olahan data sekunder.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</a:tr>
              <a:tr h="3525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5</a:t>
                      </a:r>
                      <a:r>
                        <a:rPr lang="en-US" sz="1000">
                          <a:effectLst/>
                        </a:rPr>
                        <a:t>%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M</a:t>
                      </a:r>
                      <a:r>
                        <a:rPr lang="en-US" sz="1000">
                          <a:effectLst/>
                        </a:rPr>
                        <a:t>inggu 1</a:t>
                      </a:r>
                      <a:r>
                        <a:rPr lang="id-ID" sz="1000">
                          <a:effectLst/>
                        </a:rPr>
                        <a:t>1: Mengumpulkan hasil </a:t>
                      </a:r>
                      <a:r>
                        <a:rPr lang="en-AU" sz="1000">
                          <a:effectLst/>
                        </a:rPr>
                        <a:t>Uji validitas dan keabsahan </a:t>
                      </a:r>
                      <a:endParaRPr lang="id-ID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data primer dan sekunder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</a:tr>
              <a:tr h="1762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10%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Ming</a:t>
                      </a:r>
                      <a:r>
                        <a:rPr lang="id-ID" sz="1000">
                          <a:effectLst/>
                        </a:rPr>
                        <a:t>g</a:t>
                      </a:r>
                      <a:r>
                        <a:rPr lang="en-AU" sz="1000">
                          <a:effectLst/>
                        </a:rPr>
                        <a:t>u 1</a:t>
                      </a:r>
                      <a:r>
                        <a:rPr lang="id-ID" sz="1000">
                          <a:effectLst/>
                        </a:rPr>
                        <a:t>2: </a:t>
                      </a:r>
                      <a:r>
                        <a:rPr lang="en-AU" sz="1000">
                          <a:effectLst/>
                        </a:rPr>
                        <a:t>Mengumpulkan laporan  analisis data 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</a:tr>
              <a:tr h="1762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10%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Ming</a:t>
                      </a:r>
                      <a:r>
                        <a:rPr lang="id-ID" sz="1000">
                          <a:effectLst/>
                        </a:rPr>
                        <a:t>g</a:t>
                      </a:r>
                      <a:r>
                        <a:rPr lang="en-AU" sz="1000">
                          <a:effectLst/>
                        </a:rPr>
                        <a:t>u 1</a:t>
                      </a:r>
                      <a:r>
                        <a:rPr lang="id-ID" sz="1000">
                          <a:effectLst/>
                        </a:rPr>
                        <a:t>3: </a:t>
                      </a:r>
                      <a:r>
                        <a:rPr lang="en-AU" sz="1000">
                          <a:effectLst/>
                        </a:rPr>
                        <a:t>Mengumpulkan </a:t>
                      </a:r>
                      <a:r>
                        <a:rPr lang="id-ID" sz="1000">
                          <a:effectLst/>
                        </a:rPr>
                        <a:t>output berupa draft: field report, policy brief, draft journal (optional) 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</a:tr>
              <a:tr h="3525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10%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Minggu </a:t>
                      </a:r>
                      <a:r>
                        <a:rPr lang="id-ID" sz="1000">
                          <a:effectLst/>
                        </a:rPr>
                        <a:t>14:  </a:t>
                      </a:r>
                      <a:r>
                        <a:rPr lang="en-US" sz="1000">
                          <a:effectLst/>
                        </a:rPr>
                        <a:t>presentasi draft</a:t>
                      </a:r>
                      <a:endParaRPr lang="id-ID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laporan akhir</a:t>
                      </a:r>
                      <a:r>
                        <a:rPr lang="id-ID" sz="1000">
                          <a:effectLst/>
                        </a:rPr>
                        <a:t> dengan power poin yang menarik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</a:tr>
              <a:tr h="1762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5</a:t>
                      </a:r>
                      <a:r>
                        <a:rPr lang="en-US" sz="1000">
                          <a:effectLst/>
                        </a:rPr>
                        <a:t>%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 </a:t>
                      </a:r>
                      <a:r>
                        <a:rPr lang="id-ID" sz="1000">
                          <a:effectLst/>
                        </a:rPr>
                        <a:t>Minggu 15: </a:t>
                      </a:r>
                      <a:r>
                        <a:rPr lang="en-US" sz="1000">
                          <a:effectLst/>
                        </a:rPr>
                        <a:t>Evaluasi  Praktikum</a:t>
                      </a:r>
                      <a:r>
                        <a:rPr lang="id-ID" sz="1000">
                          <a:effectLst/>
                        </a:rPr>
                        <a:t> (Ujian Akhir Semester)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</a:tr>
              <a:tr h="1762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10%</a:t>
                      </a:r>
                      <a:endParaRPr lang="id-ID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Presensi</a:t>
                      </a:r>
                      <a:endParaRPr lang="id-ID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486" marR="5748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1307860"/>
      </p:ext>
    </p:extLst>
  </p:cSld>
  <p:clrMapOvr>
    <a:masterClrMapping/>
  </p:clrMapOvr>
  <p:transition>
    <p:checke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2" name="WordArt 4"/>
          <p:cNvSpPr>
            <a:spLocks noChangeArrowheads="1" noChangeShapeType="1" noTextEdit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Terimakasih...</a:t>
            </a:r>
          </a:p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Ada masukan/pertanyaan???</a:t>
            </a:r>
          </a:p>
        </p:txBody>
      </p:sp>
      <p:pic>
        <p:nvPicPr>
          <p:cNvPr id="314375" name="Picture 7" descr="openhand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47850" y="2593975"/>
            <a:ext cx="5448300" cy="2506663"/>
          </a:xfr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2" grpId="0" animBg="1"/>
    </p:bld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17586</TotalTime>
  <Words>413</Words>
  <Application>Microsoft Office PowerPoint</Application>
  <PresentationFormat>On-screen Show (4:3)</PresentationFormat>
  <Paragraphs>69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Slit</vt:lpstr>
      <vt:lpstr>MATA KULIAH PRAKTIKUM</vt:lpstr>
      <vt:lpstr>Kontrak belajar </vt:lpstr>
      <vt:lpstr>Lanjutan..</vt:lpstr>
      <vt:lpstr>Lanjutan..</vt:lpstr>
      <vt:lpstr>Kegiatan Praktikum </vt:lpstr>
      <vt:lpstr>Lanjutan ..</vt:lpstr>
      <vt:lpstr>Lanjutan..</vt:lpstr>
      <vt:lpstr>bobot nilai dan tugas-tugas</vt:lpstr>
      <vt:lpstr>PowerPoint Presentation</vt:lpstr>
    </vt:vector>
  </TitlesOfParts>
  <Company>MysticalisticMind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KEWARGANEGARAAN</dc:title>
  <dc:creator>Sudarwati</dc:creator>
  <cp:lastModifiedBy>User</cp:lastModifiedBy>
  <cp:revision>166</cp:revision>
  <dcterms:created xsi:type="dcterms:W3CDTF">2008-06-22T15:35:50Z</dcterms:created>
  <dcterms:modified xsi:type="dcterms:W3CDTF">2020-09-27T15:06:38Z</dcterms:modified>
</cp:coreProperties>
</file>