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85" r:id="rId2"/>
    <p:sldId id="256" r:id="rId3"/>
    <p:sldId id="257" r:id="rId4"/>
    <p:sldId id="258" r:id="rId5"/>
    <p:sldId id="259" r:id="rId6"/>
    <p:sldId id="280" r:id="rId7"/>
    <p:sldId id="287" r:id="rId8"/>
    <p:sldId id="286" r:id="rId9"/>
    <p:sldId id="281" r:id="rId10"/>
    <p:sldId id="282" r:id="rId11"/>
    <p:sldId id="283" r:id="rId12"/>
    <p:sldId id="284" r:id="rId13"/>
    <p:sldId id="264" r:id="rId14"/>
    <p:sldId id="279" r:id="rId15"/>
    <p:sldId id="269" r:id="rId16"/>
    <p:sldId id="270" r:id="rId17"/>
    <p:sldId id="272" r:id="rId18"/>
    <p:sldId id="273" r:id="rId19"/>
    <p:sldId id="274" r:id="rId20"/>
    <p:sldId id="275" r:id="rId21"/>
    <p:sldId id="276" r:id="rId22"/>
    <p:sldId id="277" r:id="rId23"/>
    <p:sldId id="278" r:id="rId24"/>
    <p:sldId id="267" r:id="rId25"/>
    <p:sldId id="268" r:id="rId26"/>
    <p:sldId id="260" r:id="rId27"/>
    <p:sldId id="261" r:id="rId28"/>
    <p:sldId id="262" r:id="rId29"/>
    <p:sldId id="263" r:id="rId3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AE333C-1A87-4F00-987E-121BBBDD4041}" type="datetimeFigureOut">
              <a:rPr lang="id-ID" smtClean="0"/>
              <a:t>02/12/2020</a:t>
            </a:fld>
            <a:endParaRPr lang="id-ID"/>
          </a:p>
        </p:txBody>
      </p:sp>
      <p:sp>
        <p:nvSpPr>
          <p:cNvPr id="5" name="Footer Placeholder 4"/>
          <p:cNvSpPr>
            <a:spLocks noGrp="1"/>
          </p:cNvSpPr>
          <p:nvPr>
            <p:ph type="ftr" sz="quarter" idx="11"/>
          </p:nvPr>
        </p:nvSpPr>
        <p:spPr/>
        <p:txBody>
          <a:bodyPr/>
          <a:lstStyle/>
          <a:p>
            <a:endParaRPr lang="id-ID"/>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34A86ED4-F04C-441B-A844-10BB72C4F43C}" type="slidenum">
              <a:rPr lang="id-ID" smtClean="0"/>
              <a:t>‹#›</a:t>
            </a:fld>
            <a:endParaRPr lang="id-ID"/>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AE333C-1A87-4F00-987E-121BBBDD4041}" type="datetimeFigureOut">
              <a:rPr lang="id-ID" smtClean="0"/>
              <a:t>02/12/2020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4A86ED4-F04C-441B-A844-10BB72C4F43C}"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AE333C-1A87-4F00-987E-121BBBDD4041}" type="datetimeFigureOut">
              <a:rPr lang="id-ID" smtClean="0"/>
              <a:t>02/12/2020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4A86ED4-F04C-441B-A844-10BB72C4F43C}"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AE333C-1A87-4F00-987E-121BBBDD4041}" type="datetimeFigureOut">
              <a:rPr lang="id-ID" smtClean="0"/>
              <a:t>02/12/2020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4A86ED4-F04C-441B-A844-10BB72C4F43C}"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AE333C-1A87-4F00-987E-121BBBDD4041}" type="datetimeFigureOut">
              <a:rPr lang="id-ID" smtClean="0"/>
              <a:t>02/12/2020</a:t>
            </a:fld>
            <a:endParaRPr lang="id-ID"/>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4A86ED4-F04C-441B-A844-10BB72C4F43C}" type="slidenum">
              <a:rPr lang="id-ID" smtClean="0"/>
              <a:t>‹#›</a:t>
            </a:fld>
            <a:endParaRPr lang="id-ID"/>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4AE333C-1A87-4F00-987E-121BBBDD4041}" type="datetimeFigureOut">
              <a:rPr lang="id-ID" smtClean="0"/>
              <a:t>02/12/2020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4A86ED4-F04C-441B-A844-10BB72C4F43C}"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4AE333C-1A87-4F00-987E-121BBBDD4041}" type="datetimeFigureOut">
              <a:rPr lang="id-ID" smtClean="0"/>
              <a:t>02/12/2020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4A86ED4-F04C-441B-A844-10BB72C4F43C}"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AE333C-1A87-4F00-987E-121BBBDD4041}" type="datetimeFigureOut">
              <a:rPr lang="id-ID" smtClean="0"/>
              <a:t>02/12/2020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4A86ED4-F04C-441B-A844-10BB72C4F43C}"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B4AE333C-1A87-4F00-987E-121BBBDD4041}" type="datetimeFigureOut">
              <a:rPr lang="id-ID" smtClean="0"/>
              <a:t>02/12/2020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4A86ED4-F04C-441B-A844-10BB72C4F43C}"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4AE333C-1A87-4F00-987E-121BBBDD4041}" type="datetimeFigureOut">
              <a:rPr lang="id-ID" smtClean="0"/>
              <a:t>02/12/2020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4A86ED4-F04C-441B-A844-10BB72C4F43C}" type="slidenum">
              <a:rPr lang="id-ID" smtClean="0"/>
              <a:t>‹#›</a:t>
            </a:fld>
            <a:endParaRPr lang="id-ID"/>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B4AE333C-1A87-4F00-987E-121BBBDD4041}" type="datetimeFigureOut">
              <a:rPr lang="id-ID" smtClean="0"/>
              <a:t>02/12/2020</a:t>
            </a:fld>
            <a:endParaRPr lang="id-ID"/>
          </a:p>
        </p:txBody>
      </p:sp>
      <p:sp>
        <p:nvSpPr>
          <p:cNvPr id="7" name="Slide Number Placeholder 6"/>
          <p:cNvSpPr>
            <a:spLocks noGrp="1"/>
          </p:cNvSpPr>
          <p:nvPr>
            <p:ph type="sldNum" sz="quarter" idx="12"/>
          </p:nvPr>
        </p:nvSpPr>
        <p:spPr/>
        <p:txBody>
          <a:bodyPr/>
          <a:lstStyle/>
          <a:p>
            <a:fld id="{34A86ED4-F04C-441B-A844-10BB72C4F43C}" type="slidenum">
              <a:rPr lang="id-ID" smtClean="0"/>
              <a:t>‹#›</a:t>
            </a:fld>
            <a:endParaRPr lang="id-ID"/>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id-ID"/>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B4AE333C-1A87-4F00-987E-121BBBDD4041}" type="datetimeFigureOut">
              <a:rPr lang="id-ID" smtClean="0"/>
              <a:t>02/12/2020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34A86ED4-F04C-441B-A844-10BB72C4F43C}" type="slidenum">
              <a:rPr lang="id-ID" smtClean="0"/>
              <a:t>‹#›</a:t>
            </a:fld>
            <a:endParaRPr lang="id-ID"/>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file:///D:\KULIYAH\semester%20III\MANAJEMEN%20SDM%20DAN%20KEPEMIMPINAN%20PENDIDIKAN\makalah\makalah%20kepemimpinan.doc#_ftn1"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gi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15.png"/></Relationships>
</file>

<file path=ppt/slides/_rels/slide2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7.xml"/><Relationship Id="rId5" Type="http://schemas.openxmlformats.org/officeDocument/2006/relationships/hyperlink" Target="file:///C:\Documents%20and%20Settings\BAAK%20UNITRI\Desktop\SLD%2017%20Conflict%20Mangment2.ppt" TargetMode="External"/><Relationship Id="rId4" Type="http://schemas.openxmlformats.org/officeDocument/2006/relationships/image" Target="../media/image19.gif"/></Relationships>
</file>

<file path=ppt/slides/_rels/slide2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gi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file:///D:\KULIYAH\semester%20III\MANAJEMEN%20SDM%20DAN%20KEPEMIMPINAN%20PENDIDIKAN\makalah\makalah%20kepemimpinan.doc#_ftn8"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id-ID"/>
          </a:p>
        </p:txBody>
      </p:sp>
      <p:sp>
        <p:nvSpPr>
          <p:cNvPr id="2" name="Title 1"/>
          <p:cNvSpPr>
            <a:spLocks noGrp="1"/>
          </p:cNvSpPr>
          <p:nvPr>
            <p:ph type="ctrTitle"/>
          </p:nvPr>
        </p:nvSpPr>
        <p:spPr/>
        <p:txBody>
          <a:bodyPr/>
          <a:lstStyle/>
          <a:p>
            <a:r>
              <a:rPr lang="id-ID" dirty="0" smtClean="0"/>
              <a:t>MATERI IV</a:t>
            </a:r>
            <a:br>
              <a:rPr lang="id-ID" dirty="0" smtClean="0"/>
            </a:br>
            <a:r>
              <a:rPr lang="id-ID" dirty="0" smtClean="0"/>
              <a:t>TEKNIK MEMIMPIN </a:t>
            </a:r>
            <a:endParaRPr lang="id-ID" dirty="0"/>
          </a:p>
        </p:txBody>
      </p:sp>
    </p:spTree>
    <p:extLst>
      <p:ext uri="{BB962C8B-B14F-4D97-AF65-F5344CB8AC3E}">
        <p14:creationId xmlns:p14="http://schemas.microsoft.com/office/powerpoint/2010/main" val="22695998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idx="1"/>
          </p:nvPr>
        </p:nvSpPr>
        <p:spPr/>
        <p:txBody>
          <a:bodyPr/>
          <a:lstStyle/>
          <a:p>
            <a:pPr eaLnBrk="1" hangingPunct="1"/>
            <a:r>
              <a:rPr lang="en-US" smtClean="0"/>
              <a:t>Meningkat kreativitas dan partisipasi </a:t>
            </a:r>
          </a:p>
          <a:p>
            <a:pPr eaLnBrk="1" hangingPunct="1"/>
            <a:r>
              <a:rPr lang="en-US" smtClean="0"/>
              <a:t>Meingkatkan kesejahteraan </a:t>
            </a:r>
          </a:p>
          <a:p>
            <a:pPr eaLnBrk="1" hangingPunct="1"/>
            <a:r>
              <a:rPr lang="en-US" smtClean="0"/>
              <a:t>Mempertinggi rasa tanggung jawab</a:t>
            </a:r>
          </a:p>
          <a:p>
            <a:pPr eaLnBrk="1" hangingPunct="1"/>
            <a:r>
              <a:rPr lang="en-US" smtClean="0"/>
              <a:t>Meningkatkan efisiensi penggunaan alat dan bahan baku</a:t>
            </a:r>
          </a:p>
        </p:txBody>
      </p:sp>
    </p:spTree>
    <p:extLst>
      <p:ext uri="{BB962C8B-B14F-4D97-AF65-F5344CB8AC3E}">
        <p14:creationId xmlns:p14="http://schemas.microsoft.com/office/powerpoint/2010/main" val="14062263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685800" y="762000"/>
            <a:ext cx="7772400" cy="5334000"/>
          </a:xfrm>
        </p:spPr>
        <p:txBody>
          <a:bodyPr/>
          <a:lstStyle/>
          <a:p>
            <a:pPr marL="609600" indent="-609600" eaLnBrk="1" hangingPunct="1">
              <a:buFontTx/>
              <a:buNone/>
            </a:pPr>
            <a:r>
              <a:rPr lang="en-US" sz="4000" smtClean="0"/>
              <a:t>Pandangan memotivasi pekerja dalam perusahaan </a:t>
            </a:r>
            <a:endParaRPr lang="en-US" smtClean="0"/>
          </a:p>
          <a:p>
            <a:pPr marL="609600" indent="-609600" eaLnBrk="1" hangingPunct="1">
              <a:buFontTx/>
              <a:buNone/>
            </a:pPr>
            <a:endParaRPr lang="en-US" smtClean="0"/>
          </a:p>
          <a:p>
            <a:pPr marL="609600" indent="-609600" eaLnBrk="1" hangingPunct="1">
              <a:buFontTx/>
              <a:buNone/>
            </a:pPr>
            <a:r>
              <a:rPr lang="en-US" smtClean="0"/>
              <a:t>Ada 3 model, yakni :</a:t>
            </a:r>
          </a:p>
          <a:p>
            <a:pPr marL="609600" indent="-609600" eaLnBrk="1" hangingPunct="1">
              <a:buFontTx/>
              <a:buAutoNum type="arabicPeriod"/>
            </a:pPr>
            <a:r>
              <a:rPr lang="en-US" smtClean="0"/>
              <a:t>Model tradisional (Taylor)</a:t>
            </a:r>
          </a:p>
          <a:p>
            <a:pPr marL="609600" indent="-609600" eaLnBrk="1" hangingPunct="1">
              <a:buFontTx/>
              <a:buNone/>
            </a:pPr>
            <a:r>
              <a:rPr lang="en-US" smtClean="0"/>
              <a:t>2     Model Hubungan sesama manusia (E Mayo)</a:t>
            </a:r>
          </a:p>
          <a:p>
            <a:pPr marL="609600" indent="-609600" eaLnBrk="1" hangingPunct="1">
              <a:buFontTx/>
              <a:buAutoNum type="arabicPlain" startAt="3"/>
            </a:pPr>
            <a:r>
              <a:rPr lang="en-US" smtClean="0"/>
              <a:t>Model sumberdaya Manusia</a:t>
            </a:r>
          </a:p>
          <a:p>
            <a:pPr marL="609600" indent="-609600" eaLnBrk="1" hangingPunct="1"/>
            <a:endParaRPr lang="en-US" sz="3600" smtClean="0"/>
          </a:p>
        </p:txBody>
      </p:sp>
    </p:spTree>
    <p:extLst>
      <p:ext uri="{BB962C8B-B14F-4D97-AF65-F5344CB8AC3E}">
        <p14:creationId xmlns:p14="http://schemas.microsoft.com/office/powerpoint/2010/main" val="10414406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685800" y="990600"/>
            <a:ext cx="7772400" cy="5105400"/>
          </a:xfrm>
        </p:spPr>
        <p:txBody>
          <a:bodyPr>
            <a:normAutofit/>
          </a:bodyPr>
          <a:lstStyle/>
          <a:p>
            <a:pPr marL="609600" indent="-609600" eaLnBrk="1" hangingPunct="1">
              <a:buFontTx/>
              <a:buAutoNum type="arabicPeriod"/>
            </a:pPr>
            <a:r>
              <a:rPr lang="en-US" smtClean="0"/>
              <a:t>Model tradisional (Taylor)</a:t>
            </a:r>
          </a:p>
          <a:p>
            <a:pPr marL="990600" lvl="1" indent="-533400" eaLnBrk="1" hangingPunct="1"/>
            <a:r>
              <a:rPr lang="en-US" smtClean="0"/>
              <a:t>Pekerja dimotivasi oleh insentif (uang)</a:t>
            </a:r>
          </a:p>
          <a:p>
            <a:pPr marL="609600" indent="-609600" eaLnBrk="1" hangingPunct="1">
              <a:buFontTx/>
              <a:buNone/>
            </a:pPr>
            <a:r>
              <a:rPr lang="en-US" smtClean="0"/>
              <a:t>2     Model Hubungan sesama manusia (E Mayo)</a:t>
            </a:r>
          </a:p>
          <a:p>
            <a:pPr marL="990600" lvl="1" indent="-533400" eaLnBrk="1" hangingPunct="1"/>
            <a:r>
              <a:rPr lang="en-US" smtClean="0"/>
              <a:t>Kontak sosial antar pekerja penting</a:t>
            </a:r>
          </a:p>
          <a:p>
            <a:pPr marL="609600" indent="-609600" eaLnBrk="1" hangingPunct="1">
              <a:buFontTx/>
              <a:buAutoNum type="arabicPlain" startAt="3"/>
            </a:pPr>
            <a:r>
              <a:rPr lang="en-US" smtClean="0"/>
              <a:t>Model sumberdaya Manusia</a:t>
            </a:r>
          </a:p>
          <a:p>
            <a:pPr marL="990600" lvl="1" indent="-533400" eaLnBrk="1" hangingPunct="1"/>
            <a:r>
              <a:rPr lang="en-US" smtClean="0"/>
              <a:t>Pekerja tak hanya termotivasi oleh uang atau ingin puas, tapi juga pencapaian dan makin kerja, manajer bertanggung jawab pencapaian tujuan organisasi dan individu sesuai dengan kontribusi perhatian / kemampuan individu.</a:t>
            </a:r>
          </a:p>
          <a:p>
            <a:pPr marL="609600" indent="-609600" eaLnBrk="1" hangingPunct="1"/>
            <a:endParaRPr lang="en-US" smtClean="0"/>
          </a:p>
        </p:txBody>
      </p:sp>
    </p:spTree>
    <p:extLst>
      <p:ext uri="{BB962C8B-B14F-4D97-AF65-F5344CB8AC3E}">
        <p14:creationId xmlns:p14="http://schemas.microsoft.com/office/powerpoint/2010/main" val="14971683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4. Penyelesaian konflik</a:t>
            </a:r>
          </a:p>
        </p:txBody>
      </p:sp>
      <p:sp>
        <p:nvSpPr>
          <p:cNvPr id="3" name="Content Placeholder 2"/>
          <p:cNvSpPr>
            <a:spLocks noGrp="1"/>
          </p:cNvSpPr>
          <p:nvPr>
            <p:ph idx="1"/>
          </p:nvPr>
        </p:nvSpPr>
        <p:spPr/>
        <p:txBody>
          <a:bodyPr/>
          <a:lstStyle/>
          <a:p>
            <a:r>
              <a:rPr lang="id-ID" dirty="0" smtClean="0"/>
              <a:t> </a:t>
            </a:r>
          </a:p>
          <a:p>
            <a:r>
              <a:rPr lang="id-ID" dirty="0" smtClean="0"/>
              <a:t>Kegiatan yang menyelesaiakan konflik ---- perbedaan sampai konflik terbuka</a:t>
            </a:r>
            <a:endParaRPr lang="id-ID" dirty="0"/>
          </a:p>
        </p:txBody>
      </p:sp>
    </p:spTree>
    <p:extLst>
      <p:ext uri="{BB962C8B-B14F-4D97-AF65-F5344CB8AC3E}">
        <p14:creationId xmlns:p14="http://schemas.microsoft.com/office/powerpoint/2010/main" val="621192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28596" y="357166"/>
            <a:ext cx="8286808" cy="6072230"/>
          </a:xfrm>
          <a:prstGeom prst="rect">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3200" dirty="0" smtClean="0">
                <a:solidFill>
                  <a:schemeClr val="tx1"/>
                </a:solidFill>
                <a:latin typeface="Aharoni" pitchFamily="2" charset="-79"/>
                <a:cs typeface="Aharoni" pitchFamily="2" charset="-79"/>
              </a:rPr>
              <a:t>Pengertian Konflik</a:t>
            </a:r>
          </a:p>
          <a:p>
            <a:pPr algn="ctr"/>
            <a:endParaRPr lang="id-ID" sz="3200" dirty="0" smtClean="0">
              <a:solidFill>
                <a:schemeClr val="tx1"/>
              </a:solidFill>
            </a:endParaRPr>
          </a:p>
          <a:p>
            <a:pPr algn="ctr"/>
            <a:endParaRPr lang="id-ID" sz="3200" dirty="0" smtClean="0">
              <a:solidFill>
                <a:schemeClr val="tx1"/>
              </a:solidFill>
            </a:endParaRPr>
          </a:p>
          <a:p>
            <a:pPr algn="ctr"/>
            <a:endParaRPr lang="id-ID" sz="3200" dirty="0" smtClean="0">
              <a:solidFill>
                <a:schemeClr val="tx1"/>
              </a:solidFill>
            </a:endParaRPr>
          </a:p>
          <a:p>
            <a:pPr algn="ctr"/>
            <a:endParaRPr lang="id-ID" sz="3200" dirty="0" smtClean="0">
              <a:solidFill>
                <a:schemeClr val="tx1"/>
              </a:solidFill>
            </a:endParaRPr>
          </a:p>
          <a:p>
            <a:pPr algn="ctr"/>
            <a:endParaRPr lang="id-ID" sz="3200" dirty="0" smtClean="0">
              <a:solidFill>
                <a:schemeClr val="tx1"/>
              </a:solidFill>
            </a:endParaRPr>
          </a:p>
          <a:p>
            <a:pPr algn="ctr"/>
            <a:endParaRPr lang="id-ID" sz="3200" dirty="0" smtClean="0">
              <a:solidFill>
                <a:schemeClr val="tx1"/>
              </a:solidFill>
            </a:endParaRPr>
          </a:p>
          <a:p>
            <a:pPr algn="ctr"/>
            <a:endParaRPr lang="id-ID" sz="3200" dirty="0" smtClean="0">
              <a:solidFill>
                <a:schemeClr val="tx1"/>
              </a:solidFill>
            </a:endParaRPr>
          </a:p>
          <a:p>
            <a:pPr algn="ctr"/>
            <a:endParaRPr lang="id-ID" sz="3200" dirty="0" smtClean="0">
              <a:solidFill>
                <a:schemeClr val="tx1"/>
              </a:solidFill>
            </a:endParaRPr>
          </a:p>
          <a:p>
            <a:pPr algn="ctr"/>
            <a:endParaRPr lang="id-ID" sz="3200" dirty="0" smtClean="0">
              <a:solidFill>
                <a:schemeClr val="tx1"/>
              </a:solidFill>
            </a:endParaRPr>
          </a:p>
          <a:p>
            <a:pPr algn="ctr"/>
            <a:endParaRPr lang="id-ID" sz="3200" dirty="0" smtClean="0">
              <a:solidFill>
                <a:schemeClr val="tx1"/>
              </a:solidFill>
            </a:endParaRPr>
          </a:p>
          <a:p>
            <a:pPr algn="ctr"/>
            <a:endParaRPr lang="id-ID" sz="3200" dirty="0">
              <a:solidFill>
                <a:schemeClr val="tx1"/>
              </a:solidFill>
            </a:endParaRPr>
          </a:p>
        </p:txBody>
      </p:sp>
      <p:sp>
        <p:nvSpPr>
          <p:cNvPr id="7" name="Content Placeholder 2"/>
          <p:cNvSpPr>
            <a:spLocks noGrp="1"/>
          </p:cNvSpPr>
          <p:nvPr>
            <p:ph idx="1"/>
          </p:nvPr>
        </p:nvSpPr>
        <p:spPr>
          <a:xfrm>
            <a:off x="428596" y="1571612"/>
            <a:ext cx="4500594" cy="4811715"/>
          </a:xfrm>
        </p:spPr>
        <p:txBody>
          <a:bodyPr>
            <a:normAutofit fontScale="85000" lnSpcReduction="10000"/>
          </a:bodyPr>
          <a:lstStyle/>
          <a:p>
            <a:pPr>
              <a:buNone/>
            </a:pPr>
            <a:r>
              <a:rPr lang="id-ID" sz="2600" dirty="0" smtClean="0">
                <a:sym typeface="Wingdings" pitchFamily="2" charset="2"/>
              </a:rPr>
              <a:t>Nardjana (1994): konflik adalah akibat situasi dimana keinginan atau kehendak yang berbeda atau berlawanan antara satu dengan yang lain.</a:t>
            </a:r>
          </a:p>
          <a:p>
            <a:pPr>
              <a:buNone/>
            </a:pPr>
            <a:r>
              <a:rPr lang="id-ID" sz="2600" dirty="0" smtClean="0">
                <a:sym typeface="Wingdings" pitchFamily="2" charset="2"/>
              </a:rPr>
              <a:t>Pickering (2001): keadaan perilaku yang bertentangan </a:t>
            </a:r>
          </a:p>
          <a:p>
            <a:pPr>
              <a:buNone/>
            </a:pPr>
            <a:r>
              <a:rPr lang="id-ID" sz="2600" dirty="0" smtClean="0"/>
              <a:t>Situasi yang terjadi ketika ada perbedaan pandapat atau perbedaan cara pandang diantara beberapa orang, kelompok atau organisasi.</a:t>
            </a:r>
          </a:p>
          <a:p>
            <a:pPr>
              <a:buNone/>
            </a:pPr>
            <a:endParaRPr lang="id-ID" dirty="0"/>
          </a:p>
        </p:txBody>
      </p:sp>
      <p:pic>
        <p:nvPicPr>
          <p:cNvPr id="15361" name="Picture 1" descr="C:\Users\User\Downloads\konflik\31775212-conflict-resolution-puzzle-pieces-illustration-design-over-a-white-background-Stock-Vector.jpg"/>
          <p:cNvPicPr>
            <a:picLocks noChangeAspect="1" noChangeArrowheads="1"/>
          </p:cNvPicPr>
          <p:nvPr/>
        </p:nvPicPr>
        <p:blipFill>
          <a:blip r:embed="rId2" cstate="print"/>
          <a:srcRect/>
          <a:stretch>
            <a:fillRect/>
          </a:stretch>
        </p:blipFill>
        <p:spPr bwMode="auto">
          <a:xfrm rot="21338593">
            <a:off x="5088671" y="3911934"/>
            <a:ext cx="3403605" cy="2447385"/>
          </a:xfrm>
          <a:prstGeom prst="rect">
            <a:avLst/>
          </a:prstGeom>
          <a:noFill/>
        </p:spPr>
      </p:pic>
      <p:pic>
        <p:nvPicPr>
          <p:cNvPr id="15362" name="Picture 2" descr="C:\Users\User\Downloads\konflik\konflik2.jpg"/>
          <p:cNvPicPr>
            <a:picLocks noChangeAspect="1" noChangeArrowheads="1"/>
          </p:cNvPicPr>
          <p:nvPr/>
        </p:nvPicPr>
        <p:blipFill>
          <a:blip r:embed="rId3"/>
          <a:srcRect/>
          <a:stretch>
            <a:fillRect/>
          </a:stretch>
        </p:blipFill>
        <p:spPr bwMode="auto">
          <a:xfrm>
            <a:off x="5072066" y="1428736"/>
            <a:ext cx="3386492" cy="2253556"/>
          </a:xfrm>
          <a:prstGeom prst="rect">
            <a:avLst/>
          </a:prstGeom>
          <a:noFill/>
        </p:spPr>
      </p:pic>
    </p:spTree>
    <p:extLst>
      <p:ext uri="{BB962C8B-B14F-4D97-AF65-F5344CB8AC3E}">
        <p14:creationId xmlns:p14="http://schemas.microsoft.com/office/powerpoint/2010/main" val="5434447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4" name="Text Box 4"/>
          <p:cNvSpPr txBox="1">
            <a:spLocks noChangeArrowheads="1"/>
          </p:cNvSpPr>
          <p:nvPr/>
        </p:nvSpPr>
        <p:spPr bwMode="auto">
          <a:xfrm>
            <a:off x="457200" y="609600"/>
            <a:ext cx="7696200" cy="3022600"/>
          </a:xfrm>
          <a:prstGeom prst="rect">
            <a:avLst/>
          </a:prstGeom>
          <a:solidFill>
            <a:srgbClr val="DCB9E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lvl="2"/>
            <a:r>
              <a:rPr lang="en-US" sz="2400"/>
              <a:t>1. Konflik sebagai suatu perselisihan atau perjuangan yang timbul bila keseimbangan antara perasaan, pikiran, hasrat, dan perilaku seseorang terancam (Deutsch, 1969, dalam La Monica,1998)</a:t>
            </a:r>
          </a:p>
          <a:p>
            <a:pPr lvl="2"/>
            <a:r>
              <a:rPr lang="en-US" sz="2400"/>
              <a:t>2. Konflik adalah perjuangan diantara kekuatan-kekuatan interdependen (Douglass dan Bevis, 	1979 dalam La Monica,1998)</a:t>
            </a:r>
          </a:p>
        </p:txBody>
      </p:sp>
      <p:sp>
        <p:nvSpPr>
          <p:cNvPr id="15365" name="Text Box 5"/>
          <p:cNvSpPr txBox="1">
            <a:spLocks noChangeArrowheads="1"/>
          </p:cNvSpPr>
          <p:nvPr/>
        </p:nvSpPr>
        <p:spPr bwMode="auto">
          <a:xfrm>
            <a:off x="1143000" y="4724400"/>
            <a:ext cx="5943600" cy="132080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a:t>Konflik adalah suatu keadaan dimana terjadi adanya pertentangan antara dua atau beberapa kekuatan yang berlawanan. Umumnya kekuatan yang dimaksud bersumber dari keinginan manusia.</a:t>
            </a:r>
          </a:p>
        </p:txBody>
      </p:sp>
      <p:sp>
        <p:nvSpPr>
          <p:cNvPr id="15366" name="AutoShape 6"/>
          <p:cNvSpPr>
            <a:spLocks noChangeArrowheads="1"/>
          </p:cNvSpPr>
          <p:nvPr/>
        </p:nvSpPr>
        <p:spPr bwMode="auto">
          <a:xfrm>
            <a:off x="304800" y="3505200"/>
            <a:ext cx="762000" cy="2438400"/>
          </a:xfrm>
          <a:prstGeom prst="curvedRightArrow">
            <a:avLst>
              <a:gd name="adj1" fmla="val 64000"/>
              <a:gd name="adj2" fmla="val 128000"/>
              <a:gd name="adj3" fmla="val 3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pic>
        <p:nvPicPr>
          <p:cNvPr id="15367" name="Picture 7" descr="Cat&amp;Mouse3286"/>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3505200"/>
            <a:ext cx="1524000" cy="2590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4199613"/>
      </p:ext>
    </p:extLst>
  </p:cSld>
  <p:clrMapOvr>
    <a:masterClrMapping/>
  </p:clrMapOvr>
  <p:transition>
    <p:pull dir="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8" name="WordArt 4"/>
          <p:cNvSpPr>
            <a:spLocks noChangeArrowheads="1" noChangeShapeType="1" noTextEdit="1"/>
          </p:cNvSpPr>
          <p:nvPr/>
        </p:nvSpPr>
        <p:spPr bwMode="auto">
          <a:xfrm>
            <a:off x="1295400" y="457200"/>
            <a:ext cx="4114800" cy="1285875"/>
          </a:xfrm>
          <a:prstGeom prst="rect">
            <a:avLst/>
          </a:prstGeom>
        </p:spPr>
        <p:txBody>
          <a:bodyPr wrap="none" fromWordArt="1">
            <a:prstTxWarp prst="textWave1">
              <a:avLst>
                <a:gd name="adj1" fmla="val 13005"/>
                <a:gd name="adj2" fmla="val 0"/>
              </a:avLst>
            </a:prstTxWarp>
          </a:bodyPr>
          <a:lstStyle/>
          <a:p>
            <a:pPr algn="ctr"/>
            <a:r>
              <a:rPr lang="id-ID"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Impact"/>
              </a:rPr>
              <a:t>Tipe atau jenis konflik</a:t>
            </a:r>
          </a:p>
        </p:txBody>
      </p:sp>
      <p:sp>
        <p:nvSpPr>
          <p:cNvPr id="16389" name="Text Box 5"/>
          <p:cNvSpPr txBox="1">
            <a:spLocks noChangeArrowheads="1"/>
          </p:cNvSpPr>
          <p:nvPr/>
        </p:nvSpPr>
        <p:spPr bwMode="auto">
          <a:xfrm>
            <a:off x="838200" y="2438400"/>
            <a:ext cx="5410200" cy="1927225"/>
          </a:xfrm>
          <a:prstGeom prst="rect">
            <a:avLst/>
          </a:prstGeom>
          <a:solidFill>
            <a:srgbClr val="F4AAD1"/>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Bef>
                <a:spcPct val="50000"/>
              </a:spcBef>
              <a:buFontTx/>
              <a:buAutoNum type="arabicPeriod"/>
            </a:pPr>
            <a:r>
              <a:rPr lang="en-US" sz="2400"/>
              <a:t>KONFLIK INTRAPERSONAL</a:t>
            </a:r>
          </a:p>
          <a:p>
            <a:pPr>
              <a:spcBef>
                <a:spcPct val="50000"/>
              </a:spcBef>
              <a:buFontTx/>
              <a:buAutoNum type="arabicPeriod"/>
            </a:pPr>
            <a:r>
              <a:rPr lang="en-US" sz="2400"/>
              <a:t>KONFLIK INTERPERSONAL</a:t>
            </a:r>
          </a:p>
          <a:p>
            <a:pPr>
              <a:spcBef>
                <a:spcPct val="50000"/>
              </a:spcBef>
              <a:buFontTx/>
              <a:buAutoNum type="arabicPeriod"/>
            </a:pPr>
            <a:r>
              <a:rPr lang="en-US" sz="2400"/>
              <a:t>KONFLIK INTERGROUP ATAU ANTAR KELOMPOK</a:t>
            </a:r>
          </a:p>
        </p:txBody>
      </p:sp>
      <p:pic>
        <p:nvPicPr>
          <p:cNvPr id="16390" name="Picture 6" descr="TheEyev242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1828800"/>
            <a:ext cx="1905000" cy="2286000"/>
          </a:xfrm>
          <a:prstGeom prst="rect">
            <a:avLst/>
          </a:prstGeom>
          <a:noFill/>
          <a:extLst>
            <a:ext uri="{909E8E84-426E-40DD-AFC4-6F175D3DCCD1}">
              <a14:hiddenFill xmlns:a14="http://schemas.microsoft.com/office/drawing/2010/main">
                <a:solidFill>
                  <a:srgbClr val="FFFFFF"/>
                </a:solidFill>
              </a14:hiddenFill>
            </a:ext>
          </a:extLst>
        </p:spPr>
      </p:pic>
      <p:pic>
        <p:nvPicPr>
          <p:cNvPr id="16391" name="Picture 7" descr="GarfieldDancing13503"/>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4800600"/>
            <a:ext cx="19050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8427738"/>
      </p:ext>
    </p:extLst>
  </p:cSld>
  <p:clrMapOvr>
    <a:masterClrMapping/>
  </p:clrMapOvr>
  <p:transition>
    <p:diamon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8439" name="Picture 7" descr="Dolphin1330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28600"/>
            <a:ext cx="8382000" cy="6248400"/>
          </a:xfrm>
          <a:prstGeom prst="rect">
            <a:avLst/>
          </a:prstGeom>
          <a:noFill/>
          <a:extLst>
            <a:ext uri="{909E8E84-426E-40DD-AFC4-6F175D3DCCD1}">
              <a14:hiddenFill xmlns:a14="http://schemas.microsoft.com/office/drawing/2010/main">
                <a:solidFill>
                  <a:srgbClr val="FFFFFF"/>
                </a:solidFill>
              </a14:hiddenFill>
            </a:ext>
          </a:extLst>
        </p:spPr>
      </p:pic>
      <p:sp>
        <p:nvSpPr>
          <p:cNvPr id="18436" name="WordArt 4"/>
          <p:cNvSpPr>
            <a:spLocks noChangeArrowheads="1" noChangeShapeType="1" noTextEdit="1"/>
          </p:cNvSpPr>
          <p:nvPr/>
        </p:nvSpPr>
        <p:spPr bwMode="auto">
          <a:xfrm>
            <a:off x="304800" y="609600"/>
            <a:ext cx="7391400" cy="569913"/>
          </a:xfrm>
          <a:prstGeom prst="rect">
            <a:avLst/>
          </a:prstGeom>
          <a:extLst>
            <a:ext uri="{AF507438-7753-43E0-B8FC-AC1667EBCBE1}">
              <a14:hiddenEffects xmlns:a14="http://schemas.microsoft.com/office/drawing/2010/main">
                <a:effectLst/>
              </a14:hiddenEffects>
            </a:ext>
          </a:extLst>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id-ID" sz="3600" kern="10">
                <a:ln w="9525">
                  <a:round/>
                  <a:headEnd/>
                  <a:tailEnd/>
                </a:ln>
                <a:gradFill rotWithShape="0">
                  <a:gsLst>
                    <a:gs pos="0">
                      <a:srgbClr val="FFE701"/>
                    </a:gs>
                    <a:gs pos="100000">
                      <a:srgbClr val="FE3E02"/>
                    </a:gs>
                  </a:gsLst>
                  <a:lin ang="5400000" scaled="1"/>
                </a:gradFill>
                <a:latin typeface="Impact"/>
              </a:rPr>
              <a:t>Faktor-faktor yg mempengaruhi konflik</a:t>
            </a:r>
          </a:p>
        </p:txBody>
      </p:sp>
      <p:sp>
        <p:nvSpPr>
          <p:cNvPr id="18437" name="Text Box 5"/>
          <p:cNvSpPr txBox="1">
            <a:spLocks noChangeArrowheads="1"/>
          </p:cNvSpPr>
          <p:nvPr/>
        </p:nvSpPr>
        <p:spPr bwMode="auto">
          <a:xfrm>
            <a:off x="685800" y="1371600"/>
            <a:ext cx="6172200" cy="3025775"/>
          </a:xfrm>
          <a:prstGeom prst="rect">
            <a:avLst/>
          </a:prstGeom>
          <a:solidFill>
            <a:srgbClr val="FFFF66"/>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r>
              <a:rPr lang="en-US" sz="3200"/>
              <a:t>Faktor internal :</a:t>
            </a:r>
          </a:p>
          <a:p>
            <a:pPr lvl="1"/>
            <a:r>
              <a:rPr lang="en-US" sz="3200"/>
              <a:t>1. Karakteristik kepribadian</a:t>
            </a:r>
          </a:p>
          <a:p>
            <a:pPr lvl="1"/>
            <a:r>
              <a:rPr lang="en-US" sz="3200"/>
              <a:t>2. Sistem nilai dan keyakinan yang dimiliki</a:t>
            </a:r>
          </a:p>
          <a:p>
            <a:pPr lvl="1"/>
            <a:r>
              <a:rPr lang="en-US" sz="3200"/>
              <a:t>3. Kebutuhan</a:t>
            </a:r>
          </a:p>
          <a:p>
            <a:pPr lvl="1"/>
            <a:r>
              <a:rPr lang="en-US" sz="3200"/>
              <a:t>4. Perbedaan persepsi</a:t>
            </a:r>
          </a:p>
        </p:txBody>
      </p:sp>
      <p:sp>
        <p:nvSpPr>
          <p:cNvPr id="18438" name="Text Box 6"/>
          <p:cNvSpPr txBox="1">
            <a:spLocks noChangeArrowheads="1"/>
          </p:cNvSpPr>
          <p:nvPr/>
        </p:nvSpPr>
        <p:spPr bwMode="auto">
          <a:xfrm>
            <a:off x="2362200" y="4495800"/>
            <a:ext cx="5943600" cy="1809750"/>
          </a:xfrm>
          <a:prstGeom prst="rect">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r>
              <a:rPr lang="en-US" sz="2800">
                <a:solidFill>
                  <a:srgbClr val="66FF33"/>
                </a:solidFill>
              </a:rPr>
              <a:t>Faktor eksternal :</a:t>
            </a:r>
          </a:p>
          <a:p>
            <a:pPr lvl="1"/>
            <a:r>
              <a:rPr lang="en-US" sz="2800">
                <a:solidFill>
                  <a:srgbClr val="66FF33"/>
                </a:solidFill>
              </a:rPr>
              <a:t>1. Keterbatasan sumber daya</a:t>
            </a:r>
          </a:p>
          <a:p>
            <a:pPr lvl="1"/>
            <a:r>
              <a:rPr lang="en-US" sz="2800">
                <a:solidFill>
                  <a:srgbClr val="66FF33"/>
                </a:solidFill>
              </a:rPr>
              <a:t>2. Kekaburan peraturan</a:t>
            </a:r>
          </a:p>
          <a:p>
            <a:pPr lvl="1"/>
            <a:r>
              <a:rPr lang="en-US" sz="2800">
                <a:solidFill>
                  <a:srgbClr val="66FF33"/>
                </a:solidFill>
              </a:rPr>
              <a:t>3. Derajat ketergantungan</a:t>
            </a:r>
          </a:p>
        </p:txBody>
      </p:sp>
    </p:spTree>
    <p:extLst>
      <p:ext uri="{BB962C8B-B14F-4D97-AF65-F5344CB8AC3E}">
        <p14:creationId xmlns:p14="http://schemas.microsoft.com/office/powerpoint/2010/main" val="2360538616"/>
      </p:ext>
    </p:extLst>
  </p:cSld>
  <p:clrMapOvr>
    <a:masterClrMapping/>
  </p:clrMapOvr>
  <p:transition>
    <p:cover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9461" name="Picture 5" descr="00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0"/>
            <a:ext cx="7467600" cy="2362200"/>
          </a:xfrm>
          <a:prstGeom prst="rect">
            <a:avLst/>
          </a:prstGeom>
          <a:noFill/>
          <a:extLst>
            <a:ext uri="{909E8E84-426E-40DD-AFC4-6F175D3DCCD1}">
              <a14:hiddenFill xmlns:a14="http://schemas.microsoft.com/office/drawing/2010/main">
                <a:solidFill>
                  <a:srgbClr val="FFFFFF"/>
                </a:solidFill>
              </a14:hiddenFill>
            </a:ext>
          </a:extLst>
        </p:spPr>
      </p:pic>
      <p:sp>
        <p:nvSpPr>
          <p:cNvPr id="19460" name="Text Box 4"/>
          <p:cNvSpPr txBox="1">
            <a:spLocks noChangeArrowheads="1"/>
          </p:cNvSpPr>
          <p:nvPr/>
        </p:nvSpPr>
        <p:spPr bwMode="auto">
          <a:xfrm>
            <a:off x="1524000" y="304800"/>
            <a:ext cx="6172200"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t>Sumber konflik dalam suatu organisasi </a:t>
            </a:r>
          </a:p>
          <a:p>
            <a:pPr>
              <a:spcBef>
                <a:spcPct val="50000"/>
              </a:spcBef>
            </a:pPr>
            <a:r>
              <a:rPr lang="en-US" sz="2400"/>
              <a:t>menurut Andrew Dubrin </a:t>
            </a:r>
          </a:p>
        </p:txBody>
      </p:sp>
      <p:sp>
        <p:nvSpPr>
          <p:cNvPr id="19462" name="Text Box 6"/>
          <p:cNvSpPr txBox="1">
            <a:spLocks noChangeArrowheads="1"/>
          </p:cNvSpPr>
          <p:nvPr/>
        </p:nvSpPr>
        <p:spPr bwMode="auto">
          <a:xfrm>
            <a:off x="685800" y="2362200"/>
            <a:ext cx="7239000" cy="2292350"/>
          </a:xfrm>
          <a:prstGeom prst="rect">
            <a:avLst/>
          </a:prstGeom>
          <a:solidFill>
            <a:srgbClr val="F4AAD1"/>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r>
              <a:rPr lang="en-US" sz="2400">
                <a:solidFill>
                  <a:srgbClr val="000000"/>
                </a:solidFill>
              </a:rPr>
              <a:t>1. Ketidakcocokan tujuan, value atau interest</a:t>
            </a:r>
          </a:p>
          <a:p>
            <a:r>
              <a:rPr lang="en-US" sz="2400">
                <a:solidFill>
                  <a:srgbClr val="000000"/>
                </a:solidFill>
              </a:rPr>
              <a:t>2. Tanggung jawab yang tidak dideskripsikan secara jelas</a:t>
            </a:r>
          </a:p>
          <a:p>
            <a:r>
              <a:rPr lang="en-US" sz="2400">
                <a:solidFill>
                  <a:srgbClr val="000000"/>
                </a:solidFill>
              </a:rPr>
              <a:t>3. Konflik peran</a:t>
            </a:r>
          </a:p>
          <a:p>
            <a:r>
              <a:rPr lang="en-US" sz="2400">
                <a:solidFill>
                  <a:srgbClr val="000000"/>
                </a:solidFill>
              </a:rPr>
              <a:t>4. Orientasi akan adanya perubahan </a:t>
            </a:r>
          </a:p>
          <a:p>
            <a:r>
              <a:rPr lang="en-US" sz="2400">
                <a:solidFill>
                  <a:srgbClr val="000000"/>
                </a:solidFill>
              </a:rPr>
              <a:t>5. Iklim organisasi</a:t>
            </a:r>
          </a:p>
        </p:txBody>
      </p:sp>
      <p:pic>
        <p:nvPicPr>
          <p:cNvPr id="19463" name="Picture 7" descr="Butterfly35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4889500"/>
            <a:ext cx="3429000" cy="1968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9356168"/>
      </p:ext>
    </p:extLst>
  </p:cSld>
  <p:clrMapOvr>
    <a:masterClrMapping/>
  </p:clrMapOvr>
  <p:transition>
    <p:cove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6629" name="Picture 5" descr="Crystal113729"/>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04800" y="685800"/>
            <a:ext cx="8534400" cy="5943600"/>
          </a:xfrm>
          <a:prstGeom prst="rect">
            <a:avLst/>
          </a:prstGeom>
          <a:noFill/>
          <a:extLst>
            <a:ext uri="{909E8E84-426E-40DD-AFC4-6F175D3DCCD1}">
              <a14:hiddenFill xmlns:a14="http://schemas.microsoft.com/office/drawing/2010/main">
                <a:solidFill>
                  <a:srgbClr val="FFFFFF"/>
                </a:solidFill>
              </a14:hiddenFill>
            </a:ext>
          </a:extLst>
        </p:spPr>
      </p:pic>
      <p:sp>
        <p:nvSpPr>
          <p:cNvPr id="26628" name="WordArt 4"/>
          <p:cNvSpPr>
            <a:spLocks noChangeArrowheads="1" noChangeShapeType="1" noTextEdit="1"/>
          </p:cNvSpPr>
          <p:nvPr/>
        </p:nvSpPr>
        <p:spPr bwMode="auto">
          <a:xfrm>
            <a:off x="2133600" y="304800"/>
            <a:ext cx="4953000" cy="571500"/>
          </a:xfrm>
          <a:prstGeom prst="rect">
            <a:avLst/>
          </a:prstGeom>
        </p:spPr>
        <p:txBody>
          <a:bodyPr wrap="none" fromWordArt="1">
            <a:prstTxWarp prst="textDoubleWave1">
              <a:avLst>
                <a:gd name="adj1" fmla="val 6500"/>
                <a:gd name="adj2" fmla="val 0"/>
              </a:avLst>
            </a:prstTxWarp>
          </a:bodyPr>
          <a:lstStyle/>
          <a:p>
            <a:pPr algn="ctr"/>
            <a:r>
              <a:rPr lang="id-ID" sz="3600" kern="10">
                <a:ln w="19050">
                  <a:solidFill>
                    <a:srgbClr val="99CCFF"/>
                  </a:solidFill>
                  <a:round/>
                  <a:headEnd/>
                  <a:tailEnd/>
                </a:ln>
                <a:solidFill>
                  <a:srgbClr val="0066CC"/>
                </a:solidFill>
                <a:effectLst>
                  <a:outerShdw dist="35921" dir="2700000" algn="ctr" rotWithShape="0">
                    <a:srgbClr val="990000"/>
                  </a:outerShdw>
                </a:effectLst>
                <a:latin typeface="Impact"/>
              </a:rPr>
              <a:t>PROSES KONFLIK</a:t>
            </a:r>
          </a:p>
        </p:txBody>
      </p:sp>
      <p:sp>
        <p:nvSpPr>
          <p:cNvPr id="26630" name="Text Box 6"/>
          <p:cNvSpPr txBox="1">
            <a:spLocks noChangeArrowheads="1"/>
          </p:cNvSpPr>
          <p:nvPr/>
        </p:nvSpPr>
        <p:spPr bwMode="auto">
          <a:xfrm>
            <a:off x="3276600" y="1371600"/>
            <a:ext cx="2590800" cy="650875"/>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b="1">
                <a:solidFill>
                  <a:schemeClr val="bg1"/>
                </a:solidFill>
              </a:rPr>
              <a:t>KONDISI-KONDISI YG MENDAHULUI</a:t>
            </a:r>
          </a:p>
        </p:txBody>
      </p:sp>
      <p:sp>
        <p:nvSpPr>
          <p:cNvPr id="26631" name="Text Box 7"/>
          <p:cNvSpPr txBox="1">
            <a:spLocks noChangeArrowheads="1"/>
          </p:cNvSpPr>
          <p:nvPr/>
        </p:nvSpPr>
        <p:spPr bwMode="auto">
          <a:xfrm>
            <a:off x="1143000" y="2514600"/>
            <a:ext cx="1752600" cy="650875"/>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chemeClr val="bg1"/>
                </a:solidFill>
              </a:rPr>
              <a:t>KONFLIK YG DIPERSEPSI</a:t>
            </a:r>
          </a:p>
        </p:txBody>
      </p:sp>
      <p:sp>
        <p:nvSpPr>
          <p:cNvPr id="26632" name="Text Box 8"/>
          <p:cNvSpPr txBox="1">
            <a:spLocks noChangeArrowheads="1"/>
          </p:cNvSpPr>
          <p:nvPr/>
        </p:nvSpPr>
        <p:spPr bwMode="auto">
          <a:xfrm>
            <a:off x="6248400" y="2514600"/>
            <a:ext cx="2209800" cy="650875"/>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b="1">
                <a:solidFill>
                  <a:schemeClr val="bg1"/>
                </a:solidFill>
              </a:rPr>
              <a:t>KONFLIK YG DIRASAKAN</a:t>
            </a:r>
          </a:p>
        </p:txBody>
      </p:sp>
      <p:sp>
        <p:nvSpPr>
          <p:cNvPr id="26633" name="Text Box 9"/>
          <p:cNvSpPr txBox="1">
            <a:spLocks noChangeArrowheads="1"/>
          </p:cNvSpPr>
          <p:nvPr/>
        </p:nvSpPr>
        <p:spPr bwMode="auto">
          <a:xfrm>
            <a:off x="3352800" y="3581400"/>
            <a:ext cx="2362200" cy="650875"/>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b="1"/>
              <a:t>PERILAKU YG DINYATAKAN</a:t>
            </a:r>
          </a:p>
        </p:txBody>
      </p:sp>
      <p:sp>
        <p:nvSpPr>
          <p:cNvPr id="26634" name="Text Box 10"/>
          <p:cNvSpPr txBox="1">
            <a:spLocks noChangeArrowheads="1"/>
          </p:cNvSpPr>
          <p:nvPr/>
        </p:nvSpPr>
        <p:spPr bwMode="auto">
          <a:xfrm>
            <a:off x="1828800" y="4724400"/>
            <a:ext cx="5562600" cy="376238"/>
          </a:xfrm>
          <a:prstGeom prst="rect">
            <a:avLst/>
          </a:prstGeom>
          <a:solidFill>
            <a:srgbClr val="F4AAD1"/>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t>PENYELESAIAN ATAU PENEKANAN KONFLIK</a:t>
            </a:r>
          </a:p>
        </p:txBody>
      </p:sp>
      <p:sp>
        <p:nvSpPr>
          <p:cNvPr id="26635" name="Text Box 11"/>
          <p:cNvSpPr txBox="1">
            <a:spLocks noChangeArrowheads="1"/>
          </p:cNvSpPr>
          <p:nvPr/>
        </p:nvSpPr>
        <p:spPr bwMode="auto">
          <a:xfrm>
            <a:off x="2514600" y="5715000"/>
            <a:ext cx="4419600" cy="376238"/>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chemeClr val="bg1"/>
                </a:solidFill>
              </a:rPr>
              <a:t>PENYELESAIAN AKIBAT KONFLIK</a:t>
            </a:r>
          </a:p>
        </p:txBody>
      </p:sp>
      <p:sp>
        <p:nvSpPr>
          <p:cNvPr id="26636" name="Line 12"/>
          <p:cNvSpPr>
            <a:spLocks noChangeShapeType="1"/>
          </p:cNvSpPr>
          <p:nvPr/>
        </p:nvSpPr>
        <p:spPr bwMode="auto">
          <a:xfrm flipH="1">
            <a:off x="2286000" y="1676400"/>
            <a:ext cx="914400" cy="762000"/>
          </a:xfrm>
          <a:prstGeom prst="line">
            <a:avLst/>
          </a:prstGeom>
          <a:noFill/>
          <a:ln w="57150">
            <a:solidFill>
              <a:srgbClr val="66FF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26637" name="Line 13"/>
          <p:cNvSpPr>
            <a:spLocks noChangeShapeType="1"/>
          </p:cNvSpPr>
          <p:nvPr/>
        </p:nvSpPr>
        <p:spPr bwMode="auto">
          <a:xfrm>
            <a:off x="5867400" y="1676400"/>
            <a:ext cx="1371600" cy="762000"/>
          </a:xfrm>
          <a:prstGeom prst="line">
            <a:avLst/>
          </a:prstGeom>
          <a:noFill/>
          <a:ln w="57150">
            <a:solidFill>
              <a:srgbClr val="66FF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26638" name="Line 14"/>
          <p:cNvSpPr>
            <a:spLocks noChangeShapeType="1"/>
          </p:cNvSpPr>
          <p:nvPr/>
        </p:nvSpPr>
        <p:spPr bwMode="auto">
          <a:xfrm flipH="1">
            <a:off x="5791200" y="3276600"/>
            <a:ext cx="1295400" cy="762000"/>
          </a:xfrm>
          <a:prstGeom prst="line">
            <a:avLst/>
          </a:prstGeom>
          <a:noFill/>
          <a:ln w="57150">
            <a:solidFill>
              <a:srgbClr val="66FF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26639" name="Line 15"/>
          <p:cNvSpPr>
            <a:spLocks noChangeShapeType="1"/>
          </p:cNvSpPr>
          <p:nvPr/>
        </p:nvSpPr>
        <p:spPr bwMode="auto">
          <a:xfrm>
            <a:off x="1981200" y="3276600"/>
            <a:ext cx="1219200" cy="685800"/>
          </a:xfrm>
          <a:prstGeom prst="line">
            <a:avLst/>
          </a:prstGeom>
          <a:noFill/>
          <a:ln w="57150">
            <a:solidFill>
              <a:srgbClr val="66FF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26640" name="Line 16"/>
          <p:cNvSpPr>
            <a:spLocks noChangeShapeType="1"/>
          </p:cNvSpPr>
          <p:nvPr/>
        </p:nvSpPr>
        <p:spPr bwMode="auto">
          <a:xfrm flipH="1">
            <a:off x="4495800" y="4267200"/>
            <a:ext cx="0" cy="38100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26641" name="Line 17"/>
          <p:cNvSpPr>
            <a:spLocks noChangeShapeType="1"/>
          </p:cNvSpPr>
          <p:nvPr/>
        </p:nvSpPr>
        <p:spPr bwMode="auto">
          <a:xfrm flipH="1">
            <a:off x="4495800" y="5105400"/>
            <a:ext cx="0" cy="53340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26642" name="Line 18"/>
          <p:cNvSpPr>
            <a:spLocks noChangeShapeType="1"/>
          </p:cNvSpPr>
          <p:nvPr/>
        </p:nvSpPr>
        <p:spPr bwMode="auto">
          <a:xfrm flipH="1">
            <a:off x="5943600" y="1600200"/>
            <a:ext cx="2667000" cy="0"/>
          </a:xfrm>
          <a:prstGeom prst="line">
            <a:avLst/>
          </a:prstGeom>
          <a:noFill/>
          <a:ln w="57150">
            <a:solidFill>
              <a:srgbClr val="66FF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26643" name="Line 19"/>
          <p:cNvSpPr>
            <a:spLocks noChangeShapeType="1"/>
          </p:cNvSpPr>
          <p:nvPr/>
        </p:nvSpPr>
        <p:spPr bwMode="auto">
          <a:xfrm>
            <a:off x="838200" y="1600200"/>
            <a:ext cx="2209800" cy="0"/>
          </a:xfrm>
          <a:prstGeom prst="line">
            <a:avLst/>
          </a:prstGeom>
          <a:noFill/>
          <a:ln w="57150">
            <a:solidFill>
              <a:srgbClr val="66FF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26644" name="Line 20"/>
          <p:cNvSpPr>
            <a:spLocks noChangeShapeType="1"/>
          </p:cNvSpPr>
          <p:nvPr/>
        </p:nvSpPr>
        <p:spPr bwMode="auto">
          <a:xfrm>
            <a:off x="838200" y="1600200"/>
            <a:ext cx="0" cy="4343400"/>
          </a:xfrm>
          <a:prstGeom prst="line">
            <a:avLst/>
          </a:prstGeom>
          <a:noFill/>
          <a:ln w="5715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26645" name="Line 21"/>
          <p:cNvSpPr>
            <a:spLocks noChangeShapeType="1"/>
          </p:cNvSpPr>
          <p:nvPr/>
        </p:nvSpPr>
        <p:spPr bwMode="auto">
          <a:xfrm>
            <a:off x="8610600" y="1676400"/>
            <a:ext cx="0" cy="4267200"/>
          </a:xfrm>
          <a:prstGeom prst="line">
            <a:avLst/>
          </a:prstGeom>
          <a:noFill/>
          <a:ln w="5715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26646" name="Line 22"/>
          <p:cNvSpPr>
            <a:spLocks noChangeShapeType="1"/>
          </p:cNvSpPr>
          <p:nvPr/>
        </p:nvSpPr>
        <p:spPr bwMode="auto">
          <a:xfrm>
            <a:off x="838200" y="5943600"/>
            <a:ext cx="1600200" cy="0"/>
          </a:xfrm>
          <a:prstGeom prst="line">
            <a:avLst/>
          </a:prstGeom>
          <a:noFill/>
          <a:ln w="5715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26647" name="Line 23"/>
          <p:cNvSpPr>
            <a:spLocks noChangeShapeType="1"/>
          </p:cNvSpPr>
          <p:nvPr/>
        </p:nvSpPr>
        <p:spPr bwMode="auto">
          <a:xfrm>
            <a:off x="6934200" y="5943600"/>
            <a:ext cx="1676400" cy="0"/>
          </a:xfrm>
          <a:prstGeom prst="line">
            <a:avLst/>
          </a:prstGeom>
          <a:noFill/>
          <a:ln w="5715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26648" name="Line 24"/>
          <p:cNvSpPr>
            <a:spLocks noChangeShapeType="1"/>
          </p:cNvSpPr>
          <p:nvPr/>
        </p:nvSpPr>
        <p:spPr bwMode="auto">
          <a:xfrm>
            <a:off x="2971800" y="2743200"/>
            <a:ext cx="3276600" cy="0"/>
          </a:xfrm>
          <a:prstGeom prst="line">
            <a:avLst/>
          </a:prstGeom>
          <a:noFill/>
          <a:ln w="57150">
            <a:solidFill>
              <a:srgbClr val="66FF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26649" name="Line 25"/>
          <p:cNvSpPr>
            <a:spLocks noChangeShapeType="1"/>
          </p:cNvSpPr>
          <p:nvPr/>
        </p:nvSpPr>
        <p:spPr bwMode="auto">
          <a:xfrm flipH="1">
            <a:off x="2971800" y="2971800"/>
            <a:ext cx="3276600" cy="0"/>
          </a:xfrm>
          <a:prstGeom prst="line">
            <a:avLst/>
          </a:prstGeom>
          <a:noFill/>
          <a:ln w="57150">
            <a:solidFill>
              <a:srgbClr val="66FF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Tree>
    <p:extLst>
      <p:ext uri="{BB962C8B-B14F-4D97-AF65-F5344CB8AC3E}">
        <p14:creationId xmlns:p14="http://schemas.microsoft.com/office/powerpoint/2010/main" val="2500082213"/>
      </p:ext>
    </p:extLst>
  </p:cSld>
  <p:clrMapOvr>
    <a:masterClrMapping/>
  </p:clrMapOvr>
  <p:transition spd="med">
    <p:wheel spokes="3"/>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id-ID" dirty="0" smtClean="0"/>
              <a:t>Teknik kepemimpinan </a:t>
            </a:r>
            <a:endParaRPr lang="id-ID" dirty="0"/>
          </a:p>
        </p:txBody>
      </p:sp>
      <p:sp>
        <p:nvSpPr>
          <p:cNvPr id="5" name="Content Placeholder 4"/>
          <p:cNvSpPr>
            <a:spLocks noGrp="1"/>
          </p:cNvSpPr>
          <p:nvPr>
            <p:ph idx="1"/>
          </p:nvPr>
        </p:nvSpPr>
        <p:spPr/>
        <p:txBody>
          <a:bodyPr>
            <a:normAutofit/>
          </a:bodyPr>
          <a:lstStyle/>
          <a:p>
            <a:r>
              <a:rPr lang="id-ID" dirty="0" smtClean="0"/>
              <a:t>adalah “</a:t>
            </a:r>
            <a:r>
              <a:rPr lang="id-ID" i="1" dirty="0" smtClean="0"/>
              <a:t>kemampuan </a:t>
            </a:r>
            <a:r>
              <a:rPr lang="id-ID" i="1" dirty="0"/>
              <a:t>dan keterampilan teknis serta sosial pemimpin dalam menerapkan teori-teori kepemimpinan pada praktek kehidupan serta organisasi melingkupi konsep-konsep pemikiran perilaku sehari-hari dan semua peralatan yang dipakainya.</a:t>
            </a:r>
            <a:r>
              <a:rPr lang="id-ID" dirty="0"/>
              <a:t> </a:t>
            </a:r>
          </a:p>
          <a:p>
            <a:r>
              <a:rPr lang="id-ID" i="1" dirty="0"/>
              <a:t>proses membangkitkan usaha bersama yang berlangsung dengan adanya timbal balik yang efektif antara beberapa individu sehingga dengan usaha ini dapat di capai tujuan-tujuan tertentu.</a:t>
            </a:r>
            <a:r>
              <a:rPr lang="id-ID" i="1" u="sng" dirty="0">
                <a:hlinkClick r:id="rId2"/>
              </a:rPr>
              <a:t>[1]</a:t>
            </a:r>
            <a:endParaRPr lang="id-ID" dirty="0"/>
          </a:p>
        </p:txBody>
      </p:sp>
    </p:spTree>
    <p:extLst>
      <p:ext uri="{BB962C8B-B14F-4D97-AF65-F5344CB8AC3E}">
        <p14:creationId xmlns:p14="http://schemas.microsoft.com/office/powerpoint/2010/main" val="39999558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2" name="WordArt 4"/>
          <p:cNvSpPr>
            <a:spLocks noChangeArrowheads="1" noChangeShapeType="1" noTextEdit="1"/>
          </p:cNvSpPr>
          <p:nvPr/>
        </p:nvSpPr>
        <p:spPr bwMode="auto">
          <a:xfrm>
            <a:off x="1219200" y="381000"/>
            <a:ext cx="6438900" cy="762000"/>
          </a:xfrm>
          <a:prstGeom prst="rect">
            <a:avLst/>
          </a:prstGeom>
        </p:spPr>
        <p:txBody>
          <a:bodyPr wrap="none" fromWordArt="1">
            <a:prstTxWarp prst="textWave4">
              <a:avLst>
                <a:gd name="adj1" fmla="val 6500"/>
                <a:gd name="adj2" fmla="val 0"/>
              </a:avLst>
            </a:prstTxWarp>
          </a:bodyPr>
          <a:lstStyle/>
          <a:p>
            <a:pPr algn="ctr"/>
            <a:r>
              <a:rPr lang="id-ID" sz="36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Black"/>
              </a:rPr>
              <a:t>PENYELESAIAN KONFLIK</a:t>
            </a:r>
          </a:p>
        </p:txBody>
      </p:sp>
      <p:pic>
        <p:nvPicPr>
          <p:cNvPr id="27653" name="Picture 5" descr="FlashingSign34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295400"/>
            <a:ext cx="7467600" cy="4800600"/>
          </a:xfrm>
          <a:prstGeom prst="rect">
            <a:avLst/>
          </a:prstGeom>
          <a:noFill/>
          <a:extLst>
            <a:ext uri="{909E8E84-426E-40DD-AFC4-6F175D3DCCD1}">
              <a14:hiddenFill xmlns:a14="http://schemas.microsoft.com/office/drawing/2010/main">
                <a:solidFill>
                  <a:srgbClr val="FFFFFF"/>
                </a:solidFill>
              </a14:hiddenFill>
            </a:ext>
          </a:extLst>
        </p:spPr>
      </p:pic>
      <p:sp>
        <p:nvSpPr>
          <p:cNvPr id="27654" name="WordArt 6"/>
          <p:cNvSpPr>
            <a:spLocks noChangeArrowheads="1" noChangeShapeType="1" noTextEdit="1"/>
          </p:cNvSpPr>
          <p:nvPr/>
        </p:nvSpPr>
        <p:spPr bwMode="auto">
          <a:xfrm>
            <a:off x="2362200" y="3352800"/>
            <a:ext cx="4171950" cy="1285875"/>
          </a:xfrm>
          <a:prstGeom prst="rect">
            <a:avLst/>
          </a:prstGeom>
        </p:spPr>
        <p:txBody>
          <a:bodyPr wrap="none" fromWordArt="1">
            <a:prstTxWarp prst="textChevron">
              <a:avLst>
                <a:gd name="adj" fmla="val 25000"/>
              </a:avLst>
            </a:prstTxWarp>
          </a:bodyPr>
          <a:lstStyle/>
          <a:p>
            <a:pPr algn="ctr"/>
            <a:r>
              <a:rPr lang="id-ID"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Impact"/>
              </a:rPr>
              <a:t>BAGAIMANA CARANYA ?</a:t>
            </a:r>
          </a:p>
        </p:txBody>
      </p:sp>
      <p:pic>
        <p:nvPicPr>
          <p:cNvPr id="27655" name="Picture 7" descr="04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4724400"/>
            <a:ext cx="28575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8546063"/>
      </p:ext>
    </p:extLst>
  </p:cSld>
  <p:clrMapOvr>
    <a:masterClrMapping/>
  </p:clrMapOvr>
  <p:transition>
    <p:zoom dir="in"/>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8676" name="Picture 4" descr="j017536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04800"/>
            <a:ext cx="8382000" cy="6019800"/>
          </a:xfrm>
          <a:prstGeom prst="rect">
            <a:avLst/>
          </a:prstGeom>
          <a:noFill/>
          <a:extLst>
            <a:ext uri="{909E8E84-426E-40DD-AFC4-6F175D3DCCD1}">
              <a14:hiddenFill xmlns:a14="http://schemas.microsoft.com/office/drawing/2010/main">
                <a:solidFill>
                  <a:srgbClr val="FFFFFF"/>
                </a:solidFill>
              </a14:hiddenFill>
            </a:ext>
          </a:extLst>
        </p:spPr>
      </p:pic>
      <p:sp>
        <p:nvSpPr>
          <p:cNvPr id="28677" name="Text Box 5"/>
          <p:cNvSpPr txBox="1">
            <a:spLocks noChangeArrowheads="1"/>
          </p:cNvSpPr>
          <p:nvPr/>
        </p:nvSpPr>
        <p:spPr bwMode="auto">
          <a:xfrm>
            <a:off x="2286000" y="533400"/>
            <a:ext cx="4114800" cy="466725"/>
          </a:xfrm>
          <a:prstGeom prst="rect">
            <a:avLst/>
          </a:prstGeom>
          <a:noFill/>
          <a:ln w="9525">
            <a:solidFill>
              <a:srgbClr val="66FF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chemeClr val="bg1"/>
                </a:solidFill>
              </a:rPr>
              <a:t>LANGKAH-LANGKAHNYA</a:t>
            </a:r>
          </a:p>
        </p:txBody>
      </p:sp>
      <p:sp>
        <p:nvSpPr>
          <p:cNvPr id="28678" name="Text Box 6"/>
          <p:cNvSpPr txBox="1">
            <a:spLocks noChangeArrowheads="1"/>
          </p:cNvSpPr>
          <p:nvPr/>
        </p:nvSpPr>
        <p:spPr bwMode="auto">
          <a:xfrm>
            <a:off x="609600" y="1143000"/>
            <a:ext cx="7772400" cy="4610100"/>
          </a:xfrm>
          <a:prstGeom prst="rect">
            <a:avLst/>
          </a:prstGeom>
          <a:noFill/>
          <a:ln w="9525">
            <a:solidFill>
              <a:srgbClr val="66FF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Bef>
                <a:spcPct val="50000"/>
              </a:spcBef>
              <a:buFontTx/>
              <a:buAutoNum type="arabicPeriod"/>
            </a:pPr>
            <a:r>
              <a:rPr lang="en-US" sz="2400" b="1">
                <a:solidFill>
                  <a:schemeClr val="bg1"/>
                </a:solidFill>
              </a:rPr>
              <a:t>PENGKAJIAN</a:t>
            </a:r>
          </a:p>
          <a:p>
            <a:pPr>
              <a:spcBef>
                <a:spcPct val="50000"/>
              </a:spcBef>
              <a:buFontTx/>
              <a:buBlip>
                <a:blip r:embed="rId3"/>
              </a:buBlip>
            </a:pPr>
            <a:r>
              <a:rPr lang="en-US" sz="2000" b="1">
                <a:solidFill>
                  <a:schemeClr val="bg1"/>
                </a:solidFill>
              </a:rPr>
              <a:t>ANALISA SITUASI</a:t>
            </a:r>
          </a:p>
          <a:p>
            <a:pPr>
              <a:spcBef>
                <a:spcPct val="50000"/>
              </a:spcBef>
              <a:buFontTx/>
              <a:buBlip>
                <a:blip r:embed="rId3"/>
              </a:buBlip>
            </a:pPr>
            <a:r>
              <a:rPr lang="en-US" sz="2000" b="1">
                <a:solidFill>
                  <a:schemeClr val="bg1"/>
                </a:solidFill>
              </a:rPr>
              <a:t>ANALISA DAN MEMATIKAN ISU YG BERKEMBANG</a:t>
            </a:r>
          </a:p>
          <a:p>
            <a:pPr>
              <a:spcBef>
                <a:spcPct val="50000"/>
              </a:spcBef>
              <a:buFontTx/>
              <a:buBlip>
                <a:blip r:embed="rId3"/>
              </a:buBlip>
            </a:pPr>
            <a:r>
              <a:rPr lang="en-US" sz="2000" b="1">
                <a:solidFill>
                  <a:schemeClr val="bg1"/>
                </a:solidFill>
              </a:rPr>
              <a:t>MENYUSUN TUJUAN</a:t>
            </a:r>
          </a:p>
          <a:p>
            <a:pPr>
              <a:spcBef>
                <a:spcPct val="50000"/>
              </a:spcBef>
              <a:buFontTx/>
              <a:buAutoNum type="arabicPeriod"/>
            </a:pPr>
            <a:r>
              <a:rPr lang="en-US" sz="2400" b="1">
                <a:solidFill>
                  <a:schemeClr val="bg1"/>
                </a:solidFill>
              </a:rPr>
              <a:t>IDENTIFIKASI</a:t>
            </a:r>
          </a:p>
          <a:p>
            <a:pPr>
              <a:spcBef>
                <a:spcPct val="50000"/>
              </a:spcBef>
              <a:buFontTx/>
              <a:buBlip>
                <a:blip r:embed="rId4"/>
              </a:buBlip>
            </a:pPr>
            <a:r>
              <a:rPr lang="en-US" sz="2000" b="1">
                <a:solidFill>
                  <a:schemeClr val="bg1"/>
                </a:solidFill>
              </a:rPr>
              <a:t>MENGELOLA PERASAAN</a:t>
            </a:r>
          </a:p>
          <a:p>
            <a:pPr>
              <a:spcBef>
                <a:spcPct val="50000"/>
              </a:spcBef>
              <a:buFontTx/>
              <a:buAutoNum type="arabicPeriod"/>
            </a:pPr>
            <a:r>
              <a:rPr lang="en-US" sz="2400" b="1">
                <a:solidFill>
                  <a:schemeClr val="bg1"/>
                </a:solidFill>
              </a:rPr>
              <a:t>INTERVENSI</a:t>
            </a:r>
          </a:p>
          <a:p>
            <a:pPr>
              <a:spcBef>
                <a:spcPct val="50000"/>
              </a:spcBef>
              <a:buFontTx/>
              <a:buBlip>
                <a:blip r:embed="rId5"/>
              </a:buBlip>
            </a:pPr>
            <a:r>
              <a:rPr lang="en-US" sz="2000" b="1">
                <a:solidFill>
                  <a:schemeClr val="bg1"/>
                </a:solidFill>
              </a:rPr>
              <a:t>MASUK PD KONFLIK YG DIYAKINI DPT DISELESAIKAN DG BAIK</a:t>
            </a:r>
          </a:p>
          <a:p>
            <a:pPr>
              <a:spcBef>
                <a:spcPct val="50000"/>
              </a:spcBef>
              <a:buFontTx/>
              <a:buBlip>
                <a:blip r:embed="rId5"/>
              </a:buBlip>
            </a:pPr>
            <a:r>
              <a:rPr lang="en-US" sz="2000" b="1">
                <a:solidFill>
                  <a:schemeClr val="bg1"/>
                </a:solidFill>
              </a:rPr>
              <a:t>MENYELEKASI METODE DLM PENYELESAIAN KONFLIK</a:t>
            </a:r>
          </a:p>
        </p:txBody>
      </p:sp>
    </p:spTree>
    <p:extLst>
      <p:ext uri="{BB962C8B-B14F-4D97-AF65-F5344CB8AC3E}">
        <p14:creationId xmlns:p14="http://schemas.microsoft.com/office/powerpoint/2010/main" val="989035783"/>
      </p:ext>
    </p:extLst>
  </p:cSld>
  <p:clrMapOvr>
    <a:masterClrMapping/>
  </p:clrMapOvr>
  <p:transition>
    <p:zo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700" name="WordArt 4" descr="Paper bag"/>
          <p:cNvSpPr>
            <a:spLocks noChangeArrowheads="1" noChangeShapeType="1" noTextEdit="1"/>
          </p:cNvSpPr>
          <p:nvPr/>
        </p:nvSpPr>
        <p:spPr bwMode="auto">
          <a:xfrm>
            <a:off x="2743200" y="609600"/>
            <a:ext cx="3581400" cy="523875"/>
          </a:xfrm>
          <a:prstGeom prst="rect">
            <a:avLst/>
          </a:prstGeom>
        </p:spPr>
        <p:txBody>
          <a:bodyPr wrap="none" fromWordArt="1">
            <a:prstTxWarp prst="textDeflateBottom">
              <a:avLst>
                <a:gd name="adj" fmla="val 53125"/>
              </a:avLst>
            </a:prstTxWarp>
          </a:bodyPr>
          <a:lstStyle/>
          <a:p>
            <a:pPr algn="ctr"/>
            <a:r>
              <a:rPr lang="id-ID" sz="3600" kern="10">
                <a:ln w="9525">
                  <a:solidFill>
                    <a:srgbClr val="008000"/>
                  </a:solidFill>
                  <a:round/>
                  <a:headEnd/>
                  <a:tailEnd/>
                </a:ln>
                <a:blipFill dpi="0" rotWithShape="0">
                  <a:blip r:embed="rId2"/>
                  <a:srcRect/>
                  <a:tile tx="0" ty="0" sx="100000" sy="100000" flip="none" algn="tl"/>
                </a:blipFill>
                <a:effectLst>
                  <a:outerShdw dist="563972" dir="14049741" sx="125000" sy="125000" algn="tl" rotWithShape="0">
                    <a:srgbClr val="C7DFD3">
                      <a:alpha val="80000"/>
                    </a:srgbClr>
                  </a:outerShdw>
                </a:effectLst>
                <a:latin typeface="Times New Roman"/>
                <a:cs typeface="Times New Roman"/>
              </a:rPr>
              <a:t>STRATEGI</a:t>
            </a:r>
          </a:p>
        </p:txBody>
      </p:sp>
      <p:sp>
        <p:nvSpPr>
          <p:cNvPr id="29701" name="Text Box 5"/>
          <p:cNvSpPr txBox="1">
            <a:spLocks noChangeArrowheads="1"/>
          </p:cNvSpPr>
          <p:nvPr/>
        </p:nvSpPr>
        <p:spPr bwMode="auto">
          <a:xfrm>
            <a:off x="3657600" y="1447800"/>
            <a:ext cx="3352800" cy="3570288"/>
          </a:xfrm>
          <a:prstGeom prst="rect">
            <a:avLst/>
          </a:prstGeom>
          <a:solidFill>
            <a:srgbClr val="F4AAD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Bef>
                <a:spcPct val="50000"/>
              </a:spcBef>
              <a:buFontTx/>
              <a:buAutoNum type="arabicPeriod"/>
            </a:pPr>
            <a:r>
              <a:rPr lang="en-US" sz="2400" b="1"/>
              <a:t>KOMPROMI ATAU NEGOISASI</a:t>
            </a:r>
          </a:p>
          <a:p>
            <a:pPr>
              <a:spcBef>
                <a:spcPct val="50000"/>
              </a:spcBef>
              <a:buFontTx/>
              <a:buAutoNum type="arabicPeriod"/>
            </a:pPr>
            <a:r>
              <a:rPr lang="en-US" sz="2400" b="1"/>
              <a:t>KOMPETISI</a:t>
            </a:r>
          </a:p>
          <a:p>
            <a:pPr>
              <a:spcBef>
                <a:spcPct val="50000"/>
              </a:spcBef>
              <a:buFontTx/>
              <a:buAutoNum type="arabicPeriod"/>
            </a:pPr>
            <a:r>
              <a:rPr lang="en-US" sz="2400" b="1"/>
              <a:t>AKOMODASI</a:t>
            </a:r>
          </a:p>
          <a:p>
            <a:pPr>
              <a:spcBef>
                <a:spcPct val="50000"/>
              </a:spcBef>
              <a:buFontTx/>
              <a:buAutoNum type="arabicPeriod"/>
            </a:pPr>
            <a:r>
              <a:rPr lang="en-US" sz="2400" b="1"/>
              <a:t>SMOOTHING</a:t>
            </a:r>
          </a:p>
          <a:p>
            <a:pPr>
              <a:spcBef>
                <a:spcPct val="50000"/>
              </a:spcBef>
              <a:buFontTx/>
              <a:buAutoNum type="arabicPeriod"/>
            </a:pPr>
            <a:r>
              <a:rPr lang="en-US" sz="2400" b="1"/>
              <a:t>MENGHINDAR</a:t>
            </a:r>
          </a:p>
          <a:p>
            <a:pPr>
              <a:spcBef>
                <a:spcPct val="50000"/>
              </a:spcBef>
              <a:buFontTx/>
              <a:buAutoNum type="arabicPeriod"/>
            </a:pPr>
            <a:r>
              <a:rPr lang="en-US" sz="2400" b="1"/>
              <a:t>KOLABORASI</a:t>
            </a:r>
          </a:p>
        </p:txBody>
      </p:sp>
      <p:pic>
        <p:nvPicPr>
          <p:cNvPr id="29702" name="Picture 6" descr="04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295400"/>
            <a:ext cx="2857500" cy="4267200"/>
          </a:xfrm>
          <a:prstGeom prst="rect">
            <a:avLst/>
          </a:prstGeom>
          <a:noFill/>
          <a:extLst>
            <a:ext uri="{909E8E84-426E-40DD-AFC4-6F175D3DCCD1}">
              <a14:hiddenFill xmlns:a14="http://schemas.microsoft.com/office/drawing/2010/main">
                <a:solidFill>
                  <a:srgbClr val="FFFFFF"/>
                </a:solidFill>
              </a14:hiddenFill>
            </a:ext>
          </a:extLst>
        </p:spPr>
      </p:pic>
      <p:pic>
        <p:nvPicPr>
          <p:cNvPr id="29703" name="Picture 7" descr="Runninghearts1340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4343400"/>
            <a:ext cx="2190750" cy="2085975"/>
          </a:xfrm>
          <a:prstGeom prst="rect">
            <a:avLst/>
          </a:prstGeom>
          <a:noFill/>
          <a:extLst>
            <a:ext uri="{909E8E84-426E-40DD-AFC4-6F175D3DCCD1}">
              <a14:hiddenFill xmlns:a14="http://schemas.microsoft.com/office/drawing/2010/main">
                <a:solidFill>
                  <a:srgbClr val="FFFFFF"/>
                </a:solidFill>
              </a14:hiddenFill>
            </a:ext>
          </a:extLst>
        </p:spPr>
      </p:pic>
      <p:sp>
        <p:nvSpPr>
          <p:cNvPr id="29704" name="Text Box 8">
            <a:hlinkClick r:id="rId5" action="ppaction://hlinkpres?slideindex=1&amp;slidetitle="/>
          </p:cNvPr>
          <p:cNvSpPr txBox="1">
            <a:spLocks noChangeArrowheads="1"/>
          </p:cNvSpPr>
          <p:nvPr/>
        </p:nvSpPr>
        <p:spPr bwMode="auto">
          <a:xfrm>
            <a:off x="2133600" y="5715000"/>
            <a:ext cx="4343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t>Pencapain Tujuan dan Hubungan teradap strategi manajemen konflik</a:t>
            </a:r>
          </a:p>
        </p:txBody>
      </p:sp>
    </p:spTree>
    <p:extLst>
      <p:ext uri="{BB962C8B-B14F-4D97-AF65-F5344CB8AC3E}">
        <p14:creationId xmlns:p14="http://schemas.microsoft.com/office/powerpoint/2010/main" val="1749248786"/>
      </p:ext>
    </p:extLst>
  </p:cSld>
  <p:clrMapOvr>
    <a:masterClrMapping/>
  </p:clrMapOvr>
  <p:transition>
    <p:blinds/>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0727" name="Picture 7" descr="DontWorryBeHappy3292"/>
          <p:cNvPicPr>
            <a:picLocks noChangeAspect="1" noChangeArrowheads="1" noCrop="1"/>
          </p:cNvPicPr>
          <p:nvPr/>
        </p:nvPicPr>
        <p:blipFill>
          <a:blip r:embed="rId2">
            <a:lum contrast="-6000"/>
            <a:grayscl/>
            <a:extLst>
              <a:ext uri="{28A0092B-C50C-407E-A947-70E740481C1C}">
                <a14:useLocalDpi xmlns:a14="http://schemas.microsoft.com/office/drawing/2010/main" val="0"/>
              </a:ext>
            </a:extLst>
          </a:blip>
          <a:srcRect/>
          <a:stretch>
            <a:fillRect/>
          </a:stretch>
        </p:blipFill>
        <p:spPr bwMode="auto">
          <a:xfrm>
            <a:off x="228600" y="838200"/>
            <a:ext cx="8610600" cy="5638800"/>
          </a:xfrm>
          <a:prstGeom prst="rect">
            <a:avLst/>
          </a:prstGeom>
          <a:noFill/>
          <a:extLst>
            <a:ext uri="{909E8E84-426E-40DD-AFC4-6F175D3DCCD1}">
              <a14:hiddenFill xmlns:a14="http://schemas.microsoft.com/office/drawing/2010/main">
                <a:solidFill>
                  <a:srgbClr val="FFFFFF"/>
                </a:solidFill>
              </a14:hiddenFill>
            </a:ext>
          </a:extLst>
        </p:spPr>
      </p:pic>
      <p:sp>
        <p:nvSpPr>
          <p:cNvPr id="30724" name="Text Box 4"/>
          <p:cNvSpPr txBox="1">
            <a:spLocks noChangeArrowheads="1"/>
          </p:cNvSpPr>
          <p:nvPr/>
        </p:nvSpPr>
        <p:spPr bwMode="auto">
          <a:xfrm>
            <a:off x="228600" y="457200"/>
            <a:ext cx="8610600" cy="406400"/>
          </a:xfrm>
          <a:prstGeom prst="rect">
            <a:avLst/>
          </a:prstGeom>
          <a:solidFill>
            <a:srgbClr val="F4AAD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MANAJEMEN KONFLIK ANTAR KELOMPOK LEWAT PENYELESAIAN </a:t>
            </a:r>
          </a:p>
        </p:txBody>
      </p:sp>
      <p:sp>
        <p:nvSpPr>
          <p:cNvPr id="30725" name="Text Box 5"/>
          <p:cNvSpPr txBox="1">
            <a:spLocks noChangeArrowheads="1"/>
          </p:cNvSpPr>
          <p:nvPr/>
        </p:nvSpPr>
        <p:spPr bwMode="auto">
          <a:xfrm>
            <a:off x="1676400" y="1371600"/>
            <a:ext cx="6248400" cy="4521200"/>
          </a:xfrm>
          <a:prstGeom prst="rect">
            <a:avLst/>
          </a:prstGeom>
          <a:solidFill>
            <a:srgbClr val="FF0000"/>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Blip>
                <a:blip r:embed="rId3"/>
              </a:buBlip>
            </a:pPr>
            <a:r>
              <a:rPr lang="en-US" sz="2000" b="1" dirty="0">
                <a:solidFill>
                  <a:schemeClr val="bg1"/>
                </a:solidFill>
              </a:rPr>
              <a:t> PENYELESAIAN MASALAH</a:t>
            </a:r>
          </a:p>
          <a:p>
            <a:pPr>
              <a:spcBef>
                <a:spcPct val="50000"/>
              </a:spcBef>
            </a:pPr>
            <a:r>
              <a:rPr lang="en-US" sz="2000" b="1" dirty="0">
                <a:solidFill>
                  <a:schemeClr val="bg1"/>
                </a:solidFill>
              </a:rPr>
              <a:t>	- TUJUAN TINGKAT TINGGI</a:t>
            </a:r>
          </a:p>
          <a:p>
            <a:pPr>
              <a:spcBef>
                <a:spcPct val="50000"/>
              </a:spcBef>
              <a:buFontTx/>
              <a:buBlip>
                <a:blip r:embed="rId3"/>
              </a:buBlip>
            </a:pPr>
            <a:r>
              <a:rPr lang="en-US" sz="2000" b="1" dirty="0">
                <a:solidFill>
                  <a:schemeClr val="bg1"/>
                </a:solidFill>
              </a:rPr>
              <a:t> PERLUASAN SUMBER</a:t>
            </a:r>
          </a:p>
          <a:p>
            <a:pPr>
              <a:spcBef>
                <a:spcPct val="50000"/>
              </a:spcBef>
            </a:pPr>
            <a:r>
              <a:rPr lang="en-US" sz="2000" b="1" dirty="0">
                <a:solidFill>
                  <a:schemeClr val="bg1"/>
                </a:solidFill>
              </a:rPr>
              <a:t>	- MENGHINDARI KONFLIK</a:t>
            </a:r>
          </a:p>
          <a:p>
            <a:pPr>
              <a:spcBef>
                <a:spcPct val="50000"/>
              </a:spcBef>
              <a:buFontTx/>
              <a:buBlip>
                <a:blip r:embed="rId3"/>
              </a:buBlip>
            </a:pPr>
            <a:r>
              <a:rPr lang="en-US" sz="2000" b="1" dirty="0">
                <a:solidFill>
                  <a:schemeClr val="bg1"/>
                </a:solidFill>
              </a:rPr>
              <a:t> MELICINKAN KONFLIK</a:t>
            </a:r>
          </a:p>
          <a:p>
            <a:pPr>
              <a:spcBef>
                <a:spcPct val="50000"/>
              </a:spcBef>
            </a:pPr>
            <a:r>
              <a:rPr lang="en-US" sz="2000" b="1" dirty="0">
                <a:solidFill>
                  <a:schemeClr val="bg1"/>
                </a:solidFill>
              </a:rPr>
              <a:t>	- KOMPROMI</a:t>
            </a:r>
          </a:p>
          <a:p>
            <a:pPr>
              <a:spcBef>
                <a:spcPct val="50000"/>
              </a:spcBef>
              <a:buFontTx/>
              <a:buBlip>
                <a:blip r:embed="rId3"/>
              </a:buBlip>
            </a:pPr>
            <a:r>
              <a:rPr lang="en-US" sz="2000" b="1" dirty="0">
                <a:solidFill>
                  <a:schemeClr val="bg1"/>
                </a:solidFill>
              </a:rPr>
              <a:t> PERINTAH YANG BERWENANG</a:t>
            </a:r>
          </a:p>
          <a:p>
            <a:pPr>
              <a:spcBef>
                <a:spcPct val="50000"/>
              </a:spcBef>
            </a:pPr>
            <a:r>
              <a:rPr lang="en-US" sz="2000" b="1" dirty="0">
                <a:solidFill>
                  <a:schemeClr val="bg1"/>
                </a:solidFill>
              </a:rPr>
              <a:t>	- MENGUBAH VARIABEL MANUSIA</a:t>
            </a:r>
          </a:p>
          <a:p>
            <a:pPr>
              <a:spcBef>
                <a:spcPct val="50000"/>
              </a:spcBef>
              <a:buFontTx/>
              <a:buBlip>
                <a:blip r:embed="rId3"/>
              </a:buBlip>
            </a:pPr>
            <a:r>
              <a:rPr lang="en-US" sz="2000" b="1" dirty="0">
                <a:solidFill>
                  <a:schemeClr val="bg1"/>
                </a:solidFill>
              </a:rPr>
              <a:t> MENGUBAH VARIABEL STRUKTUR</a:t>
            </a:r>
          </a:p>
          <a:p>
            <a:pPr>
              <a:spcBef>
                <a:spcPct val="50000"/>
              </a:spcBef>
            </a:pPr>
            <a:r>
              <a:rPr lang="en-US" sz="2000" b="1" dirty="0">
                <a:solidFill>
                  <a:schemeClr val="bg1"/>
                </a:solidFill>
              </a:rPr>
              <a:t>	- MENGIDENTIFIKASI MUSUH BERSAMA</a:t>
            </a:r>
          </a:p>
        </p:txBody>
      </p:sp>
    </p:spTree>
    <p:extLst>
      <p:ext uri="{BB962C8B-B14F-4D97-AF65-F5344CB8AC3E}">
        <p14:creationId xmlns:p14="http://schemas.microsoft.com/office/powerpoint/2010/main" val="2358226286"/>
      </p:ext>
    </p:extLst>
  </p:cSld>
  <p:clrMapOvr>
    <a:masterClrMapping/>
  </p:clrMapOvr>
  <p:transition>
    <p:comb/>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2400" dirty="0" smtClean="0"/>
              <a:t>Berikut beberapa hal penting yang wajib Anda perhatikan di dalam mengatasi banyak konflik.</a:t>
            </a:r>
            <a:br>
              <a:rPr lang="id-ID" sz="2400" dirty="0" smtClean="0"/>
            </a:br>
            <a:endParaRPr lang="id-ID" sz="2400" dirty="0"/>
          </a:p>
        </p:txBody>
      </p:sp>
      <p:sp>
        <p:nvSpPr>
          <p:cNvPr id="3" name="Content Placeholder 2"/>
          <p:cNvSpPr>
            <a:spLocks noGrp="1"/>
          </p:cNvSpPr>
          <p:nvPr>
            <p:ph idx="1"/>
          </p:nvPr>
        </p:nvSpPr>
        <p:spPr>
          <a:xfrm>
            <a:off x="457200" y="1600200"/>
            <a:ext cx="8229600" cy="5257800"/>
          </a:xfrm>
        </p:spPr>
        <p:txBody>
          <a:bodyPr>
            <a:normAutofit fontScale="85000" lnSpcReduction="20000"/>
          </a:bodyPr>
          <a:lstStyle/>
          <a:p>
            <a:r>
              <a:rPr lang="id-ID" b="1" dirty="0" smtClean="0"/>
              <a:t>1</a:t>
            </a:r>
            <a:r>
              <a:rPr lang="id-ID" b="1" dirty="0"/>
              <a:t>. Mencegah Konflik Destruktif</a:t>
            </a:r>
          </a:p>
          <a:p>
            <a:r>
              <a:rPr lang="id-ID" dirty="0"/>
              <a:t>Berbagai pencegahan bisa dilakukan sebelum terjadi konflik destruktif dengan sifat merusak berbagai macam fasilitas ataupun terjadinya konflik berkepanjangan.</a:t>
            </a:r>
          </a:p>
          <a:p>
            <a:r>
              <a:rPr lang="id-ID" b="1" dirty="0"/>
              <a:t>2. Menghadirkan Komunikasi Efektif</a:t>
            </a:r>
          </a:p>
          <a:p>
            <a:r>
              <a:rPr lang="id-ID" dirty="0"/>
              <a:t>Pastinya dari komunikasi efektif menjadi salah satu tujuan utama kenapa dilakukan upaya mediasi hingga berbagai macam metode dalam menyelsaikan konflik.</a:t>
            </a:r>
          </a:p>
          <a:p>
            <a:r>
              <a:rPr lang="id-ID" b="1" dirty="0"/>
              <a:t>3. Memberikan Penerapan Aturan Baku</a:t>
            </a:r>
          </a:p>
          <a:p>
            <a:r>
              <a:rPr lang="id-ID" dirty="0"/>
              <a:t>Ketiga ada aspek penting untuk bisa menerapkan aturan baku terhadap karyawan di sebuah perusahaan baik dari sisi internal ataupun eksternalnya.</a:t>
            </a:r>
          </a:p>
          <a:p>
            <a:r>
              <a:rPr lang="id-ID" b="1" dirty="0"/>
              <a:t>4. Menciptakan Iklim Kerja Harmonis</a:t>
            </a:r>
          </a:p>
          <a:p>
            <a:r>
              <a:rPr lang="id-ID" dirty="0"/>
              <a:t>Sudah jelas dari iklim kerja yang lebih harmonis jadi hal menarik dalam </a:t>
            </a:r>
            <a:r>
              <a:rPr lang="id-ID" b="1" dirty="0"/>
              <a:t>manajemen konflik </a:t>
            </a:r>
            <a:r>
              <a:rPr lang="id-ID" dirty="0"/>
              <a:t>ini. Maka dari itu tujuannya harus bisa jelas hingga bisa memberikan banyak keuntungan utamanya.</a:t>
            </a:r>
          </a:p>
          <a:p>
            <a:r>
              <a:rPr lang="id-ID" b="1" dirty="0"/>
              <a:t> </a:t>
            </a:r>
            <a:endParaRPr lang="id-ID" dirty="0"/>
          </a:p>
          <a:p>
            <a:endParaRPr lang="id-ID" dirty="0"/>
          </a:p>
        </p:txBody>
      </p:sp>
    </p:spTree>
    <p:extLst>
      <p:ext uri="{BB962C8B-B14F-4D97-AF65-F5344CB8AC3E}">
        <p14:creationId xmlns:p14="http://schemas.microsoft.com/office/powerpoint/2010/main" val="23640703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124744"/>
          </a:xfrm>
        </p:spPr>
        <p:txBody>
          <a:bodyPr>
            <a:normAutofit fontScale="90000"/>
          </a:bodyPr>
          <a:lstStyle/>
          <a:p>
            <a:r>
              <a:rPr lang="id-ID" sz="3200" b="1" dirty="0" smtClean="0"/>
              <a:t>Teknik mengatasi konflik dalam organisasi agar tetap satu visi.</a:t>
            </a:r>
            <a:br>
              <a:rPr lang="id-ID" sz="3200" b="1" dirty="0" smtClean="0"/>
            </a:br>
            <a:endParaRPr lang="id-ID" sz="3200" b="1" dirty="0"/>
          </a:p>
        </p:txBody>
      </p:sp>
      <p:sp>
        <p:nvSpPr>
          <p:cNvPr id="5" name="Content Placeholder 4"/>
          <p:cNvSpPr>
            <a:spLocks noGrp="1"/>
          </p:cNvSpPr>
          <p:nvPr>
            <p:ph idx="1"/>
          </p:nvPr>
        </p:nvSpPr>
        <p:spPr/>
        <p:txBody>
          <a:bodyPr>
            <a:normAutofit fontScale="92500" lnSpcReduction="10000"/>
          </a:bodyPr>
          <a:lstStyle/>
          <a:p>
            <a:r>
              <a:rPr lang="id-ID" dirty="0" smtClean="0"/>
              <a:t>1</a:t>
            </a:r>
            <a:r>
              <a:rPr lang="id-ID" dirty="0"/>
              <a:t>. Menjalin Komunikasi </a:t>
            </a:r>
            <a:r>
              <a:rPr lang="id-ID" dirty="0" smtClean="0"/>
              <a:t>Terbuka</a:t>
            </a:r>
          </a:p>
          <a:p>
            <a:r>
              <a:rPr lang="id-ID" dirty="0"/>
              <a:t>2. Menyelesaikan Persoalan dengan </a:t>
            </a:r>
            <a:r>
              <a:rPr lang="id-ID" dirty="0" smtClean="0"/>
              <a:t>Proaktif</a:t>
            </a:r>
          </a:p>
          <a:p>
            <a:r>
              <a:rPr lang="id-ID" dirty="0"/>
              <a:t>3. Membuat Prosedur Penyelesaian </a:t>
            </a:r>
            <a:r>
              <a:rPr lang="id-ID" dirty="0" smtClean="0"/>
              <a:t>Konflik</a:t>
            </a:r>
          </a:p>
          <a:p>
            <a:r>
              <a:rPr lang="id-ID" dirty="0"/>
              <a:t>4. Mengarahkan Anggota untuk Bersikap </a:t>
            </a:r>
            <a:r>
              <a:rPr lang="id-ID" dirty="0" smtClean="0"/>
              <a:t>Fleksibel</a:t>
            </a:r>
          </a:p>
          <a:p>
            <a:r>
              <a:rPr lang="id-ID" dirty="0"/>
              <a:t>5. Membudayakan Sikap </a:t>
            </a:r>
            <a:r>
              <a:rPr lang="id-ID" dirty="0" smtClean="0"/>
              <a:t>Toleransi</a:t>
            </a:r>
          </a:p>
          <a:p>
            <a:r>
              <a:rPr lang="id-ID" dirty="0"/>
              <a:t>6. Menerapkan Peraturan yang </a:t>
            </a:r>
            <a:r>
              <a:rPr lang="id-ID" dirty="0" smtClean="0"/>
              <a:t>Adil</a:t>
            </a:r>
          </a:p>
          <a:p>
            <a:pPr marL="0" indent="0">
              <a:buNone/>
            </a:pPr>
            <a:r>
              <a:rPr lang="id-ID" dirty="0"/>
              <a:t/>
            </a:r>
            <a:br>
              <a:rPr lang="id-ID" dirty="0"/>
            </a:br>
            <a:r>
              <a:rPr lang="id-ID" dirty="0"/>
              <a:t/>
            </a:r>
            <a:br>
              <a:rPr lang="id-ID" dirty="0"/>
            </a:br>
            <a:r>
              <a:rPr lang="id-ID" dirty="0"/>
              <a:t/>
            </a:r>
            <a:br>
              <a:rPr lang="id-ID" dirty="0"/>
            </a:br>
            <a:r>
              <a:rPr lang="id-ID" dirty="0"/>
              <a:t/>
            </a:r>
            <a:br>
              <a:rPr lang="id-ID" dirty="0"/>
            </a:br>
            <a:r>
              <a:rPr lang="id-ID" dirty="0"/>
              <a:t/>
            </a:r>
            <a:br>
              <a:rPr lang="id-ID" dirty="0"/>
            </a:br>
            <a:endParaRPr lang="id-ID" dirty="0"/>
          </a:p>
        </p:txBody>
      </p:sp>
    </p:spTree>
    <p:extLst>
      <p:ext uri="{BB962C8B-B14F-4D97-AF65-F5344CB8AC3E}">
        <p14:creationId xmlns:p14="http://schemas.microsoft.com/office/powerpoint/2010/main" val="28042076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normAutofit fontScale="90000"/>
          </a:bodyPr>
          <a:lstStyle/>
          <a:p>
            <a:r>
              <a:rPr lang="id-ID" b="1" dirty="0" smtClean="0">
                <a:solidFill>
                  <a:srgbClr val="0070C0"/>
                </a:solidFill>
              </a:rPr>
              <a:t>teknik-tekni memimpin yang baik yakni</a:t>
            </a:r>
            <a:r>
              <a:rPr lang="id-ID" b="1" u="sng" dirty="0" smtClean="0">
                <a:solidFill>
                  <a:srgbClr val="0070C0"/>
                </a:solidFill>
                <a:hlinkClick r:id="rId2"/>
              </a:rPr>
              <a:t>[8]</a:t>
            </a:r>
            <a:r>
              <a:rPr lang="id-ID" b="1" dirty="0" smtClean="0">
                <a:solidFill>
                  <a:srgbClr val="0070C0"/>
                </a:solidFill>
              </a:rPr>
              <a:t> </a:t>
            </a:r>
            <a:endParaRPr lang="id-ID" b="1" dirty="0">
              <a:solidFill>
                <a:srgbClr val="0070C0"/>
              </a:solidFill>
            </a:endParaRPr>
          </a:p>
        </p:txBody>
      </p:sp>
      <p:sp>
        <p:nvSpPr>
          <p:cNvPr id="3" name="Content Placeholder 2"/>
          <p:cNvSpPr>
            <a:spLocks noGrp="1"/>
          </p:cNvSpPr>
          <p:nvPr>
            <p:ph idx="1"/>
          </p:nvPr>
        </p:nvSpPr>
        <p:spPr/>
        <p:txBody>
          <a:bodyPr>
            <a:normAutofit fontScale="55000" lnSpcReduction="20000"/>
          </a:bodyPr>
          <a:lstStyle/>
          <a:p>
            <a:r>
              <a:rPr lang="id-ID" dirty="0" smtClean="0"/>
              <a:t>:</a:t>
            </a:r>
            <a:endParaRPr lang="id-ID" i="1" dirty="0">
              <a:solidFill>
                <a:srgbClr val="C00000"/>
              </a:solidFill>
            </a:endParaRPr>
          </a:p>
          <a:p>
            <a:r>
              <a:rPr lang="id-ID" b="1" i="1" dirty="0">
                <a:solidFill>
                  <a:srgbClr val="C00000"/>
                </a:solidFill>
              </a:rPr>
              <a:t>1.      memberikan perintah</a:t>
            </a:r>
            <a:endParaRPr lang="id-ID" i="1" dirty="0">
              <a:solidFill>
                <a:srgbClr val="C00000"/>
              </a:solidFill>
            </a:endParaRPr>
          </a:p>
          <a:p>
            <a:r>
              <a:rPr lang="id-ID" dirty="0"/>
              <a:t>Memberi perintah merupakan salah satu fungsi seorang pemimpin yang harus dijalankan dalam mengendalikan perilaku bawahan yang terkait dengan tugas-tugasnya. Dengan memberi perintah yang baik, diharapkan perintah yang disampaikan dapat mencapai sasaran yang dituju</a:t>
            </a:r>
            <a:r>
              <a:rPr lang="id-ID" dirty="0" smtClean="0"/>
              <a:t>.</a:t>
            </a:r>
          </a:p>
          <a:p>
            <a:pPr lvl="1"/>
            <a:endParaRPr lang="id-ID" i="1" dirty="0"/>
          </a:p>
          <a:p>
            <a:pPr lvl="1"/>
            <a:r>
              <a:rPr lang="id-ID" i="1" dirty="0" smtClean="0"/>
              <a:t>a</a:t>
            </a:r>
            <a:r>
              <a:rPr lang="id-ID" i="1" dirty="0"/>
              <a:t>. Reasonable</a:t>
            </a:r>
            <a:endParaRPr lang="id-ID" dirty="0"/>
          </a:p>
          <a:p>
            <a:pPr lvl="1"/>
            <a:r>
              <a:rPr lang="id-ID" dirty="0"/>
              <a:t>Artinya perintah yang diberikan kepada bawahan adalah sebuah perintah yang mempunyai alasan yang kuat, latar belakang yang kuat. Perintah yang disampaikan mempunyai argumen-argumen yang kuat, dan memiliki dasar logika yang baik. Dengan demikian, dapat mempengaruhi keyakinan anak buah atas pentingnya arti sebuah perintah.</a:t>
            </a:r>
          </a:p>
          <a:p>
            <a:pPr lvl="1"/>
            <a:endParaRPr lang="id-ID" i="1" dirty="0" smtClean="0"/>
          </a:p>
          <a:p>
            <a:pPr lvl="1"/>
            <a:r>
              <a:rPr lang="id-ID" i="1" dirty="0" smtClean="0"/>
              <a:t>b</a:t>
            </a:r>
            <a:r>
              <a:rPr lang="id-ID" i="1" dirty="0"/>
              <a:t>. Clear</a:t>
            </a:r>
            <a:endParaRPr lang="id-ID" dirty="0"/>
          </a:p>
          <a:p>
            <a:pPr lvl="1"/>
            <a:r>
              <a:rPr lang="id-ID" dirty="0"/>
              <a:t>Maksud dari persyaratan yang clear adalah bahwa dalam menyampaikan perintah harus menggunakan bahasa yang jelas, yang mudah dimengerti oleh bawahan. Bahsa yang jelas yang dimaksudkan disini adalah bahasa yang dapat dipahami oleh bawahan, sehingga bawahan dapat menginterpretasikan perintah secara tepat seperti yang diinginkan pemimpin. Dengan demikian, penerima perintah tidak akan merasa bingung.</a:t>
            </a:r>
          </a:p>
          <a:p>
            <a:pPr lvl="1"/>
            <a:endParaRPr lang="id-ID" i="1" dirty="0" smtClean="0"/>
          </a:p>
          <a:p>
            <a:pPr lvl="1"/>
            <a:r>
              <a:rPr lang="id-ID" i="1" dirty="0" smtClean="0"/>
              <a:t>c</a:t>
            </a:r>
            <a:r>
              <a:rPr lang="id-ID" i="1" dirty="0"/>
              <a:t>. Complete</a:t>
            </a:r>
            <a:endParaRPr lang="id-ID" dirty="0"/>
          </a:p>
          <a:p>
            <a:pPr lvl="1"/>
            <a:r>
              <a:rPr lang="id-ID" dirty="0"/>
              <a:t>Dalam memberikan perintah, pemimpin haruslah lengkap, tidak boleh ada yang terlupakan. Maksud dari perintah yang demikian adalah untuk memperjelas informasi yang diterima, sehingga tidak ada pesan yang tertinggal. Perintah yang jelas dan lengkap dapat menimbulkan kemantapan bagi bawahan dalam mengemban dan melaksanakan perintah tersebut.</a:t>
            </a:r>
          </a:p>
          <a:p>
            <a:endParaRPr lang="id-ID" dirty="0"/>
          </a:p>
        </p:txBody>
      </p:sp>
    </p:spTree>
    <p:extLst>
      <p:ext uri="{BB962C8B-B14F-4D97-AF65-F5344CB8AC3E}">
        <p14:creationId xmlns:p14="http://schemas.microsoft.com/office/powerpoint/2010/main" val="27180652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620713"/>
            <a:ext cx="8820150" cy="5505450"/>
          </a:xfrm>
        </p:spPr>
        <p:txBody>
          <a:bodyPr>
            <a:normAutofit fontScale="92500"/>
          </a:bodyPr>
          <a:lstStyle/>
          <a:p>
            <a:r>
              <a:rPr lang="id-ID" b="1" i="1" dirty="0"/>
              <a:t>2.      memberikan teguran</a:t>
            </a:r>
            <a:endParaRPr lang="id-ID" dirty="0"/>
          </a:p>
          <a:p>
            <a:r>
              <a:rPr lang="id-ID" dirty="0"/>
              <a:t>Teknik memberikan teguran kepada bawahan juga harus memperhatikan beberapa prinsip menegur. Adapun prinsip-prinsip tersebut adalah bahwa sebaiknya teguran bersifat langsung, dilakukan secara tertutup dan teguran yang diberikan haruslah bersifat proporsional</a:t>
            </a:r>
            <a:r>
              <a:rPr lang="id-ID" dirty="0" smtClean="0"/>
              <a:t>.</a:t>
            </a:r>
          </a:p>
          <a:p>
            <a:endParaRPr lang="id-ID" dirty="0"/>
          </a:p>
          <a:p>
            <a:r>
              <a:rPr lang="id-ID" b="1" i="1" dirty="0"/>
              <a:t>3.      memberikan pujian/penghargaan</a:t>
            </a:r>
            <a:endParaRPr lang="id-ID" dirty="0"/>
          </a:p>
          <a:p>
            <a:r>
              <a:rPr lang="id-ID" dirty="0"/>
              <a:t>Teknik menghargai bawahan dalam rangka memotivasi bawahan kadang perlu dilakukan oleh pemimpin. Orang akan senang jika dihargai, oleh karena itu untuk menumbuhkan semangat kerja bawahan pemimpin perlu memberikan penghargaan kepada bawahan. Penghargaan tesebut dapat berupa materi dan non materi.      </a:t>
            </a:r>
          </a:p>
          <a:p>
            <a:endParaRPr lang="id-ID" dirty="0"/>
          </a:p>
        </p:txBody>
      </p:sp>
    </p:spTree>
    <p:extLst>
      <p:ext uri="{BB962C8B-B14F-4D97-AF65-F5344CB8AC3E}">
        <p14:creationId xmlns:p14="http://schemas.microsoft.com/office/powerpoint/2010/main" val="20957503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549275"/>
            <a:ext cx="8820150" cy="6119813"/>
          </a:xfrm>
        </p:spPr>
        <p:txBody>
          <a:bodyPr>
            <a:normAutofit fontScale="55000" lnSpcReduction="20000"/>
          </a:bodyPr>
          <a:lstStyle/>
          <a:p>
            <a:r>
              <a:rPr lang="id-ID" b="1" i="1" dirty="0"/>
              <a:t>4.      memelihara sikap yang baik</a:t>
            </a:r>
            <a:endParaRPr lang="id-ID" dirty="0"/>
          </a:p>
          <a:p>
            <a:r>
              <a:rPr lang="id-ID" dirty="0"/>
              <a:t>Teknik memelihara identitas sebagai sarana yang penting guna tetap menjaga soliditas anggota kelompok. Sebelum memelihara identitas, seorang pemimpin perlu menciptakan identitas. Identitas yang dimaksudkan adalah hal yang mencirikan suatu kelompok dan membedakan dengan kelompok lain seperti atribut, nama, lambang, kostum, bendera, logo serta semboyan. Identitas ini berfungsi sebagai identitas kelompok</a:t>
            </a:r>
            <a:r>
              <a:rPr lang="id-ID" dirty="0" smtClean="0"/>
              <a:t>.</a:t>
            </a:r>
          </a:p>
          <a:p>
            <a:endParaRPr lang="id-ID" dirty="0"/>
          </a:p>
          <a:p>
            <a:r>
              <a:rPr lang="id-ID" b="1" i="1" dirty="0"/>
              <a:t>5.      menerima saran dari bawahan</a:t>
            </a:r>
            <a:endParaRPr lang="id-ID" dirty="0"/>
          </a:p>
          <a:p>
            <a:r>
              <a:rPr lang="id-ID" dirty="0"/>
              <a:t>Dalam menerima saran seorang pemimpin dapat melakukan secara langsung atau tidak langsung, seperti melalui kotak saran. Namun sebaiknya seorang pemimpin dalam menerima saran, tidak memberikan reaksi spontan</a:t>
            </a:r>
            <a:r>
              <a:rPr lang="id-ID" dirty="0" smtClean="0"/>
              <a:t>.</a:t>
            </a:r>
          </a:p>
          <a:p>
            <a:endParaRPr lang="id-ID" dirty="0"/>
          </a:p>
          <a:p>
            <a:r>
              <a:rPr lang="id-ID" b="1" i="1" dirty="0"/>
              <a:t>6.      memperkuat rasa persatuan</a:t>
            </a:r>
            <a:endParaRPr lang="id-ID" dirty="0"/>
          </a:p>
          <a:p>
            <a:r>
              <a:rPr lang="id-ID" dirty="0"/>
              <a:t>Dengan saling memperkuat rasa persatuan antara satu sama lain akan lebih meningkatkan kinerja kita lebih baik lagi dan lebih efektif dan membawa perubahan yang sangat bagus bagi pekerjaan</a:t>
            </a:r>
            <a:r>
              <a:rPr lang="id-ID" dirty="0" smtClean="0"/>
              <a:t>.</a:t>
            </a:r>
          </a:p>
          <a:p>
            <a:endParaRPr lang="id-ID" dirty="0" smtClean="0"/>
          </a:p>
          <a:p>
            <a:r>
              <a:rPr lang="id-ID" b="1" i="1" dirty="0"/>
              <a:t>7.      mengenalkan anggota baru</a:t>
            </a:r>
            <a:endParaRPr lang="id-ID" dirty="0"/>
          </a:p>
          <a:p>
            <a:r>
              <a:rPr lang="id-ID" dirty="0"/>
              <a:t>Teknik mengenalkan anggota baru merupakan cara bagaimana seorang pemimpin menyambut kehadiran anggota baru dengan upaya agar anggota baru tersebut mudah melakukan adaptasi dan sekaligus segera mengenali kelompok yang dimasukinya.</a:t>
            </a:r>
          </a:p>
          <a:p>
            <a:r>
              <a:rPr lang="id-ID" dirty="0"/>
              <a:t>Sedangkan bagi anggota baru tersebut perlu mengenal antara lain:</a:t>
            </a:r>
          </a:p>
          <a:p>
            <a:r>
              <a:rPr lang="id-ID" dirty="0"/>
              <a:t>a. Struktur formal, seperti jumlah dan nama-nama pimpinan </a:t>
            </a:r>
          </a:p>
          <a:p>
            <a:r>
              <a:rPr lang="id-ID" dirty="0"/>
              <a:t>b. Organisasi, jumlah jenjang, unit dan sub unit, tugas setiap unit, dan hubungan antar    unit.</a:t>
            </a:r>
          </a:p>
          <a:p>
            <a:r>
              <a:rPr lang="id-ID" dirty="0"/>
              <a:t>c. Pekerjaan untuk anggota baru</a:t>
            </a:r>
          </a:p>
          <a:p>
            <a:r>
              <a:rPr lang="id-ID" dirty="0"/>
              <a:t>d. Peraturan-peraturan</a:t>
            </a:r>
          </a:p>
          <a:p>
            <a:r>
              <a:rPr lang="id-ID" dirty="0"/>
              <a:t>e. Tujuan, visi dan misi organisasi.</a:t>
            </a:r>
          </a:p>
          <a:p>
            <a:endParaRPr lang="id-ID" dirty="0"/>
          </a:p>
          <a:p>
            <a:endParaRPr lang="id-ID" dirty="0"/>
          </a:p>
        </p:txBody>
      </p:sp>
    </p:spTree>
    <p:extLst>
      <p:ext uri="{BB962C8B-B14F-4D97-AF65-F5344CB8AC3E}">
        <p14:creationId xmlns:p14="http://schemas.microsoft.com/office/powerpoint/2010/main" val="20267804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404813"/>
            <a:ext cx="8964613" cy="5721350"/>
          </a:xfrm>
        </p:spPr>
        <p:txBody>
          <a:bodyPr>
            <a:normAutofit fontScale="62500" lnSpcReduction="20000"/>
          </a:bodyPr>
          <a:lstStyle/>
          <a:p>
            <a:r>
              <a:rPr lang="id-ID" b="1" i="1" dirty="0"/>
              <a:t>8.      Teknik Mempengaruhi</a:t>
            </a:r>
            <a:endParaRPr lang="id-ID" dirty="0"/>
          </a:p>
          <a:p>
            <a:r>
              <a:rPr lang="id-ID" dirty="0"/>
              <a:t>Mempengaruhi anak buah merupakan tugas pemimpin. Agar anak buah mengikuti apa yang dikehendaki pemimpin, serta dapat memenuhi apa yang diharapkan, maka diperlukan proses untuk mempengaruhi.</a:t>
            </a:r>
          </a:p>
          <a:p>
            <a:r>
              <a:rPr lang="id-ID" dirty="0"/>
              <a:t>Ada lima teknik untuk mempengaruhi</a:t>
            </a:r>
            <a:r>
              <a:rPr lang="id-ID" dirty="0" smtClean="0"/>
              <a:t>:</a:t>
            </a:r>
          </a:p>
          <a:p>
            <a:pPr lvl="1"/>
            <a:endParaRPr lang="id-ID" i="1" dirty="0"/>
          </a:p>
          <a:p>
            <a:pPr lvl="1"/>
            <a:r>
              <a:rPr lang="id-ID" i="1" dirty="0" smtClean="0"/>
              <a:t>a</a:t>
            </a:r>
            <a:r>
              <a:rPr lang="id-ID" i="1" dirty="0"/>
              <a:t>. Suggestion (sugesti)</a:t>
            </a:r>
            <a:endParaRPr lang="id-ID" dirty="0"/>
          </a:p>
          <a:p>
            <a:r>
              <a:rPr lang="id-ID" dirty="0"/>
              <a:t>Teknik mempengaruhi dengan cara menciptakan sugesti yang mempengaruhi persepsi dan penilaian bawahan atas pimpinannya dengan harapan penilaian tersebut positif dan mempunyai pengaruh yang positif juga.</a:t>
            </a:r>
          </a:p>
          <a:p>
            <a:pPr lvl="1"/>
            <a:r>
              <a:rPr lang="id-ID" dirty="0"/>
              <a:t>b. </a:t>
            </a:r>
            <a:r>
              <a:rPr lang="id-ID" i="1" dirty="0"/>
              <a:t>Persuasive argument</a:t>
            </a:r>
            <a:endParaRPr lang="id-ID" dirty="0"/>
          </a:p>
          <a:p>
            <a:r>
              <a:rPr lang="id-ID" dirty="0"/>
              <a:t>Pemimpin dapat mempengaruhi bawahan dengan cara memberikan bujukan-bujukan yang didasarkan pada argumentasi yang kuat. Biasanya pemimpin seperti ini dituntut mempunyai wawasan yang cukup luas, kosa kata yang memadai dan pandai memberikan penjelasan.</a:t>
            </a:r>
          </a:p>
          <a:p>
            <a:pPr lvl="1"/>
            <a:r>
              <a:rPr lang="id-ID" i="1" dirty="0"/>
              <a:t>c. A show affectionate devotion</a:t>
            </a:r>
            <a:endParaRPr lang="id-ID" dirty="0"/>
          </a:p>
          <a:p>
            <a:pPr lvl="1"/>
            <a:r>
              <a:rPr lang="id-ID" i="1" dirty="0"/>
              <a:t>d. Imitation</a:t>
            </a:r>
            <a:endParaRPr lang="id-ID" dirty="0"/>
          </a:p>
          <a:p>
            <a:r>
              <a:rPr lang="id-ID" dirty="0"/>
              <a:t>Peniruan merupakan salah satu teknik yang juga dapat efektif dilakukan untuk mempengaruhi bawahan. Pemimpin biasanya mengambil salah satu tokoh terkenal, kemudian ditiru tindak tanduk, sepak terjang, penampilan dan bahasa yang digunakan.</a:t>
            </a:r>
          </a:p>
          <a:p>
            <a:pPr lvl="1"/>
            <a:r>
              <a:rPr lang="id-ID" i="1" dirty="0"/>
              <a:t>e. Docummentair</a:t>
            </a:r>
            <a:endParaRPr lang="id-ID" dirty="0"/>
          </a:p>
          <a:p>
            <a:r>
              <a:rPr lang="id-ID" dirty="0"/>
              <a:t>Cara mempengaruhi bawahan dengan membuat dokumen-dokumen, tulisan, pamflet, surat edaran dll. Penggunaan teknik ini membutuhkan persiapan, karena harus bersifat formal, bahasa yang digunakan juga harus benar, perlu diketik dll. Aspek positif teknik ini adalah dapat mengulang membaca untuk memperjelas lagi, dapat didokumentasikan dan dapat dipergunakan sebagai pedoman untuk bahan evaluasi.</a:t>
            </a:r>
          </a:p>
          <a:p>
            <a:endParaRPr lang="id-ID" dirty="0"/>
          </a:p>
        </p:txBody>
      </p:sp>
    </p:spTree>
    <p:extLst>
      <p:ext uri="{BB962C8B-B14F-4D97-AF65-F5344CB8AC3E}">
        <p14:creationId xmlns:p14="http://schemas.microsoft.com/office/powerpoint/2010/main" val="2444460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teknik kepemimpinan </a:t>
            </a:r>
            <a:endParaRPr lang="id-ID" dirty="0"/>
          </a:p>
        </p:txBody>
      </p:sp>
      <p:sp>
        <p:nvSpPr>
          <p:cNvPr id="3" name="Content Placeholder 2"/>
          <p:cNvSpPr>
            <a:spLocks noGrp="1"/>
          </p:cNvSpPr>
          <p:nvPr>
            <p:ph idx="1"/>
          </p:nvPr>
        </p:nvSpPr>
        <p:spPr>
          <a:xfrm>
            <a:off x="457200" y="1600200"/>
            <a:ext cx="8229600" cy="4997152"/>
          </a:xfrm>
        </p:spPr>
        <p:txBody>
          <a:bodyPr>
            <a:normAutofit fontScale="77500" lnSpcReduction="20000"/>
          </a:bodyPr>
          <a:lstStyle/>
          <a:p>
            <a:pPr marL="0" indent="0">
              <a:buNone/>
            </a:pPr>
            <a:r>
              <a:rPr lang="id-ID" dirty="0" smtClean="0"/>
              <a:t>antara </a:t>
            </a:r>
            <a:r>
              <a:rPr lang="id-ID" dirty="0"/>
              <a:t>lain :</a:t>
            </a:r>
          </a:p>
          <a:p>
            <a:pPr marL="0" indent="0">
              <a:buNone/>
            </a:pPr>
            <a:r>
              <a:rPr lang="id-ID" sz="3800" b="1" i="1" dirty="0" smtClean="0">
                <a:solidFill>
                  <a:srgbClr val="C00000"/>
                </a:solidFill>
              </a:rPr>
              <a:t>1. •</a:t>
            </a:r>
            <a:r>
              <a:rPr lang="id-ID" sz="3800" b="1" i="1" dirty="0">
                <a:solidFill>
                  <a:srgbClr val="C00000"/>
                </a:solidFill>
              </a:rPr>
              <a:t>    Etika profesi pemimpin.</a:t>
            </a:r>
            <a:endParaRPr lang="id-ID" sz="3800" b="1" dirty="0">
              <a:solidFill>
                <a:srgbClr val="C00000"/>
              </a:solidFill>
            </a:endParaRPr>
          </a:p>
          <a:p>
            <a:r>
              <a:rPr lang="id-ID" dirty="0"/>
              <a:t>Paul E. Torgersen yaitu pengetahuan, pengntrolan diri, tanggungjawab sosial, aplikasi dan sanksi dari masyarakat</a:t>
            </a:r>
            <a:r>
              <a:rPr lang="id-ID" dirty="0" smtClean="0"/>
              <a:t>.</a:t>
            </a:r>
          </a:p>
          <a:p>
            <a:endParaRPr lang="id-ID" dirty="0" smtClean="0"/>
          </a:p>
          <a:p>
            <a:r>
              <a:rPr lang="id-ID" dirty="0" smtClean="0"/>
              <a:t>Bedasarkan </a:t>
            </a:r>
            <a:r>
              <a:rPr lang="id-ID" dirty="0"/>
              <a:t>kriteria tersebut maka profesi seorang pemimpin harus berladaskan pada paham dasar yang </a:t>
            </a:r>
            <a:r>
              <a:rPr lang="id-ID" i="1" dirty="0">
                <a:solidFill>
                  <a:schemeClr val="tx2"/>
                </a:solidFill>
              </a:rPr>
              <a:t>mencerminkan berbagai nilai luhur kemanusiaan y</a:t>
            </a:r>
            <a:r>
              <a:rPr lang="id-ID" dirty="0"/>
              <a:t>ang merupakan pedoman dari setiap pemimpin yaitu </a:t>
            </a:r>
            <a:r>
              <a:rPr lang="id-ID" i="1" dirty="0">
                <a:solidFill>
                  <a:srgbClr val="FF0000"/>
                </a:solidFill>
              </a:rPr>
              <a:t>pengabdian bagi kepentingan umum, jaminan sosial bagi bawahan/anggota organisasi, adanya persatuan dan adanya dinamisator.</a:t>
            </a:r>
          </a:p>
          <a:p>
            <a:endParaRPr lang="id-ID" i="1" dirty="0" smtClean="0">
              <a:solidFill>
                <a:srgbClr val="FF0000"/>
              </a:solidFill>
            </a:endParaRPr>
          </a:p>
          <a:p>
            <a:r>
              <a:rPr lang="id-ID" dirty="0" smtClean="0"/>
              <a:t>Etika </a:t>
            </a:r>
            <a:r>
              <a:rPr lang="id-ID" dirty="0"/>
              <a:t>profesi kemepimpinan sendiri meiliki bebrgaai kriteria antara lain : memiliki kemapuan yang menonjol, mempu melakukan tugas-tugas kepemimpinan, bertanggungjawab, dapat mengotrol diri dan selalu berlandaskan pada nilai-nilai etis. karena itu seorang pemimpin dituntut untuk bertanggungjawab secara moral, berdasarkan otonomi dan menuntut dirinya agar selalu bersikap kritis dan realitas.</a:t>
            </a:r>
          </a:p>
          <a:p>
            <a:endParaRPr lang="id-ID" dirty="0"/>
          </a:p>
        </p:txBody>
      </p:sp>
    </p:spTree>
    <p:extLst>
      <p:ext uri="{BB962C8B-B14F-4D97-AF65-F5344CB8AC3E}">
        <p14:creationId xmlns:p14="http://schemas.microsoft.com/office/powerpoint/2010/main" val="40434321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a:xfrm>
            <a:off x="457200" y="1600200"/>
            <a:ext cx="8507288" cy="4525963"/>
          </a:xfrm>
        </p:spPr>
        <p:txBody>
          <a:bodyPr>
            <a:normAutofit/>
          </a:bodyPr>
          <a:lstStyle/>
          <a:p>
            <a:pPr marL="0" indent="0">
              <a:buNone/>
            </a:pPr>
            <a:r>
              <a:rPr lang="id-ID" b="1" i="1" dirty="0" smtClean="0">
                <a:solidFill>
                  <a:srgbClr val="C00000"/>
                </a:solidFill>
              </a:rPr>
              <a:t>2.</a:t>
            </a:r>
            <a:r>
              <a:rPr lang="id-ID" b="1" i="1" dirty="0">
                <a:solidFill>
                  <a:srgbClr val="C00000"/>
                </a:solidFill>
              </a:rPr>
              <a:t>    </a:t>
            </a:r>
            <a:r>
              <a:rPr lang="id-ID" b="1" i="1" dirty="0" smtClean="0">
                <a:solidFill>
                  <a:srgbClr val="C00000"/>
                </a:solidFill>
              </a:rPr>
              <a:t>Komunikasi</a:t>
            </a:r>
            <a:endParaRPr lang="id-ID" dirty="0">
              <a:solidFill>
                <a:srgbClr val="C00000"/>
              </a:solidFill>
            </a:endParaRPr>
          </a:p>
          <a:p>
            <a:r>
              <a:rPr lang="id-ID" dirty="0"/>
              <a:t>Merupakan arus informasi dan emosi yang terdapat dalam </a:t>
            </a:r>
            <a:r>
              <a:rPr lang="id-ID" dirty="0" smtClean="0"/>
              <a:t>masyarakat </a:t>
            </a:r>
            <a:r>
              <a:rPr lang="id-ID" dirty="0"/>
              <a:t>baik yang berlangsung secara vertikal maupun secara horizontal. </a:t>
            </a:r>
            <a:endParaRPr lang="id-ID" dirty="0" smtClean="0"/>
          </a:p>
          <a:p>
            <a:r>
              <a:rPr lang="id-ID" dirty="0" smtClean="0"/>
              <a:t>Disini </a:t>
            </a:r>
            <a:r>
              <a:rPr lang="id-ID" dirty="0"/>
              <a:t>yang perlu diperhatikan </a:t>
            </a:r>
            <a:r>
              <a:rPr lang="id-ID" dirty="0" smtClean="0"/>
              <a:t>adalah </a:t>
            </a:r>
            <a:r>
              <a:rPr lang="id-ID" dirty="0"/>
              <a:t>teknik berkomunikasi antara lain : manfaat komunikasi, arah komunikasi, kebijakan komunikasi, persyaratan komunikasi dan bentuk komunikasi</a:t>
            </a:r>
          </a:p>
          <a:p>
            <a:endParaRPr lang="id-ID" dirty="0"/>
          </a:p>
        </p:txBody>
      </p:sp>
    </p:spTree>
    <p:extLst>
      <p:ext uri="{BB962C8B-B14F-4D97-AF65-F5344CB8AC3E}">
        <p14:creationId xmlns:p14="http://schemas.microsoft.com/office/powerpoint/2010/main" val="31336630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pPr marL="0" indent="0">
              <a:buNone/>
            </a:pPr>
            <a:r>
              <a:rPr lang="id-ID" b="1" i="1" dirty="0" smtClean="0"/>
              <a:t>3. Pengambilan </a:t>
            </a:r>
            <a:r>
              <a:rPr lang="id-ID" b="1" i="1" dirty="0"/>
              <a:t>keputusan.</a:t>
            </a:r>
            <a:endParaRPr lang="id-ID" dirty="0"/>
          </a:p>
          <a:p>
            <a:r>
              <a:rPr lang="id-ID" dirty="0"/>
              <a:t>Dalam kondisi-kondisi dari stuasi tertetu, seorang pemimpin dituntut untuk mengambil keputusan segera. </a:t>
            </a:r>
            <a:endParaRPr lang="id-ID" dirty="0" smtClean="0"/>
          </a:p>
          <a:p>
            <a:r>
              <a:rPr lang="id-ID" dirty="0" smtClean="0"/>
              <a:t>Hal </a:t>
            </a:r>
            <a:r>
              <a:rPr lang="id-ID" dirty="0"/>
              <a:t>ini sangat sulit apabila waktu yang tersedia sangat sempit,  namun hal ini juga merupaakan usaha paling penting bagi seorang pemimpin. </a:t>
            </a:r>
            <a:endParaRPr lang="id-ID" dirty="0" smtClean="0"/>
          </a:p>
          <a:p>
            <a:r>
              <a:rPr lang="id-ID" dirty="0" smtClean="0"/>
              <a:t>Menurut </a:t>
            </a:r>
            <a:r>
              <a:rPr lang="id-ID" dirty="0"/>
              <a:t>H.A Simon ada tiga unsur penting dalam pengambilan putusan  yaitu :</a:t>
            </a:r>
          </a:p>
          <a:p>
            <a:pPr lvl="1"/>
            <a:r>
              <a:rPr lang="id-ID" dirty="0"/>
              <a:t>1.  Intelegence activity</a:t>
            </a:r>
          </a:p>
          <a:p>
            <a:pPr lvl="1"/>
            <a:r>
              <a:rPr lang="id-ID" dirty="0"/>
              <a:t>2.  Design activity</a:t>
            </a:r>
          </a:p>
          <a:p>
            <a:pPr lvl="1"/>
            <a:r>
              <a:rPr lang="id-ID" dirty="0"/>
              <a:t>3.  Choise activity</a:t>
            </a:r>
          </a:p>
          <a:p>
            <a:endParaRPr lang="id-ID" dirty="0"/>
          </a:p>
          <a:p>
            <a:endParaRPr lang="id-ID" dirty="0"/>
          </a:p>
        </p:txBody>
      </p:sp>
    </p:spTree>
    <p:extLst>
      <p:ext uri="{BB962C8B-B14F-4D97-AF65-F5344CB8AC3E}">
        <p14:creationId xmlns:p14="http://schemas.microsoft.com/office/powerpoint/2010/main" val="1569391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MOTIVASI</a:t>
            </a:r>
            <a:endParaRPr lang="id-ID" dirty="0"/>
          </a:p>
        </p:txBody>
      </p:sp>
      <p:sp>
        <p:nvSpPr>
          <p:cNvPr id="3" name="Content Placeholder 2"/>
          <p:cNvSpPr>
            <a:spLocks noGrp="1"/>
          </p:cNvSpPr>
          <p:nvPr>
            <p:ph idx="1"/>
          </p:nvPr>
        </p:nvSpPr>
        <p:spPr/>
        <p:txBody>
          <a:bodyPr/>
          <a:lstStyle/>
          <a:p>
            <a:r>
              <a:rPr lang="en-US" dirty="0" err="1"/>
              <a:t>Faktor-faktor</a:t>
            </a:r>
            <a:r>
              <a:rPr lang="en-US" dirty="0"/>
              <a:t> yang </a:t>
            </a:r>
            <a:r>
              <a:rPr lang="id-ID" dirty="0"/>
              <a:t>me</a:t>
            </a:r>
            <a:r>
              <a:rPr lang="en-US" dirty="0" err="1"/>
              <a:t>nyebabkan</a:t>
            </a:r>
            <a:r>
              <a:rPr lang="en-US" dirty="0"/>
              <a:t>/</a:t>
            </a:r>
            <a:r>
              <a:rPr lang="en-US" dirty="0" err="1"/>
              <a:t>menyalurkan</a:t>
            </a:r>
            <a:r>
              <a:rPr lang="en-US" dirty="0"/>
              <a:t> / </a:t>
            </a:r>
            <a:r>
              <a:rPr lang="en-US" dirty="0" err="1"/>
              <a:t>mempertahankan</a:t>
            </a:r>
            <a:r>
              <a:rPr lang="en-US" dirty="0"/>
              <a:t> </a:t>
            </a:r>
            <a:r>
              <a:rPr lang="en-US" dirty="0" err="1"/>
              <a:t>perilaku</a:t>
            </a:r>
            <a:r>
              <a:rPr lang="en-US" dirty="0"/>
              <a:t> </a:t>
            </a:r>
            <a:r>
              <a:rPr lang="en-US" dirty="0" err="1"/>
              <a:t>individu</a:t>
            </a:r>
            <a:endParaRPr lang="en-US" dirty="0"/>
          </a:p>
          <a:p>
            <a:endParaRPr lang="id-ID" dirty="0"/>
          </a:p>
        </p:txBody>
      </p:sp>
    </p:spTree>
    <p:extLst>
      <p:ext uri="{BB962C8B-B14F-4D97-AF65-F5344CB8AC3E}">
        <p14:creationId xmlns:p14="http://schemas.microsoft.com/office/powerpoint/2010/main" val="8547140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idx="1"/>
          </p:nvPr>
        </p:nvSpPr>
        <p:spPr>
          <a:xfrm>
            <a:off x="685800" y="1066800"/>
            <a:ext cx="7772400" cy="5029200"/>
          </a:xfrm>
        </p:spPr>
        <p:txBody>
          <a:bodyPr/>
          <a:lstStyle/>
          <a:p>
            <a:pPr marL="609600" indent="-609600"/>
            <a:r>
              <a:rPr lang="en-US" sz="3600" smtClean="0"/>
              <a:t>Motivasi itu sangat kompleks :</a:t>
            </a:r>
          </a:p>
          <a:p>
            <a:pPr marL="609600" indent="-609600">
              <a:buFontTx/>
              <a:buNone/>
            </a:pPr>
            <a:endParaRPr lang="en-US" sz="3600" smtClean="0"/>
          </a:p>
          <a:p>
            <a:pPr marL="609600" indent="-609600">
              <a:buFontTx/>
              <a:buAutoNum type="alphaLcPeriod"/>
            </a:pPr>
            <a:r>
              <a:rPr lang="en-US" smtClean="0"/>
              <a:t>Tingkat kebutuhan berbeda untuk setiap indivitu dan berubah menurut waktu</a:t>
            </a:r>
          </a:p>
          <a:p>
            <a:pPr marL="609600" indent="-609600">
              <a:buFontTx/>
              <a:buAutoNum type="alphaLcPeriod"/>
            </a:pPr>
            <a:r>
              <a:rPr lang="en-US" smtClean="0"/>
              <a:t>Cara pencapaian kebutuhan berbeda-beda</a:t>
            </a:r>
          </a:p>
          <a:p>
            <a:pPr marL="609600" indent="-609600">
              <a:buFontTx/>
              <a:buAutoNum type="alphaLcPeriod"/>
            </a:pPr>
            <a:r>
              <a:rPr lang="en-US" smtClean="0"/>
              <a:t>Tindakan yang diambil tidak selalu konsisten</a:t>
            </a:r>
          </a:p>
        </p:txBody>
      </p:sp>
    </p:spTree>
    <p:extLst>
      <p:ext uri="{BB962C8B-B14F-4D97-AF65-F5344CB8AC3E}">
        <p14:creationId xmlns:p14="http://schemas.microsoft.com/office/powerpoint/2010/main" val="7186066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304800"/>
            <a:ext cx="7772400" cy="1066800"/>
          </a:xfrm>
        </p:spPr>
        <p:txBody>
          <a:bodyPr/>
          <a:lstStyle/>
          <a:p>
            <a:pPr fontAlgn="auto">
              <a:spcAft>
                <a:spcPts val="0"/>
              </a:spcAft>
              <a:defRPr/>
            </a:pPr>
            <a:r>
              <a:rPr lang="en-US" smtClean="0"/>
              <a:t>Teori Motivasi</a:t>
            </a:r>
          </a:p>
        </p:txBody>
      </p:sp>
      <p:sp>
        <p:nvSpPr>
          <p:cNvPr id="13315" name="Rectangle 3"/>
          <p:cNvSpPr>
            <a:spLocks noGrp="1" noChangeArrowheads="1"/>
          </p:cNvSpPr>
          <p:nvPr>
            <p:ph idx="1"/>
          </p:nvPr>
        </p:nvSpPr>
        <p:spPr>
          <a:xfrm>
            <a:off x="685800" y="1371600"/>
            <a:ext cx="7772400" cy="5181600"/>
          </a:xfrm>
        </p:spPr>
        <p:txBody>
          <a:bodyPr/>
          <a:lstStyle/>
          <a:p>
            <a:pPr marL="609600" indent="-609600">
              <a:buFontTx/>
              <a:buAutoNum type="arabicPeriod"/>
            </a:pPr>
            <a:r>
              <a:rPr lang="en-US" sz="4000" smtClean="0"/>
              <a:t>“Content theories”</a:t>
            </a:r>
          </a:p>
          <a:p>
            <a:pPr marL="609600" indent="-609600"/>
            <a:r>
              <a:rPr lang="en-US" smtClean="0"/>
              <a:t>Menekankan pada faktor-faktor dalam individu yang berpengaruh pada tindakan</a:t>
            </a:r>
          </a:p>
          <a:p>
            <a:pPr marL="609600" indent="-609600">
              <a:buFontTx/>
              <a:buNone/>
            </a:pPr>
            <a:endParaRPr lang="en-US" smtClean="0"/>
          </a:p>
          <a:p>
            <a:pPr marL="609600" indent="-609600">
              <a:buFontTx/>
              <a:buNone/>
            </a:pPr>
            <a:r>
              <a:rPr lang="en-US" smtClean="0"/>
              <a:t>     Kebutuhan	Dorongan	  Tindakan</a:t>
            </a:r>
          </a:p>
          <a:p>
            <a:pPr marL="609600" indent="-609600">
              <a:buFontTx/>
              <a:buNone/>
            </a:pPr>
            <a:endParaRPr lang="en-US" smtClean="0"/>
          </a:p>
          <a:p>
            <a:pPr marL="609600" indent="-609600">
              <a:buFontTx/>
              <a:buNone/>
            </a:pPr>
            <a:r>
              <a:rPr lang="en-US" smtClean="0"/>
              <a:t>				Kepuasan</a:t>
            </a:r>
          </a:p>
          <a:p>
            <a:pPr marL="609600" indent="-609600">
              <a:buFontTx/>
              <a:buNone/>
            </a:pPr>
            <a:endParaRPr lang="en-US" smtClean="0"/>
          </a:p>
        </p:txBody>
      </p:sp>
      <p:sp>
        <p:nvSpPr>
          <p:cNvPr id="13316" name="Rectangle 5"/>
          <p:cNvSpPr>
            <a:spLocks noChangeArrowheads="1"/>
          </p:cNvSpPr>
          <p:nvPr/>
        </p:nvSpPr>
        <p:spPr bwMode="auto">
          <a:xfrm>
            <a:off x="1066800" y="3276600"/>
            <a:ext cx="1905000" cy="68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13317" name="Rectangle 6"/>
          <p:cNvSpPr>
            <a:spLocks noChangeArrowheads="1"/>
          </p:cNvSpPr>
          <p:nvPr/>
        </p:nvSpPr>
        <p:spPr bwMode="auto">
          <a:xfrm>
            <a:off x="3352800" y="3276600"/>
            <a:ext cx="1676400" cy="68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13318" name="Rectangle 7"/>
          <p:cNvSpPr>
            <a:spLocks noChangeArrowheads="1"/>
          </p:cNvSpPr>
          <p:nvPr/>
        </p:nvSpPr>
        <p:spPr bwMode="auto">
          <a:xfrm>
            <a:off x="3200400" y="4343400"/>
            <a:ext cx="1905000" cy="68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13319" name="Rectangle 8"/>
          <p:cNvSpPr>
            <a:spLocks noChangeArrowheads="1"/>
          </p:cNvSpPr>
          <p:nvPr/>
        </p:nvSpPr>
        <p:spPr bwMode="auto">
          <a:xfrm>
            <a:off x="5410200" y="3276600"/>
            <a:ext cx="1600200" cy="68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13320" name="Line 9"/>
          <p:cNvSpPr>
            <a:spLocks noChangeShapeType="1"/>
          </p:cNvSpPr>
          <p:nvPr/>
        </p:nvSpPr>
        <p:spPr bwMode="auto">
          <a:xfrm>
            <a:off x="2971800" y="3657600"/>
            <a:ext cx="2286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13321" name="Line 11"/>
          <p:cNvSpPr>
            <a:spLocks noChangeShapeType="1"/>
          </p:cNvSpPr>
          <p:nvPr/>
        </p:nvSpPr>
        <p:spPr bwMode="auto">
          <a:xfrm>
            <a:off x="5029200" y="3657600"/>
            <a:ext cx="3048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13322" name="Line 12"/>
          <p:cNvSpPr>
            <a:spLocks noChangeShapeType="1"/>
          </p:cNvSpPr>
          <p:nvPr/>
        </p:nvSpPr>
        <p:spPr bwMode="auto">
          <a:xfrm>
            <a:off x="6324600" y="3962400"/>
            <a:ext cx="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13323" name="Line 13"/>
          <p:cNvSpPr>
            <a:spLocks noChangeShapeType="1"/>
          </p:cNvSpPr>
          <p:nvPr/>
        </p:nvSpPr>
        <p:spPr bwMode="auto">
          <a:xfrm flipH="1">
            <a:off x="5257800" y="4800600"/>
            <a:ext cx="1066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13324" name="Line 14"/>
          <p:cNvSpPr>
            <a:spLocks noChangeShapeType="1"/>
          </p:cNvSpPr>
          <p:nvPr/>
        </p:nvSpPr>
        <p:spPr bwMode="auto">
          <a:xfrm flipH="1">
            <a:off x="2057400" y="4724400"/>
            <a:ext cx="1143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13325" name="Line 15"/>
          <p:cNvSpPr>
            <a:spLocks noChangeShapeType="1"/>
          </p:cNvSpPr>
          <p:nvPr/>
        </p:nvSpPr>
        <p:spPr bwMode="auto">
          <a:xfrm flipV="1">
            <a:off x="2133600" y="4114800"/>
            <a:ext cx="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Tree>
    <p:extLst>
      <p:ext uri="{BB962C8B-B14F-4D97-AF65-F5344CB8AC3E}">
        <p14:creationId xmlns:p14="http://schemas.microsoft.com/office/powerpoint/2010/main" val="14509449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fontAlgn="auto" hangingPunct="1">
              <a:spcAft>
                <a:spcPts val="0"/>
              </a:spcAft>
              <a:defRPr/>
            </a:pPr>
            <a:r>
              <a:rPr lang="en-US" smtClean="0"/>
              <a:t>Tujuan memotivasi pekerja</a:t>
            </a:r>
          </a:p>
        </p:txBody>
      </p:sp>
      <p:sp>
        <p:nvSpPr>
          <p:cNvPr id="6147" name="Rectangle 3"/>
          <p:cNvSpPr>
            <a:spLocks noGrp="1" noChangeArrowheads="1"/>
          </p:cNvSpPr>
          <p:nvPr>
            <p:ph idx="1"/>
          </p:nvPr>
        </p:nvSpPr>
        <p:spPr/>
        <p:txBody>
          <a:bodyPr/>
          <a:lstStyle/>
          <a:p>
            <a:pPr eaLnBrk="1" hangingPunct="1"/>
            <a:r>
              <a:rPr lang="en-US" smtClean="0"/>
              <a:t>Mendorong gairah dan semangat pekerja</a:t>
            </a:r>
          </a:p>
          <a:p>
            <a:pPr eaLnBrk="1" hangingPunct="1"/>
            <a:r>
              <a:rPr lang="en-US" smtClean="0"/>
              <a:t>Meningkatkan moral dan kepuasan kerja</a:t>
            </a:r>
          </a:p>
          <a:p>
            <a:pPr eaLnBrk="1" hangingPunct="1"/>
            <a:r>
              <a:rPr lang="en-US" smtClean="0"/>
              <a:t>Meningkatkan produktivitas</a:t>
            </a:r>
          </a:p>
          <a:p>
            <a:pPr eaLnBrk="1" hangingPunct="1"/>
            <a:r>
              <a:rPr lang="en-US" smtClean="0"/>
              <a:t>Mempertahankan stabilitas dan loyalitas</a:t>
            </a:r>
          </a:p>
          <a:p>
            <a:pPr eaLnBrk="1" hangingPunct="1"/>
            <a:r>
              <a:rPr lang="en-US" smtClean="0"/>
              <a:t>Meningkatkan kedisiplinan</a:t>
            </a:r>
          </a:p>
          <a:p>
            <a:pPr eaLnBrk="1" hangingPunct="1"/>
            <a:r>
              <a:rPr lang="en-US" smtClean="0"/>
              <a:t>Menciptakan suasana dan hubungan kerja yang baik</a:t>
            </a:r>
          </a:p>
        </p:txBody>
      </p:sp>
    </p:spTree>
    <p:extLst>
      <p:ext uri="{BB962C8B-B14F-4D97-AF65-F5344CB8AC3E}">
        <p14:creationId xmlns:p14="http://schemas.microsoft.com/office/powerpoint/2010/main" val="21967950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46</TotalTime>
  <Words>766</Words>
  <Application>Microsoft Office PowerPoint</Application>
  <PresentationFormat>On-screen Show (4:3)</PresentationFormat>
  <Paragraphs>203</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Apothecary</vt:lpstr>
      <vt:lpstr>MATERI IV TEKNIK MEMIMPIN </vt:lpstr>
      <vt:lpstr>Teknik kepemimpinan </vt:lpstr>
      <vt:lpstr>teknik kepemimpinan </vt:lpstr>
      <vt:lpstr>PowerPoint Presentation</vt:lpstr>
      <vt:lpstr>PowerPoint Presentation</vt:lpstr>
      <vt:lpstr>MOTIVASI</vt:lpstr>
      <vt:lpstr>PowerPoint Presentation</vt:lpstr>
      <vt:lpstr>Teori Motivasi</vt:lpstr>
      <vt:lpstr>Tujuan memotivasi pekerja</vt:lpstr>
      <vt:lpstr>PowerPoint Presentation</vt:lpstr>
      <vt:lpstr>PowerPoint Presentation</vt:lpstr>
      <vt:lpstr>PowerPoint Presentation</vt:lpstr>
      <vt:lpstr>4. Penyelesaian konflik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Berikut beberapa hal penting yang wajib Anda perhatikan di dalam mengatasi banyak konflik. </vt:lpstr>
      <vt:lpstr>Teknik mengatasi konflik dalam organisasi agar tetap satu visi. </vt:lpstr>
      <vt:lpstr>teknik-tekni memimpin yang baik yakni[8] </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Teknik kepemimpinan </dc:title>
  <dc:creator>Hartono</dc:creator>
  <cp:lastModifiedBy>Hartono</cp:lastModifiedBy>
  <cp:revision>6</cp:revision>
  <dcterms:created xsi:type="dcterms:W3CDTF">2020-12-02T04:56:28Z</dcterms:created>
  <dcterms:modified xsi:type="dcterms:W3CDTF">2020-12-02T06:09:50Z</dcterms:modified>
</cp:coreProperties>
</file>