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  <p:sldId id="275" r:id="rId3"/>
    <p:sldId id="276" r:id="rId4"/>
    <p:sldId id="277" r:id="rId5"/>
    <p:sldId id="280" r:id="rId6"/>
    <p:sldId id="281" r:id="rId7"/>
    <p:sldId id="279" r:id="rId8"/>
    <p:sldId id="256" r:id="rId9"/>
    <p:sldId id="270" r:id="rId10"/>
    <p:sldId id="271" r:id="rId11"/>
    <p:sldId id="272" r:id="rId12"/>
    <p:sldId id="273" r:id="rId13"/>
    <p:sldId id="257" r:id="rId14"/>
    <p:sldId id="265" r:id="rId15"/>
    <p:sldId id="258" r:id="rId16"/>
    <p:sldId id="259" r:id="rId17"/>
    <p:sldId id="260" r:id="rId18"/>
    <p:sldId id="261" r:id="rId19"/>
    <p:sldId id="262" r:id="rId20"/>
    <p:sldId id="282" r:id="rId21"/>
    <p:sldId id="263" r:id="rId22"/>
    <p:sldId id="264" r:id="rId23"/>
    <p:sldId id="267" r:id="rId24"/>
    <p:sldId id="268" r:id="rId2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B307-6029-4F70-AABF-B38EF3ED4D5E}" type="datetimeFigureOut">
              <a:rPr lang="id-ID" smtClean="0"/>
              <a:t>03/04/2018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488-5A9B-4F24-A114-46DBFA96D10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B307-6029-4F70-AABF-B38EF3ED4D5E}" type="datetimeFigureOut">
              <a:rPr lang="id-ID" smtClean="0"/>
              <a:t>03/04/2018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488-5A9B-4F24-A114-46DBFA96D10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B307-6029-4F70-AABF-B38EF3ED4D5E}" type="datetimeFigureOut">
              <a:rPr lang="id-ID" smtClean="0"/>
              <a:t>03/04/2018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488-5A9B-4F24-A114-46DBFA96D10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B307-6029-4F70-AABF-B38EF3ED4D5E}" type="datetimeFigureOut">
              <a:rPr lang="id-ID" smtClean="0"/>
              <a:t>03/04/2018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488-5A9B-4F24-A114-46DBFA96D10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B307-6029-4F70-AABF-B38EF3ED4D5E}" type="datetimeFigureOut">
              <a:rPr lang="id-ID" smtClean="0"/>
              <a:t>03/04/2018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488-5A9B-4F24-A114-46DBFA96D10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B307-6029-4F70-AABF-B38EF3ED4D5E}" type="datetimeFigureOut">
              <a:rPr lang="id-ID" smtClean="0"/>
              <a:t>03/04/2018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488-5A9B-4F24-A114-46DBFA96D101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B307-6029-4F70-AABF-B38EF3ED4D5E}" type="datetimeFigureOut">
              <a:rPr lang="id-ID" smtClean="0"/>
              <a:t>03/04/2018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488-5A9B-4F24-A114-46DBFA96D10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B307-6029-4F70-AABF-B38EF3ED4D5E}" type="datetimeFigureOut">
              <a:rPr lang="id-ID" smtClean="0"/>
              <a:t>03/04/2018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488-5A9B-4F24-A114-46DBFA96D10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B307-6029-4F70-AABF-B38EF3ED4D5E}" type="datetimeFigureOut">
              <a:rPr lang="id-ID" smtClean="0"/>
              <a:t>03/04/2018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488-5A9B-4F24-A114-46DBFA96D10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B307-6029-4F70-AABF-B38EF3ED4D5E}" type="datetimeFigureOut">
              <a:rPr lang="id-ID" smtClean="0"/>
              <a:t>03/04/2018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C9D488-5A9B-4F24-A114-46DBFA96D10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B307-6029-4F70-AABF-B38EF3ED4D5E}" type="datetimeFigureOut">
              <a:rPr lang="id-ID" smtClean="0"/>
              <a:t>03/04/2018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488-5A9B-4F24-A114-46DBFA96D10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DCFB307-6029-4F70-AABF-B38EF3ED4D5E}" type="datetimeFigureOut">
              <a:rPr lang="id-ID" smtClean="0"/>
              <a:t>03/04/2018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C9D488-5A9B-4F24-A114-46DBFA96D101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Massa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ke</a:t>
            </a:r>
            <a:r>
              <a:rPr lang="en-US" dirty="0" smtClean="0"/>
              <a:t>-2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498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620688"/>
            <a:ext cx="7848872" cy="3832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894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76672"/>
            <a:ext cx="8208912" cy="4381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5436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485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8407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b="1" dirty="0" smtClean="0"/>
              <a:t>Pengertian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4000" b="0" dirty="0" smtClean="0">
                <a:latin typeface="Bookman Old Style" pitchFamily="18" charset="0"/>
              </a:rPr>
              <a:t>   </a:t>
            </a:r>
            <a:r>
              <a:rPr lang="id-ID" sz="4000" b="0" dirty="0" smtClean="0">
                <a:latin typeface="Bookman Old Style" pitchFamily="18" charset="0"/>
              </a:rPr>
              <a:t>Komunikasi massa adalah proses komunikasi yang dilakukan melalui media massa dengan berbagai tujuan komunikasi dan untuk menyampaikan </a:t>
            </a:r>
            <a:r>
              <a:rPr lang="en-US" sz="4000" b="0" dirty="0" err="1" smtClean="0">
                <a:latin typeface="Bookman Old Style" pitchFamily="18" charset="0"/>
              </a:rPr>
              <a:t>Pesan</a:t>
            </a:r>
            <a:r>
              <a:rPr lang="en-US" sz="4000" b="0" dirty="0" smtClean="0">
                <a:latin typeface="Bookman Old Style" pitchFamily="18" charset="0"/>
              </a:rPr>
              <a:t> </a:t>
            </a:r>
            <a:r>
              <a:rPr lang="en-US" sz="4000" b="0" dirty="0" err="1" smtClean="0">
                <a:latin typeface="Bookman Old Style" pitchFamily="18" charset="0"/>
              </a:rPr>
              <a:t>atau</a:t>
            </a:r>
            <a:r>
              <a:rPr lang="en-US" sz="4000" b="0" dirty="0" smtClean="0">
                <a:latin typeface="Bookman Old Style" pitchFamily="18" charset="0"/>
              </a:rPr>
              <a:t> </a:t>
            </a:r>
            <a:r>
              <a:rPr lang="id-ID" sz="4000" b="0" dirty="0" smtClean="0">
                <a:latin typeface="Bookman Old Style" pitchFamily="18" charset="0"/>
              </a:rPr>
              <a:t>informasi kepada khalayak luas.</a:t>
            </a:r>
            <a:endParaRPr lang="id-ID" sz="4000" b="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Konsep massa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006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id-ID" sz="2400" b="0" dirty="0" smtClean="0">
                <a:latin typeface="Bookman Old Style" pitchFamily="18" charset="0"/>
              </a:rPr>
              <a:t>Jumlahnya besar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sz="2400" b="0" dirty="0" smtClean="0">
                <a:latin typeface="Bookman Old Style" pitchFamily="18" charset="0"/>
              </a:rPr>
              <a:t>Tersebar di mana-mana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sz="2400" b="0" dirty="0" smtClean="0">
                <a:latin typeface="Bookman Old Style" pitchFamily="18" charset="0"/>
              </a:rPr>
              <a:t>Tidak saling kenal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sz="2400" b="0" dirty="0" smtClean="0">
                <a:latin typeface="Bookman Old Style" pitchFamily="18" charset="0"/>
              </a:rPr>
              <a:t>Tidak bisa dibedakan satu dengan lainnya</a:t>
            </a:r>
            <a:r>
              <a:rPr lang="en-US" sz="2400" b="0" dirty="0" smtClean="0">
                <a:latin typeface="Bookman Old Style" pitchFamily="18" charset="0"/>
              </a:rPr>
              <a:t> (</a:t>
            </a:r>
            <a:r>
              <a:rPr lang="en-US" sz="2400" b="0" dirty="0" err="1" smtClean="0">
                <a:latin typeface="Bookman Old Style" pitchFamily="18" charset="0"/>
              </a:rPr>
              <a:t>Heterogen</a:t>
            </a:r>
            <a:r>
              <a:rPr lang="en-US" sz="2400" b="0" dirty="0" smtClean="0">
                <a:latin typeface="Bookman Old Style" pitchFamily="18" charset="0"/>
              </a:rPr>
              <a:t>)</a:t>
            </a:r>
            <a:endParaRPr lang="id-ID" sz="2400" b="0" dirty="0" smtClean="0">
              <a:latin typeface="Bookman Old Style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d-ID" sz="2400" b="0" dirty="0" smtClean="0">
                <a:latin typeface="Bookman Old Style" pitchFamily="18" charset="0"/>
              </a:rPr>
              <a:t>Sebagian anggota massa memiliki negative</a:t>
            </a:r>
            <a:r>
              <a:rPr lang="en-US" sz="2400" b="0" dirty="0">
                <a:latin typeface="Bookman Old Style" pitchFamily="18" charset="0"/>
              </a:rPr>
              <a:t> </a:t>
            </a:r>
            <a:r>
              <a:rPr lang="id-ID" sz="2400" b="0" dirty="0" smtClean="0">
                <a:latin typeface="Bookman Old Style" pitchFamily="18" charset="0"/>
              </a:rPr>
              <a:t>image/skeptis terhadap pemberitaan media massa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sz="2400" b="0" dirty="0" smtClean="0">
                <a:latin typeface="Bookman Old Style" pitchFamily="18" charset="0"/>
              </a:rPr>
              <a:t>Sukar diorganisir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sz="2400" b="0" dirty="0" smtClean="0">
                <a:latin typeface="Bookman Old Style" pitchFamily="18" charset="0"/>
              </a:rPr>
              <a:t>Merupakan refleksi dari kehidupan sosial secara luas</a:t>
            </a:r>
            <a:endParaRPr lang="id-ID" sz="2400" b="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latin typeface="Bookman Old Style" pitchFamily="18" charset="0"/>
              </a:rPr>
              <a:t>Unsur-unsur komunikasi massa</a:t>
            </a:r>
            <a:endParaRPr lang="id-ID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id-ID" sz="2800" b="0" dirty="0" smtClean="0">
                <a:latin typeface="Bookman Old Style" pitchFamily="18" charset="0"/>
              </a:rPr>
              <a:t>Komunikator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id-ID" sz="2800" b="0" dirty="0">
                <a:latin typeface="Bookman Old Style" pitchFamily="18" charset="0"/>
              </a:rPr>
              <a:t>Informasi </a:t>
            </a:r>
            <a:r>
              <a:rPr lang="id-ID" sz="2800" b="0" dirty="0" smtClean="0">
                <a:latin typeface="Bookman Old Style" pitchFamily="18" charset="0"/>
              </a:rPr>
              <a:t>(</a:t>
            </a:r>
            <a:r>
              <a:rPr lang="en-US" sz="2800" b="0" dirty="0">
                <a:latin typeface="Bookman Old Style" pitchFamily="18" charset="0"/>
              </a:rPr>
              <a:t>P</a:t>
            </a:r>
            <a:r>
              <a:rPr lang="id-ID" sz="2800" b="0" dirty="0" smtClean="0">
                <a:latin typeface="Bookman Old Style" pitchFamily="18" charset="0"/>
              </a:rPr>
              <a:t>esan</a:t>
            </a:r>
            <a:r>
              <a:rPr lang="id-ID" sz="2800" b="0" dirty="0">
                <a:latin typeface="Bookman Old Style" pitchFamily="18" charset="0"/>
              </a:rPr>
              <a:t>) </a:t>
            </a:r>
            <a:r>
              <a:rPr lang="en-US" sz="2800" b="0" dirty="0" smtClean="0">
                <a:latin typeface="Bookman Old Style" pitchFamily="18" charset="0"/>
              </a:rPr>
              <a:t>M</a:t>
            </a:r>
            <a:r>
              <a:rPr lang="id-ID" sz="2800" b="0" dirty="0" smtClean="0">
                <a:latin typeface="Bookman Old Style" pitchFamily="18" charset="0"/>
              </a:rPr>
              <a:t>assa</a:t>
            </a:r>
            <a:endParaRPr lang="id-ID" sz="2800" b="0" dirty="0">
              <a:latin typeface="Bookman Old Style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id-ID" sz="2800" b="0" dirty="0" smtClean="0">
                <a:latin typeface="Bookman Old Style" pitchFamily="18" charset="0"/>
              </a:rPr>
              <a:t>Media </a:t>
            </a:r>
            <a:r>
              <a:rPr lang="en-US" sz="2800" b="0" dirty="0">
                <a:latin typeface="Bookman Old Style" pitchFamily="18" charset="0"/>
              </a:rPr>
              <a:t>M</a:t>
            </a:r>
            <a:r>
              <a:rPr lang="id-ID" sz="2800" b="0" dirty="0" smtClean="0">
                <a:latin typeface="Bookman Old Style" pitchFamily="18" charset="0"/>
              </a:rPr>
              <a:t>assa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id-ID" sz="2800" i="1" dirty="0" smtClean="0">
                <a:latin typeface="Bookman Old Style" pitchFamily="18" charset="0"/>
              </a:rPr>
              <a:t>Gatekeeper</a:t>
            </a:r>
            <a:r>
              <a:rPr lang="en-US" sz="2800" i="1" dirty="0" smtClean="0">
                <a:latin typeface="Bookman Old Style" pitchFamily="18" charset="0"/>
              </a:rPr>
              <a:t> (</a:t>
            </a:r>
            <a:r>
              <a:rPr lang="en-US" sz="2800" i="1" dirty="0" err="1" smtClean="0">
                <a:latin typeface="Bookman Old Style" pitchFamily="18" charset="0"/>
              </a:rPr>
              <a:t>Penjaga</a:t>
            </a:r>
            <a:r>
              <a:rPr lang="en-US" sz="2800" i="1" dirty="0" smtClean="0">
                <a:latin typeface="Bookman Old Style" pitchFamily="18" charset="0"/>
              </a:rPr>
              <a:t> </a:t>
            </a:r>
            <a:r>
              <a:rPr lang="en-US" sz="2800" i="1" dirty="0" err="1" smtClean="0">
                <a:latin typeface="Bookman Old Style" pitchFamily="18" charset="0"/>
              </a:rPr>
              <a:t>gawang</a:t>
            </a:r>
            <a:r>
              <a:rPr lang="en-US" sz="2800" i="1" dirty="0" smtClean="0">
                <a:latin typeface="Bookman Old Style" pitchFamily="18" charset="0"/>
              </a:rPr>
              <a:t>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i="1" dirty="0" err="1" smtClean="0">
                <a:latin typeface="Bookman Old Style" pitchFamily="18" charset="0"/>
              </a:rPr>
              <a:t>Noice</a:t>
            </a:r>
            <a:r>
              <a:rPr lang="en-US" sz="2800" i="1" dirty="0" smtClean="0">
                <a:latin typeface="Bookman Old Style" pitchFamily="18" charset="0"/>
              </a:rPr>
              <a:t> (</a:t>
            </a:r>
            <a:r>
              <a:rPr lang="en-US" sz="2800" i="1" dirty="0" err="1" smtClean="0">
                <a:latin typeface="Bookman Old Style" pitchFamily="18" charset="0"/>
              </a:rPr>
              <a:t>Gangguan</a:t>
            </a:r>
            <a:r>
              <a:rPr lang="en-US" sz="2800" i="1" dirty="0" smtClean="0">
                <a:latin typeface="Bookman Old Style" pitchFamily="18" charset="0"/>
              </a:rPr>
              <a:t> </a:t>
            </a:r>
            <a:r>
              <a:rPr lang="en-US" sz="2800" i="1" dirty="0" err="1" smtClean="0">
                <a:latin typeface="Bookman Old Style" pitchFamily="18" charset="0"/>
              </a:rPr>
              <a:t>Komunikasi</a:t>
            </a:r>
            <a:r>
              <a:rPr lang="en-US" sz="2800" i="1" dirty="0" smtClean="0">
                <a:latin typeface="Bookman Old Style" pitchFamily="18" charset="0"/>
              </a:rPr>
              <a:t>)</a:t>
            </a:r>
            <a:endParaRPr lang="id-ID" sz="2800" i="1" dirty="0">
              <a:latin typeface="Bookman Old Style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b="0" dirty="0" err="1" smtClean="0">
                <a:latin typeface="Bookman Old Style" pitchFamily="18" charset="0"/>
              </a:rPr>
              <a:t>Komunikan</a:t>
            </a:r>
            <a:r>
              <a:rPr lang="en-US" sz="2800" b="0" dirty="0" smtClean="0">
                <a:latin typeface="Bookman Old Style" pitchFamily="18" charset="0"/>
              </a:rPr>
              <a:t> (</a:t>
            </a:r>
            <a:r>
              <a:rPr lang="id-ID" sz="2800" b="0" dirty="0" smtClean="0">
                <a:latin typeface="Bookman Old Style" pitchFamily="18" charset="0"/>
              </a:rPr>
              <a:t>Khalayak)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id-ID" sz="2800" dirty="0" smtClean="0">
                <a:latin typeface="Bookman Old Style" pitchFamily="18" charset="0"/>
              </a:rPr>
              <a:t>Umpan balik</a:t>
            </a:r>
            <a:r>
              <a:rPr lang="en-US" sz="2800" dirty="0" smtClean="0">
                <a:latin typeface="Bookman Old Style" pitchFamily="18" charset="0"/>
              </a:rPr>
              <a:t> (</a:t>
            </a:r>
            <a:r>
              <a:rPr lang="en-US" sz="2800" i="1" dirty="0" smtClean="0">
                <a:latin typeface="Bookman Old Style" pitchFamily="18" charset="0"/>
              </a:rPr>
              <a:t>Feedback</a:t>
            </a:r>
            <a:r>
              <a:rPr lang="en-US" sz="2800" dirty="0" smtClean="0">
                <a:latin typeface="Bookman Old Style" pitchFamily="18" charset="0"/>
              </a:rPr>
              <a:t>)</a:t>
            </a:r>
          </a:p>
          <a:p>
            <a:pPr algn="r"/>
            <a:endParaRPr lang="id-ID" sz="2800" b="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algn="ctr"/>
            <a:r>
              <a:rPr lang="id-ID" dirty="0" smtClean="0"/>
              <a:t>Komunikator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4809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id-ID" sz="2400" b="0" dirty="0" smtClean="0">
                <a:latin typeface="Bookman Old Style" pitchFamily="18" charset="0"/>
              </a:rPr>
              <a:t>Pihak yg mengandalkan media massa teknologi telematika modern sehingga dalam meyebarkan suatu informasi, maka informasi ini dgn cepat ditangkap oleh publik</a:t>
            </a:r>
          </a:p>
          <a:p>
            <a:pPr>
              <a:buFont typeface="Wingdings" panose="05000000000000000000" pitchFamily="2" charset="2"/>
              <a:buChar char="Ø"/>
            </a:pPr>
            <a:endParaRPr lang="id-ID" sz="2400" b="0" dirty="0" smtClean="0">
              <a:latin typeface="Bookman Old Style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d-ID" sz="2400" b="0" dirty="0" smtClean="0">
                <a:latin typeface="Bookman Old Style" pitchFamily="18" charset="0"/>
              </a:rPr>
              <a:t>Komunikator dlm penyebaran informasi mencoba berbagi informasi, pemahaman, wawasan, dan solusi-solusi dgn massa yg tersebar tanpa diketahui dgn jelas keberada mereka</a:t>
            </a:r>
          </a:p>
          <a:p>
            <a:pPr>
              <a:buFont typeface="Wingdings" panose="05000000000000000000" pitchFamily="2" charset="2"/>
              <a:buChar char="Ø"/>
            </a:pPr>
            <a:endParaRPr lang="id-ID" sz="2400" b="0" dirty="0" smtClean="0">
              <a:latin typeface="Bookman Old Style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d-ID" sz="2400" b="0" dirty="0" smtClean="0">
                <a:latin typeface="Bookman Old Style" pitchFamily="18" charset="0"/>
              </a:rPr>
              <a:t>Komunikator juga berperan sbg sumber pemberitaan yg mewakili institusi formal yg sifatnya mencari keuntungan dari penyebaran informasi</a:t>
            </a:r>
            <a:endParaRPr lang="id-ID" sz="2400" b="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Media massa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0" dirty="0" smtClean="0">
                <a:latin typeface="Bookman Old Style" pitchFamily="18" charset="0"/>
              </a:rPr>
              <a:t>   </a:t>
            </a:r>
            <a:r>
              <a:rPr lang="id-ID" sz="3200" b="0" dirty="0" smtClean="0">
                <a:latin typeface="Bookman Old Style" pitchFamily="18" charset="0"/>
              </a:rPr>
              <a:t>Adalah media komunikasi dan informasi yang melakukan  penyebaran informasi secara massal dan dapat diakses oleh masyarakat secara massal</a:t>
            </a:r>
            <a:r>
              <a:rPr lang="en-US" sz="3200" b="0" dirty="0" smtClean="0">
                <a:latin typeface="Bookman Old Style" pitchFamily="18" charset="0"/>
              </a:rPr>
              <a:t>.</a:t>
            </a:r>
            <a:endParaRPr lang="id-ID" sz="3200" b="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PESAN/ </a:t>
            </a:r>
            <a:r>
              <a:rPr lang="id-ID" dirty="0" smtClean="0"/>
              <a:t>Informasi massa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0" dirty="0" smtClean="0">
                <a:latin typeface="Bookman Old Style" pitchFamily="18" charset="0"/>
              </a:rPr>
              <a:t>   </a:t>
            </a:r>
            <a:r>
              <a:rPr lang="id-ID" sz="2800" b="0" dirty="0" smtClean="0">
                <a:latin typeface="Bookman Old Style" pitchFamily="18" charset="0"/>
              </a:rPr>
              <a:t>Adalah </a:t>
            </a:r>
            <a:r>
              <a:rPr lang="en-US" sz="2800" b="0" dirty="0" err="1" smtClean="0">
                <a:latin typeface="Bookman Old Style" pitchFamily="18" charset="0"/>
              </a:rPr>
              <a:t>Pesan</a:t>
            </a:r>
            <a:r>
              <a:rPr lang="en-US" sz="2800" b="0" dirty="0" smtClean="0">
                <a:latin typeface="Bookman Old Style" pitchFamily="18" charset="0"/>
              </a:rPr>
              <a:t>/</a:t>
            </a:r>
            <a:r>
              <a:rPr lang="id-ID" sz="2800" b="0" dirty="0" smtClean="0">
                <a:latin typeface="Bookman Old Style" pitchFamily="18" charset="0"/>
              </a:rPr>
              <a:t>informasi yang diperuntukkan kepada  masyarakat secara massal, bukan informasi yang hanya boleh dikonsumsi oleh pribadi.</a:t>
            </a:r>
          </a:p>
          <a:p>
            <a:pPr algn="ctr"/>
            <a:endParaRPr lang="id-ID" sz="2800" b="0" dirty="0" smtClean="0">
              <a:latin typeface="Bookman Old Style" pitchFamily="18" charset="0"/>
            </a:endParaRPr>
          </a:p>
          <a:p>
            <a:r>
              <a:rPr lang="en-US" sz="2800" b="0" dirty="0" smtClean="0">
                <a:latin typeface="Bookman Old Style" pitchFamily="18" charset="0"/>
              </a:rPr>
              <a:t>   </a:t>
            </a:r>
            <a:r>
              <a:rPr lang="en-US" sz="2800" b="0" dirty="0" err="1" smtClean="0">
                <a:latin typeface="Bookman Old Style" pitchFamily="18" charset="0"/>
              </a:rPr>
              <a:t>Pesan</a:t>
            </a:r>
            <a:r>
              <a:rPr lang="en-US" sz="2800" b="0" dirty="0" smtClean="0">
                <a:latin typeface="Bookman Old Style" pitchFamily="18" charset="0"/>
              </a:rPr>
              <a:t>/</a:t>
            </a:r>
            <a:r>
              <a:rPr lang="id-ID" sz="2800" b="0" dirty="0" smtClean="0">
                <a:latin typeface="Bookman Old Style" pitchFamily="18" charset="0"/>
              </a:rPr>
              <a:t>Informasi massa adalah milik publik,</a:t>
            </a:r>
            <a:r>
              <a:rPr lang="en-US" sz="2800" b="0" dirty="0" smtClean="0">
                <a:latin typeface="Bookman Old Style" pitchFamily="18" charset="0"/>
              </a:rPr>
              <a:t> </a:t>
            </a:r>
            <a:r>
              <a:rPr lang="id-ID" sz="2800" b="0" dirty="0" smtClean="0">
                <a:latin typeface="Bookman Old Style" pitchFamily="18" charset="0"/>
              </a:rPr>
              <a:t>bukan ditujukan kepada individu masing-masing.</a:t>
            </a:r>
            <a:endParaRPr lang="id-ID" sz="2800" b="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i="1" dirty="0" smtClean="0"/>
              <a:t>Gatekeeper</a:t>
            </a:r>
            <a:endParaRPr lang="id-ID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630" y="1196752"/>
            <a:ext cx="8229600" cy="4500594"/>
          </a:xfrm>
        </p:spPr>
        <p:txBody>
          <a:bodyPr>
            <a:normAutofit/>
          </a:bodyPr>
          <a:lstStyle/>
          <a:p>
            <a:r>
              <a:rPr lang="en-US" sz="2800" b="0" dirty="0" smtClean="0">
                <a:latin typeface="Bookman Old Style" pitchFamily="18" charset="0"/>
              </a:rPr>
              <a:t>   </a:t>
            </a:r>
            <a:r>
              <a:rPr lang="id-ID" sz="2800" b="0" dirty="0" smtClean="0">
                <a:latin typeface="Bookman Old Style" pitchFamily="18" charset="0"/>
              </a:rPr>
              <a:t>Adalah penyeleksi informasi yang akan disiarkan atau tidak disiarkan.</a:t>
            </a:r>
            <a:endParaRPr lang="en-US" sz="2800" b="0" dirty="0" smtClean="0">
              <a:latin typeface="Bookman Old Style" pitchFamily="18" charset="0"/>
            </a:endParaRPr>
          </a:p>
          <a:p>
            <a:r>
              <a:rPr lang="en-US" sz="2800" b="0" dirty="0">
                <a:latin typeface="Bookman Old Style" pitchFamily="18" charset="0"/>
              </a:rPr>
              <a:t> </a:t>
            </a:r>
            <a:r>
              <a:rPr lang="en-US" sz="2800" b="0" dirty="0" smtClean="0">
                <a:latin typeface="Bookman Old Style" pitchFamily="18" charset="0"/>
              </a:rPr>
              <a:t>  </a:t>
            </a:r>
            <a:r>
              <a:rPr lang="id-ID" sz="2800" b="0" dirty="0" smtClean="0">
                <a:latin typeface="Bookman Old Style" pitchFamily="18" charset="0"/>
              </a:rPr>
              <a:t>Memiliki kewenangan untuk memperluas, membatasi informasi yang akan disiarkan.Terdiri dari wartawan, desk surat kabar, editor</a:t>
            </a:r>
            <a:r>
              <a:rPr lang="en-US" sz="2800" b="0" dirty="0">
                <a:latin typeface="Bookman Old Style" pitchFamily="18" charset="0"/>
              </a:rPr>
              <a:t>.</a:t>
            </a:r>
            <a:endParaRPr lang="id-ID" sz="2800" b="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404664"/>
            <a:ext cx="7520940" cy="548640"/>
          </a:xfrm>
        </p:spPr>
        <p:txBody>
          <a:bodyPr/>
          <a:lstStyle/>
          <a:p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24744"/>
            <a:ext cx="7925504" cy="4104456"/>
          </a:xfrm>
        </p:spPr>
        <p:txBody>
          <a:bodyPr>
            <a:normAutofit lnSpcReduction="1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Wilbur </a:t>
            </a:r>
            <a:r>
              <a:rPr lang="en-US" sz="2000" dirty="0" err="1" smtClean="0"/>
              <a:t>Scharmm</a:t>
            </a:r>
            <a:r>
              <a:rPr lang="en-US" sz="2000" dirty="0" smtClean="0"/>
              <a:t> (</a:t>
            </a:r>
            <a:r>
              <a:rPr lang="en-US" sz="2000" dirty="0" err="1" smtClean="0"/>
              <a:t>Ashadi</a:t>
            </a:r>
            <a:r>
              <a:rPr lang="en-US" sz="2000" dirty="0" smtClean="0"/>
              <a:t> , 1987) </a:t>
            </a:r>
            <a:r>
              <a:rPr lang="en-US" sz="2000" dirty="0" err="1" smtClean="0"/>
              <a:t>Komunikasi</a:t>
            </a:r>
            <a:r>
              <a:rPr lang="en-US" sz="2000" dirty="0" smtClean="0"/>
              <a:t> </a:t>
            </a:r>
            <a:r>
              <a:rPr lang="en-US" sz="2000" dirty="0" err="1" smtClean="0"/>
              <a:t>berasal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kata-kata (</a:t>
            </a:r>
            <a:r>
              <a:rPr lang="en-US" sz="2000" dirty="0" err="1" smtClean="0"/>
              <a:t>bahasa</a:t>
            </a:r>
            <a:r>
              <a:rPr lang="en-US" sz="2000" dirty="0" smtClean="0"/>
              <a:t>) Latin </a:t>
            </a:r>
            <a:r>
              <a:rPr lang="en-US" sz="2000" i="1" dirty="0" err="1" smtClean="0"/>
              <a:t>Communis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berarti</a:t>
            </a:r>
            <a:r>
              <a:rPr lang="en-US" sz="2000" dirty="0" smtClean="0"/>
              <a:t> </a:t>
            </a:r>
            <a:r>
              <a:rPr lang="en-US" sz="2000" dirty="0" err="1" smtClean="0"/>
              <a:t>umum</a:t>
            </a:r>
            <a:r>
              <a:rPr lang="en-US" sz="2000" dirty="0" smtClean="0"/>
              <a:t> (</a:t>
            </a:r>
            <a:r>
              <a:rPr lang="en-US" sz="2000" i="1" dirty="0" smtClean="0"/>
              <a:t>common</a:t>
            </a:r>
            <a:r>
              <a:rPr lang="en-US" sz="2000" dirty="0" smtClean="0"/>
              <a:t>)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bersama</a:t>
            </a:r>
            <a:r>
              <a:rPr lang="en-US" sz="2000" dirty="0" smtClean="0"/>
              <a:t>. </a:t>
            </a:r>
            <a:r>
              <a:rPr lang="en-US" sz="2000" dirty="0" err="1" smtClean="0"/>
              <a:t>Apabila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berkomunikasi</a:t>
            </a:r>
            <a:r>
              <a:rPr lang="en-US" sz="2000" dirty="0" smtClean="0"/>
              <a:t>, </a:t>
            </a:r>
            <a:r>
              <a:rPr lang="en-US" sz="2000" dirty="0" err="1" smtClean="0"/>
              <a:t>sebenarnya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berusaha</a:t>
            </a:r>
            <a:r>
              <a:rPr lang="en-US" sz="2000" dirty="0" smtClean="0"/>
              <a:t> </a:t>
            </a:r>
            <a:r>
              <a:rPr lang="en-US" sz="2000" dirty="0" err="1" smtClean="0"/>
              <a:t>menumbuhkan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kebersamaan</a:t>
            </a:r>
            <a:r>
              <a:rPr lang="en-US" sz="2000" dirty="0" smtClean="0"/>
              <a:t> (</a:t>
            </a:r>
            <a:r>
              <a:rPr lang="en-US" sz="2000" i="1" dirty="0" smtClean="0"/>
              <a:t>commonness</a:t>
            </a:r>
            <a:r>
              <a:rPr lang="en-US" sz="2000" dirty="0" smtClean="0"/>
              <a:t>)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seseorang</a:t>
            </a:r>
            <a:r>
              <a:rPr lang="en-US" sz="2000" dirty="0" smtClean="0"/>
              <a:t> . </a:t>
            </a:r>
            <a:r>
              <a:rPr lang="en-US" sz="2000" dirty="0" err="1" smtClean="0"/>
              <a:t>Yaitu</a:t>
            </a:r>
            <a:r>
              <a:rPr lang="en-US" sz="2000" dirty="0" smtClean="0"/>
              <a:t>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berusaha</a:t>
            </a:r>
            <a:r>
              <a:rPr lang="en-US" sz="2000" dirty="0" smtClean="0"/>
              <a:t> </a:t>
            </a:r>
            <a:r>
              <a:rPr lang="en-US" sz="2000" dirty="0" err="1" smtClean="0"/>
              <a:t>berbagi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, ide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sikap</a:t>
            </a:r>
            <a:r>
              <a:rPr lang="en-US" sz="2000" dirty="0" smtClean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 smtClean="0"/>
              <a:t>Sebuah</a:t>
            </a:r>
            <a:r>
              <a:rPr lang="en-US" sz="2000" dirty="0" smtClean="0"/>
              <a:t> </a:t>
            </a:r>
            <a:r>
              <a:rPr lang="en-US" sz="2000" dirty="0" err="1" smtClean="0"/>
              <a:t>komunikasi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efektif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komunikasi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berhasil</a:t>
            </a:r>
            <a:r>
              <a:rPr lang="en-US" sz="2000" dirty="0" smtClean="0"/>
              <a:t> </a:t>
            </a:r>
            <a:r>
              <a:rPr lang="en-US" sz="2000" dirty="0" err="1" smtClean="0"/>
              <a:t>melahirkan</a:t>
            </a:r>
            <a:r>
              <a:rPr lang="en-US" sz="2000" dirty="0" smtClean="0"/>
              <a:t> </a:t>
            </a:r>
            <a:r>
              <a:rPr lang="en-US" sz="2000" dirty="0" err="1" smtClean="0"/>
              <a:t>kebersamaan</a:t>
            </a:r>
            <a:r>
              <a:rPr lang="en-US" sz="2000" dirty="0" smtClean="0"/>
              <a:t> (</a:t>
            </a:r>
            <a:r>
              <a:rPr lang="en-US" sz="2000" i="1" dirty="0" smtClean="0"/>
              <a:t>commonness</a:t>
            </a:r>
            <a:r>
              <a:rPr lang="en-US" sz="2000" dirty="0" smtClean="0"/>
              <a:t>); </a:t>
            </a:r>
            <a:r>
              <a:rPr lang="en-US" sz="2000" dirty="0" err="1" smtClean="0"/>
              <a:t>kesepahaman</a:t>
            </a:r>
            <a:r>
              <a:rPr lang="en-US" sz="2000" dirty="0" smtClean="0"/>
              <a:t> </a:t>
            </a:r>
            <a:r>
              <a:rPr lang="en-US" sz="2000" dirty="0" err="1" smtClean="0"/>
              <a:t>antara</a:t>
            </a:r>
            <a:r>
              <a:rPr lang="en-US" sz="2000" dirty="0" smtClean="0"/>
              <a:t>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(</a:t>
            </a:r>
            <a:r>
              <a:rPr lang="en-US" sz="2000" i="1" dirty="0" smtClean="0"/>
              <a:t>Source</a:t>
            </a:r>
            <a:r>
              <a:rPr lang="en-US" sz="2000" dirty="0" smtClean="0"/>
              <a:t>)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penerima</a:t>
            </a:r>
            <a:r>
              <a:rPr lang="en-US" sz="2000" dirty="0" smtClean="0"/>
              <a:t> (</a:t>
            </a:r>
            <a:r>
              <a:rPr lang="en-US" sz="2000" i="1" dirty="0" smtClean="0"/>
              <a:t>audience- </a:t>
            </a:r>
            <a:r>
              <a:rPr lang="en-US" sz="2000" i="1" dirty="0" err="1" smtClean="0"/>
              <a:t>recieiver</a:t>
            </a:r>
            <a:r>
              <a:rPr lang="en-US" sz="2000" dirty="0" smtClean="0"/>
              <a:t>)-</a:t>
            </a:r>
            <a:r>
              <a:rPr lang="en-US" sz="2000" dirty="0" err="1" smtClean="0"/>
              <a:t>nya</a:t>
            </a:r>
            <a:r>
              <a:rPr lang="en-US" sz="2000" dirty="0" smtClean="0"/>
              <a:t>. </a:t>
            </a:r>
            <a:r>
              <a:rPr lang="en-US" sz="2000" dirty="0" err="1" smtClean="0"/>
              <a:t>Sebuah</a:t>
            </a:r>
            <a:r>
              <a:rPr lang="en-US" sz="2000" dirty="0" smtClean="0"/>
              <a:t> </a:t>
            </a:r>
            <a:r>
              <a:rPr lang="en-US" sz="2000" dirty="0" err="1" smtClean="0"/>
              <a:t>komunikasi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benar-benar</a:t>
            </a:r>
            <a:r>
              <a:rPr lang="en-US" sz="2000" dirty="0" smtClean="0"/>
              <a:t> </a:t>
            </a:r>
            <a:r>
              <a:rPr lang="en-US" sz="2000" dirty="0" err="1" smtClean="0"/>
              <a:t>efektif</a:t>
            </a:r>
            <a:r>
              <a:rPr lang="en-US" sz="2000" dirty="0" smtClean="0"/>
              <a:t> </a:t>
            </a:r>
            <a:r>
              <a:rPr lang="en-US" sz="2000" dirty="0" err="1" smtClean="0"/>
              <a:t>apabila</a:t>
            </a:r>
            <a:r>
              <a:rPr lang="en-US" sz="2000" dirty="0" smtClean="0"/>
              <a:t> audience </a:t>
            </a:r>
            <a:r>
              <a:rPr lang="en-US" sz="2000" dirty="0" err="1" smtClean="0"/>
              <a:t>menerima</a:t>
            </a:r>
            <a:r>
              <a:rPr lang="en-US" sz="2000" dirty="0" smtClean="0"/>
              <a:t> </a:t>
            </a:r>
            <a:r>
              <a:rPr lang="en-US" sz="2000" dirty="0" err="1" smtClean="0"/>
              <a:t>pesan</a:t>
            </a:r>
            <a:r>
              <a:rPr lang="en-US" sz="2000" dirty="0" smtClean="0"/>
              <a:t>, </a:t>
            </a:r>
            <a:r>
              <a:rPr lang="en-US" sz="2000" dirty="0" err="1" smtClean="0"/>
              <a:t>pengertian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lain-lain </a:t>
            </a:r>
            <a:r>
              <a:rPr lang="en-US" sz="2000" dirty="0" err="1" smtClean="0"/>
              <a:t>persis</a:t>
            </a:r>
            <a:r>
              <a:rPr lang="en-US" sz="2000" dirty="0" smtClean="0"/>
              <a:t> </a:t>
            </a:r>
            <a:r>
              <a:rPr lang="en-US" sz="2000" dirty="0" err="1" smtClean="0"/>
              <a:t>sama</a:t>
            </a:r>
            <a:r>
              <a:rPr lang="en-US" sz="2000" dirty="0" smtClean="0"/>
              <a:t> </a:t>
            </a:r>
            <a:r>
              <a:rPr lang="en-US" sz="2000" dirty="0" err="1" smtClean="0"/>
              <a:t>seperti</a:t>
            </a:r>
            <a:r>
              <a:rPr lang="en-US" sz="2000" dirty="0" smtClean="0"/>
              <a:t> </a:t>
            </a:r>
            <a:r>
              <a:rPr lang="en-US" sz="2000" dirty="0" err="1" smtClean="0"/>
              <a:t>apa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dikehendaki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penyampai</a:t>
            </a:r>
            <a:r>
              <a:rPr lang="en-US" sz="2000" dirty="0" smtClean="0"/>
              <a:t>. 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(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, Drs. Tommy </a:t>
            </a:r>
            <a:r>
              <a:rPr lang="en-US" dirty="0" err="1" smtClean="0"/>
              <a:t>Suprapto</a:t>
            </a:r>
            <a:r>
              <a:rPr lang="en-US" dirty="0" smtClean="0"/>
              <a:t>, MS)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0962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NoICE</a:t>
            </a:r>
            <a:r>
              <a:rPr lang="en-US" dirty="0" smtClean="0"/>
              <a:t> (</a:t>
            </a:r>
            <a:r>
              <a:rPr lang="en-US" dirty="0" err="1" smtClean="0"/>
              <a:t>Gangguan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0" dirty="0" smtClean="0"/>
              <a:t>    </a:t>
            </a:r>
            <a:r>
              <a:rPr lang="en-US" sz="2800" b="0" dirty="0" err="1" smtClean="0"/>
              <a:t>Sebuah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gangguan</a:t>
            </a:r>
            <a:r>
              <a:rPr lang="en-US" sz="2800" b="0" dirty="0" smtClean="0"/>
              <a:t> yang </a:t>
            </a:r>
            <a:r>
              <a:rPr lang="en-US" sz="2800" b="0" dirty="0" err="1" smtClean="0"/>
              <a:t>terjadi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dalam</a:t>
            </a:r>
            <a:r>
              <a:rPr lang="en-US" sz="2800" b="0" dirty="0" smtClean="0"/>
              <a:t> proses </a:t>
            </a:r>
            <a:r>
              <a:rPr lang="en-US" sz="2800" b="0" dirty="0" err="1" smtClean="0"/>
              <a:t>komunikasi</a:t>
            </a:r>
            <a:r>
              <a:rPr lang="en-US" sz="2800" b="0" dirty="0" smtClean="0"/>
              <a:t> yang </a:t>
            </a:r>
            <a:r>
              <a:rPr lang="en-US" sz="2800" b="0" dirty="0" err="1" smtClean="0"/>
              <a:t>menyebabkan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pesan</a:t>
            </a:r>
            <a:r>
              <a:rPr lang="en-US" sz="2800" b="0" dirty="0" smtClean="0"/>
              <a:t> yang </a:t>
            </a:r>
            <a:r>
              <a:rPr lang="en-US" sz="2800" b="0" dirty="0" err="1" smtClean="0"/>
              <a:t>disampaikan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tidak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bisa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diterima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oleh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komunikan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dengan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baik</a:t>
            </a:r>
            <a:r>
              <a:rPr lang="en-US" sz="2800" b="0" dirty="0" smtClean="0"/>
              <a:t>. </a:t>
            </a:r>
            <a:r>
              <a:rPr lang="en-US" sz="2800" b="0" dirty="0" err="1" smtClean="0"/>
              <a:t>Misalkan</a:t>
            </a:r>
            <a:r>
              <a:rPr lang="en-US" sz="2800" b="0" dirty="0" smtClean="0"/>
              <a:t>, </a:t>
            </a:r>
            <a:r>
              <a:rPr lang="en-US" sz="2800" b="0" dirty="0" err="1" smtClean="0"/>
              <a:t>cuaca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buruk</a:t>
            </a:r>
            <a:r>
              <a:rPr lang="en-US" sz="2800" b="0" dirty="0" smtClean="0"/>
              <a:t> yang </a:t>
            </a:r>
            <a:r>
              <a:rPr lang="en-US" sz="2800" b="0" dirty="0" err="1" smtClean="0"/>
              <a:t>mengakibatkan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gangguan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sinyal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pada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siaran</a:t>
            </a:r>
            <a:r>
              <a:rPr lang="en-US" sz="2800" b="0" dirty="0" smtClean="0"/>
              <a:t> radio </a:t>
            </a:r>
            <a:r>
              <a:rPr lang="en-US" sz="2800" b="0" dirty="0" err="1" smtClean="0"/>
              <a:t>atau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televisi</a:t>
            </a:r>
            <a:r>
              <a:rPr lang="en-US" sz="2800" b="0" dirty="0" smtClean="0"/>
              <a:t> – </a:t>
            </a:r>
            <a:r>
              <a:rPr lang="en-US" sz="2800" b="0" dirty="0" err="1" smtClean="0"/>
              <a:t>suara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atau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gambar</a:t>
            </a:r>
            <a:r>
              <a:rPr lang="en-US" sz="2800" b="0" dirty="0" smtClean="0"/>
              <a:t> yang </a:t>
            </a:r>
            <a:r>
              <a:rPr lang="en-US" sz="2800" b="0" dirty="0" err="1" smtClean="0"/>
              <a:t>tidak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jelas</a:t>
            </a:r>
            <a:r>
              <a:rPr lang="en-US" sz="2800" b="0" smtClean="0"/>
              <a:t>. </a:t>
            </a:r>
            <a:endParaRPr lang="en-US" sz="2800" b="0" dirty="0"/>
          </a:p>
        </p:txBody>
      </p:sp>
    </p:spTree>
    <p:extLst>
      <p:ext uri="{BB962C8B-B14F-4D97-AF65-F5344CB8AC3E}">
        <p14:creationId xmlns:p14="http://schemas.microsoft.com/office/powerpoint/2010/main" val="3036558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KOMUNIKAN/</a:t>
            </a:r>
            <a:r>
              <a:rPr lang="id-ID" dirty="0" smtClean="0"/>
              <a:t>Khalayak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 Narrow" pitchFamily="34" charset="0"/>
              </a:rPr>
              <a:t>    </a:t>
            </a:r>
            <a:r>
              <a:rPr lang="id-ID" sz="3200" b="0" dirty="0" smtClean="0">
                <a:latin typeface="Book Antiqua" panose="02040602050305030304" pitchFamily="18" charset="0"/>
              </a:rPr>
              <a:t>Adalah massa yang menerima informasi</a:t>
            </a:r>
            <a:r>
              <a:rPr lang="en-US" sz="3200" b="0" dirty="0" smtClean="0">
                <a:latin typeface="Book Antiqua" panose="02040602050305030304" pitchFamily="18" charset="0"/>
              </a:rPr>
              <a:t> </a:t>
            </a:r>
            <a:r>
              <a:rPr lang="id-ID" sz="3200" b="0" dirty="0" smtClean="0">
                <a:latin typeface="Book Antiqua" panose="02040602050305030304" pitchFamily="18" charset="0"/>
              </a:rPr>
              <a:t>massa yang disebarkan oleh media massa</a:t>
            </a:r>
            <a:r>
              <a:rPr lang="en-US" sz="3200" b="0" dirty="0" smtClean="0">
                <a:latin typeface="Book Antiqua" panose="02040602050305030304" pitchFamily="18" charset="0"/>
              </a:rPr>
              <a:t>.</a:t>
            </a:r>
            <a:endParaRPr lang="id-ID" sz="3200" b="0" dirty="0" smtClean="0">
              <a:latin typeface="Book Antiqua" panose="02040602050305030304" pitchFamily="18" charset="0"/>
            </a:endParaRPr>
          </a:p>
          <a:p>
            <a:pPr algn="just">
              <a:buNone/>
            </a:pPr>
            <a:r>
              <a:rPr lang="en-US" sz="3200" b="0" dirty="0" smtClean="0">
                <a:latin typeface="Book Antiqua" panose="02040602050305030304" pitchFamily="18" charset="0"/>
              </a:rPr>
              <a:t> 	(</a:t>
            </a:r>
            <a:r>
              <a:rPr lang="en-US" sz="3200" b="0" dirty="0">
                <a:latin typeface="Book Antiqua" panose="02040602050305030304" pitchFamily="18" charset="0"/>
              </a:rPr>
              <a:t>P</a:t>
            </a:r>
            <a:r>
              <a:rPr lang="id-ID" sz="3200" b="0" dirty="0" smtClean="0">
                <a:latin typeface="Book Antiqua" panose="02040602050305030304" pitchFamily="18" charset="0"/>
              </a:rPr>
              <a:t>ublik pendengar dan pemirsa media massa)</a:t>
            </a:r>
            <a:r>
              <a:rPr lang="en-US" sz="3200" b="0" dirty="0" smtClean="0">
                <a:latin typeface="Book Antiqua" panose="02040602050305030304" pitchFamily="18" charset="0"/>
              </a:rPr>
              <a:t>.</a:t>
            </a:r>
            <a:endParaRPr lang="id-ID" sz="3200" b="0" dirty="0">
              <a:latin typeface="Book Antiqua" panose="0204060205030503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latin typeface="Bookman Old Style" pitchFamily="18" charset="0"/>
              </a:rPr>
              <a:t>Umpan balik</a:t>
            </a:r>
            <a:endParaRPr lang="id-ID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id-ID" sz="2400" b="0" dirty="0" smtClean="0">
                <a:latin typeface="Bookman Old Style" pitchFamily="18" charset="0"/>
              </a:rPr>
              <a:t>Sifatnya tertunda, tetapi karena perkembangan teknologi, konsep umpan balik telah dikoreksi karena dianggap tradisional dan sudah mulai ditinggalkan.</a:t>
            </a:r>
            <a:endParaRPr lang="en-US" sz="2400" b="0" dirty="0" smtClean="0">
              <a:latin typeface="Bookman Old Style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d-ID" sz="2400" b="0" dirty="0" smtClean="0">
                <a:latin typeface="Bookman Old Style" pitchFamily="18" charset="0"/>
              </a:rPr>
              <a:t>Saat ini media massa telah banyak melakukan komunikasi interaktif antara komunikator dengan publik (melalui media telepon, internet)</a:t>
            </a:r>
            <a:endParaRPr lang="id-ID" sz="2400" b="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pPr algn="ctr"/>
            <a:r>
              <a:rPr lang="id-ID" b="1" dirty="0" smtClean="0">
                <a:latin typeface="Bookman Old Style" pitchFamily="18" charset="0"/>
              </a:rPr>
              <a:t>Karakteristik komunikasi massa</a:t>
            </a:r>
            <a:endParaRPr lang="id-ID" b="1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2010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id-ID" sz="2000" b="0" dirty="0" smtClean="0">
                <a:latin typeface="Bookman Old Style" pitchFamily="18" charset="0"/>
              </a:rPr>
              <a:t>Dilakukan oleh institusi sosial (lembaga media/pers) atau disebut komunikator melembaga (institutionallized Communicator) dan professional</a:t>
            </a:r>
            <a:r>
              <a:rPr lang="en-US" sz="2000" b="0" dirty="0" smtClean="0">
                <a:latin typeface="Bookman Old Style" pitchFamily="18" charset="0"/>
              </a:rPr>
              <a:t>.</a:t>
            </a:r>
            <a:endParaRPr lang="id-ID" sz="2000" b="0" dirty="0" smtClean="0">
              <a:latin typeface="Bookman Old Style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d-ID" sz="2000" b="0" i="1" dirty="0" smtClean="0">
                <a:latin typeface="Bookman Old Style" pitchFamily="18" charset="0"/>
              </a:rPr>
              <a:t>Umumnya bersifat 1 arah, walaupun ada ruang untuk interaktif</a:t>
            </a:r>
            <a:r>
              <a:rPr lang="en-US" sz="2000" b="0" i="1" dirty="0" smtClean="0">
                <a:latin typeface="Bookman Old Style" pitchFamily="18" charset="0"/>
              </a:rPr>
              <a:t>.</a:t>
            </a:r>
            <a:endParaRPr lang="id-ID" sz="2000" b="0" i="1" dirty="0" smtClean="0">
              <a:latin typeface="Bookman Old Style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d-ID" sz="2000" b="0" dirty="0" smtClean="0">
                <a:latin typeface="Bookman Old Style" pitchFamily="18" charset="0"/>
              </a:rPr>
              <a:t>Umumnya umpan balik tertunda (delayed feedback) atau tidak langsung (inderect feedback)</a:t>
            </a:r>
            <a:r>
              <a:rPr lang="en-US" sz="2000" b="0" dirty="0" smtClean="0">
                <a:latin typeface="Bookman Old Style" pitchFamily="18" charset="0"/>
              </a:rPr>
              <a:t>.</a:t>
            </a:r>
            <a:endParaRPr lang="id-ID" sz="2000" b="0" dirty="0" smtClean="0">
              <a:latin typeface="Bookman Old Style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d-ID" sz="2000" b="0" i="1" dirty="0" smtClean="0">
                <a:latin typeface="Bookman Old Style" pitchFamily="18" charset="0"/>
              </a:rPr>
              <a:t>Selalu ada proses seleksi informasi</a:t>
            </a:r>
            <a:r>
              <a:rPr lang="en-US" sz="2000" b="0" i="1" dirty="0" smtClean="0">
                <a:latin typeface="Bookman Old Style" pitchFamily="18" charset="0"/>
              </a:rPr>
              <a:t>.</a:t>
            </a:r>
            <a:endParaRPr lang="id-ID" sz="2000" b="0" i="1" dirty="0" smtClean="0">
              <a:latin typeface="Bookman Old Style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d-ID" sz="2000" b="0" dirty="0" smtClean="0">
                <a:latin typeface="Bookman Old Style" pitchFamily="18" charset="0"/>
              </a:rPr>
              <a:t>Pesan bersifat umum/universal dan ditujukan kpd orang banyak/khalayak luas</a:t>
            </a:r>
            <a:r>
              <a:rPr lang="en-US" sz="2000" b="0" dirty="0" smtClean="0">
                <a:latin typeface="Bookman Old Style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sz="2000" b="0" dirty="0" smtClean="0">
                <a:latin typeface="Bookman Old Style" pitchFamily="18" charset="0"/>
              </a:rPr>
              <a:t> Menimbulkan keserempakan (simultaneous) dan keserentakan (instaneuos) penerimaan oleh massa.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sz="2000" b="0" dirty="0" smtClean="0">
                <a:latin typeface="Bookman Old Style" pitchFamily="18" charset="0"/>
              </a:rPr>
              <a:t>Komunikan bersifat anonim dan heterogen, tidak saling kenal</a:t>
            </a:r>
            <a:r>
              <a:rPr lang="en-US" sz="2000" b="0" dirty="0" smtClean="0">
                <a:latin typeface="Bookman Old Style" pitchFamily="18" charset="0"/>
              </a:rPr>
              <a:t>.</a:t>
            </a:r>
            <a:endParaRPr lang="id-ID" sz="2000" b="0" dirty="0" smtClean="0">
              <a:latin typeface="Bookman Old Style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d-ID" sz="2000" b="0" dirty="0" smtClean="0">
                <a:latin typeface="Bookman Old Style" pitchFamily="18" charset="0"/>
              </a:rPr>
              <a:t>Membidik sasaran tertentu (</a:t>
            </a:r>
            <a:r>
              <a:rPr lang="id-ID" sz="2000" b="0" i="1" dirty="0" smtClean="0">
                <a:latin typeface="Bookman Old Style" pitchFamily="18" charset="0"/>
              </a:rPr>
              <a:t>segmented</a:t>
            </a:r>
            <a:r>
              <a:rPr lang="id-ID" sz="2000" b="0" dirty="0" smtClean="0">
                <a:latin typeface="Bookman Old Style" pitchFamily="18" charset="0"/>
              </a:rPr>
              <a:t>)</a:t>
            </a:r>
            <a:r>
              <a:rPr lang="en-US" sz="2000" b="0" dirty="0" smtClean="0">
                <a:latin typeface="Bookman Old Style" pitchFamily="18" charset="0"/>
              </a:rPr>
              <a:t>.</a:t>
            </a:r>
            <a:endParaRPr lang="id-ID" sz="2000" b="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Fungsi Komunikasi massa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id-ID" sz="2400" b="0" dirty="0" smtClean="0">
                <a:latin typeface="Bookman Old Style" pitchFamily="18" charset="0"/>
              </a:rPr>
              <a:t>Fungsi pengawasan: peringatan, kontrol sosial &amp; persuasi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sz="2400" b="0" dirty="0" smtClean="0">
                <a:latin typeface="Bookman Old Style" pitchFamily="18" charset="0"/>
              </a:rPr>
              <a:t>Fungsi </a:t>
            </a:r>
            <a:r>
              <a:rPr lang="id-ID" sz="2400" b="0" i="1" dirty="0" smtClean="0">
                <a:latin typeface="Bookman Old Style" pitchFamily="18" charset="0"/>
              </a:rPr>
              <a:t>social learning</a:t>
            </a:r>
            <a:r>
              <a:rPr lang="id-ID" sz="2400" b="0" dirty="0" smtClean="0">
                <a:latin typeface="Bookman Old Style" pitchFamily="18" charset="0"/>
              </a:rPr>
              <a:t>: </a:t>
            </a:r>
            <a:r>
              <a:rPr lang="id-ID" sz="2400" b="0" i="1" dirty="0" smtClean="0">
                <a:latin typeface="Bookman Old Style" pitchFamily="18" charset="0"/>
              </a:rPr>
              <a:t>guiding</a:t>
            </a:r>
            <a:r>
              <a:rPr lang="id-ID" sz="2400" b="0" dirty="0" smtClean="0">
                <a:latin typeface="Bookman Old Style" pitchFamily="18" charset="0"/>
              </a:rPr>
              <a:t> &amp; pendidikan sosial k</a:t>
            </a:r>
            <a:r>
              <a:rPr lang="en-US" sz="2400" b="0" dirty="0" smtClean="0">
                <a:latin typeface="Bookman Old Style" pitchFamily="18" charset="0"/>
              </a:rPr>
              <a:t>e</a:t>
            </a:r>
            <a:r>
              <a:rPr lang="id-ID" sz="2400" b="0" dirty="0" smtClean="0">
                <a:latin typeface="Bookman Old Style" pitchFamily="18" charset="0"/>
              </a:rPr>
              <a:t>p</a:t>
            </a:r>
            <a:r>
              <a:rPr lang="en-US" sz="2400" b="0" dirty="0" smtClean="0">
                <a:latin typeface="Bookman Old Style" pitchFamily="18" charset="0"/>
              </a:rPr>
              <a:t>a</a:t>
            </a:r>
            <a:r>
              <a:rPr lang="id-ID" sz="2400" b="0" dirty="0" smtClean="0">
                <a:latin typeface="Bookman Old Style" pitchFamily="18" charset="0"/>
              </a:rPr>
              <a:t>d</a:t>
            </a:r>
            <a:r>
              <a:rPr lang="en-US" sz="2400" b="0" dirty="0" smtClean="0">
                <a:latin typeface="Bookman Old Style" pitchFamily="18" charset="0"/>
              </a:rPr>
              <a:t>a</a:t>
            </a:r>
            <a:r>
              <a:rPr lang="id-ID" sz="2400" b="0" dirty="0" smtClean="0">
                <a:latin typeface="Bookman Old Style" pitchFamily="18" charset="0"/>
              </a:rPr>
              <a:t> masyarakat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sz="2400" b="0" dirty="0" smtClean="0">
                <a:latin typeface="Bookman Old Style" pitchFamily="18" charset="0"/>
              </a:rPr>
              <a:t>Fungsi penyampai informasi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sz="2400" b="0" dirty="0" smtClean="0">
                <a:latin typeface="Bookman Old Style" pitchFamily="18" charset="0"/>
              </a:rPr>
              <a:t>Fungsi transformasi budaya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sz="2400" b="0" dirty="0" smtClean="0">
                <a:latin typeface="Bookman Old Style" pitchFamily="18" charset="0"/>
              </a:rPr>
              <a:t>Hiburan</a:t>
            </a:r>
            <a:endParaRPr lang="id-ID" sz="2400" b="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PARADIGMA LASSWELL </a:t>
            </a:r>
            <a:r>
              <a:rPr lang="en-US" dirty="0" err="1" smtClean="0"/>
              <a:t>Tentang</a:t>
            </a:r>
            <a:r>
              <a:rPr lang="en-US" dirty="0" smtClean="0"/>
              <a:t> KOMUNIKASI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sz="4800" i="1" dirty="0" smtClean="0"/>
          </a:p>
          <a:p>
            <a:pPr algn="ctr"/>
            <a:r>
              <a:rPr lang="en-US" sz="4800" i="1" dirty="0" smtClean="0"/>
              <a:t>Who says What In Which Channel To Whom With What Effect?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51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76672"/>
            <a:ext cx="8892480" cy="3579849"/>
          </a:xfrm>
        </p:spPr>
        <p:txBody>
          <a:bodyPr>
            <a:noAutofit/>
          </a:bodyPr>
          <a:lstStyle/>
          <a:p>
            <a:r>
              <a:rPr lang="en-US" sz="2800" dirty="0" smtClean="0"/>
              <a:t>-   SIAPA (</a:t>
            </a:r>
            <a:r>
              <a:rPr lang="en-US" sz="2800" i="1" dirty="0" smtClean="0"/>
              <a:t>WHO</a:t>
            </a:r>
            <a:r>
              <a:rPr lang="en-US" sz="2800" dirty="0" smtClean="0"/>
              <a:t>) </a:t>
            </a:r>
            <a:r>
              <a:rPr lang="en-US" sz="2800" dirty="0" err="1" smtClean="0"/>
              <a:t>mengatakan</a:t>
            </a:r>
            <a:r>
              <a:rPr lang="en-US" sz="2800" dirty="0" smtClean="0"/>
              <a:t>? (</a:t>
            </a:r>
            <a:r>
              <a:rPr lang="en-US" sz="2800" dirty="0" err="1" smtClean="0"/>
              <a:t>Komunikator</a:t>
            </a:r>
            <a:r>
              <a:rPr lang="en-US" sz="2800" dirty="0" smtClean="0"/>
              <a:t>, </a:t>
            </a:r>
          </a:p>
          <a:p>
            <a:r>
              <a:rPr lang="en-US" sz="2800" dirty="0" smtClean="0"/>
              <a:t>    </a:t>
            </a:r>
            <a:r>
              <a:rPr lang="en-US" sz="2800" dirty="0" err="1" smtClean="0"/>
              <a:t>Pengirim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-   APA (</a:t>
            </a:r>
            <a:r>
              <a:rPr lang="en-US" sz="2800" i="1" dirty="0" smtClean="0"/>
              <a:t>WHAT</a:t>
            </a:r>
            <a:r>
              <a:rPr lang="en-US" sz="2800" dirty="0" smtClean="0"/>
              <a:t>) (</a:t>
            </a:r>
            <a:r>
              <a:rPr lang="en-US" sz="2800" i="1" dirty="0" smtClean="0"/>
              <a:t>Message: </a:t>
            </a:r>
            <a:r>
              <a:rPr lang="en-US" sz="2800" dirty="0" err="1" smtClean="0"/>
              <a:t>Pesan</a:t>
            </a:r>
            <a:r>
              <a:rPr lang="en-US" sz="2800" dirty="0" smtClean="0"/>
              <a:t>, Ide,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Gagasan</a:t>
            </a:r>
            <a:r>
              <a:rPr lang="en-US" sz="2800" dirty="0" smtClean="0"/>
              <a:t>)</a:t>
            </a:r>
          </a:p>
          <a:p>
            <a:pPr marL="0" indent="0"/>
            <a:r>
              <a:rPr lang="en-US" sz="2800" dirty="0" smtClean="0"/>
              <a:t>-  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SALURAN </a:t>
            </a:r>
            <a:r>
              <a:rPr lang="en-US" sz="2800" dirty="0" err="1" smtClean="0"/>
              <a:t>mana</a:t>
            </a:r>
            <a:r>
              <a:rPr lang="en-US" sz="2800" dirty="0" smtClean="0"/>
              <a:t> (</a:t>
            </a:r>
            <a:r>
              <a:rPr lang="en-US" sz="2800" i="1" dirty="0" smtClean="0"/>
              <a:t>IN WHICH CHANNEL</a:t>
            </a:r>
            <a:r>
              <a:rPr lang="en-US" sz="2800" dirty="0" smtClean="0"/>
              <a:t>)?        	(Media, Chanel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sarana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-   KEPADA SIAPA (</a:t>
            </a:r>
            <a:r>
              <a:rPr lang="en-US" sz="2800" i="1" dirty="0" smtClean="0"/>
              <a:t>TO WHOM</a:t>
            </a:r>
            <a:r>
              <a:rPr lang="en-US" sz="2800" dirty="0" smtClean="0"/>
              <a:t>)? (</a:t>
            </a:r>
            <a:r>
              <a:rPr lang="en-US" sz="2800" dirty="0" err="1" smtClean="0"/>
              <a:t>Komunikan</a:t>
            </a:r>
            <a:r>
              <a:rPr lang="en-US" sz="2800" dirty="0" smtClean="0"/>
              <a:t>, </a:t>
            </a:r>
            <a:r>
              <a:rPr lang="en-US" sz="2800" dirty="0" err="1" smtClean="0"/>
              <a:t>Penerima</a:t>
            </a:r>
            <a:r>
              <a:rPr lang="en-US" sz="2800" dirty="0" smtClean="0"/>
              <a:t>,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alamat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-  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HASIL/DAMPAK (</a:t>
            </a:r>
            <a:r>
              <a:rPr lang="en-US" sz="2800" i="1" dirty="0" smtClean="0"/>
              <a:t>WHAT EFFECT</a:t>
            </a:r>
            <a:r>
              <a:rPr lang="en-US" sz="2800" dirty="0" smtClean="0"/>
              <a:t>) </a:t>
            </a:r>
            <a:r>
              <a:rPr lang="en-US" sz="2800" dirty="0" err="1" smtClean="0"/>
              <a:t>apa</a:t>
            </a:r>
            <a:r>
              <a:rPr lang="en-US" sz="2800" dirty="0" smtClean="0"/>
              <a:t>?  (</a:t>
            </a:r>
            <a:r>
              <a:rPr lang="en-US" sz="2800" i="1" dirty="0" err="1" smtClean="0"/>
              <a:t>Effect</a:t>
            </a:r>
            <a:r>
              <a:rPr lang="en-US" sz="2800" dirty="0" err="1" smtClean="0"/>
              <a:t>,Hasil</a:t>
            </a:r>
            <a:r>
              <a:rPr lang="en-US" sz="2800" dirty="0" smtClean="0"/>
              <a:t> </a:t>
            </a:r>
            <a:r>
              <a:rPr lang="en-US" sz="2800" dirty="0" err="1" smtClean="0"/>
              <a:t>Komunikasi</a:t>
            </a:r>
            <a:r>
              <a:rPr lang="en-US" sz="2800" dirty="0" smtClean="0"/>
              <a:t>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91839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44624" y="1124744"/>
            <a:ext cx="10568560" cy="4176464"/>
          </a:xfrm>
        </p:spPr>
      </p:pic>
    </p:spTree>
    <p:extLst>
      <p:ext uri="{BB962C8B-B14F-4D97-AF65-F5344CB8AC3E}">
        <p14:creationId xmlns:p14="http://schemas.microsoft.com/office/powerpoint/2010/main" val="2982134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 smtClean="0"/>
              <a:t>S – M – C – R – E 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i="1" dirty="0" smtClean="0"/>
              <a:t>S  :   SOURCE (</a:t>
            </a:r>
            <a:r>
              <a:rPr lang="en-US" sz="3600" dirty="0" smtClean="0"/>
              <a:t>KOMUNIKATOR</a:t>
            </a:r>
            <a:r>
              <a:rPr lang="en-US" sz="3600" i="1" dirty="0" smtClean="0"/>
              <a:t>)</a:t>
            </a:r>
          </a:p>
          <a:p>
            <a:r>
              <a:rPr lang="en-US" sz="3600" i="1" dirty="0" smtClean="0"/>
              <a:t>M :   MESSAGE (</a:t>
            </a:r>
            <a:r>
              <a:rPr lang="en-US" sz="3600" dirty="0" smtClean="0"/>
              <a:t>PESAN</a:t>
            </a:r>
            <a:r>
              <a:rPr lang="en-US" sz="3600" i="1" dirty="0" smtClean="0"/>
              <a:t>)</a:t>
            </a:r>
          </a:p>
          <a:p>
            <a:r>
              <a:rPr lang="en-US" sz="3600" i="1" dirty="0" smtClean="0"/>
              <a:t>C  :   CHANNEL (</a:t>
            </a:r>
            <a:r>
              <a:rPr lang="en-US" sz="3600" dirty="0" smtClean="0"/>
              <a:t>SALURAN</a:t>
            </a:r>
            <a:r>
              <a:rPr lang="en-US" sz="3600" i="1" dirty="0" smtClean="0"/>
              <a:t>)</a:t>
            </a:r>
          </a:p>
          <a:p>
            <a:r>
              <a:rPr lang="en-US" sz="3600" i="1" dirty="0" smtClean="0"/>
              <a:t>R  :   RECEIVER (</a:t>
            </a:r>
            <a:r>
              <a:rPr lang="en-US" sz="3600" dirty="0" smtClean="0"/>
              <a:t>KOMUNIKAN</a:t>
            </a:r>
            <a:r>
              <a:rPr lang="en-US" sz="3600" i="1" dirty="0" smtClean="0"/>
              <a:t>)</a:t>
            </a:r>
          </a:p>
          <a:p>
            <a:r>
              <a:rPr lang="en-US" sz="3600" i="1" dirty="0" smtClean="0"/>
              <a:t>E  :   EFFECT (</a:t>
            </a:r>
            <a:r>
              <a:rPr lang="en-US" sz="3600" dirty="0" smtClean="0"/>
              <a:t>EFEK/DAMPAK</a:t>
            </a:r>
            <a:r>
              <a:rPr lang="en-US" sz="3600" i="1" dirty="0" smtClean="0"/>
              <a:t>)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2324826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Macam-macaM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KOMUNIKASI INTRA PERSONAL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KOMUNIKASI INTER PERSONAL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KOMUNIKASI KELOMPOK/ ORGANISASI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KOMUNIKASI MASSA</a:t>
            </a:r>
          </a:p>
        </p:txBody>
      </p:sp>
    </p:spTree>
    <p:extLst>
      <p:ext uri="{BB962C8B-B14F-4D97-AF65-F5344CB8AC3E}">
        <p14:creationId xmlns:p14="http://schemas.microsoft.com/office/powerpoint/2010/main" val="181523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1178422" y="2379562"/>
            <a:ext cx="5648623" cy="766778"/>
          </a:xfrm>
        </p:spPr>
        <p:txBody>
          <a:bodyPr/>
          <a:lstStyle/>
          <a:p>
            <a:r>
              <a:rPr lang="id-ID" dirty="0" smtClean="0">
                <a:latin typeface="Bookman Old Style" pitchFamily="18" charset="0"/>
              </a:rPr>
              <a:t>KOMUNIKASI MASSA</a:t>
            </a:r>
            <a:endParaRPr lang="id-ID" dirty="0">
              <a:latin typeface="Bookman Old Style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4486" y="3212976"/>
            <a:ext cx="3672408" cy="318514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744415" cy="244827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" y="0"/>
            <a:ext cx="9042400" cy="52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2524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236</TotalTime>
  <Words>720</Words>
  <Application>Microsoft Office PowerPoint</Application>
  <PresentationFormat>On-screen Show (4:3)</PresentationFormat>
  <Paragraphs>84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Arial</vt:lpstr>
      <vt:lpstr>Arial Narrow</vt:lpstr>
      <vt:lpstr>Book Antiqua</vt:lpstr>
      <vt:lpstr>Bookman Old Style</vt:lpstr>
      <vt:lpstr>Franklin Gothic Book</vt:lpstr>
      <vt:lpstr>Franklin Gothic Medium</vt:lpstr>
      <vt:lpstr>Tunga</vt:lpstr>
      <vt:lpstr>Wingdings</vt:lpstr>
      <vt:lpstr>Angles</vt:lpstr>
      <vt:lpstr>PenganTar Komunikasi Massa</vt:lpstr>
      <vt:lpstr>Makna Komunikasi</vt:lpstr>
      <vt:lpstr>PARADIGMA LASSWELL Tentang KOMUNIKASI</vt:lpstr>
      <vt:lpstr>PowerPoint Presentation</vt:lpstr>
      <vt:lpstr>PowerPoint Presentation</vt:lpstr>
      <vt:lpstr>S – M – C – R – E </vt:lpstr>
      <vt:lpstr>Macam-macaM Komunikasi</vt:lpstr>
      <vt:lpstr>KOMUNIKASI MASSA</vt:lpstr>
      <vt:lpstr>PowerPoint Presentation</vt:lpstr>
      <vt:lpstr>PowerPoint Presentation</vt:lpstr>
      <vt:lpstr>PowerPoint Presentation</vt:lpstr>
      <vt:lpstr>PowerPoint Presentation</vt:lpstr>
      <vt:lpstr>Pengertian</vt:lpstr>
      <vt:lpstr>Konsep massa</vt:lpstr>
      <vt:lpstr>Unsur-unsur komunikasi massa</vt:lpstr>
      <vt:lpstr>Komunikator</vt:lpstr>
      <vt:lpstr>Media massa</vt:lpstr>
      <vt:lpstr>PESAN/ Informasi massa</vt:lpstr>
      <vt:lpstr>Gatekeeper</vt:lpstr>
      <vt:lpstr>NoICE (Gangguan Komunikasi)</vt:lpstr>
      <vt:lpstr>KOMUNIKAN/Khalayak</vt:lpstr>
      <vt:lpstr>Umpan balik</vt:lpstr>
      <vt:lpstr>Karakteristik komunikasi massa</vt:lpstr>
      <vt:lpstr>Fungsi Komunikasi massa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KOMUNIKASI MASSA</dc:title>
  <dc:creator>asus</dc:creator>
  <cp:lastModifiedBy>ASUS</cp:lastModifiedBy>
  <cp:revision>40</cp:revision>
  <dcterms:created xsi:type="dcterms:W3CDTF">2014-02-27T15:02:05Z</dcterms:created>
  <dcterms:modified xsi:type="dcterms:W3CDTF">2018-04-03T03:47:10Z</dcterms:modified>
</cp:coreProperties>
</file>