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9" r:id="rId3"/>
    <p:sldId id="280" r:id="rId4"/>
    <p:sldId id="278" r:id="rId5"/>
    <p:sldId id="285" r:id="rId6"/>
    <p:sldId id="284" r:id="rId7"/>
    <p:sldId id="287" r:id="rId8"/>
    <p:sldId id="291" r:id="rId9"/>
    <p:sldId id="292" r:id="rId10"/>
    <p:sldId id="315" r:id="rId11"/>
    <p:sldId id="317" r:id="rId12"/>
    <p:sldId id="293" r:id="rId13"/>
    <p:sldId id="311" r:id="rId14"/>
    <p:sldId id="294" r:id="rId15"/>
    <p:sldId id="318" r:id="rId16"/>
    <p:sldId id="313" r:id="rId17"/>
    <p:sldId id="300" r:id="rId18"/>
    <p:sldId id="301" r:id="rId19"/>
    <p:sldId id="312" r:id="rId20"/>
    <p:sldId id="302" r:id="rId21"/>
    <p:sldId id="303" r:id="rId22"/>
    <p:sldId id="265" r:id="rId23"/>
    <p:sldId id="263" r:id="rId24"/>
    <p:sldId id="266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356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803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630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42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075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68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94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280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373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928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3857-909B-4706-9079-C101D464E1D2}" type="datetimeFigureOut">
              <a:rPr lang="id-ID" smtClean="0"/>
              <a:t>01/04/2020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29370-7AA1-491C-B1F6-05F43D52C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006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MATERI TATAKELOLA II</a:t>
            </a:r>
            <a:br>
              <a:rPr lang="id-ID" dirty="0" smtClean="0"/>
            </a:br>
            <a:r>
              <a:rPr lang="id-ID" sz="3600" b="1" dirty="0" smtClean="0">
                <a:solidFill>
                  <a:srgbClr val="FF0000"/>
                </a:solidFill>
              </a:rPr>
              <a:t>PENYELENGGARAAN PEMERINTAHAN DESA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57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player.slideplayer.info/69/11913152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4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s://player.slideplayer.info/69/11913152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7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TUGASTUGAS&#10;PERANGKAT DESAPERANGKAT DESA&#10;SEKRETARIAT DESASEKRETARIAT DESA&#10;Sekretaris DesaSekretaris Desa&#10;Sekretaris DesaSe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72"/>
            <a:ext cx="9191556" cy="6900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8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 descr="SEKRETARIAT DESASEKRETARIAT DESA&#10;Sekretariat Desa dipimpin oleh Sekretaris Desa dan dibantu&#10;oleh unsur staf sekretariat.&#10;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56" y="0"/>
            <a:ext cx="9191556" cy="6900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47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FUNGSIFUNGSI&#10;Sekretaris DesaSekretaris Desa&#10;1. Melaksanakan urusan ketatausahaan seperti tata naskah, adm&#10;surat menyurat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610241" cy="7215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37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Kepla Urusan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Kaur  Tata Usha dan Umum</a:t>
            </a:r>
          </a:p>
          <a:p>
            <a:pPr marL="354013" indent="-354013">
              <a:buNone/>
            </a:pPr>
            <a:r>
              <a:rPr lang="id-ID" dirty="0" smtClean="0"/>
              <a:t>	melaksanakan tugas ketatausahaan ,administrasi  desa , tata naskah, kearsipan, ekspedisi , sarana prasaran , perlengkapan  aparat desa , inventarisasi aset dan kekayaan desa , perjalanan dinas dll </a:t>
            </a:r>
          </a:p>
          <a:p>
            <a:r>
              <a:rPr lang="id-ID" dirty="0" smtClean="0"/>
              <a:t>Kaur Perencanaan</a:t>
            </a:r>
          </a:p>
          <a:p>
            <a:pPr marL="354013" indent="-354013">
              <a:buNone/>
            </a:pPr>
            <a:r>
              <a:rPr lang="id-ID" dirty="0"/>
              <a:t>	</a:t>
            </a:r>
            <a:r>
              <a:rPr lang="id-ID" dirty="0" smtClean="0"/>
              <a:t>mengkoordinasikan proses perencanaan seperti mengiventarisasi dan menyiapan data sebagai bahan penyusunan perencaan pemb RPJM, RPK, APBDesa, monef pembangunan dll</a:t>
            </a:r>
          </a:p>
          <a:p>
            <a:r>
              <a:rPr lang="id-ID" dirty="0" smtClean="0"/>
              <a:t>Kaur Keuangan </a:t>
            </a:r>
          </a:p>
          <a:p>
            <a:pPr marL="354013" indent="0">
              <a:buNone/>
            </a:pPr>
            <a:r>
              <a:rPr lang="id-ID" dirty="0" smtClean="0"/>
              <a:t>Melaksanakan urusan keuangan , petatausahaan </a:t>
            </a:r>
            <a:r>
              <a:rPr lang="id-ID" dirty="0"/>
              <a:t>keuangan, </a:t>
            </a:r>
            <a:r>
              <a:rPr lang="id-ID" dirty="0" smtClean="0"/>
              <a:t>penerimaan , belanja dan pembiayaan pendapatan aparat desa dan BPD dll </a:t>
            </a:r>
            <a:br>
              <a:rPr lang="id-ID" dirty="0" smtClean="0"/>
            </a:b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703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 descr="PELAKSANA TEKNIS&#10;Merupakan unsur pembantu Kepala Desa sebagai&#10;pelaksana tugas operasional&#10;Pelaksana Teknis paling banyak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4" y="0"/>
            <a:ext cx="8810951" cy="6615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342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FUNGSI KEPALA SEKSIFUNGSI KEPALA SEKSI&#10;Kesejahteraan&#10;Melaksanakan pembangunan sarana prasarana perdesaan,&#10;pembangunan bid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8959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 descr="FUNGSI KEPALA SEKSIFUNGSI KEPALA SEKSI&#10;Pelayanan&#10;Melaksanakan penyuluhan dan motivasi terhadap pelaksanaan&#10;hak dan kewaji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67312" cy="7258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108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 descr="PELAKSANA KEWILAYAHANPELAKSANA KEWILAYAHAN&#10;Pelaksana Kewilayahan smerupakan unsur pembantu Kepala&#10;Desa sebagai satuan tug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92" y="0"/>
            <a:ext cx="8944215" cy="6715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76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flipH="1" flipV="1">
            <a:off x="4770438" y="1717675"/>
            <a:ext cx="12700" cy="384175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270375" y="4725988"/>
            <a:ext cx="11113" cy="16287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9144000" cy="714375"/>
          </a:xfrm>
          <a:solidFill>
            <a:srgbClr val="FA9824"/>
          </a:solidFill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Sistem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Pemerintahan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Desa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dalam</a:t>
            </a:r>
            <a:r>
              <a:rPr lang="en-US" sz="3200" b="1" dirty="0" smtClean="0">
                <a:solidFill>
                  <a:srgbClr val="FFFFFF"/>
                </a:solidFill>
              </a:rPr>
              <a:t> UU </a:t>
            </a:r>
            <a:r>
              <a:rPr lang="en-US" sz="3200" b="1" dirty="0" err="1" smtClean="0">
                <a:solidFill>
                  <a:srgbClr val="FFFFFF"/>
                </a:solidFill>
              </a:rPr>
              <a:t>Desa</a:t>
            </a:r>
            <a:endParaRPr lang="en-US" sz="3200" b="1" dirty="0" smtClean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2838" y="990600"/>
            <a:ext cx="2235200" cy="72707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Musyawarah</a:t>
            </a:r>
            <a:r>
              <a:rPr lang="en-US" dirty="0"/>
              <a:t> </a:t>
            </a:r>
            <a:r>
              <a:rPr lang="en-US" dirty="0" err="1"/>
              <a:t>Desa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19200" y="2781300"/>
            <a:ext cx="2235200" cy="7270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80125" y="2820988"/>
            <a:ext cx="2235200" cy="72707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/>
              <a:t>Badan</a:t>
            </a:r>
            <a:r>
              <a:rPr lang="en-US" sz="1400" dirty="0"/>
              <a:t> </a:t>
            </a:r>
            <a:r>
              <a:rPr lang="en-US" sz="1400" dirty="0" err="1"/>
              <a:t>Permusyawaratan</a:t>
            </a:r>
            <a:r>
              <a:rPr lang="en-US" sz="1400" dirty="0"/>
              <a:t>  </a:t>
            </a:r>
            <a:r>
              <a:rPr lang="en-US" sz="1400" dirty="0" err="1"/>
              <a:t>Desa</a:t>
            </a:r>
            <a:r>
              <a:rPr lang="en-US" sz="1400" dirty="0"/>
              <a:t> (BPD</a:t>
            </a:r>
            <a:r>
              <a:rPr lang="en-US" sz="1400"/>
              <a:t>) 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3665538" y="4725988"/>
            <a:ext cx="2235200" cy="72707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Warga</a:t>
            </a:r>
            <a:r>
              <a:rPr lang="en-US" dirty="0"/>
              <a:t>/</a:t>
            </a:r>
            <a:r>
              <a:rPr lang="en-US" dirty="0" err="1"/>
              <a:t>Masyarakat</a:t>
            </a:r>
            <a:endParaRPr lang="en-US" dirty="0"/>
          </a:p>
        </p:txBody>
      </p:sp>
      <p:cxnSp>
        <p:nvCxnSpPr>
          <p:cNvPr id="9" name="Straight Arrow Connector 8"/>
          <p:cNvCxnSpPr>
            <a:stCxn id="34" idx="3"/>
            <a:endCxn id="6" idx="2"/>
          </p:cNvCxnSpPr>
          <p:nvPr/>
        </p:nvCxnSpPr>
        <p:spPr>
          <a:xfrm flipV="1">
            <a:off x="6467475" y="3548063"/>
            <a:ext cx="730250" cy="28067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  <a:endCxn id="5" idx="2"/>
          </p:cNvCxnSpPr>
          <p:nvPr/>
        </p:nvCxnSpPr>
        <p:spPr>
          <a:xfrm flipH="1" flipV="1">
            <a:off x="2336800" y="3508375"/>
            <a:ext cx="1328738" cy="158115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94088" y="3025775"/>
            <a:ext cx="2546350" cy="127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21075" y="3303588"/>
            <a:ext cx="2446338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0"/>
            <a:endCxn id="4" idx="1"/>
          </p:cNvCxnSpPr>
          <p:nvPr/>
        </p:nvCxnSpPr>
        <p:spPr>
          <a:xfrm flipV="1">
            <a:off x="2336800" y="1354138"/>
            <a:ext cx="1316038" cy="14271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0"/>
            <a:endCxn id="4" idx="3"/>
          </p:cNvCxnSpPr>
          <p:nvPr/>
        </p:nvCxnSpPr>
        <p:spPr>
          <a:xfrm flipH="1" flipV="1">
            <a:off x="5888038" y="1354138"/>
            <a:ext cx="1309687" cy="146685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76463" y="3548063"/>
            <a:ext cx="1587" cy="23923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9913" y="3713163"/>
            <a:ext cx="1376362" cy="515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</a:rPr>
              <a:t>Perangkat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Desa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 err="1">
                <a:solidFill>
                  <a:srgbClr val="000000"/>
                </a:solidFill>
              </a:rPr>
              <a:t>Pelayanan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7850" y="4368800"/>
            <a:ext cx="1368425" cy="515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</a:rPr>
              <a:t>Panitia</a:t>
            </a:r>
            <a:r>
              <a:rPr lang="en-US" sz="1400" dirty="0">
                <a:solidFill>
                  <a:srgbClr val="000000"/>
                </a:solidFill>
              </a:rPr>
              <a:t> (ad-</a:t>
            </a:r>
            <a:r>
              <a:rPr lang="en-US" sz="1400" dirty="0" err="1">
                <a:solidFill>
                  <a:srgbClr val="000000"/>
                </a:solidFill>
              </a:rPr>
              <a:t>hok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9913" y="4983163"/>
            <a:ext cx="1376362" cy="46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</a:rPr>
              <a:t>BUMDes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95800" y="5559425"/>
            <a:ext cx="1963738" cy="485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</a:rPr>
              <a:t>Klp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Dengan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kepentingan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khusus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02150" y="6142038"/>
            <a:ext cx="1965325" cy="4238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</a:rPr>
              <a:t>Bagian</a:t>
            </a:r>
            <a:r>
              <a:rPr lang="en-US" sz="1400" dirty="0">
                <a:solidFill>
                  <a:srgbClr val="000000"/>
                </a:solidFill>
              </a:rPr>
              <a:t> Wilayah </a:t>
            </a:r>
            <a:r>
              <a:rPr lang="en-US" sz="1400" dirty="0" err="1">
                <a:solidFill>
                  <a:srgbClr val="000000"/>
                </a:solidFill>
              </a:rPr>
              <a:t>Desa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898775" y="1717675"/>
            <a:ext cx="938213" cy="10636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84850" y="1717675"/>
            <a:ext cx="993775" cy="110331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7" idx="3"/>
          </p:cNvCxnSpPr>
          <p:nvPr/>
        </p:nvCxnSpPr>
        <p:spPr>
          <a:xfrm flipH="1">
            <a:off x="1946275" y="3970338"/>
            <a:ext cx="230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974850" y="4606925"/>
            <a:ext cx="230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946275" y="5200650"/>
            <a:ext cx="2317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70375" y="5818188"/>
            <a:ext cx="230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67100" y="3305175"/>
            <a:ext cx="2120900" cy="1301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RPJM-</a:t>
            </a:r>
            <a:r>
              <a:rPr lang="en-GB" sz="1400" b="1" dirty="0" err="1">
                <a:solidFill>
                  <a:schemeClr val="tx1"/>
                </a:solidFill>
              </a:rPr>
              <a:t>Desa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dan</a:t>
            </a:r>
            <a:r>
              <a:rPr lang="en-GB" sz="1400" b="1" dirty="0">
                <a:solidFill>
                  <a:schemeClr val="tx1"/>
                </a:solidFill>
              </a:rPr>
              <a:t> RKP-</a:t>
            </a:r>
            <a:r>
              <a:rPr lang="en-GB" sz="1400" b="1" dirty="0" err="1">
                <a:solidFill>
                  <a:schemeClr val="tx1"/>
                </a:solidFill>
              </a:rPr>
              <a:t>Desa</a:t>
            </a:r>
            <a:endParaRPr lang="en-GB" sz="1400" b="1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APB-</a:t>
            </a:r>
            <a:r>
              <a:rPr lang="en-GB" sz="1400" b="1" dirty="0" err="1">
                <a:solidFill>
                  <a:schemeClr val="tx1"/>
                </a:solidFill>
              </a:rPr>
              <a:t>Desa</a:t>
            </a:r>
            <a:endParaRPr lang="en-GB" sz="1400" b="1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 err="1">
                <a:solidFill>
                  <a:schemeClr val="tx1"/>
                </a:solidFill>
              </a:rPr>
              <a:t>Peraturan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Desa</a:t>
            </a:r>
            <a:endParaRPr lang="en-GB" sz="1400" b="1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 err="1">
                <a:solidFill>
                  <a:schemeClr val="tx1"/>
                </a:solidFill>
              </a:rPr>
              <a:t>Kinerja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Pemerintah</a:t>
            </a:r>
            <a:endParaRPr lang="en-GB" sz="1400" b="1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 err="1">
                <a:solidFill>
                  <a:schemeClr val="tx1"/>
                </a:solidFill>
              </a:rPr>
              <a:t>Kerja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Sama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21238" y="1833563"/>
            <a:ext cx="1639887" cy="9239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RPJM-</a:t>
            </a:r>
            <a:r>
              <a:rPr lang="en-GB" sz="1400" b="1" dirty="0" err="1">
                <a:solidFill>
                  <a:schemeClr val="tx1"/>
                </a:solidFill>
              </a:rPr>
              <a:t>Desa</a:t>
            </a:r>
            <a:endParaRPr lang="en-GB" sz="1400" b="1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Asset </a:t>
            </a:r>
            <a:r>
              <a:rPr lang="en-GB" sz="1400" b="1" dirty="0" err="1">
                <a:solidFill>
                  <a:schemeClr val="tx1"/>
                </a:solidFill>
              </a:rPr>
              <a:t>Desa</a:t>
            </a:r>
            <a:endParaRPr lang="en-GB" sz="1400" b="1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1" dirty="0">
                <a:solidFill>
                  <a:schemeClr val="tx1"/>
                </a:solidFill>
              </a:rPr>
              <a:t>Hal-</a:t>
            </a:r>
            <a:r>
              <a:rPr lang="en-GB" sz="1400" b="1" dirty="0" err="1">
                <a:solidFill>
                  <a:schemeClr val="tx1"/>
                </a:solidFill>
              </a:rPr>
              <a:t>hal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Strategis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281488" y="6335713"/>
            <a:ext cx="23018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5100" y="785813"/>
            <a:ext cx="259873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id-ID" sz="1400" b="1" dirty="0">
                <a:latin typeface="+mn-lt"/>
                <a:cs typeface="+mn-cs"/>
              </a:rPr>
              <a:t>Prinsip </a:t>
            </a:r>
            <a:r>
              <a:rPr lang="id-ID" sz="1400" b="1">
                <a:latin typeface="+mn-lt"/>
                <a:cs typeface="+mn-cs"/>
              </a:rPr>
              <a:t>dasar </a:t>
            </a:r>
            <a:r>
              <a:rPr lang="id-ID" sz="1400" b="1" smtClean="0">
                <a:latin typeface="+mn-lt"/>
                <a:cs typeface="+mn-cs"/>
              </a:rPr>
              <a:t>Pemerintahan</a:t>
            </a:r>
            <a:r>
              <a:rPr lang="en-GB" sz="1400" b="1" smtClean="0">
                <a:latin typeface="+mn-lt"/>
                <a:cs typeface="+mn-cs"/>
              </a:rPr>
              <a:t> </a:t>
            </a:r>
            <a:r>
              <a:rPr lang="id-ID" sz="1400" b="1" smtClean="0">
                <a:latin typeface="+mn-lt"/>
                <a:cs typeface="+mn-cs"/>
              </a:rPr>
              <a:t>Desa</a:t>
            </a:r>
            <a:endParaRPr lang="id-ID" sz="14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d-ID" sz="1200" i="1" dirty="0">
                <a:latin typeface="+mn-lt"/>
                <a:cs typeface="+mn-cs"/>
              </a:rPr>
              <a:t>Check and balances </a:t>
            </a:r>
            <a:r>
              <a:rPr lang="id-ID" sz="1200" dirty="0">
                <a:latin typeface="+mn-lt"/>
                <a:cs typeface="+mn-cs"/>
              </a:rPr>
              <a:t>antara Kepala Desa dengan Badan Permusyawaratan desa.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d-ID" sz="1200" dirty="0">
                <a:latin typeface="+mn-lt"/>
                <a:cs typeface="+mn-cs"/>
              </a:rPr>
              <a:t>Demokrasi perwakilan + permusyawaran.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d-ID" sz="1200" dirty="0">
                <a:latin typeface="+mn-lt"/>
                <a:cs typeface="+mn-cs"/>
              </a:rPr>
              <a:t>Proses demokrasi partisipatoris melalui Musdes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id-ID" sz="1200" dirty="0">
              <a:latin typeface="+mn-lt"/>
              <a:cs typeface="+mn-cs"/>
            </a:endParaRPr>
          </a:p>
        </p:txBody>
      </p:sp>
      <p:sp>
        <p:nvSpPr>
          <p:cNvPr id="22559" name="TextBox 42"/>
          <p:cNvSpPr txBox="1">
            <a:spLocks noChangeArrowheads="1"/>
          </p:cNvSpPr>
          <p:nvPr/>
        </p:nvSpPr>
        <p:spPr bwMode="auto">
          <a:xfrm>
            <a:off x="2582863" y="4378325"/>
            <a:ext cx="106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id-ID" sz="1400" b="1"/>
              <a:t>Dipilih langsung</a:t>
            </a:r>
          </a:p>
        </p:txBody>
      </p:sp>
      <p:sp>
        <p:nvSpPr>
          <p:cNvPr id="22560" name="TextBox 43"/>
          <p:cNvSpPr txBox="1">
            <a:spLocks noChangeArrowheads="1"/>
          </p:cNvSpPr>
          <p:nvPr/>
        </p:nvSpPr>
        <p:spPr bwMode="auto">
          <a:xfrm>
            <a:off x="6972300" y="4344988"/>
            <a:ext cx="1565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id-ID" sz="1400" b="1"/>
              <a:t>Perwakilan Bagian Wilayah desa yang dipilih secara Demokratis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4675" y="5618163"/>
            <a:ext cx="1376363" cy="668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</a:rPr>
              <a:t>Lembaga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Kemasyarakatan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Adat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981200" y="5940425"/>
            <a:ext cx="2317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KEPALA KEWILAYAHAN&#10;Disebut : KEPALA DUSUNDisebut : KEPALA DUSUN&#10;Berkedudukan sebagai unsur satuan tugas kewilayahan yang&#10;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62463" cy="732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6283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1. Pembinaan ketentraman dan ketertiban, pelaksanaan upaya perlindungan&#10;masyarakat, mobilitas kependudukan, dan penataan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161" cy="718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917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s://player.slideplayer.info/69/11913152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4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s://player.slideplayer.info/69/11913152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4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player.slideplayer.info/69/11913152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7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Pemerintahan</a:t>
            </a:r>
            <a:r>
              <a:rPr lang="en-US" b="1" dirty="0"/>
              <a:t> </a:t>
            </a:r>
            <a:r>
              <a:rPr lang="en-US" b="1" dirty="0" err="1"/>
              <a:t>Desa</a:t>
            </a:r>
            <a:r>
              <a:rPr lang="id-ID" b="1" dirty="0"/>
              <a:t/>
            </a:r>
            <a:br>
              <a:rPr lang="id-ID" b="1" dirty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d-ID" dirty="0"/>
          </a:p>
          <a:p>
            <a:r>
              <a:rPr lang="id-ID" dirty="0" smtClean="0"/>
              <a:t>1.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 smtClean="0"/>
              <a:t>su</a:t>
            </a:r>
            <a:r>
              <a:rPr lang="id-ID" dirty="0"/>
              <a:t>b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id-ID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 smtClean="0"/>
              <a:t>kewenan</a:t>
            </a:r>
            <a:r>
              <a:rPr lang="id-ID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mengurus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     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bertanggungjwab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Perwakilan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bupati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r>
              <a:rPr lang="en-US" dirty="0"/>
              <a:t>3.      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perdata</a:t>
            </a:r>
            <a:r>
              <a:rPr lang="en-US" dirty="0"/>
              <a:t>,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,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di </a:t>
            </a:r>
            <a:r>
              <a:rPr lang="en-US" dirty="0" err="1"/>
              <a:t>pengadilan</a:t>
            </a:r>
            <a:r>
              <a:rPr lang="en-US" dirty="0"/>
              <a:t>. </a:t>
            </a:r>
            <a:endParaRPr lang="id-ID" dirty="0" smtClean="0"/>
          </a:p>
          <a:p>
            <a:pPr marL="354013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Badab</a:t>
            </a:r>
            <a:r>
              <a:rPr lang="en-US" dirty="0"/>
              <a:t> </a:t>
            </a:r>
            <a:r>
              <a:rPr lang="en-US" dirty="0" err="1"/>
              <a:t>Perwakilan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menguntungkan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r>
              <a:rPr lang="en-US" dirty="0"/>
              <a:t>4.       </a:t>
            </a:r>
            <a:r>
              <a:rPr lang="en-US" dirty="0" err="1"/>
              <a:t>Sebagau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,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Perwakilan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/>
              <a:t>berkembang</a:t>
            </a:r>
            <a:r>
              <a:rPr lang="en-US" dirty="0"/>
              <a:t> di </a:t>
            </a:r>
            <a:r>
              <a:rPr lang="en-US" dirty="0" err="1"/>
              <a:t>desa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,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legislasi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,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r>
              <a:rPr lang="en-US" dirty="0"/>
              <a:t>5.      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kemasyarakatan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.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Kemasyarakatan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(</a:t>
            </a:r>
            <a:r>
              <a:rPr lang="en-US" dirty="0" err="1"/>
              <a:t>Widjaja</a:t>
            </a:r>
            <a:r>
              <a:rPr lang="en-US" dirty="0"/>
              <a:t>, 2003).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566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892480" cy="619268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Pemerintahan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setempat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 Negara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Republik</a:t>
            </a:r>
            <a:r>
              <a:rPr lang="en-US" dirty="0" smtClean="0"/>
              <a:t> Indonesia. </a:t>
            </a:r>
          </a:p>
          <a:p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id-ID" dirty="0" err="1"/>
              <a:t>K</a:t>
            </a:r>
            <a:r>
              <a:rPr lang="en-US" dirty="0" err="1" smtClean="0"/>
              <a:t>epala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lain </a:t>
            </a:r>
            <a:r>
              <a:rPr lang="en-US" dirty="0" err="1" smtClean="0"/>
              <a:t>dibantu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perangkat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Desa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/>
              <a:t>Perangkat Desa terdiri dari Sekretaris desa, Pelaksana Kewilayahan dan Parangkat Teknis .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Kepala Desa adalah pejabat pemerintah desa yang memiliki  wewenang tugas dan kewajiban untuk menyelenggarakan rumah tangga desanya dan melaksanakan tugas dari </a:t>
            </a:r>
            <a:r>
              <a:rPr lang="id-ID" dirty="0"/>
              <a:t>P</a:t>
            </a:r>
            <a:r>
              <a:rPr lang="id-ID" dirty="0" smtClean="0"/>
              <a:t>emerintah dan Pemerintah Daerahnya</a:t>
            </a:r>
            <a:endParaRPr lang="en-US" dirty="0" smtClean="0"/>
          </a:p>
          <a:p>
            <a:pPr marL="0" indent="0">
              <a:buNone/>
            </a:pPr>
            <a:endParaRPr lang="id-ID" dirty="0" smtClean="0"/>
          </a:p>
          <a:p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id-ID" dirty="0"/>
              <a:t>b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id-ID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kewenan</a:t>
            </a:r>
            <a:r>
              <a:rPr lang="id-ID" dirty="0"/>
              <a:t> </a:t>
            </a:r>
            <a:r>
              <a:rPr lang="en-US" dirty="0" err="1"/>
              <a:t>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mengurus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bertanggungjwab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Perwakilan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id-ID" dirty="0"/>
              <a:t>	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bupati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Presiden</a:t>
            </a:r>
            <a:r>
              <a:rPr lang="en-US" dirty="0" smtClean="0"/>
              <a:t> </a:t>
            </a:r>
            <a:r>
              <a:rPr lang="en-US" dirty="0" err="1" smtClean="0"/>
              <a:t>Republik</a:t>
            </a:r>
            <a:r>
              <a:rPr lang="en-US" dirty="0" smtClean="0"/>
              <a:t> Indonesia yang </a:t>
            </a:r>
            <a:r>
              <a:rPr lang="en-US" dirty="0" err="1" smtClean="0"/>
              <a:t>memegang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Republik</a:t>
            </a:r>
            <a:r>
              <a:rPr lang="en-US" dirty="0" smtClean="0"/>
              <a:t> Indonesia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Negara </a:t>
            </a:r>
            <a:r>
              <a:rPr lang="en-US" dirty="0" err="1" smtClean="0"/>
              <a:t>Republik</a:t>
            </a:r>
            <a:r>
              <a:rPr lang="en-US" dirty="0" smtClean="0"/>
              <a:t> Indonesia </a:t>
            </a:r>
            <a:r>
              <a:rPr lang="en-US" dirty="0" err="1" smtClean="0"/>
              <a:t>Tahun</a:t>
            </a:r>
            <a:r>
              <a:rPr lang="en-US" dirty="0" smtClean="0"/>
              <a:t> 1945.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 descr="KETENTUAN UMUM&#10;Pemerintahan Desa diselenggarakan oleh Pemerintah Desa&#10;Penyelenggaraan Pemerintahan Desa berdasarkan asas :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8425" cy="6748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42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9938" name="Picture 2" descr="BAGAN STRUKTUR ORGANISASI DAN TATA KERJA&#10;PEMERINTAH DESA&#10;Kategori Desa Swasembada dan Swakarya&#10;Kepala Desa&#10;Sekretaris Des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91556" cy="6900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7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 descr="Perangkat Desa&#10;1. Sekretariat Desa yaitu :&#10;Sekretaris Desa dan Kepala Urusan&#10;2. Pelaksana Kewilayahan yaitu :&#10;Kepala Dusu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5748"/>
            <a:ext cx="9381859" cy="7043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26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TUGASTUGAS&#10;KEPALA DESAKEPALA DESA&#10;Kepala Desa berkedudukan sebagai Kepala Pemerintah Desa&#10;yang memimpin penyelenggaraan P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17" y="0"/>
            <a:ext cx="8652365" cy="6496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5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FUNGSIFUNGSI&#10;1. Menyelenggarakan Pemerintahan Desa, seperti tata praja Pemerintahan,&#10;penetapan peraturan di desa, pembina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8425" cy="6748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062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237</Words>
  <Application>Microsoft Office PowerPoint</Application>
  <PresentationFormat>On-screen Show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MATERI TATAKELOLA II PENYELENGGARAAN PEMERINTAHAN DESA</vt:lpstr>
      <vt:lpstr>Sistem Pemerintahan Desa dalam UU Desa</vt:lpstr>
      <vt:lpstr>Pemerintahan Desa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Kepla Urusan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PENYELENGGARAAN PEMERINTAHAN DESA</dc:title>
  <dc:creator>Hartono</dc:creator>
  <cp:lastModifiedBy>Hartono</cp:lastModifiedBy>
  <cp:revision>16</cp:revision>
  <dcterms:created xsi:type="dcterms:W3CDTF">2020-03-22T16:28:43Z</dcterms:created>
  <dcterms:modified xsi:type="dcterms:W3CDTF">2020-04-01T15:51:52Z</dcterms:modified>
</cp:coreProperties>
</file>