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6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8EA2F2A3-FD53-48A8-BD2E-D450EF99BBE7}">
  <a:tblStyle styleId="{8EA2F2A3-FD53-48A8-BD2E-D450EF99BBE7}" styleName="Table_0">
    <a:wholeTbl>
      <a:tcTxStyle b="off" i="off">
        <a:font>
          <a:latin typeface="Tw Cen MT"/>
          <a:ea typeface="Tw Cen MT"/>
          <a:cs typeface="Tw Cen M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EF2F7"/>
          </a:solidFill>
        </a:fill>
      </a:tcStyle>
    </a:wholeTbl>
    <a:band1H>
      <a:tcTxStyle/>
      <a:tcStyle>
        <a:tcBdr/>
        <a:fill>
          <a:solidFill>
            <a:srgbClr val="DCE5E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CE5E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4" d="100"/>
          <a:sy n="74" d="100"/>
        </p:scale>
        <p:origin x="-117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23824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body" idx="1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dt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4"/>
          <p:cNvSpPr txBox="1">
            <a:spLocks noGrp="1"/>
          </p:cNvSpPr>
          <p:nvPr>
            <p:ph type="ft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3" name="Google Shape;113;p14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4" name="Google Shape;44;p6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700"/>
              </a:spcBef>
              <a:spcAft>
                <a:spcPts val="0"/>
              </a:spcAft>
              <a:buSzPts val="1560"/>
              <a:buNone/>
              <a:defRPr sz="2600">
                <a:solidFill>
                  <a:srgbClr val="FFFFFF"/>
                </a:solidFill>
              </a:defRPr>
            </a:lvl1pPr>
            <a:lvl2pPr lvl="1" algn="ctr">
              <a:spcBef>
                <a:spcPts val="550"/>
              </a:spcBef>
              <a:spcAft>
                <a:spcPts val="0"/>
              </a:spcAft>
              <a:buSzPts val="1260"/>
              <a:buNone/>
              <a:defRPr/>
            </a:lvl2pPr>
            <a:lvl3pPr lvl="2" algn="ctr">
              <a:spcBef>
                <a:spcPts val="500"/>
              </a:spcBef>
              <a:spcAft>
                <a:spcPts val="0"/>
              </a:spcAft>
              <a:buSzPts val="1350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SzPts val="135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68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550"/>
              </a:spcBef>
              <a:spcAft>
                <a:spcPts val="0"/>
              </a:spcAft>
              <a:buSzPts val="126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12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105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91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4" name="Google Shape;54;p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5" name="Google Shape;55;p7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wentieth Century"/>
              <a:buNone/>
              <a:defRPr sz="4400" b="0" cap="none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2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200"/>
              <a:buFont typeface="Twentieth Century"/>
              <a:buNone/>
              <a:defRPr sz="2000" b="1">
                <a:solidFill>
                  <a:srgbClr val="FFFFFF"/>
                </a:solidFill>
              </a:defRPr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lvl="1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lvl="2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lvl="3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lvl="4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lvl="5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lvl="6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lvl="7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lvl="8" indent="0" algn="ctr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50" tIns="182875" rIns="137150" bIns="91425" anchor="t" anchorCtr="0">
            <a:normAutofit/>
          </a:bodyPr>
          <a:lstStyle>
            <a:lvl1pPr marL="457200" lvl="0" indent="-228600" algn="l">
              <a:spcBef>
                <a:spcPts val="700"/>
              </a:spcBef>
              <a:spcAft>
                <a:spcPts val="0"/>
              </a:spcAft>
              <a:buSzPts val="1080"/>
              <a:buNone/>
              <a:defRPr sz="18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lvl="2" indent="-228600" algn="l">
              <a:spcBef>
                <a:spcPts val="500"/>
              </a:spcBef>
              <a:spcAft>
                <a:spcPts val="0"/>
              </a:spcAft>
              <a:buSzPts val="750"/>
              <a:buNone/>
              <a:defRPr sz="10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SzPts val="67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SzPts val="585"/>
              <a:buNone/>
              <a:defRPr sz="900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7180" algn="l">
              <a:spcBef>
                <a:spcPts val="700"/>
              </a:spcBef>
              <a:spcAft>
                <a:spcPts val="0"/>
              </a:spcAft>
              <a:buSzPts val="1080"/>
              <a:buChar char="◻"/>
              <a:defRPr/>
            </a:lvl1pPr>
            <a:lvl2pPr marL="914400" lvl="1" indent="-308610" algn="l">
              <a:spcBef>
                <a:spcPts val="550"/>
              </a:spcBef>
              <a:spcAft>
                <a:spcPts val="0"/>
              </a:spcAft>
              <a:buSzPts val="1260"/>
              <a:buChar char="🞑"/>
              <a:defRPr/>
            </a:lvl2pPr>
            <a:lvl3pPr marL="1371600" lvl="2" indent="-314325" algn="l">
              <a:spcBef>
                <a:spcPts val="500"/>
              </a:spcBef>
              <a:spcAft>
                <a:spcPts val="0"/>
              </a:spcAft>
              <a:buSzPts val="1350"/>
              <a:buChar char="■"/>
              <a:defRPr/>
            </a:lvl3pPr>
            <a:lvl4pPr marL="1828800" lvl="3" indent="-314325" algn="l">
              <a:spcBef>
                <a:spcPts val="400"/>
              </a:spcBef>
              <a:spcAft>
                <a:spcPts val="0"/>
              </a:spcAft>
              <a:buSzPts val="1350"/>
              <a:buChar char="■"/>
              <a:defRPr/>
            </a:lvl4pPr>
            <a:lvl5pPr marL="2286000" lvl="4" indent="-302895" algn="l">
              <a:spcBef>
                <a:spcPts val="400"/>
              </a:spcBef>
              <a:spcAft>
                <a:spcPts val="0"/>
              </a:spcAft>
              <a:buSzPts val="1170"/>
              <a:buChar char="■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  <a:defRPr sz="4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9090" algn="l" rtl="0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44169" algn="l" rtl="0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🞑"/>
              <a:defRPr sz="26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338137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3238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311150" algn="l" rtl="0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9" name="Google Shape;29;p3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0" name="Google Shape;30;p3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31" name="Google Shape;31;p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ATERI KULIAH\Smt. Gasal 2021-2022\CSR\cs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80" y="1223505"/>
            <a:ext cx="9183563" cy="4803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oogle Shape;277;p38"/>
          <p:cNvSpPr txBox="1"/>
          <p:nvPr/>
        </p:nvSpPr>
        <p:spPr>
          <a:xfrm>
            <a:off x="0" y="208230"/>
            <a:ext cx="6078828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800"/>
              </a:buClr>
              <a:buSzPts val="4000"/>
              <a:buFont typeface="Gill Sans"/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Palatino Linotype" pitchFamily="18" charset="0"/>
                <a:sym typeface="Gill Sans"/>
              </a:rPr>
              <a:t>FILOSOFI CSR</a:t>
            </a:r>
            <a:endParaRPr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8" name="Google Shape;278;p38"/>
          <p:cNvSpPr txBox="1"/>
          <p:nvPr/>
        </p:nvSpPr>
        <p:spPr>
          <a:xfrm>
            <a:off x="5368345" y="452885"/>
            <a:ext cx="365760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rbel"/>
              <a:buNone/>
            </a:pPr>
            <a:r>
              <a:rPr lang="en-US" sz="1800" b="1" i="0" u="none" dirty="0" err="1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Minggu</a:t>
            </a:r>
            <a:r>
              <a:rPr lang="en-US" sz="1800" b="1" i="0" u="none" dirty="0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 Ke-3 </a:t>
            </a:r>
            <a:endParaRPr dirty="0">
              <a:solidFill>
                <a:schemeClr val="tx1"/>
              </a:solidFill>
              <a:latin typeface="Palatino Linotype" pitchFamily="18" charset="0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orbel"/>
              <a:buNone/>
            </a:pPr>
            <a:r>
              <a:rPr lang="en-US" sz="1800" b="1" i="0" u="none" dirty="0" err="1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Dr.Yuli</a:t>
            </a:r>
            <a:r>
              <a:rPr lang="en-US" sz="1800" b="1" i="0" u="none" dirty="0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 </a:t>
            </a:r>
            <a:r>
              <a:rPr lang="en-US" sz="1800" b="1" i="0" u="none" dirty="0" err="1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Setyowati</a:t>
            </a:r>
            <a:r>
              <a:rPr lang="en-US" sz="1800" b="1" i="0" u="none" dirty="0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, S.IP,. </a:t>
            </a:r>
            <a:r>
              <a:rPr lang="en-US" sz="1800" b="1" i="0" u="none" dirty="0" err="1">
                <a:solidFill>
                  <a:schemeClr val="tx1"/>
                </a:solidFill>
                <a:latin typeface="Palatino Linotype" pitchFamily="18" charset="0"/>
                <a:ea typeface="Corbel"/>
                <a:cs typeface="Corbel"/>
                <a:sym typeface="Corbel"/>
              </a:rPr>
              <a:t>M.Si</a:t>
            </a:r>
            <a:endParaRPr dirty="0">
              <a:solidFill>
                <a:schemeClr val="tx1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>
            <a:spLocks noGrp="1"/>
          </p:cNvSpPr>
          <p:nvPr>
            <p:ph type="title"/>
          </p:nvPr>
        </p:nvSpPr>
        <p:spPr>
          <a:xfrm>
            <a:off x="631064" y="90152"/>
            <a:ext cx="8165206" cy="1236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wentieth Century"/>
              <a:buNone/>
            </a:pPr>
            <a:r>
              <a:rPr lang="fr-FR" sz="3500" b="1" dirty="0" smtClean="0">
                <a:solidFill>
                  <a:srgbClr val="0070C0"/>
                </a:solidFill>
                <a:latin typeface="Palatino Linotype" pitchFamily="18" charset="0"/>
              </a:rPr>
              <a:t>CSR </a:t>
            </a:r>
            <a:r>
              <a:rPr lang="fr-FR" sz="3500" b="1" dirty="0" err="1">
                <a:solidFill>
                  <a:srgbClr val="0070C0"/>
                </a:solidFill>
                <a:latin typeface="Palatino Linotype" pitchFamily="18" charset="0"/>
              </a:rPr>
              <a:t>a</a:t>
            </a:r>
            <a:r>
              <a:rPr lang="fr-FR" sz="3500" b="1" dirty="0" err="1" smtClean="0">
                <a:solidFill>
                  <a:srgbClr val="0070C0"/>
                </a:solidFill>
                <a:latin typeface="Palatino Linotype" pitchFamily="18" charset="0"/>
              </a:rPr>
              <a:t>dalah</a:t>
            </a:r>
            <a:r>
              <a:rPr lang="fr-FR" sz="3500" b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FR" sz="3500" b="1" dirty="0" err="1" smtClean="0">
                <a:solidFill>
                  <a:srgbClr val="0070C0"/>
                </a:solidFill>
                <a:latin typeface="Palatino Linotype" pitchFamily="18" charset="0"/>
              </a:rPr>
              <a:t>Beyond</a:t>
            </a:r>
            <a:r>
              <a:rPr lang="fr-FR" sz="3500" b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FR" sz="3500" b="1" dirty="0" err="1" smtClean="0">
                <a:solidFill>
                  <a:srgbClr val="0070C0"/>
                </a:solidFill>
                <a:latin typeface="Palatino Linotype" pitchFamily="18" charset="0"/>
              </a:rPr>
              <a:t>Compliance</a:t>
            </a:r>
            <a:r>
              <a:rPr lang="fr-FR" sz="3500" b="1" dirty="0" smtClean="0">
                <a:solidFill>
                  <a:srgbClr val="0070C0"/>
                </a:solidFill>
                <a:latin typeface="Palatino Linotype" pitchFamily="18" charset="0"/>
              </a:rPr>
              <a:t>/</a:t>
            </a:r>
            <a:r>
              <a:rPr lang="fr-FR" sz="3500" b="1" dirty="0" err="1" smtClean="0">
                <a:solidFill>
                  <a:srgbClr val="0070C0"/>
                </a:solidFill>
                <a:latin typeface="Palatino Linotype" pitchFamily="18" charset="0"/>
              </a:rPr>
              <a:t>Compliance</a:t>
            </a:r>
            <a:r>
              <a:rPr lang="fr-FR" sz="3500" b="1" dirty="0" smtClean="0">
                <a:solidFill>
                  <a:srgbClr val="0070C0"/>
                </a:solidFill>
                <a:latin typeface="Palatino Linotype" pitchFamily="18" charset="0"/>
              </a:rPr>
              <a:t> Plus</a:t>
            </a:r>
            <a:endParaRPr lang="fr-FR" sz="3500" b="1" dirty="0">
              <a:solidFill>
                <a:srgbClr val="0070C0"/>
              </a:solidFill>
              <a:latin typeface="Palatino Linotype" pitchFamily="18" charset="0"/>
            </a:endParaRPr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1"/>
          </p:nvPr>
        </p:nvSpPr>
        <p:spPr>
          <a:xfrm>
            <a:off x="496739" y="2209800"/>
            <a:ext cx="8153400" cy="38862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ctr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endParaRPr dirty="0"/>
          </a:p>
          <a:p>
            <a:pPr marL="320040" lvl="0" indent="-320040" algn="ctr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 dirty="0" err="1"/>
              <a:t>Implementasi</a:t>
            </a:r>
            <a:r>
              <a:rPr lang="en-US" dirty="0"/>
              <a:t> CSR </a:t>
            </a:r>
            <a:r>
              <a:rPr lang="en-US" dirty="0" err="1"/>
              <a:t>yg</a:t>
            </a:r>
            <a:r>
              <a:rPr lang="en-US" dirty="0"/>
              <a:t> ideal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dorongan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tulus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b="1" i="1" dirty="0"/>
              <a:t>(internal driven).</a:t>
            </a:r>
            <a:endParaRPr b="1" i="1" dirty="0"/>
          </a:p>
          <a:p>
            <a:pPr marL="320040" lvl="0" indent="-320040" algn="ctr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 dirty="0" err="1"/>
              <a:t>Kuncinya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den</a:t>
            </a:r>
            <a:r>
              <a:rPr lang="en-US" dirty="0" err="1" smtClean="0"/>
              <a:t>gan</a:t>
            </a:r>
            <a:r>
              <a:rPr lang="en-US" dirty="0" smtClean="0"/>
              <a:t> stakeholders.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66;p24"/>
          <p:cNvSpPr txBox="1">
            <a:spLocks noGrp="1"/>
          </p:cNvSpPr>
          <p:nvPr>
            <p:ph type="title"/>
          </p:nvPr>
        </p:nvSpPr>
        <p:spPr>
          <a:xfrm>
            <a:off x="631064" y="90152"/>
            <a:ext cx="8165206" cy="1236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wentieth Century"/>
              <a:buNone/>
            </a:pPr>
            <a:r>
              <a:rPr lang="fr-FR" sz="4000" b="1" dirty="0" err="1" smtClean="0">
                <a:solidFill>
                  <a:srgbClr val="0070C0"/>
                </a:solidFill>
                <a:latin typeface="Palatino Linotype" pitchFamily="18" charset="0"/>
              </a:rPr>
              <a:t>Contoh</a:t>
            </a:r>
            <a:r>
              <a:rPr lang="fr-FR" sz="4000" b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FR" sz="4000" b="1" dirty="0" err="1" smtClean="0">
                <a:solidFill>
                  <a:srgbClr val="0070C0"/>
                </a:solidFill>
                <a:latin typeface="Palatino Linotype" pitchFamily="18" charset="0"/>
              </a:rPr>
              <a:t>Kasus</a:t>
            </a:r>
            <a:r>
              <a:rPr lang="fr-FR" sz="4000" b="1" dirty="0" smtClean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fr-FR" sz="4000" b="1" dirty="0" err="1" smtClean="0">
                <a:solidFill>
                  <a:srgbClr val="0070C0"/>
                </a:solidFill>
                <a:latin typeface="Palatino Linotype" pitchFamily="18" charset="0"/>
              </a:rPr>
              <a:t>Jurnal</a:t>
            </a:r>
            <a:endParaRPr lang="fr-FR" sz="4000" b="1" dirty="0">
              <a:solidFill>
                <a:srgbClr val="0070C0"/>
              </a:solidFill>
              <a:latin typeface="Palatino Linotype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775397" y="3696237"/>
            <a:ext cx="3541689" cy="5280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20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>
            <a:spLocks noGrp="1"/>
          </p:cNvSpPr>
          <p:nvPr>
            <p:ph type="body" idx="1"/>
          </p:nvPr>
        </p:nvSpPr>
        <p:spPr>
          <a:xfrm>
            <a:off x="476518" y="1519708"/>
            <a:ext cx="8203843" cy="4713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-110490">
              <a:buSzPts val="1740"/>
              <a:buFont typeface="Noto Sans Symbols"/>
              <a:buChar char="▪"/>
            </a:pPr>
            <a:r>
              <a:rPr lang="en-US" sz="2500" dirty="0" err="1">
                <a:latin typeface="Cambria" pitchFamily="18" charset="0"/>
              </a:rPr>
              <a:t>Persepsi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perusahaan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thd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smtClean="0">
                <a:latin typeface="Cambria" pitchFamily="18" charset="0"/>
              </a:rPr>
              <a:t>CSR</a:t>
            </a:r>
            <a:r>
              <a:rPr lang="en-US" sz="2500" dirty="0" smtClean="0">
                <a:latin typeface="Cambria" pitchFamily="18" charset="0"/>
              </a:rPr>
              <a:t> </a:t>
            </a:r>
          </a:p>
          <a:p>
            <a:pPr marL="0" lvl="0" indent="-110490" algn="l" rtl="0"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▪"/>
            </a:pPr>
            <a:r>
              <a:rPr lang="en-US" sz="2500" dirty="0" err="1" smtClean="0">
                <a:latin typeface="Cambria" pitchFamily="18" charset="0"/>
              </a:rPr>
              <a:t>Kebijakan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pemerintah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ttg</a:t>
            </a:r>
            <a:r>
              <a:rPr lang="en-US" sz="2500" dirty="0" smtClean="0">
                <a:latin typeface="Cambria" pitchFamily="18" charset="0"/>
              </a:rPr>
              <a:t> CSR</a:t>
            </a:r>
          </a:p>
          <a:p>
            <a:pPr marL="0" lvl="0" indent="-110490" algn="l" rtl="0"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▪"/>
            </a:pP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Kebijakan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perusahaan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ttg</a:t>
            </a:r>
            <a:r>
              <a:rPr lang="en-US" sz="2500" dirty="0" smtClean="0">
                <a:latin typeface="Cambria" pitchFamily="18" charset="0"/>
              </a:rPr>
              <a:t> CSR (</a:t>
            </a:r>
            <a:r>
              <a:rPr lang="en-US" sz="2500" dirty="0" err="1" smtClean="0">
                <a:latin typeface="Cambria" pitchFamily="18" charset="0"/>
              </a:rPr>
              <a:t>visi</a:t>
            </a:r>
            <a:r>
              <a:rPr lang="en-US" sz="2500" dirty="0" smtClean="0">
                <a:latin typeface="Cambria" pitchFamily="18" charset="0"/>
              </a:rPr>
              <a:t>, </a:t>
            </a:r>
            <a:r>
              <a:rPr lang="en-US" sz="2500" dirty="0" err="1" smtClean="0">
                <a:latin typeface="Cambria" pitchFamily="18" charset="0"/>
              </a:rPr>
              <a:t>misi</a:t>
            </a:r>
            <a:r>
              <a:rPr lang="en-US" sz="2500" dirty="0" smtClean="0">
                <a:latin typeface="Cambria" pitchFamily="18" charset="0"/>
              </a:rPr>
              <a:t>)</a:t>
            </a:r>
          </a:p>
          <a:p>
            <a:pPr marL="0" lvl="0" indent="-110490" algn="l" rtl="0"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▪"/>
            </a:pP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Tujuan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perusahaan</a:t>
            </a:r>
            <a:endParaRPr lang="en-US" sz="2500" dirty="0" smtClean="0">
              <a:latin typeface="Cambria" pitchFamily="18" charset="0"/>
            </a:endParaRPr>
          </a:p>
          <a:p>
            <a:pPr marL="0" lvl="0" indent="-110490" algn="l" rtl="0"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▪"/>
            </a:pP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Tipe</a:t>
            </a:r>
            <a:r>
              <a:rPr lang="en-US" sz="2500" dirty="0" smtClean="0">
                <a:latin typeface="Cambria" pitchFamily="18" charset="0"/>
              </a:rPr>
              <a:t> program</a:t>
            </a:r>
          </a:p>
          <a:p>
            <a:pPr marL="0" lvl="0" indent="-110490" algn="l" rtl="0"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▪"/>
            </a:pP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Keuntungan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potensial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yg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akan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diperoleh</a:t>
            </a:r>
            <a:endParaRPr lang="en-US" sz="2500" dirty="0" smtClean="0">
              <a:latin typeface="Cambria" pitchFamily="18" charset="0"/>
            </a:endParaRPr>
          </a:p>
          <a:p>
            <a:pPr marL="0" lvl="0" indent="-110490" algn="l" rtl="0"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▪"/>
            </a:pP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Tahap-tahap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kegiatan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perusahaan</a:t>
            </a:r>
            <a:endParaRPr lang="en-US" sz="2500" dirty="0">
              <a:latin typeface="Cambria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2427" y="256766"/>
            <a:ext cx="77273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ts val="1740"/>
            </a:pPr>
            <a:r>
              <a:rPr lang="en-US" sz="2700" b="1" dirty="0" err="1">
                <a:solidFill>
                  <a:srgbClr val="0070C0"/>
                </a:solidFill>
                <a:latin typeface="Cambria" pitchFamily="18" charset="0"/>
              </a:rPr>
              <a:t>Jenis</a:t>
            </a:r>
            <a:r>
              <a:rPr lang="en-US" sz="2700" b="1" dirty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ambria" pitchFamily="18" charset="0"/>
              </a:rPr>
              <a:t>alternatif</a:t>
            </a:r>
            <a:r>
              <a:rPr lang="en-US" sz="2700" b="1" dirty="0">
                <a:solidFill>
                  <a:srgbClr val="0070C0"/>
                </a:solidFill>
                <a:latin typeface="Cambria" pitchFamily="18" charset="0"/>
              </a:rPr>
              <a:t> program CSR </a:t>
            </a:r>
            <a:r>
              <a:rPr lang="en-US" sz="2700" b="1" dirty="0" err="1">
                <a:solidFill>
                  <a:srgbClr val="0070C0"/>
                </a:solidFill>
                <a:latin typeface="Cambria" pitchFamily="18" charset="0"/>
              </a:rPr>
              <a:t>dipilih</a:t>
            </a:r>
            <a:r>
              <a:rPr lang="en-US" sz="2700" b="1" dirty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ambria" pitchFamily="18" charset="0"/>
              </a:rPr>
              <a:t>dengan</a:t>
            </a:r>
            <a:r>
              <a:rPr lang="en-US" sz="2700" b="1" dirty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ambria" pitchFamily="18" charset="0"/>
              </a:rPr>
              <a:t>mempertimbangkan</a:t>
            </a:r>
            <a:r>
              <a:rPr lang="en-US" sz="2700" b="1" dirty="0">
                <a:solidFill>
                  <a:srgbClr val="0070C0"/>
                </a:solidFill>
                <a:latin typeface="Cambria" pitchFamily="18" charset="0"/>
              </a:rPr>
              <a:t>:</a:t>
            </a:r>
            <a:endParaRPr lang="en-US" sz="2700" b="1" dirty="0">
              <a:solidFill>
                <a:srgbClr val="0070C0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 b="1" dirty="0" err="1" smtClean="0">
                <a:solidFill>
                  <a:srgbClr val="0070C0"/>
                </a:solidFill>
                <a:latin typeface="Cambria" pitchFamily="18" charset="0"/>
              </a:rPr>
              <a:t>Perkembangan</a:t>
            </a:r>
            <a:r>
              <a:rPr lang="en-US" b="1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ambria" pitchFamily="18" charset="0"/>
              </a:rPr>
              <a:t>Konsep</a:t>
            </a:r>
            <a:r>
              <a:rPr lang="en-US" b="1" dirty="0" smtClean="0">
                <a:solidFill>
                  <a:srgbClr val="0070C0"/>
                </a:solidFill>
                <a:latin typeface="Cambria" pitchFamily="18" charset="0"/>
              </a:rPr>
              <a:t> CSR</a:t>
            </a:r>
            <a:endParaRPr lang="en-US" b="1" dirty="0">
              <a:solidFill>
                <a:srgbClr val="0070C0"/>
              </a:solidFill>
              <a:latin typeface="Cambria" pitchFamily="18" charset="0"/>
            </a:endParaRPr>
          </a:p>
        </p:txBody>
      </p:sp>
      <p:sp>
        <p:nvSpPr>
          <p:cNvPr id="129" name="Google Shape;129;p17"/>
          <p:cNvSpPr txBox="1">
            <a:spLocks noGrp="1"/>
          </p:cNvSpPr>
          <p:nvPr>
            <p:ph type="body" idx="1"/>
          </p:nvPr>
        </p:nvSpPr>
        <p:spPr>
          <a:xfrm>
            <a:off x="103031" y="1442434"/>
            <a:ext cx="8925059" cy="5415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ct val="59999"/>
              <a:buNone/>
            </a:pPr>
            <a:r>
              <a:rPr lang="en-US" sz="1800" dirty="0" err="1">
                <a:latin typeface="Cambria" pitchFamily="18" charset="0"/>
              </a:rPr>
              <a:t>Menurut</a:t>
            </a:r>
            <a:r>
              <a:rPr lang="en-US" sz="1800" dirty="0">
                <a:latin typeface="Cambria" pitchFamily="18" charset="0"/>
              </a:rPr>
              <a:t> Carroll (1979), </a:t>
            </a:r>
            <a:r>
              <a:rPr lang="en-US" sz="1800" dirty="0" err="1">
                <a:latin typeface="Cambria" pitchFamily="18" charset="0"/>
              </a:rPr>
              <a:t>perkembangan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konsep</a:t>
            </a:r>
            <a:r>
              <a:rPr lang="en-US" sz="1800" dirty="0">
                <a:latin typeface="Cambria" pitchFamily="18" charset="0"/>
              </a:rPr>
              <a:t> CSR </a:t>
            </a:r>
            <a:r>
              <a:rPr lang="en-US" sz="1800" dirty="0" err="1">
                <a:latin typeface="Cambria" pitchFamily="18" charset="0"/>
              </a:rPr>
              <a:t>hingga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saat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ini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dapat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dilihat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dari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komponen-komponen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dalam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konsep</a:t>
            </a:r>
            <a:r>
              <a:rPr lang="en-US" sz="1800" dirty="0">
                <a:latin typeface="Cambria" pitchFamily="18" charset="0"/>
              </a:rPr>
              <a:t> CSR yang </a:t>
            </a:r>
            <a:r>
              <a:rPr lang="en-US" sz="1800" dirty="0" err="1">
                <a:latin typeface="Cambria" pitchFamily="18" charset="0"/>
              </a:rPr>
              <a:t>meliputi</a:t>
            </a:r>
            <a:r>
              <a:rPr lang="en-US" sz="1800" dirty="0">
                <a:latin typeface="Cambria" pitchFamily="18" charset="0"/>
              </a:rPr>
              <a:t>: </a:t>
            </a:r>
            <a:endParaRPr sz="1800" dirty="0">
              <a:latin typeface="Cambria" pitchFamily="18" charset="0"/>
            </a:endParaRPr>
          </a:p>
          <a:p>
            <a:pPr marL="514350" lvl="0" indent="-51435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i="1" dirty="0">
                <a:latin typeface="Cambria" pitchFamily="18" charset="0"/>
              </a:rPr>
              <a:t>(1) economic responsibility</a:t>
            </a:r>
            <a:endParaRPr sz="1800" dirty="0">
              <a:latin typeface="Cambria" pitchFamily="18" charset="0"/>
            </a:endParaRPr>
          </a:p>
          <a:p>
            <a:pPr marL="0" lvl="0" indent="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dirty="0" err="1">
                <a:latin typeface="Cambria" pitchFamily="18" charset="0"/>
              </a:rPr>
              <a:t>Tanggung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jawab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utama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perusahaan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adalah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tanggung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jawab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ekonomi</a:t>
            </a:r>
            <a:r>
              <a:rPr lang="en-US" sz="1800" dirty="0">
                <a:latin typeface="Cambria" pitchFamily="18" charset="0"/>
              </a:rPr>
              <a:t>, </a:t>
            </a:r>
            <a:r>
              <a:rPr lang="en-US" sz="1800" dirty="0" err="1">
                <a:latin typeface="Cambria" pitchFamily="18" charset="0"/>
              </a:rPr>
              <a:t>karena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sebagai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lembaga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bisnis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terdiri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dari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aktivitas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ekonomi</a:t>
            </a:r>
            <a:r>
              <a:rPr lang="en-US" sz="1800" dirty="0">
                <a:latin typeface="Cambria" pitchFamily="18" charset="0"/>
              </a:rPr>
              <a:t> yang </a:t>
            </a:r>
            <a:r>
              <a:rPr lang="en-US" sz="1800" dirty="0" err="1">
                <a:latin typeface="Cambria" pitchFamily="18" charset="0"/>
              </a:rPr>
              <a:t>menghasilkan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barang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jasa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bagi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masyarakat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secara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menguntungkan</a:t>
            </a:r>
            <a:r>
              <a:rPr lang="en-US" sz="1800" dirty="0">
                <a:latin typeface="Cambria" pitchFamily="18" charset="0"/>
              </a:rPr>
              <a:t>.</a:t>
            </a:r>
            <a:endParaRPr sz="1800" i="1" dirty="0">
              <a:latin typeface="Cambria" pitchFamily="18" charset="0"/>
            </a:endParaRPr>
          </a:p>
          <a:p>
            <a:pPr marL="514350" lvl="0" indent="-51435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i="1" dirty="0">
                <a:latin typeface="Cambria" pitchFamily="18" charset="0"/>
              </a:rPr>
              <a:t>(2) legal responsibility,</a:t>
            </a:r>
            <a:endParaRPr sz="1800" dirty="0">
              <a:latin typeface="Cambria" pitchFamily="18" charset="0"/>
            </a:endParaRPr>
          </a:p>
          <a:p>
            <a:pPr marL="60325" lvl="0" indent="-60325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dirty="0" err="1">
                <a:latin typeface="Cambria" pitchFamily="18" charset="0"/>
              </a:rPr>
              <a:t>masyarakat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mengharapkan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bisnis</a:t>
            </a:r>
            <a:r>
              <a:rPr lang="en-US" sz="1800" dirty="0">
                <a:latin typeface="Cambria" pitchFamily="18" charset="0"/>
              </a:rPr>
              <a:t> yang </a:t>
            </a:r>
            <a:r>
              <a:rPr lang="en-US" sz="1800" dirty="0" err="1">
                <a:latin typeface="Cambria" pitchFamily="18" charset="0"/>
              </a:rPr>
              <a:t>dijalankan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dengan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menaati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hukum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peraturan</a:t>
            </a:r>
            <a:r>
              <a:rPr lang="en-US" sz="1800" dirty="0">
                <a:latin typeface="Cambria" pitchFamily="18" charset="0"/>
              </a:rPr>
              <a:t> yang </a:t>
            </a:r>
            <a:r>
              <a:rPr lang="en-US" sz="1800" dirty="0" err="1">
                <a:latin typeface="Cambria" pitchFamily="18" charset="0"/>
              </a:rPr>
              <a:t>berlaku</a:t>
            </a:r>
            <a:r>
              <a:rPr lang="en-US" sz="1800" i="1" dirty="0">
                <a:latin typeface="Cambria" pitchFamily="18" charset="0"/>
              </a:rPr>
              <a:t> </a:t>
            </a:r>
            <a:endParaRPr sz="1800" dirty="0">
              <a:latin typeface="Cambria" pitchFamily="18" charset="0"/>
            </a:endParaRPr>
          </a:p>
          <a:p>
            <a:pPr marL="514350" lvl="0" indent="-51435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i="1" dirty="0">
                <a:latin typeface="Cambria" pitchFamily="18" charset="0"/>
              </a:rPr>
              <a:t>(3) ethical responsibility, </a:t>
            </a:r>
            <a:endParaRPr sz="1800" dirty="0">
              <a:latin typeface="Cambria" pitchFamily="18" charset="0"/>
            </a:endParaRPr>
          </a:p>
          <a:p>
            <a:pPr marL="0" lvl="0" indent="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dirty="0" err="1">
                <a:latin typeface="Cambria" pitchFamily="18" charset="0"/>
              </a:rPr>
              <a:t>menekankan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bahwa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masyarakat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berharap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perusahaan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menjalankan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bisnis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secara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etis</a:t>
            </a:r>
            <a:r>
              <a:rPr lang="en-US" sz="1800" dirty="0">
                <a:latin typeface="Cambria" pitchFamily="18" charset="0"/>
              </a:rPr>
              <a:t>. </a:t>
            </a:r>
            <a:endParaRPr sz="1800" i="1" dirty="0">
              <a:latin typeface="Cambria" pitchFamily="18" charset="0"/>
            </a:endParaRPr>
          </a:p>
          <a:p>
            <a:pPr marL="514350" lvl="0" indent="-51435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i="1" dirty="0">
                <a:latin typeface="Cambria" pitchFamily="18" charset="0"/>
              </a:rPr>
              <a:t>(4) discretionary responsibility</a:t>
            </a:r>
            <a:endParaRPr sz="1800" dirty="0">
              <a:latin typeface="Cambria" pitchFamily="18" charset="0"/>
            </a:endParaRPr>
          </a:p>
          <a:p>
            <a:pPr marL="0" lvl="0" indent="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dirty="0" err="1">
                <a:latin typeface="Cambria" pitchFamily="18" charset="0"/>
              </a:rPr>
              <a:t>Masy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mengharapkan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keberadaan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perusahaandpt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memberikan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manfaat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bagi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mereka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melalui</a:t>
            </a:r>
            <a:r>
              <a:rPr lang="en-US" sz="1800" dirty="0">
                <a:latin typeface="Cambria" pitchFamily="18" charset="0"/>
              </a:rPr>
              <a:t> program </a:t>
            </a:r>
            <a:r>
              <a:rPr lang="en-US" sz="1800" dirty="0" err="1">
                <a:latin typeface="Cambria" pitchFamily="18" charset="0"/>
              </a:rPr>
              <a:t>filantropis</a:t>
            </a:r>
            <a:r>
              <a:rPr lang="en-US" sz="1800" dirty="0">
                <a:latin typeface="Cambria" pitchFamily="18" charset="0"/>
              </a:rPr>
              <a:t>. </a:t>
            </a:r>
            <a:endParaRPr sz="1800" dirty="0">
              <a:latin typeface="Cambria" pitchFamily="18" charset="0"/>
            </a:endParaRPr>
          </a:p>
          <a:p>
            <a:pPr marL="0" lvl="0" indent="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1800" dirty="0">
                <a:latin typeface="Cambria" pitchFamily="18" charset="0"/>
              </a:rPr>
              <a:t>Perusahaan </a:t>
            </a:r>
            <a:r>
              <a:rPr lang="en-US" sz="1800" dirty="0" err="1">
                <a:latin typeface="Cambria" pitchFamily="18" charset="0"/>
              </a:rPr>
              <a:t>jg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ingin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dipandang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sebagai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warga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negara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yg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baik</a:t>
            </a:r>
            <a:r>
              <a:rPr lang="en-US" sz="1800" dirty="0">
                <a:latin typeface="Cambria" pitchFamily="18" charset="0"/>
              </a:rPr>
              <a:t> (good citizen) </a:t>
            </a:r>
            <a:r>
              <a:rPr lang="en-US" sz="1800" dirty="0" err="1">
                <a:latin typeface="Cambria" pitchFamily="18" charset="0"/>
              </a:rPr>
              <a:t>yg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memberikan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kontribusi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bagi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masy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shg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memengaruhi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reputasi</a:t>
            </a:r>
            <a:r>
              <a:rPr lang="en-US" sz="1800" dirty="0">
                <a:latin typeface="Cambria" pitchFamily="18" charset="0"/>
              </a:rPr>
              <a:t> </a:t>
            </a:r>
            <a:r>
              <a:rPr lang="en-US" sz="1800" dirty="0" err="1">
                <a:latin typeface="Cambria" pitchFamily="18" charset="0"/>
              </a:rPr>
              <a:t>perusahaan</a:t>
            </a:r>
            <a:r>
              <a:rPr lang="en-US" sz="1800" dirty="0">
                <a:latin typeface="Cambria" pitchFamily="18" charset="0"/>
              </a:rPr>
              <a:t>.</a:t>
            </a:r>
            <a:endParaRPr sz="1800" dirty="0">
              <a:latin typeface="Cambria" pitchFamily="18" charset="0"/>
            </a:endParaRPr>
          </a:p>
          <a:p>
            <a:pPr marL="320040" lvl="0" indent="-32004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endParaRPr sz="18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18"/>
          <p:cNvGraphicFramePr/>
          <p:nvPr>
            <p:extLst>
              <p:ext uri="{D42A27DB-BD31-4B8C-83A1-F6EECF244321}">
                <p14:modId xmlns:p14="http://schemas.microsoft.com/office/powerpoint/2010/main" val="1402418888"/>
              </p:ext>
            </p:extLst>
          </p:nvPr>
        </p:nvGraphicFramePr>
        <p:xfrm>
          <a:off x="381000" y="1600200"/>
          <a:ext cx="8534400" cy="4953025"/>
        </p:xfrm>
        <a:graphic>
          <a:graphicData uri="http://schemas.openxmlformats.org/drawingml/2006/table">
            <a:tbl>
              <a:tblPr firstRow="1" bandRow="1">
                <a:noFill/>
                <a:tableStyleId>{8EA2F2A3-FD53-48A8-BD2E-D450EF99BBE7}</a:tableStyleId>
              </a:tblPr>
              <a:tblGrid>
                <a:gridCol w="3200400"/>
                <a:gridCol w="5334000"/>
              </a:tblGrid>
              <a:tr h="111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1" u="none" strike="noStrike" cap="none" dirty="0" smtClean="0">
                          <a:solidFill>
                            <a:schemeClr val="dk1"/>
                          </a:solidFill>
                        </a:rPr>
                        <a:t>Discretionary Responsibility</a:t>
                      </a:r>
                      <a:endParaRPr lang="en-US" sz="2400" b="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>
                          <a:solidFill>
                            <a:schemeClr val="dk1"/>
                          </a:solidFill>
                        </a:rPr>
                        <a:t>Corporate giving/charity, corporate citizenship, community development</a:t>
                      </a:r>
                      <a:endParaRPr sz="24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</a:tr>
              <a:tr h="111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 dirty="0" smtClean="0">
                          <a:solidFill>
                            <a:schemeClr val="dk1"/>
                          </a:solidFill>
                        </a:rPr>
                        <a:t>Ethical Responsibility</a:t>
                      </a:r>
                      <a:endParaRPr lang="en-US" sz="24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Memproduksi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produk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makanan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yg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bergizi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dan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aman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bagi</a:t>
                      </a: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dk1"/>
                          </a:solidFill>
                        </a:rPr>
                        <a:t>konsumen</a:t>
                      </a:r>
                      <a:endParaRPr sz="2400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/>
                </a:tc>
              </a:tr>
              <a:tr h="1118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 dirty="0" smtClean="0"/>
                        <a:t> Legal Responsibility</a:t>
                      </a:r>
                      <a:endParaRPr lang="en-US" sz="24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 err="1"/>
                        <a:t>Membayar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pajak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mentaati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undang-undang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ketenagakerjaan</a:t>
                      </a:r>
                      <a:endParaRPr sz="2400" dirty="0"/>
                    </a:p>
                  </a:txBody>
                  <a:tcPr marL="91450" marR="91450" marT="45725" marB="45725"/>
                </a:tc>
              </a:tr>
              <a:tr h="1597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i="1" dirty="0" smtClean="0"/>
                        <a:t> Economic Responsibility</a:t>
                      </a:r>
                      <a:endParaRPr lang="en-US" sz="24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Melaksanakan good corporate governance yg memungkinkan perusahaan memperoleh maksimalisasi laba</a:t>
                      </a:r>
                      <a:endParaRPr sz="24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>
            <a:spLocks noGrp="1"/>
          </p:cNvSpPr>
          <p:nvPr>
            <p:ph type="body" idx="1"/>
          </p:nvPr>
        </p:nvSpPr>
        <p:spPr>
          <a:xfrm>
            <a:off x="437881" y="1408090"/>
            <a:ext cx="8210282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ct val="59999"/>
              <a:buNone/>
            </a:pPr>
            <a:r>
              <a:rPr lang="en-US" sz="2500" dirty="0" smtClean="0">
                <a:latin typeface="Cambria" pitchFamily="18" charset="0"/>
              </a:rPr>
              <a:t>     </a:t>
            </a:r>
            <a:r>
              <a:rPr lang="en-US" sz="2500" dirty="0" err="1" smtClean="0">
                <a:latin typeface="Cambria" pitchFamily="18" charset="0"/>
              </a:rPr>
              <a:t>Perkembangan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selanjutnya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konsep</a:t>
            </a:r>
            <a:r>
              <a:rPr lang="en-US" sz="2500" dirty="0" smtClean="0">
                <a:latin typeface="Cambria" pitchFamily="18" charset="0"/>
              </a:rPr>
              <a:t> CSR </a:t>
            </a:r>
            <a:r>
              <a:rPr lang="en-US" sz="2500" dirty="0" err="1" smtClean="0">
                <a:latin typeface="Cambria" pitchFamily="18" charset="0"/>
              </a:rPr>
              <a:t>saat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ini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mengarah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kepada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bentuk-bentuk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pemberdayaan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masyarakat</a:t>
            </a:r>
            <a:r>
              <a:rPr lang="en-US" sz="2500" dirty="0" smtClean="0">
                <a:latin typeface="Cambria" pitchFamily="18" charset="0"/>
              </a:rPr>
              <a:t>, </a:t>
            </a:r>
            <a:r>
              <a:rPr lang="en-US" sz="2500" dirty="0" err="1" smtClean="0">
                <a:latin typeface="Cambria" pitchFamily="18" charset="0"/>
              </a:rPr>
              <a:t>atau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lebih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dikenal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dengan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istilah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i="1" dirty="0" smtClean="0">
                <a:latin typeface="Cambria" pitchFamily="18" charset="0"/>
              </a:rPr>
              <a:t>community development (CD) </a:t>
            </a:r>
            <a:r>
              <a:rPr lang="en-US" sz="2500" dirty="0" err="1" smtClean="0">
                <a:latin typeface="Cambria" pitchFamily="18" charset="0"/>
              </a:rPr>
              <a:t>dan</a:t>
            </a:r>
            <a:r>
              <a:rPr lang="en-US" sz="2500" i="1" dirty="0" smtClean="0">
                <a:latin typeface="Cambria" pitchFamily="18" charset="0"/>
              </a:rPr>
              <a:t> community empowerment (CE). </a:t>
            </a:r>
            <a:r>
              <a:rPr lang="en-US" sz="2500" dirty="0" err="1" smtClean="0">
                <a:latin typeface="Cambria" pitchFamily="18" charset="0"/>
              </a:rPr>
              <a:t>Atau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dapat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dikatakan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bahwa</a:t>
            </a:r>
            <a:r>
              <a:rPr lang="en-US" sz="2500" dirty="0" smtClean="0">
                <a:latin typeface="Cambria" pitchFamily="18" charset="0"/>
              </a:rPr>
              <a:t> CD </a:t>
            </a:r>
            <a:r>
              <a:rPr lang="en-US" sz="2500" dirty="0" err="1" smtClean="0">
                <a:latin typeface="Cambria" pitchFamily="18" charset="0"/>
              </a:rPr>
              <a:t>merupakan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implikasi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dari</a:t>
            </a:r>
            <a:r>
              <a:rPr lang="en-US" sz="2500" dirty="0" smtClean="0">
                <a:latin typeface="Cambria" pitchFamily="18" charset="0"/>
              </a:rPr>
              <a:t> program CSR (</a:t>
            </a:r>
            <a:r>
              <a:rPr lang="en-US" sz="2500" dirty="0" err="1" smtClean="0">
                <a:latin typeface="Cambria" pitchFamily="18" charset="0"/>
              </a:rPr>
              <a:t>Rahman</a:t>
            </a:r>
            <a:r>
              <a:rPr lang="en-US" sz="2500" dirty="0" smtClean="0">
                <a:latin typeface="Cambria" pitchFamily="18" charset="0"/>
              </a:rPr>
              <a:t>, 2009). </a:t>
            </a:r>
            <a:endParaRPr sz="2500" dirty="0" smtClean="0">
              <a:latin typeface="Cambria" pitchFamily="18" charset="0"/>
            </a:endParaRPr>
          </a:p>
          <a:p>
            <a:pPr marL="320040" lvl="0" indent="-32004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2500" b="1" i="1" dirty="0" smtClean="0">
                <a:latin typeface="Cambria" pitchFamily="18" charset="0"/>
              </a:rPr>
              <a:t>Community development</a:t>
            </a:r>
            <a:r>
              <a:rPr lang="en-US" sz="2500" b="1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secara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eksplisit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dalam</a:t>
            </a:r>
            <a:r>
              <a:rPr lang="en-US" sz="2500" dirty="0" smtClean="0">
                <a:latin typeface="Cambria" pitchFamily="18" charset="0"/>
              </a:rPr>
              <a:t> CSR </a:t>
            </a:r>
            <a:r>
              <a:rPr lang="en-US" sz="2500" dirty="0" err="1" smtClean="0">
                <a:latin typeface="Cambria" pitchFamily="18" charset="0"/>
              </a:rPr>
              <a:t>diukur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berdasarkan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kenaikan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taraf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kualitas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atau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mutu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hidup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dari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masyarakat</a:t>
            </a:r>
            <a:r>
              <a:rPr lang="en-US" sz="2500" dirty="0" smtClean="0">
                <a:latin typeface="Cambria" pitchFamily="18" charset="0"/>
              </a:rPr>
              <a:t> di </a:t>
            </a:r>
            <a:r>
              <a:rPr lang="en-US" sz="2500" dirty="0" err="1" smtClean="0">
                <a:latin typeface="Cambria" pitchFamily="18" charset="0"/>
              </a:rPr>
              <a:t>sekitar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perusahaan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beroperasi</a:t>
            </a:r>
            <a:r>
              <a:rPr lang="en-US" sz="2500" dirty="0" smtClean="0">
                <a:latin typeface="Cambria" pitchFamily="18" charset="0"/>
              </a:rPr>
              <a:t>. </a:t>
            </a:r>
            <a:endParaRPr sz="2500" dirty="0" smtClean="0">
              <a:latin typeface="Cambria" pitchFamily="18" charset="0"/>
            </a:endParaRPr>
          </a:p>
          <a:p>
            <a:pPr marL="320040" lvl="0" indent="-32004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sz="2500" b="1" i="1" dirty="0" smtClean="0">
                <a:latin typeface="Cambria" pitchFamily="18" charset="0"/>
              </a:rPr>
              <a:t>Community development</a:t>
            </a:r>
            <a:r>
              <a:rPr lang="en-US" sz="2500" b="1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dilaksanakan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oleh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perusahaan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dengan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mengacu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pada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nilai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keadilan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kesetaraan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atas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kesempatan</a:t>
            </a:r>
            <a:r>
              <a:rPr lang="en-US" sz="2500" dirty="0" smtClean="0">
                <a:latin typeface="Cambria" pitchFamily="18" charset="0"/>
              </a:rPr>
              <a:t>, </a:t>
            </a:r>
            <a:r>
              <a:rPr lang="en-US" sz="2500" dirty="0" err="1" smtClean="0">
                <a:latin typeface="Cambria" pitchFamily="18" charset="0"/>
              </a:rPr>
              <a:t>pilihan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partisipasi</a:t>
            </a:r>
            <a:r>
              <a:rPr lang="en-US" sz="2500" dirty="0" smtClean="0">
                <a:latin typeface="Cambria" pitchFamily="18" charset="0"/>
              </a:rPr>
              <a:t>, </a:t>
            </a:r>
            <a:r>
              <a:rPr lang="en-US" sz="2500" dirty="0" err="1" smtClean="0">
                <a:latin typeface="Cambria" pitchFamily="18" charset="0"/>
              </a:rPr>
              <a:t>timbal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balik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dan</a:t>
            </a:r>
            <a:r>
              <a:rPr lang="en-US" sz="2500" dirty="0" smtClean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kebersamaan</a:t>
            </a:r>
            <a:r>
              <a:rPr lang="en-US" sz="2500" dirty="0" smtClean="0">
                <a:latin typeface="Cambria" pitchFamily="18" charset="0"/>
              </a:rPr>
              <a:t>.</a:t>
            </a:r>
            <a:endParaRPr sz="2500" dirty="0" smtClean="0">
              <a:latin typeface="Cambria" pitchFamily="18" charset="0"/>
            </a:endParaRPr>
          </a:p>
          <a:p>
            <a:pPr marL="320040" lvl="0" indent="-32004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endParaRPr sz="25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>
            <a:spLocks noGrp="1"/>
          </p:cNvSpPr>
          <p:nvPr>
            <p:ph type="body" idx="1"/>
          </p:nvPr>
        </p:nvSpPr>
        <p:spPr>
          <a:xfrm>
            <a:off x="112691" y="1613079"/>
            <a:ext cx="89154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ct val="59999"/>
              <a:buNone/>
            </a:pPr>
            <a:r>
              <a:rPr lang="en-US" dirty="0" err="1">
                <a:latin typeface="Cambria" pitchFamily="18" charset="0"/>
              </a:rPr>
              <a:t>Definisi</a:t>
            </a:r>
            <a:r>
              <a:rPr lang="en-US" dirty="0">
                <a:latin typeface="Cambria" pitchFamily="18" charset="0"/>
              </a:rPr>
              <a:t> CSR </a:t>
            </a:r>
            <a:r>
              <a:rPr lang="en-US" dirty="0" err="1">
                <a:latin typeface="Cambria" pitchFamily="18" charset="0"/>
              </a:rPr>
              <a:t>oleh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sangat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beragam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bergantung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pada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visi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misi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disesuaikan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i="1" dirty="0">
                <a:latin typeface="Cambria" pitchFamily="18" charset="0"/>
              </a:rPr>
              <a:t>needs, desire, wants, </a:t>
            </a:r>
            <a:r>
              <a:rPr lang="en-US" i="1" dirty="0" err="1">
                <a:latin typeface="Cambria" pitchFamily="18" charset="0"/>
              </a:rPr>
              <a:t>dan</a:t>
            </a:r>
            <a:r>
              <a:rPr lang="en-US" i="1" dirty="0">
                <a:latin typeface="Cambria" pitchFamily="18" charset="0"/>
              </a:rPr>
              <a:t> interest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komunitas</a:t>
            </a:r>
            <a:r>
              <a:rPr lang="en-US" dirty="0">
                <a:latin typeface="Cambria" pitchFamily="18" charset="0"/>
              </a:rPr>
              <a:t>.</a:t>
            </a:r>
            <a:endParaRPr dirty="0">
              <a:latin typeface="Cambria" pitchFamily="18" charset="0"/>
            </a:endParaRPr>
          </a:p>
          <a:p>
            <a:pPr marL="320040" lvl="0" indent="-32004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b="1" i="1" dirty="0">
                <a:latin typeface="Cambria" pitchFamily="18" charset="0"/>
              </a:rPr>
              <a:t>CSR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artinya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melakukan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tindakan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sosial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</a:rPr>
              <a:t>termasuk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kepedulian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terhadap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lingkungan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hidup</a:t>
            </a:r>
            <a:r>
              <a:rPr lang="en-US" dirty="0">
                <a:latin typeface="Cambria" pitchFamily="18" charset="0"/>
              </a:rPr>
              <a:t>) </a:t>
            </a:r>
            <a:r>
              <a:rPr lang="en-US" dirty="0" err="1">
                <a:latin typeface="Cambria" pitchFamily="18" charset="0"/>
              </a:rPr>
              <a:t>lebih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dari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batas-batas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dituntut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peraturan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Undang-Undang</a:t>
            </a:r>
            <a:r>
              <a:rPr lang="en-US" dirty="0">
                <a:latin typeface="Cambria" pitchFamily="18" charset="0"/>
              </a:rPr>
              <a:t>.</a:t>
            </a:r>
            <a:endParaRPr dirty="0">
              <a:latin typeface="Cambria" pitchFamily="18" charset="0"/>
            </a:endParaRPr>
          </a:p>
          <a:p>
            <a:pPr marL="320040" lvl="0" indent="-320040" algn="just" rtl="0">
              <a:spcBef>
                <a:spcPts val="700"/>
              </a:spcBef>
              <a:spcAft>
                <a:spcPts val="0"/>
              </a:spcAft>
              <a:buSzPct val="59999"/>
              <a:buNone/>
            </a:pPr>
            <a:r>
              <a:rPr lang="en-US" b="1" dirty="0" err="1">
                <a:latin typeface="Cambria" pitchFamily="18" charset="0"/>
              </a:rPr>
              <a:t>Konsep</a:t>
            </a:r>
            <a:r>
              <a:rPr lang="en-US" b="1" dirty="0">
                <a:latin typeface="Cambria" pitchFamily="18" charset="0"/>
              </a:rPr>
              <a:t> CSR </a:t>
            </a:r>
            <a:r>
              <a:rPr lang="en-US" dirty="0" err="1">
                <a:latin typeface="Cambria" pitchFamily="18" charset="0"/>
              </a:rPr>
              <a:t>juga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dapat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diartikan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sebagai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suatu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aktivitas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ikut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mengatasi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permasalahan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sosial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peningkatan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ekonomi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perbaikan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kualitas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hidup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masyarakat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mengurangi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berbagai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dampak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operasionalnya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terhadap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lingkungan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mengikuti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peraturan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berlaku</a:t>
            </a:r>
            <a:r>
              <a:rPr lang="en-US" dirty="0">
                <a:latin typeface="Cambria" pitchFamily="18" charset="0"/>
              </a:rPr>
              <a:t>, yang </a:t>
            </a:r>
            <a:r>
              <a:rPr lang="en-US" dirty="0" err="1">
                <a:latin typeface="Cambria" pitchFamily="18" charset="0"/>
              </a:rPr>
              <a:t>dalam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jangka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panjang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mempunyai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keuntungan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bagi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pembangunan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masyarakat</a:t>
            </a:r>
            <a:endParaRPr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 sz="4800" b="1" dirty="0" err="1" smtClean="0">
                <a:solidFill>
                  <a:srgbClr val="0070C0"/>
                </a:solidFill>
                <a:latin typeface="Palatino Linotype" pitchFamily="18" charset="0"/>
              </a:rPr>
              <a:t>Filosofi</a:t>
            </a:r>
            <a:r>
              <a:rPr lang="en-US" sz="4800" b="1" dirty="0" smtClean="0">
                <a:solidFill>
                  <a:srgbClr val="0070C0"/>
                </a:solidFill>
                <a:latin typeface="Palatino Linotype" pitchFamily="18" charset="0"/>
              </a:rPr>
              <a:t> CSR</a:t>
            </a:r>
            <a:endParaRPr lang="en-US" sz="4800" b="1" dirty="0">
              <a:solidFill>
                <a:srgbClr val="0070C0"/>
              </a:solidFill>
              <a:latin typeface="Palatino Linotype" pitchFamily="18" charset="0"/>
            </a:endParaRPr>
          </a:p>
        </p:txBody>
      </p:sp>
      <p:sp>
        <p:nvSpPr>
          <p:cNvPr id="150" name="Google Shape;150;p21"/>
          <p:cNvSpPr txBox="1">
            <a:spLocks noGrp="1"/>
          </p:cNvSpPr>
          <p:nvPr>
            <p:ph type="body" idx="1"/>
          </p:nvPr>
        </p:nvSpPr>
        <p:spPr>
          <a:xfrm>
            <a:off x="347729" y="1596979"/>
            <a:ext cx="8422784" cy="4499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 sz="2300" dirty="0">
                <a:latin typeface="Cambria" pitchFamily="18" charset="0"/>
              </a:rPr>
              <a:t>Spirit CSR </a:t>
            </a:r>
            <a:r>
              <a:rPr lang="en-US" sz="2300" dirty="0" err="1">
                <a:latin typeface="Cambria" pitchFamily="18" charset="0"/>
              </a:rPr>
              <a:t>juga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sering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diungkapkan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dengan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 smtClean="0">
                <a:latin typeface="Cambria" pitchFamily="18" charset="0"/>
              </a:rPr>
              <a:t>istilah</a:t>
            </a:r>
            <a:endParaRPr lang="en-US" sz="2300" dirty="0" smtClean="0">
              <a:latin typeface="Cambria" pitchFamily="18" charset="0"/>
            </a:endParaRPr>
          </a:p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endParaRPr lang="en-US" sz="2300" dirty="0">
              <a:latin typeface="Cambria" pitchFamily="18" charset="0"/>
            </a:endParaRPr>
          </a:p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 sz="2500" b="1" dirty="0" smtClean="0">
                <a:latin typeface="Cambria" pitchFamily="18" charset="0"/>
              </a:rPr>
              <a:t>”pager </a:t>
            </a:r>
            <a:r>
              <a:rPr lang="en-US" sz="2500" b="1" dirty="0" err="1">
                <a:latin typeface="Cambria" pitchFamily="18" charset="0"/>
              </a:rPr>
              <a:t>mangkok</a:t>
            </a:r>
            <a:r>
              <a:rPr lang="en-US" sz="2500" b="1" dirty="0">
                <a:latin typeface="Cambria" pitchFamily="18" charset="0"/>
              </a:rPr>
              <a:t> </a:t>
            </a:r>
            <a:r>
              <a:rPr lang="en-US" sz="2500" b="1" dirty="0" err="1">
                <a:latin typeface="Cambria" pitchFamily="18" charset="0"/>
              </a:rPr>
              <a:t>luwih</a:t>
            </a:r>
            <a:r>
              <a:rPr lang="en-US" sz="2500" b="1" dirty="0">
                <a:latin typeface="Cambria" pitchFamily="18" charset="0"/>
              </a:rPr>
              <a:t> </a:t>
            </a:r>
            <a:r>
              <a:rPr lang="en-US" sz="2500" b="1" dirty="0" err="1">
                <a:latin typeface="Cambria" pitchFamily="18" charset="0"/>
              </a:rPr>
              <a:t>bakoh</a:t>
            </a:r>
            <a:r>
              <a:rPr lang="en-US" sz="2500" b="1" dirty="0">
                <a:latin typeface="Cambria" pitchFamily="18" charset="0"/>
              </a:rPr>
              <a:t> </a:t>
            </a:r>
            <a:r>
              <a:rPr lang="en-US" sz="2500" b="1" dirty="0" err="1">
                <a:latin typeface="Cambria" pitchFamily="18" charset="0"/>
              </a:rPr>
              <a:t>tinimbang</a:t>
            </a:r>
            <a:r>
              <a:rPr lang="en-US" sz="2500" b="1" dirty="0">
                <a:latin typeface="Cambria" pitchFamily="18" charset="0"/>
              </a:rPr>
              <a:t> pager </a:t>
            </a:r>
            <a:r>
              <a:rPr lang="en-US" sz="2500" b="1" dirty="0" err="1">
                <a:latin typeface="Cambria" pitchFamily="18" charset="0"/>
              </a:rPr>
              <a:t>tembok</a:t>
            </a:r>
            <a:r>
              <a:rPr lang="en-US" sz="2500" b="1" dirty="0" smtClean="0">
                <a:latin typeface="Cambria" pitchFamily="18" charset="0"/>
              </a:rPr>
              <a:t>”</a:t>
            </a:r>
          </a:p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 sz="2500" dirty="0" smtClean="0">
                <a:latin typeface="Cambria" pitchFamily="18" charset="0"/>
              </a:rPr>
              <a:t>(</a:t>
            </a:r>
            <a:r>
              <a:rPr lang="en-US" sz="2500" dirty="0" err="1">
                <a:latin typeface="Cambria" pitchFamily="18" charset="0"/>
              </a:rPr>
              <a:t>pagar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mangkok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lebih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kuat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daripada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>
                <a:latin typeface="Cambria" pitchFamily="18" charset="0"/>
              </a:rPr>
              <a:t>pagar</a:t>
            </a:r>
            <a:r>
              <a:rPr lang="en-US" sz="2500" dirty="0">
                <a:latin typeface="Cambria" pitchFamily="18" charset="0"/>
              </a:rPr>
              <a:t> </a:t>
            </a:r>
            <a:r>
              <a:rPr lang="en-US" sz="2500" dirty="0" err="1" smtClean="0">
                <a:latin typeface="Cambria" pitchFamily="18" charset="0"/>
              </a:rPr>
              <a:t>tembok</a:t>
            </a:r>
            <a:r>
              <a:rPr lang="en-US" sz="2500" dirty="0" smtClean="0">
                <a:latin typeface="Cambria" pitchFamily="18" charset="0"/>
              </a:rPr>
              <a:t>)</a:t>
            </a:r>
          </a:p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endParaRPr lang="en-US" sz="2500" b="1" dirty="0">
              <a:latin typeface="Cambria" pitchFamily="18" charset="0"/>
            </a:endParaRPr>
          </a:p>
          <a:p>
            <a:pPr marL="320040" lvl="0" indent="-32004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 sz="2300" dirty="0" err="1" smtClean="0">
                <a:latin typeface="Cambria" pitchFamily="18" charset="0"/>
              </a:rPr>
              <a:t>artinya</a:t>
            </a:r>
            <a:r>
              <a:rPr lang="en-US" sz="2300" dirty="0" smtClean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bahwa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perbuatan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baik</a:t>
            </a:r>
            <a:r>
              <a:rPr lang="en-US" sz="2300" dirty="0">
                <a:latin typeface="Cambria" pitchFamily="18" charset="0"/>
              </a:rPr>
              <a:t> yang </a:t>
            </a:r>
            <a:r>
              <a:rPr lang="en-US" sz="2300" dirty="0" err="1">
                <a:latin typeface="Cambria" pitchFamily="18" charset="0"/>
              </a:rPr>
              <a:t>walaupun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hanya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berbentuk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semangkok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makanan</a:t>
            </a:r>
            <a:r>
              <a:rPr lang="en-US" sz="2300" dirty="0">
                <a:latin typeface="Cambria" pitchFamily="18" charset="0"/>
              </a:rPr>
              <a:t> yang </a:t>
            </a:r>
            <a:r>
              <a:rPr lang="en-US" sz="2300" dirty="0" err="1">
                <a:latin typeface="Cambria" pitchFamily="18" charset="0"/>
              </a:rPr>
              <a:t>diberikan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kepada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tetangga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akan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jauh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lebih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berharga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mengamankan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rumah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kita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daripada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kita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membangun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tembok</a:t>
            </a:r>
            <a:r>
              <a:rPr lang="en-US" sz="2300" dirty="0">
                <a:latin typeface="Cambria" pitchFamily="18" charset="0"/>
              </a:rPr>
              <a:t> yang </a:t>
            </a:r>
            <a:r>
              <a:rPr lang="en-US" sz="2300" dirty="0" err="1">
                <a:latin typeface="Cambria" pitchFamily="18" charset="0"/>
              </a:rPr>
              <a:t>tinggi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untuk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memagari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rumah</a:t>
            </a:r>
            <a:r>
              <a:rPr lang="en-US" sz="2300" dirty="0">
                <a:latin typeface="Cambria" pitchFamily="18" charset="0"/>
              </a:rPr>
              <a:t> </a:t>
            </a:r>
            <a:r>
              <a:rPr lang="en-US" sz="2300" dirty="0" err="1">
                <a:latin typeface="Cambria" pitchFamily="18" charset="0"/>
              </a:rPr>
              <a:t>kita</a:t>
            </a:r>
            <a:r>
              <a:rPr lang="en-US" sz="2300" dirty="0">
                <a:latin typeface="Cambria" pitchFamily="18" charset="0"/>
              </a:rPr>
              <a:t>.</a:t>
            </a:r>
            <a:endParaRPr sz="23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wentieth Century"/>
              <a:buNone/>
            </a:pPr>
            <a:r>
              <a:rPr lang="en-US" b="1" dirty="0" err="1" smtClean="0">
                <a:solidFill>
                  <a:srgbClr val="0070C0"/>
                </a:solidFill>
                <a:latin typeface="Cambria" pitchFamily="18" charset="0"/>
              </a:rPr>
              <a:t>Prinsip</a:t>
            </a:r>
            <a:r>
              <a:rPr lang="en-US" b="1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ambria" pitchFamily="18" charset="0"/>
              </a:rPr>
              <a:t>Etika</a:t>
            </a:r>
            <a:r>
              <a:rPr lang="en-US" b="1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ambria" pitchFamily="18" charset="0"/>
              </a:rPr>
              <a:t>Bisnis</a:t>
            </a:r>
            <a:endParaRPr lang="en-US" b="1" dirty="0">
              <a:solidFill>
                <a:srgbClr val="0070C0"/>
              </a:solidFill>
              <a:latin typeface="Cambria" pitchFamily="18" charset="0"/>
            </a:endParaRPr>
          </a:p>
        </p:txBody>
      </p:sp>
      <p:sp>
        <p:nvSpPr>
          <p:cNvPr id="156" name="Google Shape;156;p2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 dirty="0" err="1">
                <a:latin typeface="Cambria" pitchFamily="18" charset="0"/>
              </a:rPr>
              <a:t>Dalam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kerangka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prinsip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etika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bisnis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secara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maksimum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</a:rPr>
              <a:t>positif</a:t>
            </a:r>
            <a:r>
              <a:rPr lang="en-US" dirty="0">
                <a:latin typeface="Cambria" pitchFamily="18" charset="0"/>
              </a:rPr>
              <a:t>),  </a:t>
            </a:r>
            <a:r>
              <a:rPr lang="en-US" dirty="0" err="1">
                <a:latin typeface="Cambria" pitchFamily="18" charset="0"/>
              </a:rPr>
              <a:t>para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pelaku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dunia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usaha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dituntut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aktif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mengupayakan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kepentingan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kesejahteraan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masyarakat</a:t>
            </a:r>
            <a:r>
              <a:rPr lang="en-US" dirty="0">
                <a:latin typeface="Cambria" pitchFamily="18" charset="0"/>
              </a:rPr>
              <a:t>. </a:t>
            </a:r>
            <a:r>
              <a:rPr lang="en-US" dirty="0" err="1">
                <a:latin typeface="Cambria" pitchFamily="18" charset="0"/>
              </a:rPr>
              <a:t>Ini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disebut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prinsip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berbuat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baik</a:t>
            </a:r>
            <a:r>
              <a:rPr lang="en-US" dirty="0">
                <a:latin typeface="Cambria" pitchFamily="18" charset="0"/>
              </a:rPr>
              <a:t>. </a:t>
            </a:r>
            <a:r>
              <a:rPr lang="en-US" dirty="0" err="1">
                <a:latin typeface="Cambria" pitchFamily="18" charset="0"/>
              </a:rPr>
              <a:t>Atau</a:t>
            </a:r>
            <a:r>
              <a:rPr lang="en-US" dirty="0">
                <a:latin typeface="Cambria" pitchFamily="18" charset="0"/>
              </a:rPr>
              <a:t> paling </a:t>
            </a:r>
            <a:r>
              <a:rPr lang="en-US" dirty="0" err="1">
                <a:latin typeface="Cambria" pitchFamily="18" charset="0"/>
              </a:rPr>
              <a:t>tidak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secara</a:t>
            </a:r>
            <a:r>
              <a:rPr lang="en-US" dirty="0">
                <a:latin typeface="Cambria" pitchFamily="18" charset="0"/>
              </a:rPr>
              <a:t> minimal (</a:t>
            </a:r>
            <a:r>
              <a:rPr lang="en-US" dirty="0" err="1">
                <a:latin typeface="Cambria" pitchFamily="18" charset="0"/>
              </a:rPr>
              <a:t>negatif</a:t>
            </a:r>
            <a:r>
              <a:rPr lang="en-US" dirty="0">
                <a:latin typeface="Cambria" pitchFamily="18" charset="0"/>
              </a:rPr>
              <a:t>) </a:t>
            </a:r>
            <a:r>
              <a:rPr lang="en-US" dirty="0" err="1">
                <a:latin typeface="Cambria" pitchFamily="18" charset="0"/>
              </a:rPr>
              <a:t>para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pelaku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usaha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tidak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melakukan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tindakan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merugikan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masyarakat</a:t>
            </a:r>
            <a:r>
              <a:rPr lang="en-US" dirty="0">
                <a:latin typeface="Cambria" pitchFamily="18" charset="0"/>
              </a:rPr>
              <a:t>.</a:t>
            </a:r>
            <a:endParaRPr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>
            <a:spLocks noGrp="1"/>
          </p:cNvSpPr>
          <p:nvPr>
            <p:ph type="body" idx="1"/>
          </p:nvPr>
        </p:nvSpPr>
        <p:spPr>
          <a:xfrm>
            <a:off x="228600" y="1447800"/>
            <a:ext cx="86868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 dirty="0" smtClean="0">
                <a:latin typeface="Cambria" pitchFamily="18" charset="0"/>
              </a:rPr>
              <a:t>	</a:t>
            </a:r>
            <a:r>
              <a:rPr lang="en-US" dirty="0" err="1" smtClean="0">
                <a:latin typeface="Cambria" pitchFamily="18" charset="0"/>
              </a:rPr>
              <a:t>Dasar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filosofi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penerapan</a:t>
            </a:r>
            <a:r>
              <a:rPr lang="en-US" dirty="0">
                <a:latin typeface="Cambria" pitchFamily="18" charset="0"/>
              </a:rPr>
              <a:t> CSR </a:t>
            </a:r>
            <a:r>
              <a:rPr lang="en-US" dirty="0" err="1">
                <a:latin typeface="Cambria" pitchFamily="18" charset="0"/>
              </a:rPr>
              <a:t>oleh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adalah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kemitraan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yaitu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kesiapan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selalu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siap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hadir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membuka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diri</a:t>
            </a:r>
            <a:r>
              <a:rPr lang="en-US" dirty="0">
                <a:latin typeface="Cambria" pitchFamily="18" charset="0"/>
              </a:rPr>
              <a:t> (</a:t>
            </a:r>
            <a:r>
              <a:rPr lang="en-US" dirty="0" err="1">
                <a:latin typeface="Cambria" pitchFamily="18" charset="0"/>
              </a:rPr>
              <a:t>berkomunikasi</a:t>
            </a:r>
            <a:r>
              <a:rPr lang="en-US" dirty="0">
                <a:latin typeface="Cambria" pitchFamily="18" charset="0"/>
              </a:rPr>
              <a:t>) </a:t>
            </a:r>
            <a:r>
              <a:rPr lang="en-US" dirty="0" err="1">
                <a:latin typeface="Cambria" pitchFamily="18" charset="0"/>
              </a:rPr>
              <a:t>dalam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memberikan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bantuan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tentang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apa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>
                <a:latin typeface="Cambria" pitchFamily="18" charset="0"/>
              </a:rPr>
              <a:t>seharusnya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dapat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dibantukan</a:t>
            </a:r>
            <a:r>
              <a:rPr lang="en-US" dirty="0">
                <a:latin typeface="Cambria" pitchFamily="18" charset="0"/>
              </a:rPr>
              <a:t>.</a:t>
            </a:r>
            <a:endParaRPr dirty="0">
              <a:latin typeface="Cambria" pitchFamily="18" charset="0"/>
            </a:endParaRPr>
          </a:p>
          <a:p>
            <a:pPr marL="0" lvl="0" indent="0" algn="just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 dirty="0" smtClean="0">
                <a:latin typeface="Cambria" pitchFamily="18" charset="0"/>
              </a:rPr>
              <a:t>	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tersebut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mencakup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isu-isu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ekonomi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sosial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lingkungan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dimana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pengelolaan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bisnis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harus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selalu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memperhatikan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keluhan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permintaan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harapan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masyarakat</a:t>
            </a:r>
            <a:r>
              <a:rPr lang="en-US" dirty="0">
                <a:latin typeface="Cambria" pitchFamily="18" charset="0"/>
              </a:rPr>
              <a:t>, </a:t>
            </a:r>
            <a:r>
              <a:rPr lang="en-US" dirty="0" err="1">
                <a:latin typeface="Cambria" pitchFamily="18" charset="0"/>
              </a:rPr>
              <a:t>dalam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suatu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sistem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tatakelola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perusahaan</a:t>
            </a:r>
            <a:r>
              <a:rPr lang="en-US" dirty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baik</a:t>
            </a:r>
            <a:endParaRPr lang="en-US" dirty="0">
              <a:latin typeface="Cambria" pitchFamily="18" charset="0"/>
            </a:endParaRPr>
          </a:p>
          <a:p>
            <a:pPr marL="0" lvl="0" indent="0" algn="just" rtl="0"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 b="1" i="1" dirty="0">
                <a:latin typeface="Cambria" pitchFamily="18" charset="0"/>
              </a:rPr>
              <a:t>	</a:t>
            </a:r>
            <a:r>
              <a:rPr lang="en-US" b="1" i="1" dirty="0" smtClean="0">
                <a:latin typeface="Cambria" pitchFamily="18" charset="0"/>
              </a:rPr>
              <a:t>(Good </a:t>
            </a:r>
            <a:r>
              <a:rPr lang="en-US" b="1" i="1" dirty="0">
                <a:latin typeface="Cambria" pitchFamily="18" charset="0"/>
              </a:rPr>
              <a:t>Corporate Governance)</a:t>
            </a:r>
            <a:endParaRPr b="1" i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dian">
  <a:themeElements>
    <a:clrScheme name="Median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dian">
  <a:themeElements>
    <a:clrScheme name="Median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548</Words>
  <Application>Microsoft Office PowerPoint</Application>
  <PresentationFormat>On-screen Show (4:3)</PresentationFormat>
  <Paragraphs>53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Median</vt:lpstr>
      <vt:lpstr>Median</vt:lpstr>
      <vt:lpstr>PowerPoint Presentation</vt:lpstr>
      <vt:lpstr>PowerPoint Presentation</vt:lpstr>
      <vt:lpstr>Perkembangan Konsep CSR</vt:lpstr>
      <vt:lpstr>PowerPoint Presentation</vt:lpstr>
      <vt:lpstr>PowerPoint Presentation</vt:lpstr>
      <vt:lpstr>PowerPoint Presentation</vt:lpstr>
      <vt:lpstr>Filosofi CSR</vt:lpstr>
      <vt:lpstr>Prinsip Etika Bisnis</vt:lpstr>
      <vt:lpstr>PowerPoint Presentation</vt:lpstr>
      <vt:lpstr>CSR adalah Beyond Compliance/Compliance Plus</vt:lpstr>
      <vt:lpstr>Contoh Kasus Jurnal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Inside</cp:lastModifiedBy>
  <cp:revision>9</cp:revision>
  <dcterms:modified xsi:type="dcterms:W3CDTF">2021-10-10T14:12:07Z</dcterms:modified>
</cp:coreProperties>
</file>