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7" r:id="rId3"/>
    <p:sldId id="274" r:id="rId4"/>
    <p:sldId id="275" r:id="rId5"/>
    <p:sldId id="278" r:id="rId6"/>
    <p:sldId id="276" r:id="rId7"/>
    <p:sldId id="277" r:id="rId8"/>
    <p:sldId id="268" r:id="rId9"/>
    <p:sldId id="269" r:id="rId10"/>
    <p:sldId id="270" r:id="rId11"/>
    <p:sldId id="271" r:id="rId12"/>
    <p:sldId id="272" r:id="rId13"/>
    <p:sldId id="273" r:id="rId14"/>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ED43C4B-9548-4631-9BE3-F8695C2C658A}" type="datetimeFigureOut">
              <a:rPr lang="id-ID" smtClean="0"/>
              <a:t>06/01/2021</a:t>
            </a:fld>
            <a:endParaRPr lang="id-ID"/>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id-ID"/>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3D1E185-8A1F-4BDA-8925-FE7BB5612497}"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ED43C4B-9548-4631-9BE3-F8695C2C658A}" type="datetimeFigureOut">
              <a:rPr lang="id-ID" smtClean="0"/>
              <a:t>06/01/2021</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B3D1E185-8A1F-4BDA-8925-FE7BB5612497}"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ED43C4B-9548-4631-9BE3-F8695C2C658A}" type="datetimeFigureOut">
              <a:rPr lang="id-ID" smtClean="0"/>
              <a:t>06/01/2021</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B3D1E185-8A1F-4BDA-8925-FE7BB5612497}"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ED43C4B-9548-4631-9BE3-F8695C2C658A}" type="datetimeFigureOut">
              <a:rPr lang="id-ID" smtClean="0"/>
              <a:t>06/01/2021</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B3D1E185-8A1F-4BDA-8925-FE7BB5612497}" type="slidenum">
              <a:rPr lang="id-ID" smtClean="0"/>
              <a:t>‹#›</a:t>
            </a:fld>
            <a:endParaRPr lang="id-ID"/>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ED43C4B-9548-4631-9BE3-F8695C2C658A}" type="datetimeFigureOut">
              <a:rPr lang="id-ID" smtClean="0"/>
              <a:t>06/01/2021</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B3D1E185-8A1F-4BDA-8925-FE7BB5612497}" type="slidenum">
              <a:rPr lang="id-ID" smtClean="0"/>
              <a:t>‹#›</a:t>
            </a:fld>
            <a:endParaRPr lang="id-ID"/>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ED43C4B-9548-4631-9BE3-F8695C2C658A}" type="datetimeFigureOut">
              <a:rPr lang="id-ID" smtClean="0"/>
              <a:t>06/01/2021</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B3D1E185-8A1F-4BDA-8925-FE7BB5612497}" type="slidenum">
              <a:rPr lang="id-ID" smtClean="0"/>
              <a:t>‹#›</a:t>
            </a:fld>
            <a:endParaRPr lang="id-ID"/>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ED43C4B-9548-4631-9BE3-F8695C2C658A}" type="datetimeFigureOut">
              <a:rPr lang="id-ID" smtClean="0"/>
              <a:t>06/01/2021</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9" name="Slide Number Placeholder 8"/>
          <p:cNvSpPr>
            <a:spLocks noGrp="1"/>
          </p:cNvSpPr>
          <p:nvPr>
            <p:ph type="sldNum" sz="quarter" idx="12"/>
          </p:nvPr>
        </p:nvSpPr>
        <p:spPr/>
        <p:txBody>
          <a:bodyPr/>
          <a:lstStyle>
            <a:extLst/>
          </a:lstStyle>
          <a:p>
            <a:fld id="{B3D1E185-8A1F-4BDA-8925-FE7BB5612497}"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0ED43C4B-9548-4631-9BE3-F8695C2C658A}" type="datetimeFigureOut">
              <a:rPr lang="id-ID" smtClean="0"/>
              <a:t>06/01/2021</a:t>
            </a:fld>
            <a:endParaRPr lang="id-ID"/>
          </a:p>
        </p:txBody>
      </p:sp>
      <p:sp>
        <p:nvSpPr>
          <p:cNvPr id="4" name="Footer Placeholder 3"/>
          <p:cNvSpPr>
            <a:spLocks noGrp="1"/>
          </p:cNvSpPr>
          <p:nvPr>
            <p:ph type="ftr" sz="quarter" idx="11"/>
          </p:nvPr>
        </p:nvSpPr>
        <p:spPr/>
        <p:txBody>
          <a:bodyPr/>
          <a:lstStyle>
            <a:extLst/>
          </a:lstStyle>
          <a:p>
            <a:endParaRPr lang="id-ID"/>
          </a:p>
        </p:txBody>
      </p:sp>
      <p:sp>
        <p:nvSpPr>
          <p:cNvPr id="5" name="Slide Number Placeholder 4"/>
          <p:cNvSpPr>
            <a:spLocks noGrp="1"/>
          </p:cNvSpPr>
          <p:nvPr>
            <p:ph type="sldNum" sz="quarter" idx="12"/>
          </p:nvPr>
        </p:nvSpPr>
        <p:spPr/>
        <p:txBody>
          <a:bodyPr/>
          <a:lstStyle>
            <a:extLst/>
          </a:lstStyle>
          <a:p>
            <a:fld id="{B3D1E185-8A1F-4BDA-8925-FE7BB5612497}" type="slidenum">
              <a:rPr lang="id-ID" smtClean="0"/>
              <a:t>‹#›</a:t>
            </a:fld>
            <a:endParaRPr lang="id-ID"/>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0ED43C4B-9548-4631-9BE3-F8695C2C658A}" type="datetimeFigureOut">
              <a:rPr lang="id-ID" smtClean="0"/>
              <a:t>06/01/2021</a:t>
            </a:fld>
            <a:endParaRPr lang="id-ID"/>
          </a:p>
        </p:txBody>
      </p:sp>
      <p:sp>
        <p:nvSpPr>
          <p:cNvPr id="3" name="Footer Placeholder 2"/>
          <p:cNvSpPr>
            <a:spLocks noGrp="1"/>
          </p:cNvSpPr>
          <p:nvPr>
            <p:ph type="ftr" sz="quarter" idx="11"/>
          </p:nvPr>
        </p:nvSpPr>
        <p:spPr/>
        <p:txBody>
          <a:bodyPr/>
          <a:lstStyle>
            <a:extLst/>
          </a:lstStyle>
          <a:p>
            <a:endParaRPr lang="id-ID"/>
          </a:p>
        </p:txBody>
      </p:sp>
      <p:sp>
        <p:nvSpPr>
          <p:cNvPr id="4" name="Slide Number Placeholder 3"/>
          <p:cNvSpPr>
            <a:spLocks noGrp="1"/>
          </p:cNvSpPr>
          <p:nvPr>
            <p:ph type="sldNum" sz="quarter" idx="12"/>
          </p:nvPr>
        </p:nvSpPr>
        <p:spPr/>
        <p:txBody>
          <a:bodyPr/>
          <a:lstStyle>
            <a:extLst/>
          </a:lstStyle>
          <a:p>
            <a:fld id="{B3D1E185-8A1F-4BDA-8925-FE7BB5612497}"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0ED43C4B-9548-4631-9BE3-F8695C2C658A}" type="datetimeFigureOut">
              <a:rPr lang="id-ID" smtClean="0"/>
              <a:t>06/01/2021</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B3D1E185-8A1F-4BDA-8925-FE7BB5612497}"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0ED43C4B-9548-4631-9BE3-F8695C2C658A}" type="datetimeFigureOut">
              <a:rPr lang="id-ID" smtClean="0"/>
              <a:t>06/01/2021</a:t>
            </a:fld>
            <a:endParaRPr lang="id-ID"/>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id-ID"/>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3D1E185-8A1F-4BDA-8925-FE7BB5612497}" type="slidenum">
              <a:rPr lang="id-ID" smtClean="0"/>
              <a:t>‹#›</a:t>
            </a:fld>
            <a:endParaRPr lang="id-ID"/>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ED43C4B-9548-4631-9BE3-F8695C2C658A}" type="datetimeFigureOut">
              <a:rPr lang="id-ID" smtClean="0"/>
              <a:t>06/01/2021</a:t>
            </a:fld>
            <a:endParaRPr lang="id-ID"/>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id-ID"/>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3D1E185-8A1F-4BDA-8925-FE7BB5612497}"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08720"/>
            <a:ext cx="7772400" cy="4680520"/>
          </a:xfrm>
        </p:spPr>
        <p:txBody>
          <a:bodyPr>
            <a:normAutofit fontScale="90000"/>
          </a:bodyPr>
          <a:lstStyle/>
          <a:p>
            <a:r>
              <a:rPr lang="id-ID" sz="4800" b="1" dirty="0" smtClean="0"/>
              <a:t/>
            </a:r>
            <a:br>
              <a:rPr lang="id-ID" sz="4800" b="1" dirty="0" smtClean="0"/>
            </a:br>
            <a:r>
              <a:rPr lang="id-ID" sz="2200" b="1" dirty="0" smtClean="0"/>
              <a:t> </a:t>
            </a:r>
            <a:r>
              <a:rPr lang="id-ID" sz="4800" b="1" dirty="0" smtClean="0"/>
              <a:t/>
            </a:r>
            <a:br>
              <a:rPr lang="id-ID" sz="4800" b="1" dirty="0" smtClean="0"/>
            </a:br>
            <a:r>
              <a:rPr lang="en-US" sz="4800" b="1" dirty="0" smtClean="0"/>
              <a:t>MATERI KULIAH XII &amp; XIII</a:t>
            </a:r>
            <a:br>
              <a:rPr lang="en-US" sz="4800" b="1" dirty="0" smtClean="0"/>
            </a:br>
            <a:r>
              <a:rPr lang="en-US" dirty="0"/>
              <a:t/>
            </a:r>
            <a:br>
              <a:rPr lang="en-US" dirty="0"/>
            </a:br>
            <a:r>
              <a:rPr lang="id-ID" sz="4800" b="1" dirty="0" smtClean="0"/>
              <a:t>TANTANGAN </a:t>
            </a:r>
            <a:r>
              <a:rPr lang="id-ID" sz="4800" b="1" dirty="0" smtClean="0"/>
              <a:t>DUNIA PENDIDIKAN DI </a:t>
            </a:r>
            <a:r>
              <a:rPr lang="id-ID" sz="4800" b="1" dirty="0"/>
              <a:t>ERA </a:t>
            </a:r>
            <a:r>
              <a:rPr lang="id-ID" sz="4800" b="1" dirty="0" smtClean="0"/>
              <a:t>REVOLUSI INDUSTRI 4.0 </a:t>
            </a:r>
            <a:br>
              <a:rPr lang="id-ID" sz="4800" b="1" dirty="0" smtClean="0"/>
            </a:br>
            <a:endParaRPr lang="id-ID" dirty="0"/>
          </a:p>
        </p:txBody>
      </p:sp>
    </p:spTree>
    <p:extLst>
      <p:ext uri="{BB962C8B-B14F-4D97-AF65-F5344CB8AC3E}">
        <p14:creationId xmlns:p14="http://schemas.microsoft.com/office/powerpoint/2010/main" val="522001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fontScale="92500" lnSpcReduction="10000"/>
          </a:bodyPr>
          <a:lstStyle/>
          <a:p>
            <a:r>
              <a:rPr lang="id-ID" dirty="0" smtClean="0"/>
              <a:t>Cara berfikir “inovasi” telah meremas pengetahuan, sains, dan teknologi ke dalam satu genggaman tangan untuk kemudian dibentuk jadi bentukan-bentukan baru yang lebih mudah dipahami, lebih canggih, lebih mudah untuk memudahkan manusia, dan lebih mempesona.</a:t>
            </a:r>
          </a:p>
          <a:p>
            <a:r>
              <a:rPr lang="id-ID" dirty="0" smtClean="0"/>
              <a:t>Namun yang sangat mengejutkan, ternyata dalam 16 tahun terakhir ini cara berfikir manusia moderen sudah bergeser </a:t>
            </a:r>
            <a:r>
              <a:rPr lang="id-ID" dirty="0" smtClean="0">
                <a:solidFill>
                  <a:srgbClr val="FF0000"/>
                </a:solidFill>
              </a:rPr>
              <a:t>dari “inovasi” menjadi “hiper-inovasi”</a:t>
            </a:r>
            <a:r>
              <a:rPr lang="id-ID" dirty="0" smtClean="0"/>
              <a:t> atau tepatnya </a:t>
            </a:r>
            <a:r>
              <a:rPr lang="id-ID" dirty="0" smtClean="0">
                <a:solidFill>
                  <a:srgbClr val="FF0000"/>
                </a:solidFill>
              </a:rPr>
              <a:t>“hiper-siklikal</a:t>
            </a:r>
            <a:r>
              <a:rPr lang="id-ID" dirty="0" smtClean="0"/>
              <a:t>”. Artinya, inovasi tidak lagi sekadar dijalankan di atas “produk tunggal” untuk menambah nilai kebaruan dari produk tersebut, tetapi inovasi dilakukan di atas “banyak produk” (multiproduk) untuk dilipat jadi satu produk. </a:t>
            </a:r>
            <a:endParaRPr lang="id-ID" dirty="0"/>
          </a:p>
        </p:txBody>
      </p:sp>
    </p:spTree>
    <p:extLst>
      <p:ext uri="{BB962C8B-B14F-4D97-AF65-F5344CB8AC3E}">
        <p14:creationId xmlns:p14="http://schemas.microsoft.com/office/powerpoint/2010/main" val="6645058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fontScale="92500" lnSpcReduction="20000"/>
          </a:bodyPr>
          <a:lstStyle/>
          <a:p>
            <a:r>
              <a:rPr lang="id-ID" dirty="0" smtClean="0"/>
              <a:t>Cara berfikir seperti ini kemudian melahirkan panggung-panggung perlagaan di dunia industri untuk saling bunuh dan saling mengalahkan.</a:t>
            </a:r>
          </a:p>
          <a:p>
            <a:r>
              <a:rPr lang="id-ID" dirty="0" smtClean="0"/>
              <a:t>Akhirnya, kita banyak menyaksikan perusahaan-perusahaan raksasa dunia terjungkal, bukan karena salah manajemen atau salah produk, tetapi karena munculnya benda-benda industri baru yang mengambil wilayah pasarnya lantaran para pelanggannya dengan suka rela meninggalkan produk-produknya karena dianggap kuno dan tidak gaul lagi.</a:t>
            </a:r>
          </a:p>
          <a:p>
            <a:r>
              <a:rPr lang="id-ID" dirty="0" smtClean="0"/>
              <a:t>Dalam payung berfikir hiper-inovatif ini, baik produsen maupun konsumen hidup dalam perlagaan yang sangat ketat, sibuk, dan cepat karena hasil produk berusia pendek (krn ukurannya “ngetrend”/“gaul”)</a:t>
            </a:r>
            <a:endParaRPr lang="id-ID" dirty="0"/>
          </a:p>
        </p:txBody>
      </p:sp>
    </p:spTree>
    <p:extLst>
      <p:ext uri="{BB962C8B-B14F-4D97-AF65-F5344CB8AC3E}">
        <p14:creationId xmlns:p14="http://schemas.microsoft.com/office/powerpoint/2010/main" val="41288783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fontScale="92500"/>
          </a:bodyPr>
          <a:lstStyle/>
          <a:p>
            <a:r>
              <a:rPr lang="id-ID" sz="2400" dirty="0" smtClean="0"/>
              <a:t>Untuk melahirkan benda-benda baru serta jasa-jasa baru tsb dalam payung berfikir “hiper-inovasi”, sesungguhnya kita telah mereduksi cara berfikir kita dari discovery ke innovation, kemudian ke assembling.</a:t>
            </a:r>
          </a:p>
          <a:p>
            <a:r>
              <a:rPr lang="id-ID" sz="2400" dirty="0" smtClean="0"/>
              <a:t>Cara berfikir yang terakhir ini adalah cara berfikir yang menggunakan ilmu gathuk (rakit). Meng-gathuk-kan orang yang punya motor dengan orang yang memerlukan jasa transportasi melalui IT (Go-Jek). </a:t>
            </a:r>
            <a:r>
              <a:rPr lang="id-ID" sz="2400" dirty="0"/>
              <a:t>Meng-gathuk-kan </a:t>
            </a:r>
            <a:r>
              <a:rPr lang="id-ID" sz="2400" dirty="0" smtClean="0"/>
              <a:t>orang yang perutnya lapar dengan pemilik produk makanan dan dengan pemilik motor  yang mau disuruh dengan upah melalui IT</a:t>
            </a:r>
          </a:p>
          <a:p>
            <a:r>
              <a:rPr lang="id-ID" sz="2400" dirty="0" smtClean="0"/>
              <a:t>Dengan ilmu “gathuk”, saat ini banyak orang bisa mendapatkan rezeki tanpa harus bekerja di kantor, dan banyak orang malas tetapi punya uang yg dimudahkan</a:t>
            </a:r>
            <a:endParaRPr lang="id-ID" sz="2400" dirty="0"/>
          </a:p>
        </p:txBody>
      </p:sp>
    </p:spTree>
    <p:extLst>
      <p:ext uri="{BB962C8B-B14F-4D97-AF65-F5344CB8AC3E}">
        <p14:creationId xmlns:p14="http://schemas.microsoft.com/office/powerpoint/2010/main" val="26464032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lstStyle/>
          <a:p>
            <a:r>
              <a:rPr lang="id-ID" dirty="0" smtClean="0"/>
              <a:t>Saat ini, cara berfikir dengan ilmu “gathuk” telah tumbuh dengan pesat dan subur serta telah melahirkan karya-karya jasa ataupun produk lain yang sangat nyata dan dibutuhkan oleh masyarakat.</a:t>
            </a:r>
          </a:p>
          <a:p>
            <a:r>
              <a:rPr lang="id-ID" dirty="0" smtClean="0"/>
              <a:t>Ilmu semacam ini dapat dilakukan oleh siapa saja, tanpa harus memiliki ijazah apa pun. Mungkin ini lah alasan perusahaan Google &amp; Erbst &amp; Young dalam merekrut siapapun, tanpa ijazah sekalipun untuk perusahaannya.</a:t>
            </a:r>
            <a:endParaRPr lang="id-ID" dirty="0"/>
          </a:p>
        </p:txBody>
      </p:sp>
    </p:spTree>
    <p:extLst>
      <p:ext uri="{BB962C8B-B14F-4D97-AF65-F5344CB8AC3E}">
        <p14:creationId xmlns:p14="http://schemas.microsoft.com/office/powerpoint/2010/main" val="3209009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id-ID" dirty="0" smtClean="0"/>
              <a:t>Kedua perusahaan raksasa tersebut membuka lowongan kerja dan memberikan gaji kepada siapa pun yang bisa bekerja dengannya tanpa harus memiliki ijazah apa pun, termasuk ijazah dari Perguruan Tinggi (PT). Bisa jadi hal ini akan diikuti </a:t>
            </a:r>
            <a:r>
              <a:rPr lang="id-ID" dirty="0"/>
              <a:t>perusahaan-perusahaan </a:t>
            </a:r>
            <a:r>
              <a:rPr lang="id-ID" dirty="0" smtClean="0"/>
              <a:t>lain</a:t>
            </a:r>
          </a:p>
          <a:p>
            <a:r>
              <a:rPr lang="id-ID" dirty="0" smtClean="0"/>
              <a:t>Ini mengejutkan dunia pendidikan sebagai penyuplai tenaga ahli, hasil riset dan pemikiran2 yg dibutuhkan dunia industri.</a:t>
            </a:r>
          </a:p>
          <a:p>
            <a:r>
              <a:rPr lang="id-ID" dirty="0" smtClean="0"/>
              <a:t>Menyusul artikel Terry Eagleton: </a:t>
            </a:r>
            <a:r>
              <a:rPr lang="id-ID" i="1" dirty="0" smtClean="0"/>
              <a:t>The Slow Death of the University</a:t>
            </a:r>
          </a:p>
          <a:p>
            <a:endParaRPr lang="id-ID" dirty="0"/>
          </a:p>
        </p:txBody>
      </p:sp>
      <p:sp>
        <p:nvSpPr>
          <p:cNvPr id="2" name="Title 1"/>
          <p:cNvSpPr>
            <a:spLocks noGrp="1"/>
          </p:cNvSpPr>
          <p:nvPr>
            <p:ph type="title"/>
          </p:nvPr>
        </p:nvSpPr>
        <p:spPr/>
        <p:txBody>
          <a:bodyPr>
            <a:normAutofit fontScale="90000"/>
          </a:bodyPr>
          <a:lstStyle/>
          <a:p>
            <a:r>
              <a:rPr lang="id-ID" dirty="0" smtClean="0"/>
              <a:t>TANTANGAN BAGI PENDIDIKAN:</a:t>
            </a:r>
            <a:br>
              <a:rPr lang="id-ID" dirty="0" smtClean="0"/>
            </a:br>
            <a:r>
              <a:rPr lang="id-ID" dirty="0" smtClean="0"/>
              <a:t>GOOGLE DAN ERNST &amp; YOUNG</a:t>
            </a:r>
            <a:endParaRPr lang="id-ID" dirty="0"/>
          </a:p>
        </p:txBody>
      </p:sp>
    </p:spTree>
    <p:extLst>
      <p:ext uri="{BB962C8B-B14F-4D97-AF65-F5344CB8AC3E}">
        <p14:creationId xmlns:p14="http://schemas.microsoft.com/office/powerpoint/2010/main" val="1747342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Kita </a:t>
            </a:r>
            <a:r>
              <a:rPr lang="en-US" dirty="0" err="1" smtClean="0"/>
              <a:t>hidup</a:t>
            </a:r>
            <a:r>
              <a:rPr lang="en-US" dirty="0" smtClean="0"/>
              <a:t> di </a:t>
            </a:r>
            <a:r>
              <a:rPr lang="en-US" dirty="0" err="1" smtClean="0"/>
              <a:t>zaman</a:t>
            </a:r>
            <a:r>
              <a:rPr lang="en-US" dirty="0" smtClean="0"/>
              <a:t> </a:t>
            </a:r>
            <a:r>
              <a:rPr lang="en-US" dirty="0" err="1" smtClean="0"/>
              <a:t>keterbukaan</a:t>
            </a:r>
            <a:r>
              <a:rPr lang="en-US" dirty="0" smtClean="0"/>
              <a:t> </a:t>
            </a:r>
            <a:r>
              <a:rPr lang="en-US" dirty="0" err="1" smtClean="0"/>
              <a:t>informasi</a:t>
            </a:r>
            <a:r>
              <a:rPr lang="en-US" dirty="0" smtClean="0"/>
              <a:t>.</a:t>
            </a:r>
          </a:p>
          <a:p>
            <a:r>
              <a:rPr lang="en-US" dirty="0" err="1" smtClean="0"/>
              <a:t>Informasi</a:t>
            </a:r>
            <a:r>
              <a:rPr lang="en-US" dirty="0" smtClean="0"/>
              <a:t> </a:t>
            </a:r>
            <a:r>
              <a:rPr lang="en-US" dirty="0" err="1" smtClean="0"/>
              <a:t>datang</a:t>
            </a:r>
            <a:r>
              <a:rPr lang="en-US" dirty="0" smtClean="0"/>
              <a:t> </a:t>
            </a:r>
            <a:r>
              <a:rPr lang="en-US" dirty="0" err="1" smtClean="0"/>
              <a:t>silih</a:t>
            </a:r>
            <a:r>
              <a:rPr lang="en-US" dirty="0" smtClean="0"/>
              <a:t> </a:t>
            </a:r>
            <a:r>
              <a:rPr lang="en-US" dirty="0" err="1" smtClean="0"/>
              <a:t>berganti</a:t>
            </a:r>
            <a:r>
              <a:rPr lang="en-US" dirty="0" smtClean="0"/>
              <a:t> </a:t>
            </a:r>
            <a:r>
              <a:rPr lang="en-US" dirty="0" err="1" smtClean="0"/>
              <a:t>tanpa</a:t>
            </a:r>
            <a:r>
              <a:rPr lang="en-US" dirty="0" smtClean="0"/>
              <a:t> </a:t>
            </a:r>
            <a:r>
              <a:rPr lang="en-US" dirty="0" err="1" smtClean="0"/>
              <a:t>henti</a:t>
            </a:r>
            <a:r>
              <a:rPr lang="en-US" dirty="0" smtClean="0"/>
              <a:t>, </a:t>
            </a:r>
            <a:r>
              <a:rPr lang="en-US" dirty="0" err="1" smtClean="0"/>
              <a:t>baik</a:t>
            </a:r>
            <a:r>
              <a:rPr lang="en-US" dirty="0" smtClean="0"/>
              <a:t> </a:t>
            </a:r>
            <a:r>
              <a:rPr lang="en-US" dirty="0" err="1" smtClean="0"/>
              <a:t>secara</a:t>
            </a:r>
            <a:r>
              <a:rPr lang="en-US" dirty="0" smtClean="0"/>
              <a:t> </a:t>
            </a:r>
            <a:r>
              <a:rPr lang="en-US" dirty="0" err="1" smtClean="0"/>
              <a:t>langsung</a:t>
            </a:r>
            <a:r>
              <a:rPr lang="en-US" dirty="0" smtClean="0"/>
              <a:t> </a:t>
            </a:r>
            <a:r>
              <a:rPr lang="en-US" dirty="0" err="1" smtClean="0"/>
              <a:t>maupun</a:t>
            </a:r>
            <a:r>
              <a:rPr lang="en-US" dirty="0" smtClean="0"/>
              <a:t> </a:t>
            </a:r>
            <a:r>
              <a:rPr lang="en-US" dirty="0" err="1" smtClean="0"/>
              <a:t>melalui</a:t>
            </a:r>
            <a:r>
              <a:rPr lang="en-US" dirty="0" smtClean="0"/>
              <a:t> </a:t>
            </a:r>
            <a:r>
              <a:rPr lang="en-US" dirty="0" err="1" smtClean="0"/>
              <a:t>medsos</a:t>
            </a:r>
            <a:r>
              <a:rPr lang="en-US" dirty="0" smtClean="0"/>
              <a:t> (Telegram, WA, Facebook, </a:t>
            </a:r>
            <a:r>
              <a:rPr lang="en-US" dirty="0" err="1" smtClean="0"/>
              <a:t>Instagram</a:t>
            </a:r>
            <a:r>
              <a:rPr lang="en-US" dirty="0" smtClean="0"/>
              <a:t>, </a:t>
            </a:r>
            <a:r>
              <a:rPr lang="en-US" dirty="0" err="1" smtClean="0"/>
              <a:t>Youtube</a:t>
            </a:r>
            <a:r>
              <a:rPr lang="en-US" dirty="0" smtClean="0"/>
              <a:t>, twitter, </a:t>
            </a:r>
            <a:r>
              <a:rPr lang="en-US" dirty="0" err="1" smtClean="0"/>
              <a:t>tiktok</a:t>
            </a:r>
            <a:r>
              <a:rPr lang="en-US" dirty="0" smtClean="0"/>
              <a:t>), </a:t>
            </a:r>
            <a:r>
              <a:rPr lang="en-US" dirty="0" err="1" smtClean="0"/>
              <a:t>dll</a:t>
            </a:r>
            <a:r>
              <a:rPr lang="en-US" dirty="0" smtClean="0"/>
              <a:t>.</a:t>
            </a:r>
          </a:p>
          <a:p>
            <a:r>
              <a:rPr lang="en-US" dirty="0" err="1" smtClean="0"/>
              <a:t>Bahkan</a:t>
            </a:r>
            <a:r>
              <a:rPr lang="en-US" dirty="0" smtClean="0"/>
              <a:t> </a:t>
            </a:r>
            <a:r>
              <a:rPr lang="en-US" dirty="0" err="1" smtClean="0"/>
              <a:t>arus</a:t>
            </a:r>
            <a:r>
              <a:rPr lang="en-US" dirty="0" smtClean="0"/>
              <a:t> </a:t>
            </a:r>
            <a:r>
              <a:rPr lang="en-US" dirty="0" err="1" smtClean="0"/>
              <a:t>informasi</a:t>
            </a:r>
            <a:r>
              <a:rPr lang="en-US" dirty="0" smtClean="0"/>
              <a:t> yang </a:t>
            </a:r>
            <a:r>
              <a:rPr lang="en-US" dirty="0" err="1" smtClean="0"/>
              <a:t>kuat</a:t>
            </a:r>
            <a:r>
              <a:rPr lang="en-US" dirty="0" smtClean="0"/>
              <a:t> </a:t>
            </a:r>
            <a:r>
              <a:rPr lang="en-US" dirty="0" err="1" smtClean="0"/>
              <a:t>melahirkan</a:t>
            </a:r>
            <a:r>
              <a:rPr lang="en-US" dirty="0" smtClean="0"/>
              <a:t> </a:t>
            </a:r>
            <a:r>
              <a:rPr lang="en-US" dirty="0" err="1" smtClean="0"/>
              <a:t>Revolusi</a:t>
            </a:r>
            <a:r>
              <a:rPr lang="en-US" dirty="0" smtClean="0"/>
              <a:t> </a:t>
            </a:r>
            <a:r>
              <a:rPr lang="en-US" dirty="0" err="1" smtClean="0"/>
              <a:t>Industri</a:t>
            </a:r>
            <a:r>
              <a:rPr lang="en-US" dirty="0" smtClean="0"/>
              <a:t> 4.0, yang </a:t>
            </a:r>
            <a:r>
              <a:rPr lang="en-US" dirty="0" err="1" smtClean="0"/>
              <a:t>ditandai</a:t>
            </a:r>
            <a:r>
              <a:rPr lang="en-US" dirty="0" smtClean="0"/>
              <a:t> </a:t>
            </a:r>
            <a:r>
              <a:rPr lang="en-US" dirty="0" err="1" smtClean="0"/>
              <a:t>dengan</a:t>
            </a:r>
            <a:r>
              <a:rPr lang="en-US" dirty="0" smtClean="0"/>
              <a:t>: </a:t>
            </a:r>
            <a:r>
              <a:rPr lang="en-US" dirty="0" err="1" smtClean="0"/>
              <a:t>koneksitas</a:t>
            </a:r>
            <a:r>
              <a:rPr lang="en-US" dirty="0" smtClean="0"/>
              <a:t>, big data, </a:t>
            </a:r>
            <a:r>
              <a:rPr lang="en-US" dirty="0" err="1"/>
              <a:t>kecerdasan</a:t>
            </a:r>
            <a:r>
              <a:rPr lang="en-US" dirty="0"/>
              <a:t> </a:t>
            </a:r>
            <a:r>
              <a:rPr lang="en-US" dirty="0" err="1"/>
              <a:t>artifisial</a:t>
            </a:r>
            <a:r>
              <a:rPr lang="en-US" dirty="0"/>
              <a:t> </a:t>
            </a:r>
            <a:r>
              <a:rPr lang="en-US" dirty="0" err="1" smtClean="0"/>
              <a:t>dan</a:t>
            </a:r>
            <a:r>
              <a:rPr lang="en-US" dirty="0" smtClean="0"/>
              <a:t> </a:t>
            </a:r>
            <a:r>
              <a:rPr lang="en-US" dirty="0" err="1" smtClean="0"/>
              <a:t>kecepatan</a:t>
            </a:r>
            <a:r>
              <a:rPr lang="en-US" dirty="0" smtClean="0"/>
              <a:t> </a:t>
            </a:r>
            <a:r>
              <a:rPr lang="en-US" dirty="0" err="1" smtClean="0"/>
              <a:t>arus</a:t>
            </a:r>
            <a:r>
              <a:rPr lang="en-US" dirty="0" smtClean="0"/>
              <a:t> </a:t>
            </a:r>
            <a:r>
              <a:rPr lang="en-US" dirty="0" err="1" smtClean="0"/>
              <a:t>informasi</a:t>
            </a:r>
            <a:r>
              <a:rPr lang="en-US" dirty="0" smtClean="0"/>
              <a:t>.</a:t>
            </a:r>
            <a:endParaRPr lang="en-US" dirty="0"/>
          </a:p>
        </p:txBody>
      </p:sp>
      <p:sp>
        <p:nvSpPr>
          <p:cNvPr id="2" name="Title 1"/>
          <p:cNvSpPr>
            <a:spLocks noGrp="1"/>
          </p:cNvSpPr>
          <p:nvPr>
            <p:ph type="title"/>
          </p:nvPr>
        </p:nvSpPr>
        <p:spPr/>
        <p:txBody>
          <a:bodyPr/>
          <a:lstStyle/>
          <a:p>
            <a:r>
              <a:rPr lang="en-US" dirty="0" smtClean="0"/>
              <a:t>PENDAHULUAN</a:t>
            </a:r>
            <a:endParaRPr lang="en-US" dirty="0"/>
          </a:p>
        </p:txBody>
      </p:sp>
    </p:spTree>
    <p:extLst>
      <p:ext uri="{BB962C8B-B14F-4D97-AF65-F5344CB8AC3E}">
        <p14:creationId xmlns:p14="http://schemas.microsoft.com/office/powerpoint/2010/main" val="34555185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err="1" smtClean="0"/>
              <a:t>Koneksitas</a:t>
            </a:r>
            <a:r>
              <a:rPr lang="en-US" dirty="0" smtClean="0"/>
              <a:t> (</a:t>
            </a:r>
            <a:r>
              <a:rPr lang="en-US" dirty="0" err="1" smtClean="0"/>
              <a:t>Keterhubungan</a:t>
            </a:r>
            <a:r>
              <a:rPr lang="en-US" dirty="0" smtClean="0"/>
              <a:t>) </a:t>
            </a:r>
            <a:r>
              <a:rPr lang="en-US" dirty="0" err="1" smtClean="0"/>
              <a:t>telah</a:t>
            </a:r>
            <a:r>
              <a:rPr lang="en-US" dirty="0" smtClean="0"/>
              <a:t> </a:t>
            </a:r>
            <a:r>
              <a:rPr lang="en-US" dirty="0" err="1" smtClean="0"/>
              <a:t>mampu</a:t>
            </a:r>
            <a:r>
              <a:rPr lang="en-US" dirty="0" smtClean="0"/>
              <a:t> </a:t>
            </a:r>
            <a:r>
              <a:rPr lang="en-US" dirty="0" err="1" smtClean="0"/>
              <a:t>menciptakan</a:t>
            </a:r>
            <a:r>
              <a:rPr lang="en-US" dirty="0"/>
              <a:t> </a:t>
            </a:r>
            <a:r>
              <a:rPr lang="en-US" dirty="0" err="1" smtClean="0"/>
              <a:t>banyak</a:t>
            </a:r>
            <a:r>
              <a:rPr lang="en-US" dirty="0" smtClean="0"/>
              <a:t> </a:t>
            </a:r>
            <a:r>
              <a:rPr lang="en-US" dirty="0" err="1" smtClean="0"/>
              <a:t>jaringan</a:t>
            </a:r>
            <a:r>
              <a:rPr lang="en-US" dirty="0" smtClean="0"/>
              <a:t> </a:t>
            </a:r>
            <a:r>
              <a:rPr lang="en-US" dirty="0" err="1" smtClean="0"/>
              <a:t>usaha</a:t>
            </a:r>
            <a:r>
              <a:rPr lang="en-US" dirty="0" smtClean="0"/>
              <a:t> yang </a:t>
            </a:r>
            <a:r>
              <a:rPr lang="en-US" dirty="0" err="1" smtClean="0"/>
              <a:t>lebih</a:t>
            </a:r>
            <a:r>
              <a:rPr lang="en-US" dirty="0" smtClean="0"/>
              <a:t> </a:t>
            </a:r>
            <a:r>
              <a:rPr lang="en-US" dirty="0" err="1" smtClean="0"/>
              <a:t>praktis</a:t>
            </a:r>
            <a:r>
              <a:rPr lang="en-US" dirty="0" smtClean="0"/>
              <a:t>, </a:t>
            </a:r>
            <a:r>
              <a:rPr lang="en-US" dirty="0" err="1" smtClean="0"/>
              <a:t>mudah</a:t>
            </a:r>
            <a:r>
              <a:rPr lang="en-US" dirty="0" smtClean="0"/>
              <a:t>, </a:t>
            </a:r>
            <a:r>
              <a:rPr lang="en-US" dirty="0" err="1" smtClean="0"/>
              <a:t>murah</a:t>
            </a:r>
            <a:r>
              <a:rPr lang="en-US" dirty="0" smtClean="0"/>
              <a:t>, </a:t>
            </a:r>
            <a:r>
              <a:rPr lang="en-US" dirty="0" err="1" smtClean="0"/>
              <a:t>dan</a:t>
            </a:r>
            <a:r>
              <a:rPr lang="en-US" dirty="0" smtClean="0"/>
              <a:t> </a:t>
            </a:r>
            <a:r>
              <a:rPr lang="en-US" dirty="0" err="1" smtClean="0"/>
              <a:t>cepat</a:t>
            </a:r>
            <a:r>
              <a:rPr lang="en-US" dirty="0" smtClean="0"/>
              <a:t>.</a:t>
            </a:r>
          </a:p>
          <a:p>
            <a:r>
              <a:rPr lang="en-US" dirty="0" smtClean="0"/>
              <a:t>Big-data yang </a:t>
            </a:r>
            <a:r>
              <a:rPr lang="en-US" dirty="0" err="1" smtClean="0"/>
              <a:t>berisi</a:t>
            </a:r>
            <a:r>
              <a:rPr lang="en-US" dirty="0" smtClean="0"/>
              <a:t> </a:t>
            </a:r>
            <a:r>
              <a:rPr lang="en-US" dirty="0" err="1" smtClean="0"/>
              <a:t>informasi</a:t>
            </a:r>
            <a:r>
              <a:rPr lang="en-US" dirty="0" smtClean="0"/>
              <a:t>, </a:t>
            </a:r>
            <a:r>
              <a:rPr lang="en-US" dirty="0" err="1" smtClean="0"/>
              <a:t>seluas</a:t>
            </a:r>
            <a:r>
              <a:rPr lang="en-US" dirty="0" smtClean="0"/>
              <a:t> </a:t>
            </a:r>
            <a:r>
              <a:rPr lang="en-US" dirty="0" err="1" smtClean="0"/>
              <a:t>kehidupan</a:t>
            </a:r>
            <a:r>
              <a:rPr lang="en-US" dirty="0" smtClean="0"/>
              <a:t>, </a:t>
            </a:r>
            <a:r>
              <a:rPr lang="en-US" dirty="0" err="1" smtClean="0"/>
              <a:t>telah</a:t>
            </a:r>
            <a:r>
              <a:rPr lang="en-US" dirty="0" smtClean="0"/>
              <a:t> </a:t>
            </a:r>
            <a:r>
              <a:rPr lang="en-US" dirty="0" err="1" smtClean="0"/>
              <a:t>menciptakan</a:t>
            </a:r>
            <a:r>
              <a:rPr lang="en-US" dirty="0" smtClean="0"/>
              <a:t> </a:t>
            </a:r>
            <a:r>
              <a:rPr lang="en-US" dirty="0" err="1" smtClean="0"/>
              <a:t>sistem</a:t>
            </a:r>
            <a:r>
              <a:rPr lang="en-US" dirty="0" smtClean="0"/>
              <a:t> </a:t>
            </a:r>
            <a:r>
              <a:rPr lang="en-US" dirty="0" err="1" smtClean="0"/>
              <a:t>informasi</a:t>
            </a:r>
            <a:r>
              <a:rPr lang="en-US" dirty="0" smtClean="0"/>
              <a:t>, yang </a:t>
            </a:r>
            <a:r>
              <a:rPr lang="en-US" dirty="0" err="1" smtClean="0"/>
              <a:t>perlu</a:t>
            </a:r>
            <a:r>
              <a:rPr lang="en-US" dirty="0" smtClean="0"/>
              <a:t> </a:t>
            </a:r>
            <a:r>
              <a:rPr lang="en-US" dirty="0" err="1" smtClean="0"/>
              <a:t>penguasaan</a:t>
            </a:r>
            <a:r>
              <a:rPr lang="en-US" dirty="0" smtClean="0"/>
              <a:t>.</a:t>
            </a:r>
          </a:p>
          <a:p>
            <a:r>
              <a:rPr lang="en-US" dirty="0" err="1" smtClean="0"/>
              <a:t>Kecerdasan</a:t>
            </a:r>
            <a:r>
              <a:rPr lang="en-US" dirty="0" smtClean="0"/>
              <a:t> </a:t>
            </a:r>
            <a:r>
              <a:rPr lang="en-US" dirty="0" err="1" smtClean="0"/>
              <a:t>artifisial</a:t>
            </a:r>
            <a:r>
              <a:rPr lang="en-US" dirty="0" smtClean="0"/>
              <a:t> yang </a:t>
            </a:r>
            <a:r>
              <a:rPr lang="en-US" dirty="0" err="1" smtClean="0"/>
              <a:t>diandalkan</a:t>
            </a:r>
            <a:r>
              <a:rPr lang="en-US" dirty="0" smtClean="0"/>
              <a:t> </a:t>
            </a:r>
            <a:r>
              <a:rPr lang="en-US" dirty="0" err="1" smtClean="0"/>
              <a:t>banyak</a:t>
            </a:r>
            <a:r>
              <a:rPr lang="en-US" dirty="0" smtClean="0"/>
              <a:t> </a:t>
            </a:r>
            <a:r>
              <a:rPr lang="en-US" dirty="0" err="1" smtClean="0"/>
              <a:t>pengguna</a:t>
            </a:r>
            <a:r>
              <a:rPr lang="en-US" dirty="0"/>
              <a:t> </a:t>
            </a:r>
            <a:r>
              <a:rPr lang="en-US" dirty="0" err="1" smtClean="0"/>
              <a:t>untuk</a:t>
            </a:r>
            <a:r>
              <a:rPr lang="en-US" dirty="0" smtClean="0"/>
              <a:t> </a:t>
            </a:r>
            <a:r>
              <a:rPr lang="en-US" dirty="0" err="1" smtClean="0"/>
              <a:t>membantu</a:t>
            </a:r>
            <a:r>
              <a:rPr lang="en-US" dirty="0" smtClean="0"/>
              <a:t> (</a:t>
            </a:r>
            <a:r>
              <a:rPr lang="en-US" dirty="0" err="1" smtClean="0"/>
              <a:t>menggantikan</a:t>
            </a:r>
            <a:r>
              <a:rPr lang="en-US" dirty="0" smtClean="0"/>
              <a:t>) </a:t>
            </a:r>
            <a:r>
              <a:rPr lang="en-US" dirty="0" err="1" smtClean="0"/>
              <a:t>otak</a:t>
            </a:r>
            <a:r>
              <a:rPr lang="en-US" dirty="0" smtClean="0"/>
              <a:t> </a:t>
            </a:r>
            <a:r>
              <a:rPr lang="en-US" dirty="0" err="1" smtClean="0"/>
              <a:t>manusia</a:t>
            </a:r>
            <a:endParaRPr lang="en-US" dirty="0" smtClean="0"/>
          </a:p>
          <a:p>
            <a:r>
              <a:rPr lang="en-US" dirty="0" err="1" smtClean="0"/>
              <a:t>Kecepatan</a:t>
            </a:r>
            <a:r>
              <a:rPr lang="en-US" dirty="0" smtClean="0"/>
              <a:t> </a:t>
            </a:r>
            <a:r>
              <a:rPr lang="en-US" dirty="0" err="1" smtClean="0"/>
              <a:t>arus</a:t>
            </a:r>
            <a:r>
              <a:rPr lang="en-US" dirty="0" smtClean="0"/>
              <a:t> </a:t>
            </a:r>
            <a:r>
              <a:rPr lang="en-US" dirty="0" err="1" smtClean="0"/>
              <a:t>informasi</a:t>
            </a:r>
            <a:r>
              <a:rPr lang="en-US" dirty="0" smtClean="0"/>
              <a:t> </a:t>
            </a:r>
            <a:r>
              <a:rPr lang="en-US" dirty="0" err="1" smtClean="0"/>
              <a:t>telah</a:t>
            </a:r>
            <a:r>
              <a:rPr lang="en-US" dirty="0" smtClean="0"/>
              <a:t> </a:t>
            </a:r>
            <a:r>
              <a:rPr lang="en-US" dirty="0" err="1" smtClean="0"/>
              <a:t>membuat</a:t>
            </a:r>
            <a:r>
              <a:rPr lang="en-US" dirty="0" smtClean="0"/>
              <a:t> </a:t>
            </a:r>
            <a:r>
              <a:rPr lang="en-US" dirty="0" err="1" smtClean="0"/>
              <a:t>informasi</a:t>
            </a:r>
            <a:r>
              <a:rPr lang="en-US" dirty="0" smtClean="0"/>
              <a:t> </a:t>
            </a:r>
            <a:r>
              <a:rPr lang="en-US" dirty="0" err="1" smtClean="0"/>
              <a:t>berdaya</a:t>
            </a:r>
            <a:r>
              <a:rPr lang="en-US" dirty="0" smtClean="0"/>
              <a:t> </a:t>
            </a:r>
            <a:r>
              <a:rPr lang="en-US" dirty="0" err="1" smtClean="0"/>
              <a:t>dobrak</a:t>
            </a:r>
            <a:r>
              <a:rPr lang="en-US" dirty="0" smtClean="0"/>
              <a:t> yang </a:t>
            </a:r>
            <a:r>
              <a:rPr lang="en-US" dirty="0" err="1" smtClean="0"/>
              <a:t>besar</a:t>
            </a:r>
            <a:r>
              <a:rPr lang="en-US" dirty="0" smtClean="0"/>
              <a:t>, </a:t>
            </a:r>
            <a:r>
              <a:rPr lang="en-US" dirty="0" err="1" smtClean="0"/>
              <a:t>shg</a:t>
            </a:r>
            <a:r>
              <a:rPr lang="en-US" dirty="0" smtClean="0"/>
              <a:t> </a:t>
            </a:r>
            <a:r>
              <a:rPr lang="en-US" dirty="0" err="1" smtClean="0"/>
              <a:t>manusia</a:t>
            </a:r>
            <a:r>
              <a:rPr lang="en-US" dirty="0" smtClean="0"/>
              <a:t> </a:t>
            </a:r>
            <a:r>
              <a:rPr lang="en-US" dirty="0" err="1" smtClean="0"/>
              <a:t>tak</a:t>
            </a:r>
            <a:r>
              <a:rPr lang="en-US" dirty="0" smtClean="0"/>
              <a:t> </a:t>
            </a:r>
            <a:r>
              <a:rPr lang="en-US" dirty="0" err="1" smtClean="0"/>
              <a:t>mampu</a:t>
            </a:r>
            <a:r>
              <a:rPr lang="en-US" dirty="0" smtClean="0"/>
              <a:t> </a:t>
            </a:r>
            <a:r>
              <a:rPr lang="en-US" dirty="0" err="1" smtClean="0"/>
              <a:t>menolaknya</a:t>
            </a:r>
            <a:r>
              <a:rPr lang="en-US" dirty="0" smtClean="0"/>
              <a:t>.</a:t>
            </a:r>
          </a:p>
        </p:txBody>
      </p:sp>
      <p:sp>
        <p:nvSpPr>
          <p:cNvPr id="2" name="Title 1"/>
          <p:cNvSpPr>
            <a:spLocks noGrp="1"/>
          </p:cNvSpPr>
          <p:nvPr>
            <p:ph type="title"/>
          </p:nvPr>
        </p:nvSpPr>
        <p:spPr/>
        <p:txBody>
          <a:bodyPr/>
          <a:lstStyle/>
          <a:p>
            <a:r>
              <a:rPr lang="en-US" dirty="0" smtClean="0"/>
              <a:t>DAMPAK PERUBAHAN</a:t>
            </a:r>
            <a:endParaRPr lang="en-US" dirty="0"/>
          </a:p>
        </p:txBody>
      </p:sp>
    </p:spTree>
    <p:extLst>
      <p:ext uri="{BB962C8B-B14F-4D97-AF65-F5344CB8AC3E}">
        <p14:creationId xmlns:p14="http://schemas.microsoft.com/office/powerpoint/2010/main" val="23546832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MASALAH</a:t>
            </a:r>
            <a:endParaRPr lang="en-US" dirty="0"/>
          </a:p>
        </p:txBody>
      </p:sp>
      <p:sp>
        <p:nvSpPr>
          <p:cNvPr id="3" name="Content Placeholder 2"/>
          <p:cNvSpPr>
            <a:spLocks noGrp="1"/>
          </p:cNvSpPr>
          <p:nvPr>
            <p:ph idx="1"/>
          </p:nvPr>
        </p:nvSpPr>
        <p:spPr/>
        <p:txBody>
          <a:bodyPr>
            <a:noAutofit/>
          </a:bodyPr>
          <a:lstStyle/>
          <a:p>
            <a:r>
              <a:rPr lang="en-US" sz="3600" dirty="0" err="1" smtClean="0"/>
              <a:t>Mengapa</a:t>
            </a:r>
            <a:r>
              <a:rPr lang="en-US" sz="3600" dirty="0" smtClean="0"/>
              <a:t> </a:t>
            </a:r>
            <a:r>
              <a:rPr lang="en-US" sz="3600" dirty="0" err="1" smtClean="0"/>
              <a:t>ketika</a:t>
            </a:r>
            <a:r>
              <a:rPr lang="en-US" sz="3600" dirty="0" smtClean="0"/>
              <a:t> </a:t>
            </a:r>
            <a:r>
              <a:rPr lang="en-US" sz="3600" dirty="0" err="1" smtClean="0"/>
              <a:t>arus</a:t>
            </a:r>
            <a:r>
              <a:rPr lang="en-US" sz="3600" dirty="0" smtClean="0"/>
              <a:t> </a:t>
            </a:r>
            <a:r>
              <a:rPr lang="en-US" sz="3600" dirty="0" err="1" smtClean="0"/>
              <a:t>informasi</a:t>
            </a:r>
            <a:r>
              <a:rPr lang="en-US" sz="3600" dirty="0" smtClean="0"/>
              <a:t> </a:t>
            </a:r>
            <a:r>
              <a:rPr lang="en-US" sz="3600" dirty="0" err="1" smtClean="0"/>
              <a:t>dan</a:t>
            </a:r>
            <a:r>
              <a:rPr lang="en-US" sz="3600" dirty="0" smtClean="0"/>
              <a:t> </a:t>
            </a:r>
            <a:r>
              <a:rPr lang="en-US" sz="3600" dirty="0" err="1" smtClean="0"/>
              <a:t>pasar</a:t>
            </a:r>
            <a:r>
              <a:rPr lang="en-US" sz="3600" dirty="0" smtClean="0"/>
              <a:t> </a:t>
            </a:r>
            <a:r>
              <a:rPr lang="en-US" sz="3600" dirty="0" err="1" smtClean="0"/>
              <a:t>telah</a:t>
            </a:r>
            <a:r>
              <a:rPr lang="en-US" sz="3600" dirty="0" smtClean="0"/>
              <a:t> </a:t>
            </a:r>
            <a:r>
              <a:rPr lang="en-US" sz="3600" dirty="0" err="1" smtClean="0"/>
              <a:t>menjadikan</a:t>
            </a:r>
            <a:r>
              <a:rPr lang="en-US" sz="3600" dirty="0" smtClean="0"/>
              <a:t> </a:t>
            </a:r>
            <a:r>
              <a:rPr lang="en-US" sz="3600" dirty="0" err="1" smtClean="0"/>
              <a:t>semua</a:t>
            </a:r>
            <a:r>
              <a:rPr lang="en-US" sz="3600" dirty="0" smtClean="0"/>
              <a:t> </a:t>
            </a:r>
            <a:r>
              <a:rPr lang="en-US" sz="3600" dirty="0" err="1" smtClean="0"/>
              <a:t>kebutuhan</a:t>
            </a:r>
            <a:r>
              <a:rPr lang="en-US" sz="3600" dirty="0" smtClean="0"/>
              <a:t> </a:t>
            </a:r>
            <a:r>
              <a:rPr lang="en-US" sz="3600" dirty="0" err="1" smtClean="0"/>
              <a:t>tersedia</a:t>
            </a:r>
            <a:r>
              <a:rPr lang="en-US" sz="3600" dirty="0" smtClean="0"/>
              <a:t>, </a:t>
            </a:r>
            <a:r>
              <a:rPr lang="en-US" sz="3600" dirty="0" err="1" smtClean="0"/>
              <a:t>lebih</a:t>
            </a:r>
            <a:r>
              <a:rPr lang="en-US" sz="3600" dirty="0" smtClean="0"/>
              <a:t> </a:t>
            </a:r>
            <a:r>
              <a:rPr lang="en-US" sz="3600" dirty="0" err="1" smtClean="0"/>
              <a:t>mudah</a:t>
            </a:r>
            <a:r>
              <a:rPr lang="en-US" sz="3600" dirty="0" smtClean="0"/>
              <a:t>, </a:t>
            </a:r>
            <a:r>
              <a:rPr lang="en-US" sz="3600" dirty="0" err="1" smtClean="0"/>
              <a:t>murah</a:t>
            </a:r>
            <a:r>
              <a:rPr lang="en-US" sz="3600" dirty="0" smtClean="0"/>
              <a:t>, </a:t>
            </a:r>
            <a:r>
              <a:rPr lang="en-US" sz="3600" dirty="0" err="1" smtClean="0"/>
              <a:t>dan</a:t>
            </a:r>
            <a:r>
              <a:rPr lang="en-US" sz="3600" dirty="0" smtClean="0"/>
              <a:t> </a:t>
            </a:r>
            <a:r>
              <a:rPr lang="en-US" sz="3600" dirty="0" err="1" smtClean="0"/>
              <a:t>bisa</a:t>
            </a:r>
            <a:r>
              <a:rPr lang="en-US" sz="3600" dirty="0" smtClean="0"/>
              <a:t> </a:t>
            </a:r>
            <a:r>
              <a:rPr lang="en-US" sz="3600" dirty="0" err="1" smtClean="0"/>
              <a:t>cepat</a:t>
            </a:r>
            <a:r>
              <a:rPr lang="en-US" sz="3600" dirty="0" smtClean="0"/>
              <a:t> </a:t>
            </a:r>
            <a:r>
              <a:rPr lang="en-US" sz="3600" dirty="0" err="1" smtClean="0"/>
              <a:t>didapat</a:t>
            </a:r>
            <a:r>
              <a:rPr lang="en-US" sz="3600" dirty="0" smtClean="0"/>
              <a:t>, </a:t>
            </a:r>
            <a:r>
              <a:rPr lang="en-US" sz="3600" dirty="0" err="1" smtClean="0"/>
              <a:t>kita</a:t>
            </a:r>
            <a:r>
              <a:rPr lang="en-US" sz="3600" dirty="0" smtClean="0"/>
              <a:t> </a:t>
            </a:r>
            <a:r>
              <a:rPr lang="en-US" sz="3600" dirty="0" err="1" smtClean="0"/>
              <a:t>malah</a:t>
            </a:r>
            <a:r>
              <a:rPr lang="en-US" sz="3600" dirty="0" smtClean="0"/>
              <a:t> </a:t>
            </a:r>
            <a:r>
              <a:rPr lang="en-US" sz="3600" dirty="0" err="1" smtClean="0"/>
              <a:t>menjadi</a:t>
            </a:r>
            <a:r>
              <a:rPr lang="en-US" sz="3600" dirty="0" smtClean="0"/>
              <a:t> </a:t>
            </a:r>
            <a:r>
              <a:rPr lang="en-US" sz="3600" dirty="0" err="1" smtClean="0"/>
              <a:t>lebih</a:t>
            </a:r>
            <a:r>
              <a:rPr lang="en-US" sz="3600" dirty="0" smtClean="0"/>
              <a:t> </a:t>
            </a:r>
            <a:r>
              <a:rPr lang="en-US" sz="3600" dirty="0" err="1" smtClean="0"/>
              <a:t>lemah</a:t>
            </a:r>
            <a:r>
              <a:rPr lang="en-US" sz="3600" dirty="0" smtClean="0"/>
              <a:t>, </a:t>
            </a:r>
            <a:r>
              <a:rPr lang="en-US" sz="3600" dirty="0" err="1" smtClean="0"/>
              <a:t>resah</a:t>
            </a:r>
            <a:r>
              <a:rPr lang="en-US" sz="3600" dirty="0" smtClean="0"/>
              <a:t>, </a:t>
            </a:r>
            <a:r>
              <a:rPr lang="en-US" sz="3600" dirty="0" err="1" smtClean="0"/>
              <a:t>cepat</a:t>
            </a:r>
            <a:r>
              <a:rPr lang="en-US" sz="3600" dirty="0" smtClean="0"/>
              <a:t> </a:t>
            </a:r>
            <a:r>
              <a:rPr lang="en-US" sz="3600" dirty="0" err="1" smtClean="0"/>
              <a:t>lelah</a:t>
            </a:r>
            <a:r>
              <a:rPr lang="en-US" sz="3600" dirty="0" smtClean="0"/>
              <a:t>, </a:t>
            </a:r>
            <a:r>
              <a:rPr lang="en-US" sz="3600" dirty="0" err="1" smtClean="0"/>
              <a:t>dan</a:t>
            </a:r>
            <a:r>
              <a:rPr lang="en-US" sz="3600" dirty="0" smtClean="0"/>
              <a:t> </a:t>
            </a:r>
            <a:r>
              <a:rPr lang="en-US" sz="3600" dirty="0" err="1" smtClean="0"/>
              <a:t>kurang</a:t>
            </a:r>
            <a:r>
              <a:rPr lang="en-US" sz="3600" dirty="0" smtClean="0"/>
              <a:t> </a:t>
            </a:r>
            <a:r>
              <a:rPr lang="en-US" sz="3600" dirty="0" err="1" smtClean="0"/>
              <a:t>berdaya</a:t>
            </a:r>
            <a:r>
              <a:rPr lang="en-US" sz="3600" dirty="0" smtClean="0"/>
              <a:t>?</a:t>
            </a:r>
          </a:p>
        </p:txBody>
      </p:sp>
    </p:spTree>
    <p:extLst>
      <p:ext uri="{BB962C8B-B14F-4D97-AF65-F5344CB8AC3E}">
        <p14:creationId xmlns:p14="http://schemas.microsoft.com/office/powerpoint/2010/main" val="22675747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r>
              <a:rPr lang="en-US" dirty="0" err="1"/>
              <a:t>Kekuatan</a:t>
            </a:r>
            <a:r>
              <a:rPr lang="en-US" dirty="0"/>
              <a:t> </a:t>
            </a:r>
            <a:r>
              <a:rPr lang="en-US" dirty="0" err="1" smtClean="0"/>
              <a:t>arus</a:t>
            </a:r>
            <a:r>
              <a:rPr lang="en-US" dirty="0" smtClean="0"/>
              <a:t> </a:t>
            </a:r>
            <a:r>
              <a:rPr lang="en-US" dirty="0" err="1" smtClean="0"/>
              <a:t>informasi</a:t>
            </a:r>
            <a:r>
              <a:rPr lang="en-US" dirty="0" smtClean="0"/>
              <a:t> </a:t>
            </a:r>
            <a:r>
              <a:rPr lang="en-US" dirty="0" err="1"/>
              <a:t>digunakan</a:t>
            </a:r>
            <a:r>
              <a:rPr lang="en-US" dirty="0"/>
              <a:t> </a:t>
            </a:r>
            <a:r>
              <a:rPr lang="en-US" dirty="0" err="1"/>
              <a:t>oleh</a:t>
            </a:r>
            <a:r>
              <a:rPr lang="en-US" dirty="0"/>
              <a:t> </a:t>
            </a:r>
            <a:r>
              <a:rPr lang="en-US" dirty="0" err="1"/>
              <a:t>para</a:t>
            </a:r>
            <a:r>
              <a:rPr lang="en-US" dirty="0"/>
              <a:t> </a:t>
            </a:r>
            <a:r>
              <a:rPr lang="en-US" dirty="0" err="1"/>
              <a:t>kapitalis</a:t>
            </a:r>
            <a:r>
              <a:rPr lang="en-US" dirty="0"/>
              <a:t> </a:t>
            </a:r>
            <a:r>
              <a:rPr lang="en-US" dirty="0" err="1" smtClean="0"/>
              <a:t>merealisir</a:t>
            </a:r>
            <a:r>
              <a:rPr lang="en-US" dirty="0" smtClean="0"/>
              <a:t> </a:t>
            </a:r>
            <a:r>
              <a:rPr lang="en-US" dirty="0" err="1" smtClean="0"/>
              <a:t>ideologinya</a:t>
            </a:r>
            <a:r>
              <a:rPr lang="en-US" dirty="0" smtClean="0"/>
              <a:t> yang </a:t>
            </a:r>
            <a:r>
              <a:rPr lang="en-US" dirty="0" err="1" smtClean="0"/>
              <a:t>berlandaskan</a:t>
            </a:r>
            <a:r>
              <a:rPr lang="en-US" dirty="0" smtClean="0"/>
              <a:t> </a:t>
            </a:r>
            <a:r>
              <a:rPr lang="en-US" dirty="0" err="1" smtClean="0"/>
              <a:t>Filsafat</a:t>
            </a:r>
            <a:r>
              <a:rPr lang="en-US" dirty="0" smtClean="0"/>
              <a:t> Neo-</a:t>
            </a:r>
            <a:r>
              <a:rPr lang="en-US" dirty="0" err="1" smtClean="0"/>
              <a:t>liberalisme</a:t>
            </a:r>
            <a:r>
              <a:rPr lang="en-US" dirty="0" smtClean="0"/>
              <a:t>, yang </a:t>
            </a:r>
            <a:r>
              <a:rPr lang="en-US" dirty="0" err="1" smtClean="0"/>
              <a:t>meredusir</a:t>
            </a:r>
            <a:r>
              <a:rPr lang="en-US" dirty="0" smtClean="0"/>
              <a:t> </a:t>
            </a:r>
            <a:r>
              <a:rPr lang="en-US" dirty="0" err="1" smtClean="0"/>
              <a:t>manusia</a:t>
            </a:r>
            <a:r>
              <a:rPr lang="en-US" dirty="0" smtClean="0"/>
              <a:t> </a:t>
            </a:r>
            <a:r>
              <a:rPr lang="en-US" dirty="0" err="1" smtClean="0"/>
              <a:t>hanya</a:t>
            </a:r>
            <a:r>
              <a:rPr lang="en-US" dirty="0" smtClean="0"/>
              <a:t> </a:t>
            </a:r>
            <a:r>
              <a:rPr lang="en-US" dirty="0" err="1" smtClean="0"/>
              <a:t>sebagai</a:t>
            </a:r>
            <a:r>
              <a:rPr lang="en-US" dirty="0" smtClean="0"/>
              <a:t> </a:t>
            </a:r>
            <a:r>
              <a:rPr lang="en-US" i="1" dirty="0" smtClean="0"/>
              <a:t>homo </a:t>
            </a:r>
            <a:r>
              <a:rPr lang="en-US" i="1" dirty="0" err="1" smtClean="0"/>
              <a:t>economicus</a:t>
            </a:r>
            <a:r>
              <a:rPr lang="en-US" dirty="0" smtClean="0"/>
              <a:t> </a:t>
            </a:r>
            <a:r>
              <a:rPr lang="en-US" dirty="0" err="1" smtClean="0"/>
              <a:t>untuk</a:t>
            </a:r>
            <a:r>
              <a:rPr lang="en-US" dirty="0" smtClean="0"/>
              <a:t> </a:t>
            </a:r>
            <a:r>
              <a:rPr lang="en-US" dirty="0" err="1"/>
              <a:t>memburu</a:t>
            </a:r>
            <a:r>
              <a:rPr lang="en-US" dirty="0"/>
              <a:t> </a:t>
            </a:r>
            <a:r>
              <a:rPr lang="en-US" dirty="0" err="1"/>
              <a:t>laba</a:t>
            </a:r>
            <a:r>
              <a:rPr lang="en-US" dirty="0"/>
              <a:t>, </a:t>
            </a:r>
            <a:r>
              <a:rPr lang="en-US" dirty="0" err="1" smtClean="0"/>
              <a:t>dan</a:t>
            </a:r>
            <a:r>
              <a:rPr lang="en-US" dirty="0" smtClean="0"/>
              <a:t> </a:t>
            </a:r>
            <a:r>
              <a:rPr lang="en-US" dirty="0" err="1" smtClean="0"/>
              <a:t>menjadikan</a:t>
            </a:r>
            <a:r>
              <a:rPr lang="en-US" dirty="0" smtClean="0"/>
              <a:t> </a:t>
            </a:r>
            <a:r>
              <a:rPr lang="en-US" dirty="0" err="1" smtClean="0"/>
              <a:t>uang</a:t>
            </a:r>
            <a:r>
              <a:rPr lang="en-US" dirty="0" smtClean="0"/>
              <a:t> </a:t>
            </a:r>
            <a:r>
              <a:rPr lang="en-US" dirty="0" err="1" smtClean="0"/>
              <a:t>sebagai</a:t>
            </a:r>
            <a:r>
              <a:rPr lang="en-US" dirty="0" smtClean="0"/>
              <a:t> </a:t>
            </a:r>
            <a:r>
              <a:rPr lang="en-US" dirty="0" err="1"/>
              <a:t>panglima</a:t>
            </a:r>
            <a:r>
              <a:rPr lang="en-US" dirty="0"/>
              <a:t> </a:t>
            </a:r>
            <a:r>
              <a:rPr lang="en-US" dirty="0" err="1"/>
              <a:t>kehidupan</a:t>
            </a:r>
            <a:endParaRPr lang="en-US" dirty="0"/>
          </a:p>
          <a:p>
            <a:r>
              <a:rPr lang="en-US" dirty="0" err="1" smtClean="0"/>
              <a:t>Sekarang</a:t>
            </a:r>
            <a:r>
              <a:rPr lang="en-US" dirty="0" smtClean="0"/>
              <a:t> </a:t>
            </a:r>
            <a:r>
              <a:rPr lang="en-US" dirty="0" err="1" smtClean="0"/>
              <a:t>ini</a:t>
            </a:r>
            <a:r>
              <a:rPr lang="en-US" dirty="0" smtClean="0"/>
              <a:t> </a:t>
            </a:r>
            <a:r>
              <a:rPr lang="en-US" dirty="0" err="1" smtClean="0"/>
              <a:t>kekuatan</a:t>
            </a:r>
            <a:r>
              <a:rPr lang="en-US" dirty="0" smtClean="0"/>
              <a:t> </a:t>
            </a:r>
            <a:r>
              <a:rPr lang="en-US" dirty="0" err="1" smtClean="0"/>
              <a:t>pasar</a:t>
            </a:r>
            <a:r>
              <a:rPr lang="en-US" dirty="0" smtClean="0"/>
              <a:t> </a:t>
            </a:r>
            <a:r>
              <a:rPr lang="en-US" dirty="0" err="1" smtClean="0"/>
              <a:t>telah</a:t>
            </a:r>
            <a:r>
              <a:rPr lang="en-US" dirty="0" smtClean="0"/>
              <a:t> </a:t>
            </a:r>
            <a:r>
              <a:rPr lang="en-US" dirty="0" err="1" smtClean="0"/>
              <a:t>ikut</a:t>
            </a:r>
            <a:r>
              <a:rPr lang="en-US" dirty="0" smtClean="0"/>
              <a:t> </a:t>
            </a:r>
            <a:r>
              <a:rPr lang="en-US" dirty="0" err="1" smtClean="0"/>
              <a:t>mempengaruhi</a:t>
            </a:r>
            <a:r>
              <a:rPr lang="en-US" dirty="0" smtClean="0"/>
              <a:t> </a:t>
            </a:r>
            <a:r>
              <a:rPr lang="en-US" dirty="0" err="1" smtClean="0"/>
              <a:t>jelajah</a:t>
            </a:r>
            <a:r>
              <a:rPr lang="en-US" dirty="0" smtClean="0"/>
              <a:t> </a:t>
            </a:r>
            <a:r>
              <a:rPr lang="en-US" dirty="0" err="1" smtClean="0"/>
              <a:t>ilmu</a:t>
            </a:r>
            <a:r>
              <a:rPr lang="en-US" dirty="0" smtClean="0"/>
              <a:t>, </a:t>
            </a:r>
            <a:r>
              <a:rPr lang="en-US" dirty="0" err="1" smtClean="0"/>
              <a:t>shg</a:t>
            </a:r>
            <a:r>
              <a:rPr lang="en-US" dirty="0" smtClean="0"/>
              <a:t> </a:t>
            </a:r>
            <a:r>
              <a:rPr lang="en-US" dirty="0" err="1" smtClean="0"/>
              <a:t>ilmu</a:t>
            </a:r>
            <a:r>
              <a:rPr lang="en-US" dirty="0" smtClean="0"/>
              <a:t> </a:t>
            </a:r>
            <a:r>
              <a:rPr lang="en-US" dirty="0" err="1"/>
              <a:t>bergerak</a:t>
            </a:r>
            <a:r>
              <a:rPr lang="en-US" dirty="0"/>
              <a:t> </a:t>
            </a:r>
            <a:r>
              <a:rPr lang="en-US" dirty="0" err="1"/>
              <a:t>dari</a:t>
            </a:r>
            <a:r>
              <a:rPr lang="en-US" dirty="0"/>
              <a:t> “discovery” </a:t>
            </a:r>
            <a:r>
              <a:rPr lang="en-US" dirty="0" err="1"/>
              <a:t>ke</a:t>
            </a:r>
            <a:r>
              <a:rPr lang="en-US" dirty="0"/>
              <a:t> “innovation”, </a:t>
            </a:r>
            <a:r>
              <a:rPr lang="en-US" dirty="0" err="1"/>
              <a:t>dari</a:t>
            </a:r>
            <a:r>
              <a:rPr lang="en-US" dirty="0"/>
              <a:t> “</a:t>
            </a:r>
            <a:r>
              <a:rPr lang="en-US" dirty="0" err="1" smtClean="0"/>
              <a:t>menggali-menemukan</a:t>
            </a:r>
            <a:r>
              <a:rPr lang="en-US" dirty="0" smtClean="0"/>
              <a:t>” </a:t>
            </a:r>
            <a:r>
              <a:rPr lang="en-US" dirty="0" err="1"/>
              <a:t>ke</a:t>
            </a:r>
            <a:r>
              <a:rPr lang="en-US" dirty="0"/>
              <a:t> “</a:t>
            </a:r>
            <a:r>
              <a:rPr lang="en-US" dirty="0" err="1"/>
              <a:t>merakit</a:t>
            </a:r>
            <a:r>
              <a:rPr lang="en-US" dirty="0" smtClean="0"/>
              <a:t>”</a:t>
            </a:r>
          </a:p>
          <a:p>
            <a:r>
              <a:rPr lang="en-US" dirty="0" err="1" smtClean="0"/>
              <a:t>Bagaimana</a:t>
            </a:r>
            <a:r>
              <a:rPr lang="en-US" dirty="0" smtClean="0"/>
              <a:t> </a:t>
            </a:r>
            <a:r>
              <a:rPr lang="en-US" dirty="0" err="1" smtClean="0"/>
              <a:t>pergeseran</a:t>
            </a:r>
            <a:r>
              <a:rPr lang="en-US" dirty="0" smtClean="0"/>
              <a:t> </a:t>
            </a:r>
            <a:r>
              <a:rPr lang="en-US" dirty="0" err="1" smtClean="0"/>
              <a:t>ini</a:t>
            </a:r>
            <a:r>
              <a:rPr lang="en-US" dirty="0" smtClean="0"/>
              <a:t> </a:t>
            </a:r>
            <a:r>
              <a:rPr lang="en-US" dirty="0" err="1" smtClean="0"/>
              <a:t>terjadi</a:t>
            </a:r>
            <a:r>
              <a:rPr lang="en-US" dirty="0" smtClean="0"/>
              <a:t>?</a:t>
            </a:r>
            <a:endParaRPr lang="en-US" dirty="0"/>
          </a:p>
          <a:p>
            <a:endParaRPr lang="en-US" dirty="0"/>
          </a:p>
        </p:txBody>
      </p:sp>
    </p:spTree>
    <p:extLst>
      <p:ext uri="{BB962C8B-B14F-4D97-AF65-F5344CB8AC3E}">
        <p14:creationId xmlns:p14="http://schemas.microsoft.com/office/powerpoint/2010/main" val="12126453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Autofit/>
          </a:bodyPr>
          <a:lstStyle/>
          <a:p>
            <a:r>
              <a:rPr lang="en-US" sz="4800" b="1" dirty="0" smtClean="0"/>
              <a:t>PERGESERAN JELAJAH ILMU PENGETAHUAN</a:t>
            </a:r>
            <a:endParaRPr lang="en-US" sz="4800" b="1" dirty="0"/>
          </a:p>
        </p:txBody>
      </p:sp>
    </p:spTree>
    <p:extLst>
      <p:ext uri="{BB962C8B-B14F-4D97-AF65-F5344CB8AC3E}">
        <p14:creationId xmlns:p14="http://schemas.microsoft.com/office/powerpoint/2010/main" val="12205493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fontScale="92500" lnSpcReduction="20000"/>
          </a:bodyPr>
          <a:lstStyle/>
          <a:p>
            <a:r>
              <a:rPr lang="id-ID" dirty="0" smtClean="0"/>
              <a:t>Sejak kelahirannya pada abad ke-17, sains moderen telah melahirkan tradisi berpikir yang mengikuti </a:t>
            </a:r>
            <a:r>
              <a:rPr lang="id-ID" dirty="0" smtClean="0">
                <a:solidFill>
                  <a:srgbClr val="FF0000"/>
                </a:solidFill>
              </a:rPr>
              <a:t>garis linier </a:t>
            </a:r>
            <a:r>
              <a:rPr lang="id-ID" dirty="0" smtClean="0"/>
              <a:t>hubungan antara </a:t>
            </a:r>
            <a:r>
              <a:rPr lang="id-ID" dirty="0" smtClean="0">
                <a:solidFill>
                  <a:srgbClr val="FF0000"/>
                </a:solidFill>
              </a:rPr>
              <a:t>pengetahuan, sains, dan teknologi</a:t>
            </a:r>
            <a:r>
              <a:rPr lang="id-ID" dirty="0" smtClean="0"/>
              <a:t>. Pengetahuan adalah basis dibangunnya premis-premis atau dalil-dalil umum sains, yang untuk selanjutnya sains akan berperan sebagai ibu kandung dari kelahiran teknologi</a:t>
            </a:r>
          </a:p>
          <a:p>
            <a:r>
              <a:rPr lang="id-ID" dirty="0" smtClean="0"/>
              <a:t>Keberadaan dan perilaku-perilaku alam merupakan sumber berfikir bagi terbangunnya pengetahuan manusia. Di kemudian hari, pengetahuan tersebut dapat digeneralisir dalam formula-formula yang dapat menuntun manusia untuk menciptakan alat-alat bantu yang dapat memudahkannya melakukan kegiatan-kegiatan yang sulit dan rumit.</a:t>
            </a:r>
            <a:endParaRPr lang="id-ID" dirty="0"/>
          </a:p>
        </p:txBody>
      </p:sp>
    </p:spTree>
    <p:extLst>
      <p:ext uri="{BB962C8B-B14F-4D97-AF65-F5344CB8AC3E}">
        <p14:creationId xmlns:p14="http://schemas.microsoft.com/office/powerpoint/2010/main" val="21649134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fontScale="92500" lnSpcReduction="20000"/>
          </a:bodyPr>
          <a:lstStyle/>
          <a:p>
            <a:r>
              <a:rPr lang="id-ID" dirty="0" smtClean="0"/>
              <a:t>Puncak dari tradisi berfikir yang mengikuti garis linier ini adalah masa yang disebut </a:t>
            </a:r>
            <a:r>
              <a:rPr lang="id-ID" dirty="0" smtClean="0">
                <a:solidFill>
                  <a:srgbClr val="FF0000"/>
                </a:solidFill>
              </a:rPr>
              <a:t>revolusi industri, yang usianya baru 200 tahun</a:t>
            </a:r>
            <a:r>
              <a:rPr lang="id-ID" dirty="0" smtClean="0"/>
              <a:t>, tetapi pengaruhnya pada perubahan alam dan perubahan perilaku manusia sungguh luar biasa.</a:t>
            </a:r>
          </a:p>
          <a:p>
            <a:r>
              <a:rPr lang="id-ID" dirty="0" smtClean="0"/>
              <a:t>Selanjutnya: Revolusi industri ternyata bukan saja hasil puncak dari perkembangan sains moderen, melainkan juga awal terciptanya alam (buatan) baru. Tradisi cara berfikir manusia kemudian berubah </a:t>
            </a:r>
            <a:r>
              <a:rPr lang="id-ID" i="1" dirty="0" smtClean="0"/>
              <a:t>dari linier menjadi siklikal </a:t>
            </a:r>
            <a:r>
              <a:rPr lang="id-ID" dirty="0" smtClean="0"/>
              <a:t>karena produk-produk teknologi yang dihasilkan manusia tidak saja hanya dilihat sebagai “hilir” dari pengetahuan dan sains, tetapi juga sebagai “hulu” pengetahuan untuk melahirkan sains dan produk-produk teknologi baru.</a:t>
            </a:r>
          </a:p>
          <a:p>
            <a:r>
              <a:rPr lang="id-ID" dirty="0"/>
              <a:t>Ada pergeseran cara berfikir dari </a:t>
            </a:r>
            <a:r>
              <a:rPr lang="id-ID" i="1" dirty="0"/>
              <a:t>discovery</a:t>
            </a:r>
            <a:r>
              <a:rPr lang="id-ID" dirty="0"/>
              <a:t> menjadi </a:t>
            </a:r>
            <a:r>
              <a:rPr lang="id-ID" i="1" dirty="0"/>
              <a:t>innovation</a:t>
            </a:r>
            <a:endParaRPr lang="id-ID" dirty="0"/>
          </a:p>
          <a:p>
            <a:endParaRPr lang="id-ID" dirty="0" smtClean="0"/>
          </a:p>
          <a:p>
            <a:pPr marL="0" indent="0">
              <a:buNone/>
            </a:pPr>
            <a:endParaRPr lang="id-ID" dirty="0"/>
          </a:p>
        </p:txBody>
      </p:sp>
    </p:spTree>
    <p:extLst>
      <p:ext uri="{BB962C8B-B14F-4D97-AF65-F5344CB8AC3E}">
        <p14:creationId xmlns:p14="http://schemas.microsoft.com/office/powerpoint/2010/main" val="21831467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96</TotalTime>
  <Words>895</Words>
  <Application>Microsoft Office PowerPoint</Application>
  <PresentationFormat>On-screen Show (4:3)</PresentationFormat>
  <Paragraphs>35</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Concourse</vt:lpstr>
      <vt:lpstr>   MATERI KULIAH XII &amp; XIII  TANTANGAN DUNIA PENDIDIKAN DI ERA REVOLUSI INDUSTRI 4.0  </vt:lpstr>
      <vt:lpstr>TANTANGAN BAGI PENDIDIKAN: GOOGLE DAN ERNST &amp; YOUNG</vt:lpstr>
      <vt:lpstr>PENDAHULUAN</vt:lpstr>
      <vt:lpstr>DAMPAK PERUBAHAN</vt:lpstr>
      <vt:lpstr>MASALAH</vt:lpstr>
      <vt:lpstr>PowerPoint Presentation</vt:lpstr>
      <vt:lpstr>PERGESERAN JELAJAH ILMU PENGETAHUAN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PASCA</dc:creator>
  <cp:lastModifiedBy>LENOVO</cp:lastModifiedBy>
  <cp:revision>11</cp:revision>
  <dcterms:created xsi:type="dcterms:W3CDTF">2018-12-19T08:19:58Z</dcterms:created>
  <dcterms:modified xsi:type="dcterms:W3CDTF">2021-01-06T12:05:35Z</dcterms:modified>
</cp:coreProperties>
</file>