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92"/>
  </p:notesMasterIdLst>
  <p:handoutMasterIdLst>
    <p:handoutMasterId r:id="rId93"/>
  </p:handoutMasterIdLst>
  <p:sldIdLst>
    <p:sldId id="302" r:id="rId2"/>
    <p:sldId id="257" r:id="rId3"/>
    <p:sldId id="309" r:id="rId4"/>
    <p:sldId id="304" r:id="rId5"/>
    <p:sldId id="310" r:id="rId6"/>
    <p:sldId id="259" r:id="rId7"/>
    <p:sldId id="260" r:id="rId8"/>
    <p:sldId id="350" r:id="rId9"/>
    <p:sldId id="261" r:id="rId10"/>
    <p:sldId id="331" r:id="rId11"/>
    <p:sldId id="308" r:id="rId12"/>
    <p:sldId id="355" r:id="rId13"/>
    <p:sldId id="356" r:id="rId14"/>
    <p:sldId id="343" r:id="rId15"/>
    <p:sldId id="320" r:id="rId16"/>
    <p:sldId id="266" r:id="rId17"/>
    <p:sldId id="265" r:id="rId18"/>
    <p:sldId id="267" r:id="rId19"/>
    <p:sldId id="268" r:id="rId20"/>
    <p:sldId id="325" r:id="rId21"/>
    <p:sldId id="319" r:id="rId22"/>
    <p:sldId id="262" r:id="rId23"/>
    <p:sldId id="311" r:id="rId24"/>
    <p:sldId id="351" r:id="rId25"/>
    <p:sldId id="313" r:id="rId26"/>
    <p:sldId id="352" r:id="rId27"/>
    <p:sldId id="326" r:id="rId28"/>
    <p:sldId id="300" r:id="rId29"/>
    <p:sldId id="263" r:id="rId30"/>
    <p:sldId id="264" r:id="rId31"/>
    <p:sldId id="345" r:id="rId32"/>
    <p:sldId id="269" r:id="rId33"/>
    <p:sldId id="280" r:id="rId34"/>
    <p:sldId id="299" r:id="rId35"/>
    <p:sldId id="270" r:id="rId36"/>
    <p:sldId id="346" r:id="rId37"/>
    <p:sldId id="349" r:id="rId38"/>
    <p:sldId id="361" r:id="rId39"/>
    <p:sldId id="301" r:id="rId40"/>
    <p:sldId id="281" r:id="rId41"/>
    <p:sldId id="283" r:id="rId42"/>
    <p:sldId id="284" r:id="rId43"/>
    <p:sldId id="285" r:id="rId44"/>
    <p:sldId id="286" r:id="rId45"/>
    <p:sldId id="287" r:id="rId46"/>
    <p:sldId id="288" r:id="rId47"/>
    <p:sldId id="289" r:id="rId48"/>
    <p:sldId id="365" r:id="rId49"/>
    <p:sldId id="366" r:id="rId50"/>
    <p:sldId id="362" r:id="rId51"/>
    <p:sldId id="363" r:id="rId52"/>
    <p:sldId id="364" r:id="rId53"/>
    <p:sldId id="327" r:id="rId54"/>
    <p:sldId id="328" r:id="rId55"/>
    <p:sldId id="329" r:id="rId56"/>
    <p:sldId id="330" r:id="rId57"/>
    <p:sldId id="290" r:id="rId58"/>
    <p:sldId id="291" r:id="rId59"/>
    <p:sldId id="292" r:id="rId60"/>
    <p:sldId id="315" r:id="rId61"/>
    <p:sldId id="316" r:id="rId62"/>
    <p:sldId id="323" r:id="rId63"/>
    <p:sldId id="317" r:id="rId64"/>
    <p:sldId id="318" r:id="rId65"/>
    <p:sldId id="276" r:id="rId66"/>
    <p:sldId id="277" r:id="rId67"/>
    <p:sldId id="324" r:id="rId68"/>
    <p:sldId id="278" r:id="rId69"/>
    <p:sldId id="272" r:id="rId70"/>
    <p:sldId id="295" r:id="rId71"/>
    <p:sldId id="274" r:id="rId72"/>
    <p:sldId id="334" r:id="rId73"/>
    <p:sldId id="335" r:id="rId74"/>
    <p:sldId id="297" r:id="rId75"/>
    <p:sldId id="296" r:id="rId76"/>
    <p:sldId id="336" r:id="rId77"/>
    <p:sldId id="293" r:id="rId78"/>
    <p:sldId id="333" r:id="rId79"/>
    <p:sldId id="360" r:id="rId80"/>
    <p:sldId id="332" r:id="rId81"/>
    <p:sldId id="294" r:id="rId82"/>
    <p:sldId id="338" r:id="rId83"/>
    <p:sldId id="357" r:id="rId84"/>
    <p:sldId id="337" r:id="rId85"/>
    <p:sldId id="358" r:id="rId86"/>
    <p:sldId id="339" r:id="rId87"/>
    <p:sldId id="340" r:id="rId88"/>
    <p:sldId id="359" r:id="rId89"/>
    <p:sldId id="341" r:id="rId90"/>
    <p:sldId id="298" r:id="rId91"/>
  </p:sldIdLst>
  <p:sldSz cx="9144000" cy="6858000" type="screen4x3"/>
  <p:notesSz cx="6858000" cy="9945688"/>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80" d="100"/>
          <a:sy n="80" d="100"/>
        </p:scale>
        <p:origin x="-1074" y="4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slide" Target="slides/slide88.xml"/><Relationship Id="rId97"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viewProps" Target="view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handoutMaster" Target="handoutMasters/handout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71800" cy="497284"/>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sz="quarter" idx="1"/>
          </p:nvPr>
        </p:nvSpPr>
        <p:spPr>
          <a:xfrm>
            <a:off x="3884613" y="1"/>
            <a:ext cx="2971800" cy="497284"/>
          </a:xfrm>
          <a:prstGeom prst="rect">
            <a:avLst/>
          </a:prstGeom>
        </p:spPr>
        <p:txBody>
          <a:bodyPr vert="horz" lIns="91440" tIns="45720" rIns="91440" bIns="45720" rtlCol="0"/>
          <a:lstStyle>
            <a:lvl1pPr algn="r">
              <a:defRPr sz="1200"/>
            </a:lvl1pPr>
          </a:lstStyle>
          <a:p>
            <a:fld id="{2D1063F1-8EF0-4D3F-96BC-B9CBDC637DF8}" type="datetimeFigureOut">
              <a:rPr lang="id-ID" smtClean="0"/>
              <a:pPr/>
              <a:t>08/11/2020</a:t>
            </a:fld>
            <a:endParaRPr lang="id-ID"/>
          </a:p>
        </p:txBody>
      </p:sp>
      <p:sp>
        <p:nvSpPr>
          <p:cNvPr id="4" name="Footer Placeholder 3"/>
          <p:cNvSpPr>
            <a:spLocks noGrp="1"/>
          </p:cNvSpPr>
          <p:nvPr>
            <p:ph type="ftr" sz="quarter" idx="2"/>
          </p:nvPr>
        </p:nvSpPr>
        <p:spPr>
          <a:xfrm>
            <a:off x="0" y="9446678"/>
            <a:ext cx="2971800" cy="497284"/>
          </a:xfrm>
          <a:prstGeom prst="rect">
            <a:avLst/>
          </a:prstGeom>
        </p:spPr>
        <p:txBody>
          <a:bodyPr vert="horz" lIns="91440" tIns="45720" rIns="91440" bIns="45720" rtlCol="0" anchor="b"/>
          <a:lstStyle>
            <a:lvl1pPr algn="l">
              <a:defRPr sz="1200"/>
            </a:lvl1pPr>
          </a:lstStyle>
          <a:p>
            <a:endParaRPr lang="id-ID"/>
          </a:p>
        </p:txBody>
      </p:sp>
      <p:sp>
        <p:nvSpPr>
          <p:cNvPr id="5" name="Slide Number Placeholder 4"/>
          <p:cNvSpPr>
            <a:spLocks noGrp="1"/>
          </p:cNvSpPr>
          <p:nvPr>
            <p:ph type="sldNum" sz="quarter" idx="3"/>
          </p:nvPr>
        </p:nvSpPr>
        <p:spPr>
          <a:xfrm>
            <a:off x="3884613" y="9446678"/>
            <a:ext cx="2971800" cy="497284"/>
          </a:xfrm>
          <a:prstGeom prst="rect">
            <a:avLst/>
          </a:prstGeom>
        </p:spPr>
        <p:txBody>
          <a:bodyPr vert="horz" lIns="91440" tIns="45720" rIns="91440" bIns="45720" rtlCol="0" anchor="b"/>
          <a:lstStyle>
            <a:lvl1pPr algn="r">
              <a:defRPr sz="1200"/>
            </a:lvl1pPr>
          </a:lstStyle>
          <a:p>
            <a:fld id="{5AD43291-E8D7-4AAA-9FBA-8AD16C0B4065}" type="slidenum">
              <a:rPr lang="id-ID" smtClean="0"/>
              <a:pPr/>
              <a:t>‹#›</a:t>
            </a:fld>
            <a:endParaRPr lang="id-ID"/>
          </a:p>
        </p:txBody>
      </p:sp>
    </p:spTree>
    <p:extLst>
      <p:ext uri="{BB962C8B-B14F-4D97-AF65-F5344CB8AC3E}">
        <p14:creationId xmlns:p14="http://schemas.microsoft.com/office/powerpoint/2010/main" val="23073825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96888"/>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idx="1"/>
          </p:nvPr>
        </p:nvSpPr>
        <p:spPr>
          <a:xfrm>
            <a:off x="3884613" y="0"/>
            <a:ext cx="2971800" cy="496888"/>
          </a:xfrm>
          <a:prstGeom prst="rect">
            <a:avLst/>
          </a:prstGeom>
        </p:spPr>
        <p:txBody>
          <a:bodyPr vert="horz" lIns="91440" tIns="45720" rIns="91440" bIns="45720" rtlCol="0"/>
          <a:lstStyle>
            <a:lvl1pPr algn="r">
              <a:defRPr sz="1200"/>
            </a:lvl1pPr>
          </a:lstStyle>
          <a:p>
            <a:fld id="{93A34C6B-8700-46A1-9A53-36D4A130D090}" type="datetimeFigureOut">
              <a:rPr lang="id-ID" smtClean="0"/>
              <a:t>08/11/2020</a:t>
            </a:fld>
            <a:endParaRPr lang="id-ID"/>
          </a:p>
        </p:txBody>
      </p:sp>
      <p:sp>
        <p:nvSpPr>
          <p:cNvPr id="4" name="Slide Image Placeholder 3"/>
          <p:cNvSpPr>
            <a:spLocks noGrp="1" noRot="1" noChangeAspect="1"/>
          </p:cNvSpPr>
          <p:nvPr>
            <p:ph type="sldImg" idx="2"/>
          </p:nvPr>
        </p:nvSpPr>
        <p:spPr>
          <a:xfrm>
            <a:off x="942975" y="746125"/>
            <a:ext cx="4972050" cy="3729038"/>
          </a:xfrm>
          <a:prstGeom prst="rect">
            <a:avLst/>
          </a:prstGeom>
          <a:noFill/>
          <a:ln w="12700">
            <a:solidFill>
              <a:prstClr val="black"/>
            </a:solidFill>
          </a:ln>
        </p:spPr>
        <p:txBody>
          <a:bodyPr vert="horz" lIns="91440" tIns="45720" rIns="91440" bIns="45720" rtlCol="0" anchor="ctr"/>
          <a:lstStyle/>
          <a:p>
            <a:endParaRPr lang="id-ID"/>
          </a:p>
        </p:txBody>
      </p:sp>
      <p:sp>
        <p:nvSpPr>
          <p:cNvPr id="5" name="Notes Placeholder 4"/>
          <p:cNvSpPr>
            <a:spLocks noGrp="1"/>
          </p:cNvSpPr>
          <p:nvPr>
            <p:ph type="body" sz="quarter" idx="3"/>
          </p:nvPr>
        </p:nvSpPr>
        <p:spPr>
          <a:xfrm>
            <a:off x="685800" y="4724400"/>
            <a:ext cx="5486400" cy="4475163"/>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6" name="Footer Placeholder 5"/>
          <p:cNvSpPr>
            <a:spLocks noGrp="1"/>
          </p:cNvSpPr>
          <p:nvPr>
            <p:ph type="ftr" sz="quarter" idx="4"/>
          </p:nvPr>
        </p:nvSpPr>
        <p:spPr>
          <a:xfrm>
            <a:off x="0" y="9447213"/>
            <a:ext cx="2971800" cy="496887"/>
          </a:xfrm>
          <a:prstGeom prst="rect">
            <a:avLst/>
          </a:prstGeom>
        </p:spPr>
        <p:txBody>
          <a:bodyPr vert="horz" lIns="91440" tIns="45720" rIns="91440" bIns="45720" rtlCol="0" anchor="b"/>
          <a:lstStyle>
            <a:lvl1pPr algn="l">
              <a:defRPr sz="1200"/>
            </a:lvl1pPr>
          </a:lstStyle>
          <a:p>
            <a:endParaRPr lang="id-ID"/>
          </a:p>
        </p:txBody>
      </p:sp>
      <p:sp>
        <p:nvSpPr>
          <p:cNvPr id="7" name="Slide Number Placeholder 6"/>
          <p:cNvSpPr>
            <a:spLocks noGrp="1"/>
          </p:cNvSpPr>
          <p:nvPr>
            <p:ph type="sldNum" sz="quarter" idx="5"/>
          </p:nvPr>
        </p:nvSpPr>
        <p:spPr>
          <a:xfrm>
            <a:off x="3884613" y="9447213"/>
            <a:ext cx="2971800" cy="496887"/>
          </a:xfrm>
          <a:prstGeom prst="rect">
            <a:avLst/>
          </a:prstGeom>
        </p:spPr>
        <p:txBody>
          <a:bodyPr vert="horz" lIns="91440" tIns="45720" rIns="91440" bIns="45720" rtlCol="0" anchor="b"/>
          <a:lstStyle>
            <a:lvl1pPr algn="r">
              <a:defRPr sz="1200"/>
            </a:lvl1pPr>
          </a:lstStyle>
          <a:p>
            <a:fld id="{5C692DC5-4ECB-4AD1-A2E5-0ADA34806333}" type="slidenum">
              <a:rPr lang="id-ID" smtClean="0"/>
              <a:t>‹#›</a:t>
            </a:fld>
            <a:endParaRPr lang="id-ID"/>
          </a:p>
        </p:txBody>
      </p:sp>
    </p:spTree>
    <p:extLst>
      <p:ext uri="{BB962C8B-B14F-4D97-AF65-F5344CB8AC3E}">
        <p14:creationId xmlns:p14="http://schemas.microsoft.com/office/powerpoint/2010/main" val="3815411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dirty="0"/>
          </a:p>
        </p:txBody>
      </p:sp>
      <p:sp>
        <p:nvSpPr>
          <p:cNvPr id="4" name="Slide Number Placeholder 3"/>
          <p:cNvSpPr>
            <a:spLocks noGrp="1"/>
          </p:cNvSpPr>
          <p:nvPr>
            <p:ph type="sldNum" sz="quarter" idx="10"/>
          </p:nvPr>
        </p:nvSpPr>
        <p:spPr/>
        <p:txBody>
          <a:bodyPr/>
          <a:lstStyle/>
          <a:p>
            <a:fld id="{5C692DC5-4ECB-4AD1-A2E5-0ADA34806333}" type="slidenum">
              <a:rPr lang="id-ID" smtClean="0"/>
              <a:t>14</a:t>
            </a:fld>
            <a:endParaRPr lang="id-ID"/>
          </a:p>
        </p:txBody>
      </p:sp>
    </p:spTree>
    <p:extLst>
      <p:ext uri="{BB962C8B-B14F-4D97-AF65-F5344CB8AC3E}">
        <p14:creationId xmlns:p14="http://schemas.microsoft.com/office/powerpoint/2010/main" val="8253000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sz="2700" dirty="0"/>
          </a:p>
        </p:txBody>
      </p:sp>
      <p:sp>
        <p:nvSpPr>
          <p:cNvPr id="4" name="Slide Number Placeholder 3"/>
          <p:cNvSpPr>
            <a:spLocks noGrp="1"/>
          </p:cNvSpPr>
          <p:nvPr>
            <p:ph type="sldNum" sz="quarter" idx="10"/>
          </p:nvPr>
        </p:nvSpPr>
        <p:spPr/>
        <p:txBody>
          <a:bodyPr/>
          <a:lstStyle/>
          <a:p>
            <a:fld id="{5C692DC5-4ECB-4AD1-A2E5-0ADA34806333}" type="slidenum">
              <a:rPr lang="id-ID" smtClean="0"/>
              <a:t>80</a:t>
            </a:fld>
            <a:endParaRPr lang="id-ID"/>
          </a:p>
        </p:txBody>
      </p:sp>
    </p:spTree>
    <p:extLst>
      <p:ext uri="{BB962C8B-B14F-4D97-AF65-F5344CB8AC3E}">
        <p14:creationId xmlns:p14="http://schemas.microsoft.com/office/powerpoint/2010/main" val="5213426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p>
            <a:fld id="{1EA7382A-254E-443F-A7B0-FD0773E816EF}" type="datetimeFigureOut">
              <a:rPr lang="id-ID" smtClean="0"/>
              <a:pPr/>
              <a:t>08/11/2020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3E622923-CFD6-43CB-B5A0-19AA13CB00F9}" type="slidenum">
              <a:rPr lang="id-ID" smtClean="0"/>
              <a:pPr/>
              <a:t>‹#›</a:t>
            </a:fld>
            <a:endParaRPr lang="id-I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1EA7382A-254E-443F-A7B0-FD0773E816EF}" type="datetimeFigureOut">
              <a:rPr lang="id-ID" smtClean="0"/>
              <a:pPr/>
              <a:t>08/11/2020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3E622923-CFD6-43CB-B5A0-19AA13CB00F9}" type="slidenum">
              <a:rPr lang="id-ID" smtClean="0"/>
              <a:pPr/>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1EA7382A-254E-443F-A7B0-FD0773E816EF}" type="datetimeFigureOut">
              <a:rPr lang="id-ID" smtClean="0"/>
              <a:pPr/>
              <a:t>08/11/2020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3E622923-CFD6-43CB-B5A0-19AA13CB00F9}" type="slidenum">
              <a:rPr lang="id-ID" smtClean="0"/>
              <a:pPr/>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1EA7382A-254E-443F-A7B0-FD0773E816EF}" type="datetimeFigureOut">
              <a:rPr lang="id-ID" smtClean="0"/>
              <a:pPr/>
              <a:t>08/11/2020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3E622923-CFD6-43CB-B5A0-19AA13CB00F9}" type="slidenum">
              <a:rPr lang="id-ID" smtClean="0"/>
              <a:pPr/>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EA7382A-254E-443F-A7B0-FD0773E816EF}" type="datetimeFigureOut">
              <a:rPr lang="id-ID" smtClean="0"/>
              <a:pPr/>
              <a:t>08/11/2020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3E622923-CFD6-43CB-B5A0-19AA13CB00F9}" type="slidenum">
              <a:rPr lang="id-ID" smtClean="0"/>
              <a:pPr/>
              <a:t>‹#›</a:t>
            </a:fld>
            <a:endParaRPr lang="id-I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p>
            <a:fld id="{1EA7382A-254E-443F-A7B0-FD0773E816EF}" type="datetimeFigureOut">
              <a:rPr lang="id-ID" smtClean="0"/>
              <a:pPr/>
              <a:t>08/11/2020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3E622923-CFD6-43CB-B5A0-19AA13CB00F9}" type="slidenum">
              <a:rPr lang="id-ID" smtClean="0"/>
              <a:pPr/>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p>
            <a:fld id="{1EA7382A-254E-443F-A7B0-FD0773E816EF}" type="datetimeFigureOut">
              <a:rPr lang="id-ID" smtClean="0"/>
              <a:pPr/>
              <a:t>08/11/2020</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3E622923-CFD6-43CB-B5A0-19AA13CB00F9}" type="slidenum">
              <a:rPr lang="id-ID" smtClean="0"/>
              <a:pPr/>
              <a:t>‹#›</a:t>
            </a:fld>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p>
            <a:fld id="{1EA7382A-254E-443F-A7B0-FD0773E816EF}" type="datetimeFigureOut">
              <a:rPr lang="id-ID" smtClean="0"/>
              <a:pPr/>
              <a:t>08/11/2020</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3E622923-CFD6-43CB-B5A0-19AA13CB00F9}" type="slidenum">
              <a:rPr lang="id-ID" smtClean="0"/>
              <a:pPr/>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EA7382A-254E-443F-A7B0-FD0773E816EF}" type="datetimeFigureOut">
              <a:rPr lang="id-ID" smtClean="0"/>
              <a:pPr/>
              <a:t>08/11/2020</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3E622923-CFD6-43CB-B5A0-19AA13CB00F9}" type="slidenum">
              <a:rPr lang="id-ID" smtClean="0"/>
              <a:pPr/>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EA7382A-254E-443F-A7B0-FD0773E816EF}" type="datetimeFigureOut">
              <a:rPr lang="id-ID" smtClean="0"/>
              <a:pPr/>
              <a:t>08/11/2020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3E622923-CFD6-43CB-B5A0-19AA13CB00F9}" type="slidenum">
              <a:rPr lang="id-ID" smtClean="0"/>
              <a:pPr/>
              <a:t>‹#›</a:t>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EA7382A-254E-443F-A7B0-FD0773E816EF}" type="datetimeFigureOut">
              <a:rPr lang="id-ID" smtClean="0"/>
              <a:pPr/>
              <a:t>08/11/2020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3E622923-CFD6-43CB-B5A0-19AA13CB00F9}" type="slidenum">
              <a:rPr lang="id-ID" smtClean="0"/>
              <a:pPr/>
              <a:t>‹#›</a:t>
            </a:fld>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id-ID"/>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EA7382A-254E-443F-A7B0-FD0773E816EF}" type="datetimeFigureOut">
              <a:rPr lang="id-ID" smtClean="0"/>
              <a:pPr/>
              <a:t>08/11/2020</a:t>
            </a:fld>
            <a:endParaRPr lang="id-ID"/>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622923-CFD6-43CB-B5A0-19AA13CB00F9}" type="slidenum">
              <a:rPr lang="id-ID" smtClean="0"/>
              <a:pPr/>
              <a:t>‹#›</a:t>
            </a:fld>
            <a:endParaRPr lang="id-ID"/>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14348" y="1357298"/>
            <a:ext cx="7772400" cy="1470025"/>
          </a:xfrm>
        </p:spPr>
        <p:txBody>
          <a:bodyPr>
            <a:normAutofit/>
          </a:bodyPr>
          <a:lstStyle/>
          <a:p>
            <a:r>
              <a:rPr lang="id-ID" sz="6000" b="1" dirty="0" smtClean="0"/>
              <a:t>KEBIJAKAN SOSIAL</a:t>
            </a:r>
            <a:endParaRPr lang="id-ID" sz="6000" b="1" dirty="0"/>
          </a:p>
        </p:txBody>
      </p:sp>
      <p:sp>
        <p:nvSpPr>
          <p:cNvPr id="3" name="Subtitle 2"/>
          <p:cNvSpPr>
            <a:spLocks noGrp="1"/>
          </p:cNvSpPr>
          <p:nvPr>
            <p:ph type="subTitle" idx="1"/>
          </p:nvPr>
        </p:nvSpPr>
        <p:spPr>
          <a:xfrm>
            <a:off x="1214414" y="3886200"/>
            <a:ext cx="6557986" cy="1752600"/>
          </a:xfrm>
        </p:spPr>
        <p:txBody>
          <a:bodyPr>
            <a:normAutofit/>
          </a:bodyPr>
          <a:lstStyle/>
          <a:p>
            <a:r>
              <a:rPr lang="id-ID" sz="3600" b="1" dirty="0" smtClean="0"/>
              <a:t>Dra. Anastasia Adiwirahayu, M.Si</a:t>
            </a:r>
            <a:endParaRPr lang="id-ID" sz="3600" b="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158" y="-285776"/>
            <a:ext cx="8229600" cy="1143000"/>
          </a:xfrm>
        </p:spPr>
        <p:txBody>
          <a:bodyPr/>
          <a:lstStyle/>
          <a:p>
            <a:endParaRPr lang="id-ID" dirty="0"/>
          </a:p>
        </p:txBody>
      </p:sp>
      <p:sp>
        <p:nvSpPr>
          <p:cNvPr id="3" name="Content Placeholder 2"/>
          <p:cNvSpPr>
            <a:spLocks noGrp="1"/>
          </p:cNvSpPr>
          <p:nvPr>
            <p:ph idx="1"/>
          </p:nvPr>
        </p:nvSpPr>
        <p:spPr>
          <a:xfrm>
            <a:off x="714348" y="1214422"/>
            <a:ext cx="8229600" cy="4525963"/>
          </a:xfrm>
        </p:spPr>
        <p:txBody>
          <a:bodyPr>
            <a:noAutofit/>
          </a:bodyPr>
          <a:lstStyle/>
          <a:p>
            <a:pPr algn="just"/>
            <a:r>
              <a:rPr lang="id-ID" sz="2800" dirty="0" smtClean="0"/>
              <a:t>Kebijakan sosial menunjuk apa saja yang dilakukan pemerintah sebagai upaya untuk meningkatkan kualitas hidup manusia melalui pemberian tunjangan pendapatan , pelayanan kemasyarakatan dan lainnya (</a:t>
            </a:r>
            <a:r>
              <a:rPr lang="id-ID" sz="2800" b="1" dirty="0" smtClean="0"/>
              <a:t>Rein)</a:t>
            </a:r>
          </a:p>
          <a:p>
            <a:pPr algn="just"/>
            <a:r>
              <a:rPr lang="id-ID" sz="2800" dirty="0" smtClean="0"/>
              <a:t>Kebijakan sosial merupakan bagian dari kebijakan publik yang diarahkan untuk mencapai tujuan –tujuan sosial </a:t>
            </a:r>
            <a:r>
              <a:rPr lang="id-ID" sz="2800" b="1" dirty="0" smtClean="0"/>
              <a:t>( Maggil</a:t>
            </a:r>
            <a:r>
              <a:rPr lang="id-ID" sz="2800" dirty="0" smtClean="0"/>
              <a:t>)</a:t>
            </a:r>
          </a:p>
          <a:p>
            <a:pPr marL="0" indent="0" algn="just">
              <a:buNone/>
            </a:pPr>
            <a:r>
              <a:rPr lang="id-ID" sz="2800" dirty="0" smtClean="0"/>
              <a:t>Kebijakan publik merupakan semua kebijakan yng berasal dari pemerintah.</a:t>
            </a:r>
          </a:p>
          <a:p>
            <a:pPr algn="just">
              <a:buNone/>
            </a:pPr>
            <a:endParaRPr lang="id-ID" sz="2800"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0034" y="571480"/>
            <a:ext cx="8229600" cy="4525963"/>
          </a:xfrm>
        </p:spPr>
        <p:txBody>
          <a:bodyPr>
            <a:noAutofit/>
          </a:bodyPr>
          <a:lstStyle/>
          <a:p>
            <a:pPr algn="just"/>
            <a:r>
              <a:rPr lang="id-ID" sz="2800" dirty="0" smtClean="0"/>
              <a:t>Kebijakan sosial adalah ketetapan didesain secara kolektif untuk mencegah terjadinya masalah sosial (fungsi preventif), mengatasi masalah sosial (fungsi kuratif) dan mempromosikan kesejahteraan (fungsi pengembangan) sebagai wujud kewajiban negara dalam memenuhi hak – hak sosial warganya </a:t>
            </a:r>
            <a:r>
              <a:rPr lang="id-ID" sz="2800" b="1" dirty="0" smtClean="0"/>
              <a:t>(Edi Suharto)</a:t>
            </a:r>
          </a:p>
          <a:p>
            <a:pPr algn="just"/>
            <a:r>
              <a:rPr lang="id-ID" sz="2800" dirty="0" smtClean="0"/>
              <a:t>Kebijakan sosial dapat dilihat dari 3 tudut pandang yaitu sebagai proses,produk, dan sebagai kinerja atau capaian ( </a:t>
            </a:r>
            <a:r>
              <a:rPr lang="id-ID" sz="2800" b="1" dirty="0" smtClean="0"/>
              <a:t>Gilbert dan Specht )</a:t>
            </a:r>
          </a:p>
          <a:p>
            <a:pPr algn="just">
              <a:buNone/>
            </a:pPr>
            <a:endParaRPr lang="id-ID" sz="2800" b="1"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0"/>
            <a:ext cx="8229600" cy="1143000"/>
          </a:xfrm>
        </p:spPr>
        <p:txBody>
          <a:bodyPr>
            <a:normAutofit/>
          </a:bodyPr>
          <a:lstStyle/>
          <a:p>
            <a:pPr algn="just"/>
            <a:r>
              <a:rPr lang="id-ID" sz="3600" b="1" i="1" dirty="0" smtClean="0"/>
              <a:t>lanjutan</a:t>
            </a:r>
            <a:endParaRPr lang="id-ID" sz="3600" b="1" i="1" dirty="0"/>
          </a:p>
        </p:txBody>
      </p:sp>
      <p:sp>
        <p:nvSpPr>
          <p:cNvPr id="3" name="Content Placeholder 2"/>
          <p:cNvSpPr>
            <a:spLocks noGrp="1"/>
          </p:cNvSpPr>
          <p:nvPr>
            <p:ph idx="1"/>
          </p:nvPr>
        </p:nvSpPr>
        <p:spPr>
          <a:xfrm>
            <a:off x="395536" y="1052736"/>
            <a:ext cx="8229600" cy="4525963"/>
          </a:xfrm>
        </p:spPr>
        <p:txBody>
          <a:bodyPr>
            <a:normAutofit fontScale="92500" lnSpcReduction="10000"/>
          </a:bodyPr>
          <a:lstStyle/>
          <a:p>
            <a:pPr marL="0" indent="0" algn="just">
              <a:buNone/>
            </a:pPr>
            <a:r>
              <a:rPr lang="id-ID" sz="2800" dirty="0" smtClean="0"/>
              <a:t>Spicker mempertegas substansi kekebijakan sosial dengan menyajikan 3 karakteristik atau atas pendefinisian kebijakan sosial :</a:t>
            </a:r>
          </a:p>
          <a:p>
            <a:pPr marL="514350" indent="-514350" algn="just">
              <a:buFont typeface="+mj-lt"/>
              <a:buAutoNum type="arabicPeriod"/>
            </a:pPr>
            <a:r>
              <a:rPr lang="id-ID" sz="2800" b="1" i="1" dirty="0" smtClean="0"/>
              <a:t>Social Policy is about policy </a:t>
            </a:r>
            <a:r>
              <a:rPr lang="id-ID" sz="2800" dirty="0" smtClean="0"/>
              <a:t>: kebijakan sosial adalah tentang kebijakan artinya meskipun kebijakan sosial bersentuhan dengan bidang makanan, kesehatan, pendidikan ia memiliki fokus dan urusan sendiri yakni menyangkut urusan kebijakan dengan elemen utama kebijakan adalah tujuan proses implementasi dan pencapaian hasil suatu inisiatif atau keputusan kolektif yang dibuat bersama ( departemen pemerintah, lembaga – lembaga pelayanan )</a:t>
            </a:r>
            <a:endParaRPr lang="id-ID" sz="2800" dirty="0"/>
          </a:p>
        </p:txBody>
      </p:sp>
    </p:spTree>
    <p:extLst>
      <p:ext uri="{BB962C8B-B14F-4D97-AF65-F5344CB8AC3E}">
        <p14:creationId xmlns:p14="http://schemas.microsoft.com/office/powerpoint/2010/main" val="9483588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200" b="1" i="1" dirty="0" smtClean="0"/>
              <a:t>2. Social Policy is conserned with issues that are social</a:t>
            </a:r>
            <a:endParaRPr lang="id-ID" sz="3200" b="1" i="1" dirty="0"/>
          </a:p>
        </p:txBody>
      </p:sp>
      <p:sp>
        <p:nvSpPr>
          <p:cNvPr id="3" name="Content Placeholder 2"/>
          <p:cNvSpPr>
            <a:spLocks noGrp="1"/>
          </p:cNvSpPr>
          <p:nvPr>
            <p:ph idx="1"/>
          </p:nvPr>
        </p:nvSpPr>
        <p:spPr>
          <a:xfrm>
            <a:off x="467544" y="1412776"/>
            <a:ext cx="8229600" cy="4525963"/>
          </a:xfrm>
        </p:spPr>
        <p:txBody>
          <a:bodyPr>
            <a:normAutofit fontScale="92500" lnSpcReduction="10000"/>
          </a:bodyPr>
          <a:lstStyle/>
          <a:p>
            <a:pPr algn="just"/>
            <a:r>
              <a:rPr lang="id-ID" dirty="0" smtClean="0"/>
              <a:t>Kebijakan sosial berurusan dengan isu –isu yang bersifat sosial.</a:t>
            </a:r>
          </a:p>
          <a:p>
            <a:pPr algn="just"/>
            <a:r>
              <a:rPr lang="id-ID" dirty="0" smtClean="0"/>
              <a:t>Arti sosial tidak bersifat luas,tetapi merujuk pada beragam respon kolektif yang dibuat guna mengatasi masalah yang dirasakan oleh publik</a:t>
            </a:r>
          </a:p>
          <a:p>
            <a:pPr marL="0" indent="0" algn="just">
              <a:buNone/>
            </a:pPr>
            <a:r>
              <a:rPr lang="id-ID" b="1" i="1" dirty="0" smtClean="0"/>
              <a:t>3.Social Policy is about welfare :</a:t>
            </a:r>
          </a:p>
          <a:p>
            <a:pPr algn="just"/>
            <a:r>
              <a:rPr lang="id-ID" dirty="0" smtClean="0"/>
              <a:t>Secara luas welfare sebagai kondisi sejahtera</a:t>
            </a:r>
          </a:p>
          <a:p>
            <a:pPr algn="just"/>
            <a:r>
              <a:rPr lang="id-ID" dirty="0" smtClean="0"/>
              <a:t>Kebijakan sosial adalah untuk mencapai kondisi sejahtera</a:t>
            </a:r>
            <a:endParaRPr lang="id-ID" dirty="0"/>
          </a:p>
        </p:txBody>
      </p:sp>
    </p:spTree>
    <p:extLst>
      <p:ext uri="{BB962C8B-B14F-4D97-AF65-F5344CB8AC3E}">
        <p14:creationId xmlns:p14="http://schemas.microsoft.com/office/powerpoint/2010/main" val="33915284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2910" y="0"/>
            <a:ext cx="8229600" cy="1143000"/>
          </a:xfrm>
        </p:spPr>
        <p:txBody>
          <a:bodyPr>
            <a:normAutofit/>
          </a:bodyPr>
          <a:lstStyle/>
          <a:p>
            <a:r>
              <a:rPr lang="id-ID" sz="3600" b="1" dirty="0" smtClean="0"/>
              <a:t>Kebijakan Sosial dan  </a:t>
            </a:r>
            <a:r>
              <a:rPr lang="id-ID" sz="3600" b="1" dirty="0" smtClean="0"/>
              <a:t>Pembangunan Sosial</a:t>
            </a:r>
            <a:endParaRPr lang="id-ID" sz="3600" b="1" dirty="0"/>
          </a:p>
        </p:txBody>
      </p:sp>
      <p:sp>
        <p:nvSpPr>
          <p:cNvPr id="3" name="Content Placeholder 2"/>
          <p:cNvSpPr>
            <a:spLocks noGrp="1"/>
          </p:cNvSpPr>
          <p:nvPr>
            <p:ph idx="1"/>
          </p:nvPr>
        </p:nvSpPr>
        <p:spPr>
          <a:xfrm>
            <a:off x="571472" y="1000108"/>
            <a:ext cx="8229600" cy="4525963"/>
          </a:xfrm>
        </p:spPr>
        <p:txBody>
          <a:bodyPr>
            <a:noAutofit/>
          </a:bodyPr>
          <a:lstStyle/>
          <a:p>
            <a:pPr algn="just"/>
            <a:r>
              <a:rPr lang="id-ID" sz="2800" dirty="0" smtClean="0"/>
              <a:t>Kebijakan sosial merupakan seperangkat tindakan ( course of action ), kerangka kerja ( frame work ), petunjuk ( goldeline ), rencana ( plan), peta ( map) atau strategi yang dirancang untuk menerjemahkan visi politis pemerintah atau program pemerintah ke dalam program dan tindakan untuk mencapai tujuan tertentu (tujuan pembangunan) di bidang kesejahteraan sosial ( welfare state ).</a:t>
            </a:r>
          </a:p>
          <a:p>
            <a:pPr algn="just"/>
            <a:r>
              <a:rPr lang="id-ID" sz="2800" dirty="0" smtClean="0"/>
              <a:t>Kebijakan sosial seringkali menyentuh bahkan selintas bertumpang tindih dengan bidang lain yang dikategorikan sebagai bidang sosial .</a:t>
            </a:r>
          </a:p>
          <a:p>
            <a:pPr marL="0" indent="0" algn="just">
              <a:buNone/>
            </a:pPr>
            <a:endParaRPr lang="id-ID" sz="28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500042"/>
            <a:ext cx="8229600" cy="1143000"/>
          </a:xfrm>
        </p:spPr>
        <p:txBody>
          <a:bodyPr>
            <a:normAutofit/>
          </a:bodyPr>
          <a:lstStyle/>
          <a:p>
            <a:r>
              <a:rPr lang="id-ID" sz="4000" b="1" dirty="0" smtClean="0"/>
              <a:t>Sejarah Singkat Kebijakan Sosial</a:t>
            </a:r>
            <a:endParaRPr lang="id-ID" sz="4000" b="1" dirty="0"/>
          </a:p>
        </p:txBody>
      </p:sp>
      <p:sp>
        <p:nvSpPr>
          <p:cNvPr id="3" name="Content Placeholder 2"/>
          <p:cNvSpPr>
            <a:spLocks noGrp="1"/>
          </p:cNvSpPr>
          <p:nvPr>
            <p:ph idx="1"/>
          </p:nvPr>
        </p:nvSpPr>
        <p:spPr>
          <a:xfrm>
            <a:off x="642910" y="1643050"/>
            <a:ext cx="8229600" cy="4525963"/>
          </a:xfrm>
        </p:spPr>
        <p:txBody>
          <a:bodyPr>
            <a:normAutofit fontScale="92500" lnSpcReduction="10000"/>
          </a:bodyPr>
          <a:lstStyle/>
          <a:p>
            <a:pPr algn="just"/>
            <a:r>
              <a:rPr lang="id-ID" dirty="0" smtClean="0"/>
              <a:t>Berawal dari konsep negara kesejahteraan  pada abad 18</a:t>
            </a:r>
          </a:p>
          <a:p>
            <a:pPr algn="just"/>
            <a:r>
              <a:rPr lang="id-ID" dirty="0" smtClean="0"/>
              <a:t>Gagasan Jeremy Berham  bahwa pemerintah mempunyai tanggung jawab untuk menjamin kesejahteraan.</a:t>
            </a:r>
          </a:p>
          <a:p>
            <a:pPr algn="just"/>
            <a:r>
              <a:rPr lang="id-ID" dirty="0" smtClean="0"/>
              <a:t>Konsep kesejahteraan dikatakan  sebagai utyliti ( kebahagiaan)</a:t>
            </a:r>
          </a:p>
          <a:p>
            <a:pPr algn="just"/>
            <a:r>
              <a:rPr lang="id-ID" dirty="0" smtClean="0"/>
              <a:t>Gagasan sistem asuransi sosial dipandang mampu melindungi orang dari buaian hingga liang lahat (Sir William Beveridge)</a:t>
            </a:r>
            <a:endParaRPr lang="id-ID"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sz="4000" b="1" dirty="0" smtClean="0"/>
              <a:t>Kebijakan Sosial dan Negara Kesejahteraan ( Welfare State )</a:t>
            </a:r>
            <a:endParaRPr lang="id-ID" sz="4000" dirty="0"/>
          </a:p>
        </p:txBody>
      </p:sp>
      <p:sp>
        <p:nvSpPr>
          <p:cNvPr id="3" name="Content Placeholder 2"/>
          <p:cNvSpPr>
            <a:spLocks noGrp="1"/>
          </p:cNvSpPr>
          <p:nvPr>
            <p:ph idx="1"/>
          </p:nvPr>
        </p:nvSpPr>
        <p:spPr>
          <a:xfrm>
            <a:off x="500034" y="1714488"/>
            <a:ext cx="8229600" cy="4525963"/>
          </a:xfrm>
        </p:spPr>
        <p:txBody>
          <a:bodyPr>
            <a:normAutofit fontScale="92500" lnSpcReduction="10000"/>
          </a:bodyPr>
          <a:lstStyle/>
          <a:p>
            <a:pPr algn="just"/>
            <a:r>
              <a:rPr lang="id-ID" dirty="0" smtClean="0"/>
              <a:t>Kebijakan sosial erat kaitannya dengan negara kesejahteraan </a:t>
            </a:r>
          </a:p>
          <a:p>
            <a:pPr algn="just"/>
            <a:r>
              <a:rPr lang="id-ID" dirty="0" smtClean="0"/>
              <a:t>Negara kesejahteraan yang bisa diartikan sebagai teori/pendekatan dan sistem mengenai bagaimana kebijakan sosial itu diaplikasikan</a:t>
            </a:r>
          </a:p>
          <a:p>
            <a:pPr algn="just"/>
            <a:r>
              <a:rPr lang="id-ID" dirty="0" smtClean="0"/>
              <a:t>Negara kesejahteraan menekankan pada penyelenggaraan sistem perlindungan sosial yang melembaga bagi setiap orang sebagai cerminan adanya hak kewarganegaraan di satu pihak dan kewajiban negara di pihak lain</a:t>
            </a:r>
            <a:endParaRPr lang="id-ID"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id-ID" b="1" dirty="0" smtClean="0"/>
              <a:t>Konsep Negara Kesejahteraan</a:t>
            </a:r>
            <a:endParaRPr lang="id-ID" b="1" dirty="0"/>
          </a:p>
        </p:txBody>
      </p:sp>
      <p:sp>
        <p:nvSpPr>
          <p:cNvPr id="3" name="Content Placeholder 2"/>
          <p:cNvSpPr>
            <a:spLocks noGrp="1"/>
          </p:cNvSpPr>
          <p:nvPr>
            <p:ph idx="1"/>
          </p:nvPr>
        </p:nvSpPr>
        <p:spPr/>
        <p:txBody>
          <a:bodyPr>
            <a:normAutofit fontScale="92500" lnSpcReduction="10000"/>
          </a:bodyPr>
          <a:lstStyle/>
          <a:p>
            <a:pPr algn="just"/>
            <a:r>
              <a:rPr lang="id-ID" dirty="0" smtClean="0"/>
              <a:t>Negara kesejahteraan diartikan sebagai model ideal pembangunan yang difokuskan pada peningkatan kesejahteraan melalui pemberian peran yang lebih penting kepada negara dalam memberikan pelayanan sosial secara universal dan komprehensif kepada warganya</a:t>
            </a:r>
          </a:p>
          <a:p>
            <a:pPr algn="just"/>
            <a:r>
              <a:rPr lang="id-ID" dirty="0" smtClean="0"/>
              <a:t>Negara kesejahteraan adalah fondasi utama kebijakan sosial dan memperlakukan penerapan kebijakan sosial sebagai “penganugerahan hak-hak sosial”</a:t>
            </a:r>
            <a:endParaRPr lang="id-ID"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600" b="1" dirty="0" smtClean="0"/>
              <a:t>lanjutan</a:t>
            </a:r>
            <a:endParaRPr lang="id-ID" sz="3600" b="1" dirty="0"/>
          </a:p>
        </p:txBody>
      </p:sp>
      <p:sp>
        <p:nvSpPr>
          <p:cNvPr id="3" name="Content Placeholder 2"/>
          <p:cNvSpPr>
            <a:spLocks noGrp="1"/>
          </p:cNvSpPr>
          <p:nvPr>
            <p:ph idx="1"/>
          </p:nvPr>
        </p:nvSpPr>
        <p:spPr/>
        <p:txBody>
          <a:bodyPr>
            <a:normAutofit fontScale="92500" lnSpcReduction="10000"/>
          </a:bodyPr>
          <a:lstStyle/>
          <a:p>
            <a:pPr algn="just"/>
            <a:r>
              <a:rPr lang="id-ID" dirty="0" smtClean="0"/>
              <a:t>Negara kesejahteraan ditujukan untuk menyediakan pelayanan pelayanan sosial bagi seluruh penduduk yang mencakup orang tua dan anak,laki –laki dan perempuan,kaya dan miskin sebaik dan sedapat mungkin</a:t>
            </a:r>
          </a:p>
          <a:p>
            <a:pPr algn="just"/>
            <a:r>
              <a:rPr lang="id-ID" dirty="0" smtClean="0"/>
              <a:t>Negara kesejahteraan pada prinsipnya mengintegrasikan sistem sumber dan jaringan pelayanan sosial agar dapat memelihara dan meningkatkan kesejahteraan warga negara secara adil dan berkelanjutan</a:t>
            </a:r>
          </a:p>
          <a:p>
            <a:endParaRPr lang="id-ID"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600" b="1" dirty="0" smtClean="0"/>
              <a:t>Model Negara Kesejahteraan</a:t>
            </a:r>
            <a:endParaRPr lang="id-ID" sz="3600" b="1" dirty="0"/>
          </a:p>
        </p:txBody>
      </p:sp>
      <p:sp>
        <p:nvSpPr>
          <p:cNvPr id="3" name="Content Placeholder 2"/>
          <p:cNvSpPr>
            <a:spLocks noGrp="1"/>
          </p:cNvSpPr>
          <p:nvPr>
            <p:ph idx="1"/>
          </p:nvPr>
        </p:nvSpPr>
        <p:spPr>
          <a:xfrm>
            <a:off x="500034" y="1357298"/>
            <a:ext cx="8229600" cy="4525963"/>
          </a:xfrm>
        </p:spPr>
        <p:txBody>
          <a:bodyPr>
            <a:noAutofit/>
          </a:bodyPr>
          <a:lstStyle/>
          <a:p>
            <a:pPr marL="514350" indent="-514350" algn="just">
              <a:buFont typeface="+mj-lt"/>
              <a:buAutoNum type="arabicPeriod"/>
            </a:pPr>
            <a:r>
              <a:rPr lang="id-ID" sz="2800" b="1" dirty="0" smtClean="0"/>
              <a:t>Model Univesal </a:t>
            </a:r>
            <a:r>
              <a:rPr lang="id-ID" sz="2800" dirty="0" smtClean="0"/>
              <a:t>: pelayanan sosial diberikan oleh negara secara merata kepada seluruh penduduknya baik kaya maupun miskin</a:t>
            </a:r>
          </a:p>
          <a:p>
            <a:pPr marL="514350" indent="-514350" algn="just">
              <a:buFont typeface="+mj-lt"/>
              <a:buAutoNum type="arabicPeriod"/>
            </a:pPr>
            <a:r>
              <a:rPr lang="id-ID" sz="2800" b="1" dirty="0" smtClean="0"/>
              <a:t>Model Korporasi : </a:t>
            </a:r>
            <a:r>
              <a:rPr lang="id-ID" sz="2800" dirty="0" smtClean="0"/>
              <a:t>seperti model pertama, jaminan sosial juga dilaksanakan secara melembaga dan luas namun kontribusi terhadap berbagai jaminan sosial berasal dari pemerintah, dunia usaha dan pekerja (buruh). Pelayanan sosial biasanya diselenggarakan dan diberikan kepada mereka yang bekerja atau mampu memberikan kontribusi melalui skema asuransi sosial</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500042"/>
            <a:ext cx="8229600" cy="1143000"/>
          </a:xfrm>
        </p:spPr>
        <p:txBody>
          <a:bodyPr/>
          <a:lstStyle/>
          <a:p>
            <a:pPr algn="just"/>
            <a:r>
              <a:rPr lang="id-ID" b="1" dirty="0" smtClean="0"/>
              <a:t>Kompetensi Yang Diharapkan </a:t>
            </a:r>
            <a:r>
              <a:rPr lang="id-ID" dirty="0" smtClean="0"/>
              <a:t>:</a:t>
            </a:r>
            <a:endParaRPr lang="id-ID" dirty="0"/>
          </a:p>
        </p:txBody>
      </p:sp>
      <p:sp>
        <p:nvSpPr>
          <p:cNvPr id="3" name="Content Placeholder 2"/>
          <p:cNvSpPr>
            <a:spLocks noGrp="1"/>
          </p:cNvSpPr>
          <p:nvPr>
            <p:ph idx="1"/>
          </p:nvPr>
        </p:nvSpPr>
        <p:spPr>
          <a:xfrm>
            <a:off x="500034" y="2000240"/>
            <a:ext cx="8229600" cy="4525963"/>
          </a:xfrm>
        </p:spPr>
        <p:txBody>
          <a:bodyPr/>
          <a:lstStyle/>
          <a:p>
            <a:pPr marL="514350" indent="-514350" algn="just">
              <a:buFont typeface="+mj-lt"/>
              <a:buAutoNum type="arabicPeriod"/>
            </a:pPr>
            <a:r>
              <a:rPr lang="id-ID" dirty="0" smtClean="0"/>
              <a:t>Mahasiswa mampu memahami dan menguasai konsep – konsep kebijakan sosial.</a:t>
            </a:r>
          </a:p>
          <a:p>
            <a:pPr marL="514350" indent="-514350" algn="just">
              <a:buFont typeface="+mj-lt"/>
              <a:buAutoNum type="arabicPeriod"/>
            </a:pPr>
            <a:r>
              <a:rPr lang="id-ID" dirty="0" smtClean="0"/>
              <a:t>Mampu menganalisis dan merumuskan kebijakan sosial berlandaskan etika sosial dan prinsip –prinsip kebijakan sosial.</a:t>
            </a:r>
            <a:endParaRPr lang="id-ID"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1472" y="-285776"/>
            <a:ext cx="8229600" cy="1143000"/>
          </a:xfrm>
        </p:spPr>
        <p:txBody>
          <a:bodyPr/>
          <a:lstStyle/>
          <a:p>
            <a:endParaRPr lang="id-ID" dirty="0"/>
          </a:p>
        </p:txBody>
      </p:sp>
      <p:sp>
        <p:nvSpPr>
          <p:cNvPr id="3" name="Content Placeholder 2"/>
          <p:cNvSpPr>
            <a:spLocks noGrp="1"/>
          </p:cNvSpPr>
          <p:nvPr>
            <p:ph idx="1"/>
          </p:nvPr>
        </p:nvSpPr>
        <p:spPr>
          <a:xfrm>
            <a:off x="500034" y="1214422"/>
            <a:ext cx="8229600" cy="4525963"/>
          </a:xfrm>
        </p:spPr>
        <p:txBody>
          <a:bodyPr>
            <a:normAutofit fontScale="92500" lnSpcReduction="10000"/>
          </a:bodyPr>
          <a:lstStyle/>
          <a:p>
            <a:pPr>
              <a:buNone/>
            </a:pPr>
            <a:r>
              <a:rPr lang="id-ID" b="1" dirty="0" smtClean="0"/>
              <a:t>3. Model Residual</a:t>
            </a:r>
          </a:p>
          <a:p>
            <a:pPr algn="just"/>
            <a:r>
              <a:rPr lang="id-ID" dirty="0" smtClean="0"/>
              <a:t>Pelayanan sosial diberikan terutama untuk pemenuhan kebutuhan dasar dan pada kelompok masyarakat yang kurang beruntung.</a:t>
            </a:r>
          </a:p>
          <a:p>
            <a:pPr algn="just"/>
            <a:r>
              <a:rPr lang="id-ID" dirty="0" smtClean="0"/>
              <a:t>Elemen dalam model residual </a:t>
            </a:r>
          </a:p>
          <a:p>
            <a:pPr marL="514350" indent="-514350" algn="just">
              <a:buFont typeface="+mj-lt"/>
              <a:buAutoNum type="arabicPeriod"/>
            </a:pPr>
            <a:r>
              <a:rPr lang="id-ID" dirty="0" smtClean="0"/>
              <a:t>Jaminan standar minimum</a:t>
            </a:r>
          </a:p>
          <a:p>
            <a:pPr marL="514350" indent="-514350" algn="just">
              <a:buFont typeface="+mj-lt"/>
              <a:buAutoNum type="arabicPeriod"/>
            </a:pPr>
            <a:r>
              <a:rPr lang="id-ID" dirty="0" smtClean="0"/>
              <a:t>Perlindungan sosial pada saat terjadinya resiko sosial</a:t>
            </a:r>
          </a:p>
          <a:p>
            <a:pPr marL="514350" indent="-514350" algn="just">
              <a:buFont typeface="+mj-lt"/>
              <a:buAutoNum type="arabicPeriod"/>
            </a:pPr>
            <a:r>
              <a:rPr lang="id-ID" dirty="0" smtClean="0"/>
              <a:t>Pemberian pelayanan sosial sebaik mungkin</a:t>
            </a:r>
          </a:p>
          <a:p>
            <a:endParaRPr lang="id-ID"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id-ID" sz="3600" b="1" i="1" dirty="0" smtClean="0"/>
              <a:t>lanjutan</a:t>
            </a:r>
            <a:endParaRPr lang="id-ID" sz="3600" b="1" i="1" dirty="0"/>
          </a:p>
        </p:txBody>
      </p:sp>
      <p:sp>
        <p:nvSpPr>
          <p:cNvPr id="3" name="Content Placeholder 2"/>
          <p:cNvSpPr>
            <a:spLocks noGrp="1"/>
          </p:cNvSpPr>
          <p:nvPr>
            <p:ph idx="1"/>
          </p:nvPr>
        </p:nvSpPr>
        <p:spPr>
          <a:xfrm>
            <a:off x="428596" y="1285860"/>
            <a:ext cx="8229600" cy="4525963"/>
          </a:xfrm>
        </p:spPr>
        <p:txBody>
          <a:bodyPr>
            <a:normAutofit/>
          </a:bodyPr>
          <a:lstStyle/>
          <a:p>
            <a:pPr marL="514350" indent="-514350" algn="just">
              <a:buNone/>
            </a:pPr>
            <a:r>
              <a:rPr lang="id-ID" b="1" dirty="0" smtClean="0"/>
              <a:t>4. Model Minimal : </a:t>
            </a:r>
          </a:p>
          <a:p>
            <a:pPr marL="514350" indent="-514350" algn="just"/>
            <a:r>
              <a:rPr lang="id-ID" dirty="0" smtClean="0"/>
              <a:t>biasanya diterapkan pada negara Latin dan Asia </a:t>
            </a:r>
          </a:p>
          <a:p>
            <a:pPr marL="514350" indent="-514350" algn="just"/>
            <a:r>
              <a:rPr lang="id-ID" dirty="0" smtClean="0"/>
              <a:t>ditandai dengan pengeluaran pemerintah untuk pembangunan sosial yang sangat kecil.</a:t>
            </a:r>
          </a:p>
          <a:p>
            <a:pPr marL="514350" indent="-514350" algn="just"/>
            <a:r>
              <a:rPr lang="id-ID" dirty="0" smtClean="0"/>
              <a:t>program kesejahteraan dan jaminan sosial diberikan secara sporadis, parsial dan minimal.</a:t>
            </a:r>
            <a:endParaRPr lang="id-ID"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id-ID" sz="4000" b="1" dirty="0" smtClean="0"/>
              <a:t>Dimensi Kebijakan Sosial</a:t>
            </a:r>
            <a:br>
              <a:rPr lang="id-ID" sz="4000" b="1" dirty="0" smtClean="0"/>
            </a:br>
            <a:r>
              <a:rPr lang="id-ID" sz="4000" b="1" dirty="0" smtClean="0"/>
              <a:t> ( Gillbert &amp; Specht)</a:t>
            </a:r>
            <a:endParaRPr lang="id-ID" sz="4000" b="1" dirty="0"/>
          </a:p>
        </p:txBody>
      </p:sp>
      <p:sp>
        <p:nvSpPr>
          <p:cNvPr id="3" name="Content Placeholder 2"/>
          <p:cNvSpPr>
            <a:spLocks noGrp="1"/>
          </p:cNvSpPr>
          <p:nvPr>
            <p:ph idx="1"/>
          </p:nvPr>
        </p:nvSpPr>
        <p:spPr>
          <a:xfrm>
            <a:off x="500034" y="1428736"/>
            <a:ext cx="8229600" cy="4525963"/>
          </a:xfrm>
        </p:spPr>
        <p:txBody>
          <a:bodyPr>
            <a:noAutofit/>
          </a:bodyPr>
          <a:lstStyle/>
          <a:p>
            <a:pPr marL="514350" indent="-514350" algn="just">
              <a:buFont typeface="+mj-lt"/>
              <a:buAutoNum type="arabicPeriod"/>
            </a:pPr>
            <a:r>
              <a:rPr lang="id-ID" sz="2800" b="1" dirty="0" smtClean="0"/>
              <a:t>Sebagai suatu proses </a:t>
            </a:r>
            <a:r>
              <a:rPr lang="id-ID" sz="2800" dirty="0" smtClean="0"/>
              <a:t>kebijakan sosial dipandang sebagai dinamika perumusan kebijakan (Pengembangan Kebijakan)</a:t>
            </a:r>
          </a:p>
          <a:p>
            <a:pPr marL="514350" indent="-514350" algn="just">
              <a:buFont typeface="+mj-lt"/>
              <a:buAutoNum type="arabicPeriod"/>
            </a:pPr>
            <a:r>
              <a:rPr lang="id-ID" sz="2800" b="1" dirty="0" smtClean="0"/>
              <a:t>Sebagai suatu produk </a:t>
            </a:r>
            <a:r>
              <a:rPr lang="id-ID" sz="2800" dirty="0" smtClean="0"/>
              <a:t>dipandang sebagai hasil akhir dari perumusan kebijakan atau perencanaan sosial (Rencana Induk /Standing Plan )</a:t>
            </a:r>
          </a:p>
          <a:p>
            <a:pPr marL="514350" indent="-514350" algn="just">
              <a:buFont typeface="+mj-lt"/>
              <a:buAutoNum type="arabicPeriod"/>
            </a:pPr>
            <a:r>
              <a:rPr lang="id-ID" sz="2800" b="1" dirty="0" smtClean="0"/>
              <a:t>Sebagai suatu kinerja </a:t>
            </a:r>
            <a:r>
              <a:rPr lang="id-ID" sz="2800" dirty="0" smtClean="0"/>
              <a:t>(performance) atau pencapaian tujuan kebijakan sosial yang merupakan diskripsi atau evaluasi terhadap hasil – hasil pengimplementasian produk kebijakan sosial (Analisi Kebijakan Sosial)</a:t>
            </a:r>
            <a:endParaRPr lang="id-ID" sz="2800"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54032"/>
          </a:xfrm>
        </p:spPr>
        <p:txBody>
          <a:bodyPr>
            <a:noAutofit/>
          </a:bodyPr>
          <a:lstStyle/>
          <a:p>
            <a:pPr algn="just"/>
            <a:r>
              <a:rPr lang="id-ID" sz="3200" b="1" dirty="0" smtClean="0"/>
              <a:t>1.Sebagai Suatu Proses</a:t>
            </a:r>
            <a:endParaRPr lang="id-ID" sz="3200" b="1" dirty="0"/>
          </a:p>
        </p:txBody>
      </p:sp>
      <p:sp>
        <p:nvSpPr>
          <p:cNvPr id="3" name="Content Placeholder 2"/>
          <p:cNvSpPr>
            <a:spLocks noGrp="1"/>
          </p:cNvSpPr>
          <p:nvPr>
            <p:ph idx="1"/>
          </p:nvPr>
        </p:nvSpPr>
        <p:spPr>
          <a:xfrm>
            <a:off x="457200" y="928670"/>
            <a:ext cx="8229600" cy="5500726"/>
          </a:xfrm>
        </p:spPr>
        <p:txBody>
          <a:bodyPr>
            <a:normAutofit/>
          </a:bodyPr>
          <a:lstStyle/>
          <a:p>
            <a:pPr marL="514350" indent="-514350" algn="just"/>
            <a:r>
              <a:rPr lang="id-ID" sz="2800" dirty="0" smtClean="0"/>
              <a:t>Sebagai tahapan perumusan kebijakan dalam kaitannya  dengan variabel sosio politik dan metodologik</a:t>
            </a:r>
          </a:p>
          <a:p>
            <a:pPr marL="514350" indent="-514350" algn="just"/>
            <a:r>
              <a:rPr lang="id-ID" sz="2800" dirty="0" smtClean="0"/>
              <a:t>Kebijakan sosial merupakan suatu tahapan untuk membuat suatu rencana suatu tindakan yang dimulai dari :</a:t>
            </a:r>
          </a:p>
          <a:p>
            <a:pPr lvl="1" algn="just">
              <a:buNone/>
            </a:pPr>
            <a:r>
              <a:rPr lang="id-ID" dirty="0" smtClean="0"/>
              <a:t>- pengidentifikasian kebutuhan </a:t>
            </a:r>
          </a:p>
          <a:p>
            <a:pPr lvl="1" algn="just">
              <a:buNone/>
            </a:pPr>
            <a:r>
              <a:rPr lang="id-ID" dirty="0" smtClean="0"/>
              <a:t>- penetapan alternatif –alternatif tindakan</a:t>
            </a:r>
          </a:p>
          <a:p>
            <a:pPr lvl="1" algn="just">
              <a:buNone/>
            </a:pPr>
            <a:r>
              <a:rPr lang="id-ID" dirty="0" smtClean="0"/>
              <a:t>- penyeleksian strategi – strategi kebijakan</a:t>
            </a:r>
          </a:p>
          <a:p>
            <a:pPr lvl="1" algn="just">
              <a:buNone/>
            </a:pPr>
            <a:r>
              <a:rPr lang="id-ID" dirty="0" smtClean="0"/>
              <a:t>- evaluasi terhadap pengimplementasian    kebijakan</a:t>
            </a:r>
          </a:p>
          <a:p>
            <a:pPr marL="514350" indent="-514350" algn="just"/>
            <a:endParaRPr lang="id-ID" sz="2800" dirty="0" smtClean="0"/>
          </a:p>
          <a:p>
            <a:pPr marL="514350" indent="-514350" algn="just">
              <a:buNone/>
            </a:pPr>
            <a:endParaRPr lang="id-ID" dirty="0"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99392"/>
            <a:ext cx="8229600" cy="1143000"/>
          </a:xfrm>
        </p:spPr>
        <p:txBody>
          <a:bodyPr>
            <a:normAutofit/>
          </a:bodyPr>
          <a:lstStyle/>
          <a:p>
            <a:pPr algn="just"/>
            <a:r>
              <a:rPr lang="id-ID" sz="4000" b="1" i="1" dirty="0" smtClean="0"/>
              <a:t>lanjutan</a:t>
            </a:r>
            <a:endParaRPr lang="id-ID" sz="4000" b="1" i="1" dirty="0"/>
          </a:p>
        </p:txBody>
      </p:sp>
      <p:sp>
        <p:nvSpPr>
          <p:cNvPr id="3" name="Content Placeholder 2"/>
          <p:cNvSpPr>
            <a:spLocks noGrp="1"/>
          </p:cNvSpPr>
          <p:nvPr>
            <p:ph idx="1"/>
          </p:nvPr>
        </p:nvSpPr>
        <p:spPr>
          <a:xfrm>
            <a:off x="323528" y="980728"/>
            <a:ext cx="8229600" cy="4525963"/>
          </a:xfrm>
        </p:spPr>
        <p:txBody>
          <a:bodyPr>
            <a:normAutofit/>
          </a:bodyPr>
          <a:lstStyle/>
          <a:p>
            <a:pPr algn="just"/>
            <a:r>
              <a:rPr lang="id-ID" sz="3300" dirty="0" smtClean="0"/>
              <a:t>Makna dari kebijakan sosial sebagai proses meliputi pengembangan kebijakan yang menunjuk pada perumusan kebijakan ( </a:t>
            </a:r>
            <a:r>
              <a:rPr lang="id-ID" sz="3300" b="1" dirty="0" smtClean="0"/>
              <a:t>Magill )</a:t>
            </a:r>
          </a:p>
          <a:p>
            <a:endParaRPr lang="id-ID" b="1" dirty="0"/>
          </a:p>
        </p:txBody>
      </p:sp>
    </p:spTree>
    <p:extLst>
      <p:ext uri="{BB962C8B-B14F-4D97-AF65-F5344CB8AC3E}">
        <p14:creationId xmlns:p14="http://schemas.microsoft.com/office/powerpoint/2010/main" val="276690249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214290"/>
            <a:ext cx="8229600" cy="785794"/>
          </a:xfrm>
        </p:spPr>
        <p:txBody>
          <a:bodyPr>
            <a:normAutofit/>
          </a:bodyPr>
          <a:lstStyle/>
          <a:p>
            <a:pPr algn="just"/>
            <a:r>
              <a:rPr lang="id-ID" sz="3600" b="1" dirty="0" smtClean="0"/>
              <a:t>3. Sebagai suatu produk</a:t>
            </a:r>
            <a:endParaRPr lang="id-ID" sz="3600" b="1" dirty="0"/>
          </a:p>
        </p:txBody>
      </p:sp>
      <p:sp>
        <p:nvSpPr>
          <p:cNvPr id="3" name="Content Placeholder 2"/>
          <p:cNvSpPr>
            <a:spLocks noGrp="1"/>
          </p:cNvSpPr>
          <p:nvPr>
            <p:ph idx="1"/>
          </p:nvPr>
        </p:nvSpPr>
        <p:spPr>
          <a:xfrm>
            <a:off x="428596" y="1214422"/>
            <a:ext cx="8229600" cy="5929353"/>
          </a:xfrm>
        </p:spPr>
        <p:txBody>
          <a:bodyPr>
            <a:normAutofit/>
          </a:bodyPr>
          <a:lstStyle/>
          <a:p>
            <a:pPr algn="just"/>
            <a:r>
              <a:rPr lang="id-ID" dirty="0" smtClean="0"/>
              <a:t>Kebijakan sosial sebagai hasil dari proses perumusan kebijakan sosial atau perencanaan sosial.</a:t>
            </a:r>
          </a:p>
          <a:p>
            <a:pPr algn="just"/>
            <a:r>
              <a:rPr lang="id-ID" dirty="0" smtClean="0"/>
              <a:t>Kebijakan sosial mencakup segala peraturan, perundang-undangan,proposal program yang berfungsi sebagai pedoman dalam melaksanakan kegiatan atau proyek.</a:t>
            </a:r>
          </a:p>
          <a:p>
            <a:pPr algn="just"/>
            <a:r>
              <a:rPr lang="id-ID" dirty="0" smtClean="0"/>
              <a:t>Kebijakan sosial  sebagai rumusan strategi atau merujuk pada rencana induk.</a:t>
            </a:r>
          </a:p>
          <a:p>
            <a:pPr algn="just">
              <a:buNone/>
            </a:pPr>
            <a:endParaRPr lang="id-ID"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0"/>
            <a:ext cx="8229600" cy="1143000"/>
          </a:xfrm>
        </p:spPr>
        <p:txBody>
          <a:bodyPr>
            <a:normAutofit/>
          </a:bodyPr>
          <a:lstStyle/>
          <a:p>
            <a:pPr algn="just"/>
            <a:r>
              <a:rPr lang="id-ID" sz="3200" b="1" i="1" dirty="0" smtClean="0"/>
              <a:t>lanjutan</a:t>
            </a:r>
            <a:endParaRPr lang="id-ID" sz="3200" b="1" i="1" dirty="0"/>
          </a:p>
        </p:txBody>
      </p:sp>
      <p:sp>
        <p:nvSpPr>
          <p:cNvPr id="3" name="Content Placeholder 2"/>
          <p:cNvSpPr>
            <a:spLocks noGrp="1"/>
          </p:cNvSpPr>
          <p:nvPr>
            <p:ph idx="1"/>
          </p:nvPr>
        </p:nvSpPr>
        <p:spPr>
          <a:xfrm>
            <a:off x="611560" y="1556792"/>
            <a:ext cx="8229600" cy="4525963"/>
          </a:xfrm>
        </p:spPr>
        <p:txBody>
          <a:bodyPr>
            <a:noAutofit/>
          </a:bodyPr>
          <a:lstStyle/>
          <a:p>
            <a:pPr marL="0" indent="0" algn="just">
              <a:buNone/>
            </a:pPr>
            <a:r>
              <a:rPr lang="id-ID" sz="2800" b="1" dirty="0" smtClean="0"/>
              <a:t>*catatan :</a:t>
            </a:r>
          </a:p>
          <a:p>
            <a:pPr marL="0" indent="0" algn="just">
              <a:buNone/>
            </a:pPr>
            <a:r>
              <a:rPr lang="id-ID" sz="2800" b="1" dirty="0" smtClean="0"/>
              <a:t>Semua peraturan atau perundang-undangan sebuah kebijakan namun tidak semua kebijakan merupakan peraturan atau perundang-undangan ,tetapi dapat berbentuk naskah ( white paper).</a:t>
            </a:r>
            <a:endParaRPr lang="id-ID" sz="2800" b="1" dirty="0"/>
          </a:p>
        </p:txBody>
      </p:sp>
    </p:spTree>
    <p:extLst>
      <p:ext uri="{BB962C8B-B14F-4D97-AF65-F5344CB8AC3E}">
        <p14:creationId xmlns:p14="http://schemas.microsoft.com/office/powerpoint/2010/main" val="162513133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id-ID" b="1" dirty="0" smtClean="0"/>
              <a:t>4.Sebagai suatu kinerja</a:t>
            </a:r>
            <a:endParaRPr lang="id-ID" b="1" dirty="0"/>
          </a:p>
        </p:txBody>
      </p:sp>
      <p:sp>
        <p:nvSpPr>
          <p:cNvPr id="3" name="Content Placeholder 2"/>
          <p:cNvSpPr>
            <a:spLocks noGrp="1"/>
          </p:cNvSpPr>
          <p:nvPr>
            <p:ph idx="1"/>
          </p:nvPr>
        </p:nvSpPr>
        <p:spPr>
          <a:xfrm>
            <a:off x="500034" y="1428736"/>
            <a:ext cx="8229600" cy="4525963"/>
          </a:xfrm>
        </p:spPr>
        <p:txBody>
          <a:bodyPr>
            <a:normAutofit fontScale="92500" lnSpcReduction="10000"/>
          </a:bodyPr>
          <a:lstStyle/>
          <a:p>
            <a:pPr algn="just"/>
            <a:r>
              <a:rPr lang="id-ID" dirty="0" smtClean="0"/>
              <a:t>Kebijakan sosial merupakan diskripsi atau evaluasi terhadap pengimplementasian produk kebijakan sosial atau pencapaian tujuan atas rencana pembangunan</a:t>
            </a:r>
          </a:p>
          <a:p>
            <a:pPr algn="just"/>
            <a:r>
              <a:rPr lang="id-ID" dirty="0" smtClean="0"/>
              <a:t>Kebijakan sosial menyangkut kegiatan analisis untuk melihat dampak atau pengaruh yang terjadi pada masyarakat baik yang bersifat positif maupun negatif sebagai akibat diterapkannya suatu peraturan,perundang –undangan atau suatu program</a:t>
            </a:r>
            <a:endParaRPr lang="id-ID"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0"/>
            <a:ext cx="8229600" cy="1143000"/>
          </a:xfrm>
        </p:spPr>
        <p:txBody>
          <a:bodyPr>
            <a:normAutofit/>
          </a:bodyPr>
          <a:lstStyle/>
          <a:p>
            <a:r>
              <a:rPr lang="id-ID" sz="3600" b="1" dirty="0" smtClean="0"/>
              <a:t>TUJUAN KEBIJAKAN SOSIAL</a:t>
            </a:r>
            <a:endParaRPr lang="id-ID" sz="3600" b="1" dirty="0"/>
          </a:p>
        </p:txBody>
      </p:sp>
      <p:sp>
        <p:nvSpPr>
          <p:cNvPr id="3" name="Content Placeholder 2"/>
          <p:cNvSpPr>
            <a:spLocks noGrp="1"/>
          </p:cNvSpPr>
          <p:nvPr>
            <p:ph idx="1"/>
          </p:nvPr>
        </p:nvSpPr>
        <p:spPr>
          <a:xfrm>
            <a:off x="914400" y="1000108"/>
            <a:ext cx="8229600" cy="4525963"/>
          </a:xfrm>
        </p:spPr>
        <p:txBody>
          <a:bodyPr>
            <a:noAutofit/>
          </a:bodyPr>
          <a:lstStyle/>
          <a:p>
            <a:pPr algn="just"/>
            <a:r>
              <a:rPr lang="id-ID" sz="2600" b="1" dirty="0" smtClean="0"/>
              <a:t>Berorientasi pada 2 hal </a:t>
            </a:r>
            <a:r>
              <a:rPr lang="id-ID" sz="2600" dirty="0" smtClean="0"/>
              <a:t>:</a:t>
            </a:r>
          </a:p>
          <a:p>
            <a:pPr marL="514350" indent="-514350" algn="just">
              <a:buFont typeface="+mj-lt"/>
              <a:buAutoNum type="arabicPeriod"/>
            </a:pPr>
            <a:r>
              <a:rPr lang="id-ID" sz="2600" dirty="0" smtClean="0"/>
              <a:t>Suatu tindakan untuk melakukan perubahan ( karena ada masalah )</a:t>
            </a:r>
          </a:p>
          <a:p>
            <a:pPr marL="514350" indent="-514350" algn="just">
              <a:buFont typeface="+mj-lt"/>
              <a:buAutoNum type="arabicPeriod"/>
            </a:pPr>
            <a:r>
              <a:rPr lang="id-ID" sz="2600" dirty="0" smtClean="0"/>
              <a:t>Pencapaian tujuan (memenuhi kebutuhan sosial masyarakat </a:t>
            </a:r>
          </a:p>
          <a:p>
            <a:pPr marL="514350" indent="-514350" algn="just"/>
            <a:r>
              <a:rPr lang="id-ID" sz="2600" b="1" dirty="0" smtClean="0"/>
              <a:t>Tujuan  kebijakan sosial </a:t>
            </a:r>
            <a:r>
              <a:rPr lang="id-ID" sz="2600" dirty="0" smtClean="0"/>
              <a:t>:</a:t>
            </a:r>
          </a:p>
          <a:p>
            <a:pPr marL="514350" indent="-514350" algn="just">
              <a:buFont typeface="+mj-lt"/>
              <a:buAutoNum type="arabicPeriod"/>
            </a:pPr>
            <a:r>
              <a:rPr lang="id-ID" sz="2600" dirty="0" smtClean="0"/>
              <a:t>Pemecahan masalah</a:t>
            </a:r>
          </a:p>
          <a:p>
            <a:pPr marL="514350" indent="-514350" algn="just">
              <a:buFont typeface="+mj-lt"/>
              <a:buAutoNum type="arabicPeriod"/>
            </a:pPr>
            <a:r>
              <a:rPr lang="id-ID" sz="2600" dirty="0" smtClean="0"/>
              <a:t>Pemenuhan kebutuhan ( penyediaan pelayanan yang diperlukan baik ada masalah /tidak )</a:t>
            </a:r>
          </a:p>
          <a:p>
            <a:pPr marL="514350" indent="-514350" algn="just"/>
            <a:r>
              <a:rPr lang="id-ID" sz="2600" b="1" dirty="0" smtClean="0"/>
              <a:t>Fungsi kebijakan sosial</a:t>
            </a:r>
            <a:r>
              <a:rPr lang="id-ID" sz="2600" dirty="0" smtClean="0"/>
              <a:t>:</a:t>
            </a:r>
          </a:p>
          <a:p>
            <a:pPr marL="514350" indent="-514350" algn="just">
              <a:buFont typeface="+mj-lt"/>
              <a:buAutoNum type="arabicPeriod"/>
            </a:pPr>
            <a:r>
              <a:rPr lang="id-ID" sz="2600" dirty="0" smtClean="0"/>
              <a:t>Preventif (pencegahan )</a:t>
            </a:r>
          </a:p>
          <a:p>
            <a:pPr marL="514350" indent="-514350" algn="just">
              <a:buFont typeface="+mj-lt"/>
              <a:buAutoNum type="arabicPeriod"/>
            </a:pPr>
            <a:r>
              <a:rPr lang="id-ID" sz="2600" dirty="0" smtClean="0"/>
              <a:t>Kuratif ( penyembuhan)</a:t>
            </a:r>
          </a:p>
          <a:p>
            <a:pPr marL="514350" indent="-514350" algn="just">
              <a:buFont typeface="+mj-lt"/>
              <a:buAutoNum type="arabicPeriod"/>
            </a:pPr>
            <a:r>
              <a:rPr lang="id-ID" sz="2600" dirty="0" smtClean="0"/>
              <a:t>Pengembangan ( developmental)</a:t>
            </a:r>
          </a:p>
          <a:p>
            <a:pPr marL="0" indent="0" algn="just">
              <a:buNone/>
            </a:pPr>
            <a:endParaRPr lang="id-ID" sz="2600" dirty="0" smtClean="0"/>
          </a:p>
          <a:p>
            <a:pPr marL="514350" indent="-514350" algn="just"/>
            <a:endParaRPr lang="id-ID" sz="2600" dirty="0" smtClean="0"/>
          </a:p>
          <a:p>
            <a:pPr marL="514350" indent="-514350" algn="just">
              <a:buFont typeface="+mj-lt"/>
              <a:buAutoNum type="arabicPeriod"/>
            </a:pPr>
            <a:endParaRPr lang="id-ID" sz="2400"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0"/>
            <a:ext cx="7239000" cy="1143000"/>
          </a:xfrm>
        </p:spPr>
        <p:txBody>
          <a:bodyPr>
            <a:normAutofit/>
          </a:bodyPr>
          <a:lstStyle/>
          <a:p>
            <a:pPr algn="just"/>
            <a:r>
              <a:rPr lang="id-ID" sz="3600" b="1" dirty="0" smtClean="0"/>
              <a:t>Komponen Tujuan Kebijakan Sosial</a:t>
            </a:r>
            <a:endParaRPr lang="id-ID" sz="3600" b="1" dirty="0"/>
          </a:p>
        </p:txBody>
      </p:sp>
      <p:sp>
        <p:nvSpPr>
          <p:cNvPr id="3" name="Content Placeholder 2"/>
          <p:cNvSpPr>
            <a:spLocks noGrp="1"/>
          </p:cNvSpPr>
          <p:nvPr>
            <p:ph idx="1"/>
          </p:nvPr>
        </p:nvSpPr>
        <p:spPr>
          <a:xfrm>
            <a:off x="214282" y="1000108"/>
            <a:ext cx="8658228" cy="5429288"/>
          </a:xfrm>
        </p:spPr>
        <p:txBody>
          <a:bodyPr>
            <a:noAutofit/>
          </a:bodyPr>
          <a:lstStyle/>
          <a:p>
            <a:pPr algn="just"/>
            <a:r>
              <a:rPr lang="id-ID" sz="2600" dirty="0" smtClean="0"/>
              <a:t>Mengantisipasi, mengurangi atau mengatasi masalah – masalah sosial yang terjadi di dalam masyarakat.</a:t>
            </a:r>
          </a:p>
          <a:p>
            <a:pPr algn="just"/>
            <a:r>
              <a:rPr lang="id-ID" sz="2600" dirty="0" smtClean="0"/>
              <a:t>Memenuhi kebutuhan – kebutuhan individu, keluarga, kelompok atau masyarakat yang tidak dapat mereka penuhi sendiri melainkan harus melalui tindakan kolektif.</a:t>
            </a:r>
          </a:p>
          <a:p>
            <a:pPr algn="just"/>
            <a:r>
              <a:rPr lang="id-ID" sz="2600" dirty="0" smtClean="0"/>
              <a:t>Meningkatkan hubungan intrasosial dengan mengurangi ketidakberfungsian sosial individu,kelompok yang disebabkan faktor internal –personal maupun eksternal –personal.</a:t>
            </a:r>
          </a:p>
          <a:p>
            <a:pPr algn="just"/>
            <a:r>
              <a:rPr lang="id-ID" sz="2600" dirty="0" smtClean="0"/>
              <a:t>Meningkatkan situasi dan lingkungan sosial ekonomi bagi upaya pelaksanaan peranan dan pencapaian kebutuhan masyarakat sesuai dengan hak, harkat dan martabat kemanusiaan</a:t>
            </a:r>
            <a:endParaRPr lang="id-ID" sz="26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smtClean="0"/>
              <a:t>Materi Perkuliahan</a:t>
            </a:r>
            <a:endParaRPr lang="id-ID" b="1" dirty="0"/>
          </a:p>
        </p:txBody>
      </p:sp>
      <p:sp>
        <p:nvSpPr>
          <p:cNvPr id="3" name="Content Placeholder 2"/>
          <p:cNvSpPr>
            <a:spLocks noGrp="1"/>
          </p:cNvSpPr>
          <p:nvPr>
            <p:ph idx="1"/>
          </p:nvPr>
        </p:nvSpPr>
        <p:spPr>
          <a:xfrm>
            <a:off x="428596" y="1428736"/>
            <a:ext cx="8229600" cy="4525963"/>
          </a:xfrm>
        </p:spPr>
        <p:txBody>
          <a:bodyPr>
            <a:noAutofit/>
          </a:bodyPr>
          <a:lstStyle/>
          <a:p>
            <a:r>
              <a:rPr lang="id-ID" dirty="0" smtClean="0"/>
              <a:t>Konsep Dasar Kebijakan Sosial</a:t>
            </a:r>
          </a:p>
          <a:p>
            <a:r>
              <a:rPr lang="id-ID" dirty="0" smtClean="0"/>
              <a:t>Sejarah Singkat Kebijakan Sosial</a:t>
            </a:r>
          </a:p>
          <a:p>
            <a:r>
              <a:rPr lang="id-ID" dirty="0" smtClean="0"/>
              <a:t>Dimensi Kebijakan Sosial</a:t>
            </a:r>
          </a:p>
          <a:p>
            <a:r>
              <a:rPr lang="id-ID" dirty="0" smtClean="0"/>
              <a:t>Tujuan Kebijakan Sosial</a:t>
            </a:r>
          </a:p>
          <a:p>
            <a:r>
              <a:rPr lang="id-ID" dirty="0" smtClean="0"/>
              <a:t>Nilai Kebijakan Sosial</a:t>
            </a:r>
          </a:p>
          <a:p>
            <a:r>
              <a:rPr lang="id-ID" dirty="0" smtClean="0"/>
              <a:t>Implementasi kebijakan sosial </a:t>
            </a:r>
          </a:p>
          <a:p>
            <a:r>
              <a:rPr lang="id-ID" dirty="0" smtClean="0"/>
              <a:t>Tata Kelola Kebijakan Sosial</a:t>
            </a:r>
          </a:p>
          <a:p>
            <a:pPr>
              <a:buNone/>
            </a:pPr>
            <a:endParaRPr lang="id-ID"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1472" y="-214338"/>
            <a:ext cx="8229600" cy="1143000"/>
          </a:xfrm>
        </p:spPr>
        <p:txBody>
          <a:bodyPr>
            <a:normAutofit/>
          </a:bodyPr>
          <a:lstStyle/>
          <a:p>
            <a:pPr algn="just"/>
            <a:r>
              <a:rPr lang="id-ID" sz="3200" b="1" i="1" dirty="0" smtClean="0"/>
              <a:t>lanjutan</a:t>
            </a:r>
            <a:endParaRPr lang="id-ID" sz="3200" b="1" i="1" dirty="0"/>
          </a:p>
        </p:txBody>
      </p:sp>
      <p:sp>
        <p:nvSpPr>
          <p:cNvPr id="3" name="Content Placeholder 2"/>
          <p:cNvSpPr>
            <a:spLocks noGrp="1"/>
          </p:cNvSpPr>
          <p:nvPr>
            <p:ph idx="1"/>
          </p:nvPr>
        </p:nvSpPr>
        <p:spPr>
          <a:xfrm>
            <a:off x="539552" y="980728"/>
            <a:ext cx="8229600" cy="4525963"/>
          </a:xfrm>
        </p:spPr>
        <p:txBody>
          <a:bodyPr>
            <a:noAutofit/>
          </a:bodyPr>
          <a:lstStyle/>
          <a:p>
            <a:pPr algn="just"/>
            <a:r>
              <a:rPr lang="id-ID" sz="2400" dirty="0" smtClean="0"/>
              <a:t>Menggali, mengalokasikan dan mengembangkan sumber–sumber kemasyarakatan demi tercapainya kesejahteraan dan keadilan sosial. </a:t>
            </a:r>
          </a:p>
          <a:p>
            <a:pPr algn="just">
              <a:buNone/>
            </a:pPr>
            <a:r>
              <a:rPr lang="id-ID" sz="2400" dirty="0" smtClean="0"/>
              <a:t>Untuk mencapai tujuan ada seperangkat dan mekanisme kemasyarakatan yang harus diubah  yaitu :</a:t>
            </a:r>
          </a:p>
          <a:p>
            <a:pPr marL="514350" indent="-514350" algn="just">
              <a:buFont typeface="+mj-lt"/>
              <a:buAutoNum type="arabicPeriod"/>
            </a:pPr>
            <a:r>
              <a:rPr lang="id-ID" sz="2400" b="1" dirty="0" smtClean="0"/>
              <a:t>Pengembangan sumber –sumber </a:t>
            </a:r>
            <a:r>
              <a:rPr lang="id-ID" sz="2400" dirty="0" smtClean="0"/>
              <a:t>(pembuatan keputusan, penetuan plihan berkenaan dengan sumber yang ada dalam masyarakat ) misal : jenis,kuantitas,kualitas barang/pelayanan</a:t>
            </a:r>
          </a:p>
          <a:p>
            <a:pPr marL="514350" indent="-514350" algn="just">
              <a:buFont typeface="+mj-lt"/>
              <a:buAutoNum type="arabicPeriod"/>
            </a:pPr>
            <a:r>
              <a:rPr lang="id-ID" sz="2400" b="1" dirty="0" smtClean="0"/>
              <a:t>Pengalokasian status </a:t>
            </a:r>
            <a:r>
              <a:rPr lang="id-ID" sz="2400" dirty="0" smtClean="0"/>
              <a:t>( menyangkut peningkatan dan perluasaan akses bagi anggota masyarakat) : tidak ada diskriminasi </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0"/>
            <a:ext cx="8229600" cy="1143000"/>
          </a:xfrm>
        </p:spPr>
        <p:txBody>
          <a:bodyPr>
            <a:normAutofit/>
          </a:bodyPr>
          <a:lstStyle/>
          <a:p>
            <a:pPr algn="l"/>
            <a:r>
              <a:rPr lang="id-ID" sz="4000" i="1" dirty="0" smtClean="0"/>
              <a:t>lanjutan</a:t>
            </a:r>
            <a:endParaRPr lang="id-ID" sz="4000" i="1" dirty="0"/>
          </a:p>
        </p:txBody>
      </p:sp>
      <p:sp>
        <p:nvSpPr>
          <p:cNvPr id="3" name="Content Placeholder 2"/>
          <p:cNvSpPr>
            <a:spLocks noGrp="1"/>
          </p:cNvSpPr>
          <p:nvPr>
            <p:ph idx="1"/>
          </p:nvPr>
        </p:nvSpPr>
        <p:spPr>
          <a:xfrm>
            <a:off x="500034" y="1142984"/>
            <a:ext cx="8229600" cy="4525963"/>
          </a:xfrm>
        </p:spPr>
        <p:txBody>
          <a:bodyPr>
            <a:normAutofit fontScale="92500" lnSpcReduction="10000"/>
          </a:bodyPr>
          <a:lstStyle/>
          <a:p>
            <a:r>
              <a:rPr lang="id-ID" b="1" dirty="0" smtClean="0"/>
              <a:t>Pendistribusian hak </a:t>
            </a:r>
            <a:r>
              <a:rPr lang="id-ID" dirty="0" smtClean="0"/>
              <a:t>( perluasan kesempatan individu/ kelompok dalam mengontrol sumber –sumber material dan non material).</a:t>
            </a:r>
          </a:p>
          <a:p>
            <a:pPr algn="just">
              <a:buNone/>
            </a:pPr>
            <a:r>
              <a:rPr lang="id-ID" dirty="0" smtClean="0"/>
              <a:t>3 aspek tersebut merupakan kerangka acuan dalam menentukan tujuan kebijakan.</a:t>
            </a:r>
          </a:p>
          <a:p>
            <a:pPr algn="just">
              <a:buNone/>
            </a:pPr>
            <a:r>
              <a:rPr lang="id-ID" dirty="0" smtClean="0"/>
              <a:t>Kebijakan sosial harus memperhatikan :</a:t>
            </a:r>
          </a:p>
          <a:p>
            <a:pPr algn="just"/>
            <a:r>
              <a:rPr lang="id-ID" dirty="0" smtClean="0"/>
              <a:t>Distribusi barang dan pelayanan</a:t>
            </a:r>
          </a:p>
          <a:p>
            <a:pPr algn="just"/>
            <a:r>
              <a:rPr lang="id-ID" dirty="0" smtClean="0"/>
              <a:t>Kesempatan dan kekuasaan yang lebih luas</a:t>
            </a:r>
          </a:p>
          <a:p>
            <a:pPr algn="just"/>
            <a:r>
              <a:rPr lang="id-ID" dirty="0" smtClean="0"/>
              <a:t>Adil dan merata bagi segenap warga masyarakat</a:t>
            </a:r>
          </a:p>
          <a:p>
            <a:pPr>
              <a:buNone/>
            </a:pPr>
            <a:endParaRPr lang="id-ID"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b="1" dirty="0" smtClean="0"/>
              <a:t>Nilai dalam Kebijakan Sosial</a:t>
            </a:r>
            <a:endParaRPr lang="id-ID" b="1" dirty="0"/>
          </a:p>
        </p:txBody>
      </p:sp>
      <p:sp>
        <p:nvSpPr>
          <p:cNvPr id="3" name="Content Placeholder 2"/>
          <p:cNvSpPr>
            <a:spLocks noGrp="1"/>
          </p:cNvSpPr>
          <p:nvPr>
            <p:ph idx="1"/>
          </p:nvPr>
        </p:nvSpPr>
        <p:spPr/>
        <p:txBody>
          <a:bodyPr>
            <a:normAutofit/>
          </a:bodyPr>
          <a:lstStyle/>
          <a:p>
            <a:pPr marL="514350" indent="-514350">
              <a:buFont typeface="+mj-lt"/>
              <a:buAutoNum type="arabicPeriod"/>
            </a:pPr>
            <a:r>
              <a:rPr lang="id-ID" dirty="0" smtClean="0"/>
              <a:t>Social Justice ( keadilan sosial}</a:t>
            </a:r>
          </a:p>
          <a:p>
            <a:pPr marL="514350" indent="-514350">
              <a:buFont typeface="+mj-lt"/>
              <a:buAutoNum type="arabicPeriod"/>
            </a:pPr>
            <a:r>
              <a:rPr lang="id-ID" dirty="0" smtClean="0"/>
              <a:t>Human Right ( hak asasi manusi)</a:t>
            </a:r>
          </a:p>
          <a:p>
            <a:pPr marL="514350" indent="-514350">
              <a:buFont typeface="+mj-lt"/>
              <a:buAutoNum type="arabicPeriod"/>
            </a:pPr>
            <a:r>
              <a:rPr lang="id-ID" dirty="0" smtClean="0"/>
              <a:t>Keadilan distribusional</a:t>
            </a:r>
          </a:p>
          <a:p>
            <a:pPr marL="0" indent="0">
              <a:buNone/>
            </a:pPr>
            <a:r>
              <a:rPr lang="id-ID" dirty="0"/>
              <a:t>	</a:t>
            </a:r>
            <a:r>
              <a:rPr lang="id-ID" dirty="0" smtClean="0"/>
              <a:t>a.Equality ( pemerataan )</a:t>
            </a:r>
          </a:p>
          <a:p>
            <a:pPr marL="0" indent="0">
              <a:buNone/>
            </a:pPr>
            <a:r>
              <a:rPr lang="id-ID" dirty="0" smtClean="0"/>
              <a:t>	b. Equity ( kesetaraan )</a:t>
            </a:r>
          </a:p>
          <a:p>
            <a:pPr marL="0" indent="0">
              <a:buNone/>
            </a:pPr>
            <a:r>
              <a:rPr lang="id-ID" dirty="0"/>
              <a:t>	</a:t>
            </a:r>
            <a:r>
              <a:rPr lang="id-ID" dirty="0" smtClean="0"/>
              <a:t>c. Equevalence ( kesesuaian)</a:t>
            </a:r>
          </a:p>
          <a:p>
            <a:pPr marL="514350" indent="-514350" algn="just">
              <a:buNone/>
            </a:pPr>
            <a:r>
              <a:rPr lang="id-ID" dirty="0"/>
              <a:t>	</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620688"/>
            <a:ext cx="8229600" cy="4525963"/>
          </a:xfrm>
        </p:spPr>
        <p:txBody>
          <a:bodyPr>
            <a:normAutofit fontScale="25000" lnSpcReduction="20000"/>
          </a:bodyPr>
          <a:lstStyle/>
          <a:p>
            <a:pPr marL="514350" indent="-514350" algn="ctr">
              <a:buNone/>
            </a:pPr>
            <a:endParaRPr lang="id-ID" sz="12800" b="1" dirty="0" smtClean="0"/>
          </a:p>
          <a:p>
            <a:pPr marL="514350" indent="-514350">
              <a:buFont typeface="+mj-lt"/>
              <a:buAutoNum type="arabicPeriod"/>
            </a:pPr>
            <a:r>
              <a:rPr lang="id-ID" sz="12800" b="1" dirty="0" smtClean="0"/>
              <a:t>Keadilan Sosial</a:t>
            </a:r>
          </a:p>
          <a:p>
            <a:pPr marL="514350" indent="-514350" algn="just"/>
            <a:r>
              <a:rPr lang="id-ID" sz="12800" dirty="0" smtClean="0"/>
              <a:t>Arti keadilan sosial bahwa setiap orang harus mendapat hak yang merata dan harus menimbulkan kebaikan bersama</a:t>
            </a:r>
          </a:p>
          <a:p>
            <a:pPr marL="514350" indent="-514350" algn="just"/>
            <a:r>
              <a:rPr lang="id-ID" sz="12800" dirty="0" smtClean="0"/>
              <a:t>Fungsi keadilan soial sebagai panduan untuk menyikapi berbagai persoalan masyarakat sebagai isu kebijakan sosial</a:t>
            </a:r>
          </a:p>
          <a:p>
            <a:pPr marL="514350" indent="-514350" algn="just"/>
            <a:r>
              <a:rPr lang="id-ID" sz="12800" dirty="0" smtClean="0"/>
              <a:t>Dengan keadilan sosial semua orang mempunyai hak yang sama  untuk tujuan utama dalam kebijakan sosial</a:t>
            </a:r>
          </a:p>
          <a:p>
            <a:endParaRPr lang="id-ID" sz="5100"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46"/>
          </a:xfrm>
        </p:spPr>
        <p:txBody>
          <a:bodyPr>
            <a:normAutofit/>
          </a:bodyPr>
          <a:lstStyle/>
          <a:p>
            <a:pPr algn="l"/>
            <a:r>
              <a:rPr lang="id-ID" sz="4000" b="1" dirty="0" smtClean="0"/>
              <a:t>2. Human Right ( Hak Asasi Manusia )</a:t>
            </a:r>
            <a:endParaRPr lang="id-ID" sz="4000" b="1" dirty="0"/>
          </a:p>
        </p:txBody>
      </p:sp>
      <p:sp>
        <p:nvSpPr>
          <p:cNvPr id="3" name="Content Placeholder 2"/>
          <p:cNvSpPr>
            <a:spLocks noGrp="1"/>
          </p:cNvSpPr>
          <p:nvPr>
            <p:ph idx="1"/>
          </p:nvPr>
        </p:nvSpPr>
        <p:spPr/>
        <p:txBody>
          <a:bodyPr>
            <a:normAutofit fontScale="92500"/>
          </a:bodyPr>
          <a:lstStyle/>
          <a:p>
            <a:pPr algn="just"/>
            <a:r>
              <a:rPr lang="id-ID" dirty="0" smtClean="0"/>
              <a:t>Setiap manusia mempunyai hak dasar untuk hidup,hak kebebasan, kepastian dan keamanan</a:t>
            </a:r>
          </a:p>
          <a:p>
            <a:pPr algn="just"/>
            <a:r>
              <a:rPr lang="id-ID" dirty="0" smtClean="0"/>
              <a:t>Negara mempunyai peran dalam memberi jaminan pemenuhan hak dasar manusia untuk perbaikan kehidupan warga</a:t>
            </a:r>
          </a:p>
          <a:p>
            <a:pPr algn="just"/>
            <a:r>
              <a:rPr lang="id-ID" dirty="0" smtClean="0"/>
              <a:t>Kebijakan yang dilaksanakan harus dapat dipastikan dapat memenuhi kebutuhan masyarakat dengan hak, harkat dan martabat  manusia</a:t>
            </a:r>
            <a:endParaRPr lang="id-ID"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0"/>
            <a:ext cx="7239000" cy="822944"/>
          </a:xfrm>
        </p:spPr>
        <p:txBody>
          <a:bodyPr>
            <a:normAutofit/>
          </a:bodyPr>
          <a:lstStyle/>
          <a:p>
            <a:pPr algn="l"/>
            <a:r>
              <a:rPr lang="id-ID" sz="3200" b="1" dirty="0" smtClean="0"/>
              <a:t>3. EQUALITY ( PEMERATAAN )</a:t>
            </a:r>
            <a:endParaRPr lang="id-ID" sz="3200" b="1" dirty="0"/>
          </a:p>
        </p:txBody>
      </p:sp>
      <p:sp>
        <p:nvSpPr>
          <p:cNvPr id="3" name="Content Placeholder 2"/>
          <p:cNvSpPr>
            <a:spLocks noGrp="1"/>
          </p:cNvSpPr>
          <p:nvPr>
            <p:ph idx="1"/>
          </p:nvPr>
        </p:nvSpPr>
        <p:spPr>
          <a:xfrm>
            <a:off x="827584" y="980728"/>
            <a:ext cx="7527032" cy="4774312"/>
          </a:xfrm>
        </p:spPr>
        <p:txBody>
          <a:bodyPr>
            <a:noAutofit/>
          </a:bodyPr>
          <a:lstStyle/>
          <a:p>
            <a:r>
              <a:rPr lang="id-ID" sz="2800" dirty="0" smtClean="0"/>
              <a:t>Menitik beratkan  pada kebutuhan sosial yang merata keseluruh masyarakat terutama pada masyarakat kecil</a:t>
            </a:r>
          </a:p>
          <a:p>
            <a:pPr algn="just"/>
            <a:r>
              <a:rPr lang="id-ID" sz="2800" dirty="0" smtClean="0"/>
              <a:t>Didefinisikan sebagai “keadilan pro rakyat  kecil” yang merupakan anggota masyarakat yang paling tidak beruntung</a:t>
            </a:r>
          </a:p>
          <a:p>
            <a:pPr algn="just"/>
            <a:r>
              <a:rPr lang="id-ID" sz="2800" dirty="0" smtClean="0"/>
              <a:t>Penerapan dalam kebijakan sosial partisipasi masyarakat dibatasi agar tercapai target secara efektif.</a:t>
            </a:r>
          </a:p>
          <a:p>
            <a:pPr algn="just"/>
            <a:r>
              <a:rPr lang="id-ID" sz="2800" dirty="0" smtClean="0"/>
              <a:t>Institusi pemerintah menentukan tujuan sosial dan prosedur untuk pencapaian tujuan (peraturan,persyaratan,kelompok sasaran)</a:t>
            </a:r>
          </a:p>
          <a:p>
            <a:pPr algn="just">
              <a:buNone/>
            </a:pPr>
            <a:endParaRPr lang="id-ID" sz="2600" dirty="0" smtClean="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id-ID" dirty="0" smtClean="0"/>
              <a:t>4. Equity (Kesetaraan)</a:t>
            </a:r>
            <a:endParaRPr lang="id-ID" dirty="0"/>
          </a:p>
        </p:txBody>
      </p:sp>
      <p:sp>
        <p:nvSpPr>
          <p:cNvPr id="3" name="Content Placeholder 2"/>
          <p:cNvSpPr>
            <a:spLocks noGrp="1"/>
          </p:cNvSpPr>
          <p:nvPr>
            <p:ph idx="1"/>
          </p:nvPr>
        </p:nvSpPr>
        <p:spPr/>
        <p:txBody>
          <a:bodyPr>
            <a:normAutofit fontScale="85000" lnSpcReduction="20000"/>
          </a:bodyPr>
          <a:lstStyle/>
          <a:p>
            <a:pPr algn="just"/>
            <a:r>
              <a:rPr lang="id-ID" dirty="0" smtClean="0"/>
              <a:t>Melihat masyarakat sebagai kelompok sosial yang memiliki perbedaan identitas ( budaya, gaya hidup,kebutuhan ),</a:t>
            </a:r>
          </a:p>
          <a:p>
            <a:pPr algn="just"/>
            <a:r>
              <a:rPr lang="id-ID" dirty="0" smtClean="0"/>
              <a:t>Kebijakan sosial harus menguntungkan seluruh kelompok masyarakat</a:t>
            </a:r>
          </a:p>
          <a:p>
            <a:pPr algn="just"/>
            <a:r>
              <a:rPr lang="id-ID" dirty="0" smtClean="0"/>
              <a:t>Pemerintah dituntut untuk mampu menghasilkan kebijakan publik yang inovatif dan kreatif.</a:t>
            </a:r>
          </a:p>
          <a:p>
            <a:pPr algn="just"/>
            <a:r>
              <a:rPr lang="id-ID" dirty="0" smtClean="0"/>
              <a:t>Partisipasi masyarakat  berperan sangat signifikan</a:t>
            </a:r>
          </a:p>
          <a:p>
            <a:pPr algn="just"/>
            <a:r>
              <a:rPr lang="id-ID" dirty="0" smtClean="0"/>
              <a:t>Menuntut perubahan dan sikap masyarakat yang hanya menerima pembangunan menjadi masyarakat yang aktif berpartisipasi dalan pembuatan kebijakan dan sadarakan hak pembangunan mereka</a:t>
            </a:r>
          </a:p>
          <a:p>
            <a:pPr algn="just">
              <a:buNone/>
            </a:pPr>
            <a:endParaRPr lang="id-ID"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id-ID" b="1" i="1" dirty="0" smtClean="0"/>
              <a:t>lanjutan</a:t>
            </a:r>
            <a:endParaRPr lang="id-ID" b="1" i="1" dirty="0"/>
          </a:p>
        </p:txBody>
      </p:sp>
      <p:sp>
        <p:nvSpPr>
          <p:cNvPr id="3" name="Content Placeholder 2"/>
          <p:cNvSpPr>
            <a:spLocks noGrp="1"/>
          </p:cNvSpPr>
          <p:nvPr>
            <p:ph idx="1"/>
          </p:nvPr>
        </p:nvSpPr>
        <p:spPr/>
        <p:txBody>
          <a:bodyPr/>
          <a:lstStyle/>
          <a:p>
            <a:pPr algn="just"/>
            <a:r>
              <a:rPr lang="id-ID" dirty="0" smtClean="0"/>
              <a:t>Pemerintah harus menyediakan akses bagi wakil wakil rakyat untuk menyuarakan aspirasinya</a:t>
            </a:r>
          </a:p>
          <a:p>
            <a:pPr algn="just"/>
            <a:r>
              <a:rPr lang="id-ID" dirty="0" smtClean="0"/>
              <a:t>Prinsip kesetaraan ini bisa menutup adanya kesenjangan namun sering menimbulkan resiko menciptakan masyarakat yang selalu tergantung pada pemerintah</a:t>
            </a:r>
            <a:endParaRPr lang="id-ID"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200" b="1" dirty="0" smtClean="0"/>
              <a:t>5.Equivalency ( Kesesuaian )</a:t>
            </a:r>
            <a:endParaRPr lang="id-ID" sz="3200" b="1" dirty="0"/>
          </a:p>
        </p:txBody>
      </p:sp>
      <p:sp>
        <p:nvSpPr>
          <p:cNvPr id="3" name="Content Placeholder 2"/>
          <p:cNvSpPr>
            <a:spLocks noGrp="1"/>
          </p:cNvSpPr>
          <p:nvPr>
            <p:ph idx="1"/>
          </p:nvPr>
        </p:nvSpPr>
        <p:spPr/>
        <p:txBody>
          <a:bodyPr>
            <a:normAutofit fontScale="85000" lnSpcReduction="10000"/>
          </a:bodyPr>
          <a:lstStyle/>
          <a:p>
            <a:pPr algn="just"/>
            <a:r>
              <a:rPr lang="id-ID" dirty="0" smtClean="0"/>
              <a:t>Berprinsip berdasarkan kontribusi dan proporsional</a:t>
            </a:r>
          </a:p>
          <a:p>
            <a:pPr algn="just"/>
            <a:r>
              <a:rPr lang="id-ID" dirty="0" smtClean="0"/>
              <a:t>Kebijakan diarahkan sedemikian rupa sehingga menguntngkan yang paling sering berkontribusi.</a:t>
            </a:r>
          </a:p>
          <a:p>
            <a:pPr algn="just"/>
            <a:r>
              <a:rPr lang="id-ID" dirty="0" smtClean="0"/>
              <a:t>Prinsip keadilan distribusional ini yang paling sering digunakan dan disalahgunakan</a:t>
            </a:r>
          </a:p>
          <a:p>
            <a:pPr algn="just"/>
            <a:r>
              <a:rPr lang="id-ID" dirty="0" smtClean="0"/>
              <a:t>Prinsip equivalensy sering diterapkan pada negara berkembang yang ingin memacu pertumbuhan ekonomi dalam waktu singkat dan berprinsip pada pembangunan yang efisien.</a:t>
            </a:r>
          </a:p>
          <a:p>
            <a:pPr algn="just"/>
            <a:r>
              <a:rPr lang="id-ID" dirty="0" smtClean="0"/>
              <a:t>Sering prinsip ini diterapkan sekaligus disalahgunakan</a:t>
            </a:r>
            <a:endParaRPr lang="id-ID" dirty="0"/>
          </a:p>
        </p:txBody>
      </p:sp>
    </p:spTree>
    <p:extLst>
      <p:ext uri="{BB962C8B-B14F-4D97-AF65-F5344CB8AC3E}">
        <p14:creationId xmlns:p14="http://schemas.microsoft.com/office/powerpoint/2010/main" val="125628418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0"/>
            <a:ext cx="8229600" cy="1143000"/>
          </a:xfrm>
        </p:spPr>
        <p:txBody>
          <a:bodyPr>
            <a:normAutofit/>
          </a:bodyPr>
          <a:lstStyle/>
          <a:p>
            <a:r>
              <a:rPr lang="id-ID" sz="4000" b="1" dirty="0" smtClean="0"/>
              <a:t>IMPLEMENTASI KEBIJAKAN SOSIAL </a:t>
            </a:r>
            <a:endParaRPr lang="id-ID" sz="4000" b="1" dirty="0"/>
          </a:p>
        </p:txBody>
      </p:sp>
      <p:sp>
        <p:nvSpPr>
          <p:cNvPr id="3" name="Content Placeholder 2"/>
          <p:cNvSpPr>
            <a:spLocks noGrp="1"/>
          </p:cNvSpPr>
          <p:nvPr>
            <p:ph idx="1"/>
          </p:nvPr>
        </p:nvSpPr>
        <p:spPr>
          <a:xfrm>
            <a:off x="214282" y="928670"/>
            <a:ext cx="8229600" cy="5572164"/>
          </a:xfrm>
        </p:spPr>
        <p:txBody>
          <a:bodyPr>
            <a:noAutofit/>
          </a:bodyPr>
          <a:lstStyle/>
          <a:p>
            <a:pPr>
              <a:buNone/>
            </a:pPr>
            <a:r>
              <a:rPr lang="id-ID" sz="2800" b="1" dirty="0" smtClean="0"/>
              <a:t>1.Wujud Kebijakan Sosial </a:t>
            </a:r>
          </a:p>
          <a:p>
            <a:pPr>
              <a:buNone/>
            </a:pPr>
            <a:r>
              <a:rPr lang="id-ID" sz="2600" dirty="0" smtClean="0"/>
              <a:t>	dalam 3 kategori :</a:t>
            </a:r>
          </a:p>
          <a:p>
            <a:pPr marL="514350" indent="-514350" algn="just"/>
            <a:r>
              <a:rPr lang="id-ID" sz="2600" b="1" dirty="0" smtClean="0"/>
              <a:t>Peraturan dan dan perundang-undangan</a:t>
            </a:r>
            <a:r>
              <a:rPr lang="id-ID" sz="2600" dirty="0" smtClean="0"/>
              <a:t> ( menyangkut masalah dan kehidupan sosial yang berdampak langsung pada kesejahteraan)</a:t>
            </a:r>
          </a:p>
          <a:p>
            <a:pPr marL="514350" indent="-514350" algn="just"/>
            <a:r>
              <a:rPr lang="id-ID" sz="2600" b="1" dirty="0" smtClean="0"/>
              <a:t>Program pelayanan sosial  </a:t>
            </a:r>
            <a:r>
              <a:rPr lang="id-ID" sz="2600" dirty="0" smtClean="0"/>
              <a:t>(bantuan, perluasan kesempatan, perlindungan sosial  dan bimbingan konseling )</a:t>
            </a:r>
          </a:p>
          <a:p>
            <a:pPr marL="514350" indent="-514350" algn="just"/>
            <a:r>
              <a:rPr lang="id-ID" sz="2600" b="1" dirty="0" smtClean="0"/>
              <a:t>Sistem perpajakan </a:t>
            </a:r>
            <a:r>
              <a:rPr lang="id-ID" sz="2600" dirty="0" smtClean="0"/>
              <a:t>( kesejahteraan fiskal ) sebagai sumber utama pendanaan kebijakan sosial sekaligus  instrumen kebijakan yang bertujuan tercapainya distribusi pendapatan yang adil </a:t>
            </a:r>
            <a:endParaRPr lang="id-ID" sz="26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b="1" dirty="0" smtClean="0"/>
              <a:t>Konsep Dasar Kebijakan Sosial </a:t>
            </a:r>
            <a:endParaRPr lang="id-ID" b="1" dirty="0"/>
          </a:p>
        </p:txBody>
      </p:sp>
      <p:sp>
        <p:nvSpPr>
          <p:cNvPr id="3" name="Content Placeholder 2"/>
          <p:cNvSpPr>
            <a:spLocks noGrp="1"/>
          </p:cNvSpPr>
          <p:nvPr>
            <p:ph idx="1"/>
          </p:nvPr>
        </p:nvSpPr>
        <p:spPr>
          <a:xfrm>
            <a:off x="457200" y="1285860"/>
            <a:ext cx="8229600" cy="4840303"/>
          </a:xfrm>
        </p:spPr>
        <p:txBody>
          <a:bodyPr>
            <a:normAutofit/>
          </a:bodyPr>
          <a:lstStyle/>
          <a:p>
            <a:pPr algn="just">
              <a:buNone/>
            </a:pPr>
            <a:endParaRPr lang="id-ID" dirty="0" smtClean="0"/>
          </a:p>
          <a:p>
            <a:pPr algn="just"/>
            <a:r>
              <a:rPr lang="id-ID" dirty="0" smtClean="0"/>
              <a:t>Secara etimologis terdiri dari kata kebijakan dan sosial</a:t>
            </a:r>
          </a:p>
          <a:p>
            <a:pPr algn="just"/>
            <a:r>
              <a:rPr lang="id-ID" dirty="0" smtClean="0"/>
              <a:t>Kebijakan  disepadankan dengan policy , dibedakan dengan kebijaksanaan ( wisdom : kebijaksanaan)</a:t>
            </a:r>
          </a:p>
          <a:p>
            <a:pPr algn="just"/>
            <a:r>
              <a:rPr lang="id-ID" dirty="0" smtClean="0"/>
              <a:t>Makna kebijakan sebagai prinsip atau cara bertindak yang dipilih untuk mengarahkan keputusan .</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b="1" dirty="0" smtClean="0"/>
              <a:t>2. Pelayanan Sosial</a:t>
            </a:r>
            <a:endParaRPr lang="id-ID" b="1" dirty="0"/>
          </a:p>
        </p:txBody>
      </p:sp>
      <p:sp>
        <p:nvSpPr>
          <p:cNvPr id="3" name="Content Placeholder 2"/>
          <p:cNvSpPr>
            <a:spLocks noGrp="1"/>
          </p:cNvSpPr>
          <p:nvPr>
            <p:ph idx="1"/>
          </p:nvPr>
        </p:nvSpPr>
        <p:spPr>
          <a:xfrm>
            <a:off x="500034" y="1500174"/>
            <a:ext cx="8229600" cy="4525963"/>
          </a:xfrm>
        </p:spPr>
        <p:txBody>
          <a:bodyPr>
            <a:normAutofit fontScale="85000" lnSpcReduction="20000"/>
          </a:bodyPr>
          <a:lstStyle/>
          <a:p>
            <a:pPr algn="just"/>
            <a:r>
              <a:rPr lang="id-ID" sz="3300" dirty="0" smtClean="0"/>
              <a:t>Pelayanan sosial salah satu bentuk kebijakan sosial untuk mempromosikan kesejahteraan (salah satu strategi kebijakan sosial  mencapai tujuannya)  .</a:t>
            </a:r>
          </a:p>
          <a:p>
            <a:pPr algn="just"/>
            <a:r>
              <a:rPr lang="id-ID" sz="3300" dirty="0" smtClean="0"/>
              <a:t>Pelayanan sosial sebagai bagian penting dari kebijakan sosial </a:t>
            </a:r>
          </a:p>
          <a:p>
            <a:pPr marL="514350" indent="-514350" algn="just">
              <a:buFont typeface="+mj-lt"/>
              <a:buAutoNum type="arabicPeriod"/>
            </a:pPr>
            <a:r>
              <a:rPr lang="id-ID" sz="3300" dirty="0" smtClean="0"/>
              <a:t>aspek historis (terkait dengan sistem negara kesejahteraan)</a:t>
            </a:r>
          </a:p>
          <a:p>
            <a:pPr marL="514350" indent="-514350" algn="just">
              <a:buFont typeface="+mj-lt"/>
              <a:buAutoNum type="arabicPeriod"/>
            </a:pPr>
            <a:r>
              <a:rPr lang="id-ID" sz="3300" dirty="0" smtClean="0"/>
              <a:t>aspek ideologis (pentingya pelayanan sosial dilandasi bahwa kebijakan ekonomi dan kebijakan publik tidak selalu mampu mengatasi  masalah sosial secara efektif)</a:t>
            </a:r>
          </a:p>
          <a:p>
            <a:pPr marL="514350" indent="-514350" algn="just">
              <a:buFont typeface="+mj-lt"/>
              <a:buAutoNum type="arabicPeriod"/>
            </a:pPr>
            <a:endParaRPr lang="id-ID"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4000" b="1" dirty="0" smtClean="0"/>
              <a:t>a.Kategorisasi Pelayanan Sosial</a:t>
            </a:r>
            <a:endParaRPr lang="id-ID" sz="4000" b="1" dirty="0"/>
          </a:p>
        </p:txBody>
      </p:sp>
      <p:sp>
        <p:nvSpPr>
          <p:cNvPr id="3" name="Content Placeholder 2"/>
          <p:cNvSpPr>
            <a:spLocks noGrp="1"/>
          </p:cNvSpPr>
          <p:nvPr>
            <p:ph idx="1"/>
          </p:nvPr>
        </p:nvSpPr>
        <p:spPr/>
        <p:txBody>
          <a:bodyPr>
            <a:normAutofit fontScale="92500" lnSpcReduction="20000"/>
          </a:bodyPr>
          <a:lstStyle/>
          <a:p>
            <a:pPr algn="just"/>
            <a:r>
              <a:rPr lang="id-ID" dirty="0" smtClean="0"/>
              <a:t>Pelayanan sosial adalah seperangkat program yang ditujukan untuk meningkatkan kehidupan individu, kelompok, masyarakat terutama yang mengalami kesulitan hidup.</a:t>
            </a:r>
          </a:p>
          <a:p>
            <a:pPr algn="just"/>
            <a:r>
              <a:rPr lang="id-ID" dirty="0" smtClean="0"/>
              <a:t>Kategorisasi pelayanan  dibedakan dari :</a:t>
            </a:r>
          </a:p>
          <a:p>
            <a:pPr marL="514350" indent="-514350" algn="just">
              <a:buFont typeface="+mj-lt"/>
              <a:buAutoNum type="arabicPeriod"/>
            </a:pPr>
            <a:r>
              <a:rPr lang="id-ID" dirty="0" smtClean="0"/>
              <a:t>Sasaran pelayanan</a:t>
            </a:r>
          </a:p>
          <a:p>
            <a:pPr marL="514350" indent="-514350" algn="just">
              <a:buFont typeface="+mj-lt"/>
              <a:buAutoNum type="arabicPeriod"/>
            </a:pPr>
            <a:r>
              <a:rPr lang="id-ID" dirty="0" smtClean="0"/>
              <a:t>Jenis atau sektor</a:t>
            </a:r>
          </a:p>
          <a:p>
            <a:pPr marL="514350" indent="-514350" algn="just">
              <a:buFont typeface="+mj-lt"/>
              <a:buAutoNum type="arabicPeriod"/>
            </a:pPr>
            <a:r>
              <a:rPr lang="id-ID" dirty="0" smtClean="0"/>
              <a:t>Tujuan</a:t>
            </a:r>
          </a:p>
          <a:p>
            <a:pPr marL="514350" indent="-514350" algn="just">
              <a:buFont typeface="+mj-lt"/>
              <a:buAutoNum type="arabicPeriod"/>
            </a:pPr>
            <a:r>
              <a:rPr lang="id-ID" dirty="0" smtClean="0"/>
              <a:t>Pelaku atau lembaga yang menyediakan</a:t>
            </a:r>
          </a:p>
          <a:p>
            <a:pPr marL="514350" indent="-514350" algn="just">
              <a:buFont typeface="+mj-lt"/>
              <a:buAutoNum type="arabicPeriod"/>
            </a:pPr>
            <a:r>
              <a:rPr lang="id-ID" dirty="0" smtClean="0"/>
              <a:t>Dasar perspektif</a:t>
            </a:r>
            <a:endParaRPr lang="id-ID"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0"/>
            <a:ext cx="8229600" cy="1143000"/>
          </a:xfrm>
        </p:spPr>
        <p:txBody>
          <a:bodyPr>
            <a:normAutofit/>
          </a:bodyPr>
          <a:lstStyle/>
          <a:p>
            <a:pPr algn="l"/>
            <a:r>
              <a:rPr lang="id-ID" sz="3600" b="1" dirty="0" smtClean="0"/>
              <a:t>b. Cakupan Pelayanan Sosial</a:t>
            </a:r>
            <a:endParaRPr lang="id-ID" sz="3600" b="1" dirty="0"/>
          </a:p>
        </p:txBody>
      </p:sp>
      <p:sp>
        <p:nvSpPr>
          <p:cNvPr id="3" name="Content Placeholder 2"/>
          <p:cNvSpPr>
            <a:spLocks noGrp="1"/>
          </p:cNvSpPr>
          <p:nvPr>
            <p:ph idx="1"/>
          </p:nvPr>
        </p:nvSpPr>
        <p:spPr>
          <a:xfrm>
            <a:off x="500034" y="1000108"/>
            <a:ext cx="8229600" cy="4525963"/>
          </a:xfrm>
        </p:spPr>
        <p:txBody>
          <a:bodyPr>
            <a:noAutofit/>
          </a:bodyPr>
          <a:lstStyle/>
          <a:p>
            <a:pPr algn="just"/>
            <a:r>
              <a:rPr lang="id-ID" sz="2600" dirty="0" smtClean="0"/>
              <a:t>Bidang utama pelayanan sosial merupakan tradisi kebijakan sosial mencakup ketetapan atau regulasi pemerintah mengenai lima bidang pelayanan sosial ( the big five)</a:t>
            </a:r>
          </a:p>
          <a:p>
            <a:pPr marL="914400" lvl="1" indent="-514350">
              <a:buFont typeface="+mj-lt"/>
              <a:buAutoNum type="arabicPeriod"/>
            </a:pPr>
            <a:r>
              <a:rPr lang="id-ID" sz="2600" dirty="0" smtClean="0"/>
              <a:t>Jaminan sosial (social security)</a:t>
            </a:r>
          </a:p>
          <a:p>
            <a:pPr marL="914400" lvl="1" indent="-514350">
              <a:buFont typeface="+mj-lt"/>
              <a:buAutoNum type="arabicPeriod"/>
            </a:pPr>
            <a:r>
              <a:rPr lang="id-ID" sz="2600" dirty="0" smtClean="0"/>
              <a:t>Pelayanan perumahan</a:t>
            </a:r>
          </a:p>
          <a:p>
            <a:pPr marL="914400" lvl="1" indent="-514350">
              <a:buFont typeface="+mj-lt"/>
              <a:buAutoNum type="arabicPeriod"/>
            </a:pPr>
            <a:r>
              <a:rPr lang="id-ID" sz="2600" dirty="0" smtClean="0"/>
              <a:t>Pelayanan kesehatan</a:t>
            </a:r>
          </a:p>
          <a:p>
            <a:pPr marL="914400" lvl="1" indent="-514350">
              <a:buFont typeface="+mj-lt"/>
              <a:buAutoNum type="arabicPeriod"/>
            </a:pPr>
            <a:r>
              <a:rPr lang="id-ID" sz="2600" dirty="0" smtClean="0"/>
              <a:t>Pelayanan pendidikan </a:t>
            </a:r>
          </a:p>
          <a:p>
            <a:pPr marL="914400" lvl="1" indent="-514350">
              <a:buFont typeface="+mj-lt"/>
              <a:buAutoNum type="arabicPeriod"/>
            </a:pPr>
            <a:r>
              <a:rPr lang="id-ID" sz="2600" dirty="0" smtClean="0"/>
              <a:t>Pelayanan sosial personal ( personal social service )</a:t>
            </a:r>
          </a:p>
          <a:p>
            <a:pPr marL="514350" indent="-514350" algn="just">
              <a:buNone/>
            </a:pPr>
            <a:r>
              <a:rPr lang="id-ID" sz="2600" dirty="0" smtClean="0"/>
              <a:t>Lima bidang pelayanan biasanya diorganisir pemerintah (departemen) dan badan khusus yang dibentuk berdasar UU</a:t>
            </a:r>
            <a:endParaRPr lang="id-ID" sz="2600"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600" b="1" dirty="0" smtClean="0"/>
              <a:t>1.Jaminan Sosial</a:t>
            </a:r>
            <a:endParaRPr lang="id-ID" sz="3600" b="1" dirty="0"/>
          </a:p>
        </p:txBody>
      </p:sp>
      <p:sp>
        <p:nvSpPr>
          <p:cNvPr id="3" name="Content Placeholder 2"/>
          <p:cNvSpPr>
            <a:spLocks noGrp="1"/>
          </p:cNvSpPr>
          <p:nvPr>
            <p:ph idx="1"/>
          </p:nvPr>
        </p:nvSpPr>
        <p:spPr/>
        <p:txBody>
          <a:bodyPr>
            <a:normAutofit fontScale="92500" lnSpcReduction="10000"/>
          </a:bodyPr>
          <a:lstStyle/>
          <a:p>
            <a:pPr algn="just"/>
            <a:r>
              <a:rPr lang="id-ID" dirty="0" smtClean="0"/>
              <a:t>Jaminan sosial adalah sistem /skema pemberian tunjangan yang menyangkut pemeliharaan penghasilan.</a:t>
            </a:r>
          </a:p>
          <a:p>
            <a:pPr algn="just"/>
            <a:r>
              <a:rPr lang="id-ID" dirty="0" smtClean="0"/>
              <a:t>Sebagai pelayanan sosial jaminan sosial merupakan perangkat negara untuk menjamin setiap orang memiliki pendapatan minimum untuk memenuhi kebutuhan dasarnya</a:t>
            </a:r>
          </a:p>
          <a:p>
            <a:pPr algn="just"/>
            <a:r>
              <a:rPr lang="id-ID" dirty="0" smtClean="0"/>
              <a:t>Jaminan sosial  menyangkut asuransi  sosial (berdasar premi) dan bantuan sosial ( barang, uang )</a:t>
            </a:r>
            <a:endParaRPr lang="id-ID"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0"/>
            <a:ext cx="8229600" cy="1143000"/>
          </a:xfrm>
        </p:spPr>
        <p:txBody>
          <a:bodyPr>
            <a:normAutofit/>
          </a:bodyPr>
          <a:lstStyle/>
          <a:p>
            <a:pPr algn="just"/>
            <a:r>
              <a:rPr lang="id-ID" sz="3600" b="1" dirty="0" smtClean="0"/>
              <a:t>2. Pelayanan Perumahan</a:t>
            </a:r>
            <a:endParaRPr lang="id-ID" sz="3600" b="1" dirty="0"/>
          </a:p>
        </p:txBody>
      </p:sp>
      <p:sp>
        <p:nvSpPr>
          <p:cNvPr id="3" name="Content Placeholder 2"/>
          <p:cNvSpPr>
            <a:spLocks noGrp="1"/>
          </p:cNvSpPr>
          <p:nvPr>
            <p:ph idx="1"/>
          </p:nvPr>
        </p:nvSpPr>
        <p:spPr>
          <a:xfrm>
            <a:off x="571472" y="1071546"/>
            <a:ext cx="8229600" cy="5429288"/>
          </a:xfrm>
        </p:spPr>
        <p:txBody>
          <a:bodyPr>
            <a:noAutofit/>
          </a:bodyPr>
          <a:lstStyle/>
          <a:p>
            <a:pPr algn="just"/>
            <a:r>
              <a:rPr lang="id-ID" sz="2400" dirty="0" smtClean="0"/>
              <a:t>Rumah atau tempat tinggal merupakan kebutuhan dasar manusia.</a:t>
            </a:r>
          </a:p>
          <a:p>
            <a:pPr algn="just"/>
            <a:r>
              <a:rPr lang="id-ID" sz="2400" dirty="0" smtClean="0"/>
              <a:t>Negara memiliki kewajiban  unntuk menyediakan perumahan bagi warganya khususnya mereka tergolong keluarga yang kurang  mampu. </a:t>
            </a:r>
          </a:p>
          <a:p>
            <a:pPr algn="just"/>
            <a:r>
              <a:rPr lang="id-ID" sz="2400" dirty="0" smtClean="0"/>
              <a:t>Pelayanan perumahan yang disediakan pemerintah adalah perumahan publik atau perumahan sosial.</a:t>
            </a:r>
          </a:p>
          <a:p>
            <a:pPr algn="just"/>
            <a:r>
              <a:rPr lang="id-ID" sz="2400" dirty="0" smtClean="0"/>
              <a:t>Perumahan sosial mencakup : rumah sewa murah, pemberian subsidi bagi penyedia perumahan bagi kelompok khusus, kemudahan akses kredit pembelian rumah, bantuan finansial bagi lembaga penyedia akomodasi dan dukungan terhadap tuna wisma, pemberian ijin dan pengawasan  terhadap akomodasi atau rumah sewa yang diselenggarakan masyarakat</a:t>
            </a:r>
            <a:endParaRPr lang="id-ID" sz="2400"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357166"/>
            <a:ext cx="8229600" cy="1143000"/>
          </a:xfrm>
        </p:spPr>
        <p:txBody>
          <a:bodyPr>
            <a:normAutofit/>
          </a:bodyPr>
          <a:lstStyle/>
          <a:p>
            <a:pPr algn="just"/>
            <a:r>
              <a:rPr lang="id-ID" sz="3600" b="1" dirty="0" smtClean="0"/>
              <a:t>3. Pelayanan Kesehatan</a:t>
            </a:r>
            <a:endParaRPr lang="id-ID" sz="3600" b="1" dirty="0"/>
          </a:p>
        </p:txBody>
      </p:sp>
      <p:sp>
        <p:nvSpPr>
          <p:cNvPr id="3" name="Content Placeholder 2"/>
          <p:cNvSpPr>
            <a:spLocks noGrp="1"/>
          </p:cNvSpPr>
          <p:nvPr>
            <p:ph idx="1"/>
          </p:nvPr>
        </p:nvSpPr>
        <p:spPr>
          <a:xfrm>
            <a:off x="571472" y="1357298"/>
            <a:ext cx="8229600" cy="5000660"/>
          </a:xfrm>
        </p:spPr>
        <p:txBody>
          <a:bodyPr>
            <a:normAutofit fontScale="85000" lnSpcReduction="20000"/>
          </a:bodyPr>
          <a:lstStyle/>
          <a:p>
            <a:r>
              <a:rPr lang="id-ID" dirty="0" smtClean="0"/>
              <a:t>Pelayanan kesehatan dipandang aspek penting dalam kebijakan sosial</a:t>
            </a:r>
          </a:p>
          <a:p>
            <a:r>
              <a:rPr lang="id-ID" dirty="0" smtClean="0"/>
              <a:t>Kesehatan faktor penentu bagi kesejahteraan sosial</a:t>
            </a:r>
          </a:p>
          <a:p>
            <a:pPr algn="just"/>
            <a:r>
              <a:rPr lang="id-ID" dirty="0" smtClean="0"/>
              <a:t>Pelayanan kesehatan bukan monopoli pemerintah saja dan diperuntukkan bagi orang yang tidak mampu</a:t>
            </a:r>
          </a:p>
          <a:p>
            <a:pPr algn="just"/>
            <a:r>
              <a:rPr lang="id-ID" dirty="0" smtClean="0"/>
              <a:t>Pelayanan kesehatan publik biasanya erat kaitannya dengan jaminan sosial ( asuransi sosial )</a:t>
            </a:r>
          </a:p>
          <a:p>
            <a:pPr algn="just"/>
            <a:r>
              <a:rPr lang="id-ID" dirty="0" smtClean="0"/>
              <a:t>Peran pemerintah dalam kesehatan publik juga mencakup :</a:t>
            </a:r>
          </a:p>
          <a:p>
            <a:pPr marL="914400" lvl="1" indent="-514350" algn="just">
              <a:buFont typeface="+mj-lt"/>
              <a:buAutoNum type="arabicPeriod"/>
            </a:pPr>
            <a:r>
              <a:rPr lang="id-ID" sz="3000" dirty="0" smtClean="0"/>
              <a:t>Kepemilikan rumah sakit dan pusat kesehatan</a:t>
            </a:r>
          </a:p>
          <a:p>
            <a:pPr marL="914400" lvl="1" indent="-514350" algn="just">
              <a:buFont typeface="+mj-lt"/>
              <a:buAutoNum type="arabicPeriod"/>
            </a:pPr>
            <a:r>
              <a:rPr lang="id-ID" sz="3000" dirty="0" smtClean="0"/>
              <a:t>Penetapan kebijakan terhadap penyelenggara dan penyedia perawatan kesehatan yang dilakukan pihak swasta</a:t>
            </a:r>
          </a:p>
          <a:p>
            <a:pPr marL="514350" indent="-514350" algn="just">
              <a:buFont typeface="+mj-lt"/>
              <a:buAutoNum type="arabicPeriod"/>
            </a:pPr>
            <a:endParaRPr lang="id-ID"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600" b="1" dirty="0" smtClean="0"/>
              <a:t>4. Pendidikan</a:t>
            </a:r>
            <a:endParaRPr lang="id-ID" sz="3600" b="1" dirty="0"/>
          </a:p>
        </p:txBody>
      </p:sp>
      <p:sp>
        <p:nvSpPr>
          <p:cNvPr id="3" name="Content Placeholder 2"/>
          <p:cNvSpPr>
            <a:spLocks noGrp="1"/>
          </p:cNvSpPr>
          <p:nvPr>
            <p:ph idx="1"/>
          </p:nvPr>
        </p:nvSpPr>
        <p:spPr>
          <a:xfrm>
            <a:off x="571472" y="1357298"/>
            <a:ext cx="8229600" cy="4525963"/>
          </a:xfrm>
        </p:spPr>
        <p:txBody>
          <a:bodyPr>
            <a:normAutofit fontScale="77500" lnSpcReduction="20000"/>
          </a:bodyPr>
          <a:lstStyle/>
          <a:p>
            <a:pPr algn="just">
              <a:buNone/>
            </a:pPr>
            <a:r>
              <a:rPr lang="id-ID" dirty="0" smtClean="0"/>
              <a:t>Negara memiliki 3 kewajiban penting dalam bidang pendidikan :</a:t>
            </a:r>
          </a:p>
          <a:p>
            <a:pPr marL="514350" indent="-514350" algn="just">
              <a:buFont typeface="+mj-lt"/>
              <a:buAutoNum type="arabicPeriod"/>
            </a:pPr>
            <a:r>
              <a:rPr lang="id-ID" dirty="0" smtClean="0"/>
              <a:t>Sebagai penyedia utama lembaga pendidikan</a:t>
            </a:r>
          </a:p>
          <a:p>
            <a:pPr marL="514350" indent="-514350" algn="just">
              <a:buFont typeface="+mj-lt"/>
              <a:buAutoNum type="arabicPeriod"/>
            </a:pPr>
            <a:r>
              <a:rPr lang="id-ID" dirty="0" smtClean="0"/>
              <a:t>Sebagai regulator atau pengatur penyelenggaraan pendidikan (pendidikan negeri, pendidikan swasta,pendidikan informal )</a:t>
            </a:r>
          </a:p>
          <a:p>
            <a:pPr marL="514350" indent="-514350" algn="just">
              <a:buFont typeface="+mj-lt"/>
              <a:buAutoNum type="arabicPeriod"/>
            </a:pPr>
            <a:r>
              <a:rPr lang="id-ID" dirty="0" smtClean="0"/>
              <a:t>Sebagai fasilitator dalam penyediaan infra struktur pendidikan</a:t>
            </a:r>
          </a:p>
          <a:p>
            <a:pPr marL="914400" lvl="1" indent="-514350" algn="just"/>
            <a:r>
              <a:rPr lang="id-ID" sz="3000" dirty="0" smtClean="0"/>
              <a:t>Pendidikan merupakan perangkat penting dalam meningkatkan kesejahteraan warga ( skema beasiswa,tunjangan pendidikan )</a:t>
            </a:r>
          </a:p>
          <a:p>
            <a:pPr marL="914400" lvl="1" indent="-514350" algn="just"/>
            <a:r>
              <a:rPr lang="id-ID" sz="3000" dirty="0" smtClean="0"/>
              <a:t>Pelayanan pendidikan dalam kebijakan sosial  juga untuk mencapai tujuan sosial dalam arti luas.</a:t>
            </a:r>
          </a:p>
          <a:p>
            <a:pPr marL="514350" indent="-514350" algn="just"/>
            <a:endParaRPr lang="id-ID" sz="3000"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0"/>
            <a:ext cx="8229600" cy="1143000"/>
          </a:xfrm>
        </p:spPr>
        <p:txBody>
          <a:bodyPr>
            <a:normAutofit/>
          </a:bodyPr>
          <a:lstStyle/>
          <a:p>
            <a:pPr algn="just"/>
            <a:r>
              <a:rPr lang="id-ID" sz="3600" b="1" dirty="0" smtClean="0"/>
              <a:t>5. Pelayanan sosial personal</a:t>
            </a:r>
            <a:endParaRPr lang="id-ID" sz="3600" b="1" dirty="0"/>
          </a:p>
        </p:txBody>
      </p:sp>
      <p:sp>
        <p:nvSpPr>
          <p:cNvPr id="3" name="Content Placeholder 2"/>
          <p:cNvSpPr>
            <a:spLocks noGrp="1"/>
          </p:cNvSpPr>
          <p:nvPr>
            <p:ph idx="1"/>
          </p:nvPr>
        </p:nvSpPr>
        <p:spPr>
          <a:xfrm>
            <a:off x="428596" y="1357298"/>
            <a:ext cx="8229600" cy="4525963"/>
          </a:xfrm>
        </p:spPr>
        <p:txBody>
          <a:bodyPr>
            <a:noAutofit/>
          </a:bodyPr>
          <a:lstStyle/>
          <a:p>
            <a:pPr algn="just"/>
            <a:r>
              <a:rPr lang="id-ID" dirty="0" smtClean="0"/>
              <a:t>Merupakan salah satu bidang kebijakan sosial yang populer sejak tahun 1960 an</a:t>
            </a:r>
          </a:p>
          <a:p>
            <a:pPr algn="just"/>
            <a:r>
              <a:rPr lang="id-ID" dirty="0" smtClean="0"/>
              <a:t>Menunjuk  berbagai  bentuk  perawatan  sosial   ( </a:t>
            </a:r>
            <a:r>
              <a:rPr lang="id-ID" i="1" dirty="0" smtClean="0"/>
              <a:t>social care </a:t>
            </a:r>
            <a:r>
              <a:rPr lang="id-ID" dirty="0" smtClean="0"/>
              <a:t>) diluar jaminan sosial, kesehatan dan pendidikan</a:t>
            </a:r>
          </a:p>
          <a:p>
            <a:pPr algn="just"/>
            <a:r>
              <a:rPr lang="id-ID" dirty="0" smtClean="0"/>
              <a:t>Tiga jenis pelayanan sosial personal :</a:t>
            </a:r>
          </a:p>
          <a:p>
            <a:pPr marL="914400" lvl="1" indent="-514350" algn="just">
              <a:buFont typeface="+mj-lt"/>
              <a:buAutoNum type="arabicPeriod"/>
            </a:pPr>
            <a:r>
              <a:rPr lang="id-ID" sz="3200" dirty="0" smtClean="0"/>
              <a:t>Perawatan anak ( </a:t>
            </a:r>
            <a:r>
              <a:rPr lang="id-ID" sz="3200" i="1" dirty="0" smtClean="0"/>
              <a:t>child care</a:t>
            </a:r>
            <a:r>
              <a:rPr lang="id-ID" sz="3200" dirty="0" smtClean="0"/>
              <a:t>)</a:t>
            </a:r>
          </a:p>
          <a:p>
            <a:pPr marL="914400" lvl="1" indent="-514350" algn="just">
              <a:buFont typeface="+mj-lt"/>
              <a:buAutoNum type="arabicPeriod"/>
            </a:pPr>
            <a:r>
              <a:rPr lang="id-ID" sz="3200" dirty="0" smtClean="0"/>
              <a:t>Perawatan masyarakat ( </a:t>
            </a:r>
            <a:r>
              <a:rPr lang="id-ID" sz="3200" i="1" dirty="0" smtClean="0"/>
              <a:t>community care</a:t>
            </a:r>
            <a:r>
              <a:rPr lang="id-ID" sz="3200" dirty="0" smtClean="0"/>
              <a:t>)</a:t>
            </a:r>
          </a:p>
          <a:p>
            <a:pPr marL="914400" lvl="1" indent="-514350" algn="just">
              <a:buFont typeface="+mj-lt"/>
              <a:buAutoNum type="arabicPeriod"/>
            </a:pPr>
            <a:r>
              <a:rPr lang="id-ID" sz="3200" dirty="0" smtClean="0"/>
              <a:t>Peradilan kriminal (</a:t>
            </a:r>
            <a:r>
              <a:rPr lang="id-ID" sz="3200" i="1" dirty="0" smtClean="0"/>
              <a:t>criminal justiced </a:t>
            </a:r>
            <a:r>
              <a:rPr lang="id-ID" sz="3200" dirty="0" smtClean="0"/>
              <a:t>)</a:t>
            </a:r>
            <a:endParaRPr lang="id-ID" sz="3200"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sz="3600" b="1" dirty="0" smtClean="0"/>
              <a:t>Unsur –Unsur Kebijakan</a:t>
            </a:r>
            <a:endParaRPr lang="id-ID" sz="3600" b="1" dirty="0"/>
          </a:p>
        </p:txBody>
      </p:sp>
      <p:sp>
        <p:nvSpPr>
          <p:cNvPr id="3" name="Content Placeholder 2"/>
          <p:cNvSpPr>
            <a:spLocks noGrp="1"/>
          </p:cNvSpPr>
          <p:nvPr>
            <p:ph idx="1"/>
          </p:nvPr>
        </p:nvSpPr>
        <p:spPr>
          <a:xfrm>
            <a:off x="467544" y="1268760"/>
            <a:ext cx="8229600" cy="4525963"/>
          </a:xfrm>
        </p:spPr>
        <p:txBody>
          <a:bodyPr>
            <a:noAutofit/>
          </a:bodyPr>
          <a:lstStyle/>
          <a:p>
            <a:pPr marL="514350" indent="-514350" algn="just">
              <a:buFont typeface="+mj-lt"/>
              <a:buAutoNum type="arabicPeriod"/>
            </a:pPr>
            <a:r>
              <a:rPr lang="id-ID" sz="2700" b="1" dirty="0" smtClean="0"/>
              <a:t>Implementor</a:t>
            </a:r>
            <a:r>
              <a:rPr lang="id-ID" sz="2700" dirty="0" smtClean="0"/>
              <a:t> : bisa disebut sebagai pelaksana kebijakan. Pelaksana kebijakan merupakan pihak –pihak yang menjalankan kebijakan yang terdiri dari penentu tujuan, sasaran operasional, analisis serta perumus kebijakan</a:t>
            </a:r>
          </a:p>
          <a:p>
            <a:pPr marL="514350" indent="-514350" algn="just">
              <a:buFont typeface="+mj-lt"/>
              <a:buAutoNum type="arabicPeriod"/>
            </a:pPr>
            <a:r>
              <a:rPr lang="id-ID" sz="2700" b="1" dirty="0" smtClean="0"/>
              <a:t>Program atau kebijakan </a:t>
            </a:r>
            <a:r>
              <a:rPr lang="id-ID" sz="2700" dirty="0" smtClean="0"/>
              <a:t>: merupakan rencana yang bersifat komprehensif yang sudah menggambarkan sumber daya yang akan digunakan dalam satu kesatuan.</a:t>
            </a:r>
          </a:p>
          <a:p>
            <a:pPr marL="514350" indent="-514350" algn="just">
              <a:buFont typeface="+mj-lt"/>
              <a:buAutoNum type="arabicPeriod"/>
            </a:pPr>
            <a:r>
              <a:rPr lang="id-ID" sz="2700" b="1" dirty="0" smtClean="0"/>
              <a:t>Target group /sasaran </a:t>
            </a:r>
            <a:r>
              <a:rPr lang="id-ID" sz="2700" dirty="0" smtClean="0"/>
              <a:t>: merupakan kelompok orang atau organisasi yang didalam masyarakat akan menerima barang dan jasa dan dipengaruhi perilakunya oleh kebijakan</a:t>
            </a:r>
            <a:endParaRPr lang="id-ID" sz="2700" dirty="0"/>
          </a:p>
        </p:txBody>
      </p:sp>
    </p:spTree>
    <p:extLst>
      <p:ext uri="{BB962C8B-B14F-4D97-AF65-F5344CB8AC3E}">
        <p14:creationId xmlns:p14="http://schemas.microsoft.com/office/powerpoint/2010/main" val="165704640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1143000"/>
          </a:xfrm>
        </p:spPr>
        <p:txBody>
          <a:bodyPr>
            <a:normAutofit/>
          </a:bodyPr>
          <a:lstStyle/>
          <a:p>
            <a:pPr algn="just"/>
            <a:r>
              <a:rPr lang="id-ID" sz="3600" b="1" i="1" dirty="0" smtClean="0"/>
              <a:t>lanjutan</a:t>
            </a:r>
            <a:endParaRPr lang="id-ID" sz="3600" b="1" i="1" dirty="0"/>
          </a:p>
        </p:txBody>
      </p:sp>
      <p:sp>
        <p:nvSpPr>
          <p:cNvPr id="3" name="Content Placeholder 2"/>
          <p:cNvSpPr>
            <a:spLocks noGrp="1"/>
          </p:cNvSpPr>
          <p:nvPr>
            <p:ph idx="1"/>
          </p:nvPr>
        </p:nvSpPr>
        <p:spPr>
          <a:xfrm>
            <a:off x="539552" y="1340768"/>
            <a:ext cx="8229600" cy="4525963"/>
          </a:xfrm>
        </p:spPr>
        <p:txBody>
          <a:bodyPr/>
          <a:lstStyle/>
          <a:p>
            <a:pPr marL="0" indent="0" algn="just">
              <a:buNone/>
            </a:pPr>
            <a:r>
              <a:rPr lang="id-ID" dirty="0" smtClean="0"/>
              <a:t>4. </a:t>
            </a:r>
            <a:r>
              <a:rPr lang="id-ID" b="1" dirty="0" smtClean="0"/>
              <a:t>Faktor Lingkungan </a:t>
            </a:r>
            <a:r>
              <a:rPr lang="id-ID" dirty="0" smtClean="0"/>
              <a:t>: unsur kebijakan yang sangat penting. Merupakan faktor yang terdiri dari aspek budaya,aspek sosial,aspek ekonomi, aspek politik. Unsur ini merupakan penetu lasan suatu kebijakan dapat diimplemetasikan atau tidak</a:t>
            </a:r>
          </a:p>
          <a:p>
            <a:pPr marL="0" indent="0" algn="just">
              <a:buNone/>
            </a:pPr>
            <a:r>
              <a:rPr lang="id-ID" dirty="0" smtClean="0"/>
              <a:t>5. </a:t>
            </a:r>
            <a:r>
              <a:rPr lang="id-ID" b="1" dirty="0" smtClean="0"/>
              <a:t>Formulator </a:t>
            </a:r>
            <a:r>
              <a:rPr lang="id-ID" dirty="0" smtClean="0"/>
              <a:t>: pihak yang merancang suatu kebijakan</a:t>
            </a:r>
            <a:endParaRPr lang="id-ID" dirty="0"/>
          </a:p>
        </p:txBody>
      </p:sp>
    </p:spTree>
    <p:extLst>
      <p:ext uri="{BB962C8B-B14F-4D97-AF65-F5344CB8AC3E}">
        <p14:creationId xmlns:p14="http://schemas.microsoft.com/office/powerpoint/2010/main" val="640631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b="1" dirty="0" smtClean="0"/>
              <a:t>Kebijakan</a:t>
            </a:r>
            <a:endParaRPr lang="id-ID" b="1" dirty="0"/>
          </a:p>
        </p:txBody>
      </p:sp>
      <p:sp>
        <p:nvSpPr>
          <p:cNvPr id="3" name="Content Placeholder 2"/>
          <p:cNvSpPr>
            <a:spLocks noGrp="1"/>
          </p:cNvSpPr>
          <p:nvPr>
            <p:ph idx="1"/>
          </p:nvPr>
        </p:nvSpPr>
        <p:spPr>
          <a:xfrm>
            <a:off x="357158" y="1500174"/>
            <a:ext cx="8229600" cy="4525963"/>
          </a:xfrm>
        </p:spPr>
        <p:txBody>
          <a:bodyPr>
            <a:normAutofit fontScale="92500" lnSpcReduction="20000"/>
          </a:bodyPr>
          <a:lstStyle/>
          <a:p>
            <a:pPr algn="just">
              <a:buNone/>
            </a:pPr>
            <a:endParaRPr lang="id-ID" sz="3800" b="1" dirty="0" smtClean="0"/>
          </a:p>
          <a:p>
            <a:pPr algn="just"/>
            <a:r>
              <a:rPr lang="id-ID" dirty="0" smtClean="0"/>
              <a:t>Kebijakan adalah sebuah ketetapan yang berlaku dan dicirikan oleh perilaku yang konsisten dan berulang baik dari yang membuatnya maupun yang mentaatinya /yang terkena kebijakan itu . </a:t>
            </a:r>
            <a:r>
              <a:rPr lang="id-ID" b="1" dirty="0" smtClean="0"/>
              <a:t>(Ellau dan Prewitt )</a:t>
            </a:r>
          </a:p>
          <a:p>
            <a:pPr algn="just"/>
            <a:r>
              <a:rPr lang="id-ID" dirty="0" smtClean="0"/>
              <a:t>Kebijakan sebagai prinsip – prinsip yang mengatur tindakan yang diarahkan pada tujuan tertentu,kebijakan senantiasa berorientasi pda masalah dan berorientasi kepada tindakan </a:t>
            </a:r>
            <a:r>
              <a:rPr lang="id-ID" b="1" dirty="0" smtClean="0"/>
              <a:t>(Titmuss</a:t>
            </a:r>
            <a:r>
              <a:rPr lang="id-ID" dirty="0" smtClean="0"/>
              <a:t>)</a:t>
            </a:r>
            <a:endParaRPr lang="id-ID"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smtClean="0"/>
              <a:t>Model Kebijakan Sosial</a:t>
            </a:r>
            <a:endParaRPr lang="id-ID" b="1" dirty="0"/>
          </a:p>
        </p:txBody>
      </p:sp>
      <p:sp>
        <p:nvSpPr>
          <p:cNvPr id="3" name="Content Placeholder 2"/>
          <p:cNvSpPr>
            <a:spLocks noGrp="1"/>
          </p:cNvSpPr>
          <p:nvPr>
            <p:ph idx="1"/>
          </p:nvPr>
        </p:nvSpPr>
        <p:spPr>
          <a:xfrm>
            <a:off x="467544" y="1556792"/>
            <a:ext cx="8229600" cy="4525963"/>
          </a:xfrm>
        </p:spPr>
        <p:txBody>
          <a:bodyPr>
            <a:normAutofit fontScale="85000" lnSpcReduction="10000"/>
          </a:bodyPr>
          <a:lstStyle/>
          <a:p>
            <a:pPr marL="0" indent="0">
              <a:buNone/>
            </a:pPr>
            <a:r>
              <a:rPr lang="id-ID" b="1" dirty="0" smtClean="0"/>
              <a:t>Konsep model </a:t>
            </a:r>
            <a:r>
              <a:rPr lang="id-ID" dirty="0" smtClean="0"/>
              <a:t>:</a:t>
            </a:r>
          </a:p>
          <a:p>
            <a:pPr algn="just">
              <a:buFont typeface="Wingdings" pitchFamily="2" charset="2"/>
              <a:buChar char="§"/>
            </a:pPr>
            <a:r>
              <a:rPr lang="id-ID" dirty="0" smtClean="0"/>
              <a:t>Model adalah wakil ideal dari situasi –situasi nyata, dan model adalah penyederhanaan dari realitas yang diwakili</a:t>
            </a:r>
          </a:p>
          <a:p>
            <a:pPr marL="0" indent="0" algn="just">
              <a:buNone/>
            </a:pPr>
            <a:r>
              <a:rPr lang="id-ID" b="1" dirty="0" smtClean="0"/>
              <a:t>Wujud model :</a:t>
            </a:r>
          </a:p>
          <a:p>
            <a:pPr algn="just">
              <a:buFont typeface="Wingdings" pitchFamily="2" charset="2"/>
              <a:buChar char="§"/>
            </a:pPr>
            <a:r>
              <a:rPr lang="id-ID" dirty="0" smtClean="0"/>
              <a:t>Model fisik : reproduksi ukuran kecil dari benda atu fisik</a:t>
            </a:r>
          </a:p>
          <a:p>
            <a:pPr algn="just">
              <a:buFont typeface="Wingdings" pitchFamily="2" charset="2"/>
              <a:buChar char="§"/>
            </a:pPr>
            <a:r>
              <a:rPr lang="id-ID" dirty="0" smtClean="0"/>
              <a:t>Model abstrak : penyedeharnaan fenomena sosial , konsep – konsep tertentu yang dinyatakan dalam bentuk pernyataan secara teoritis, simbol, gmbr rumusan  mengenai fenomena yang didiskripsikannya</a:t>
            </a:r>
          </a:p>
          <a:p>
            <a:pPr algn="just">
              <a:buFont typeface="Wingdings" pitchFamily="2" charset="2"/>
              <a:buChar char="§"/>
            </a:pPr>
            <a:endParaRPr lang="id-ID" dirty="0"/>
          </a:p>
        </p:txBody>
      </p:sp>
    </p:spTree>
    <p:extLst>
      <p:ext uri="{BB962C8B-B14F-4D97-AF65-F5344CB8AC3E}">
        <p14:creationId xmlns:p14="http://schemas.microsoft.com/office/powerpoint/2010/main" val="412718542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id-ID" sz="3600" b="1" dirty="0" smtClean="0"/>
              <a:t>Aspek Model</a:t>
            </a:r>
            <a:endParaRPr lang="id-ID" sz="3600" b="1" dirty="0"/>
          </a:p>
        </p:txBody>
      </p:sp>
      <p:sp>
        <p:nvSpPr>
          <p:cNvPr id="3" name="Content Placeholder 2"/>
          <p:cNvSpPr>
            <a:spLocks noGrp="1"/>
          </p:cNvSpPr>
          <p:nvPr>
            <p:ph idx="1"/>
          </p:nvPr>
        </p:nvSpPr>
        <p:spPr/>
        <p:txBody>
          <a:bodyPr/>
          <a:lstStyle/>
          <a:p>
            <a:pPr>
              <a:buFont typeface="Wingdings" pitchFamily="2" charset="2"/>
              <a:buChar char="§"/>
            </a:pPr>
            <a:r>
              <a:rPr lang="id-ID" dirty="0" smtClean="0"/>
              <a:t>Tiruan realitas</a:t>
            </a:r>
          </a:p>
          <a:p>
            <a:pPr>
              <a:buFont typeface="Wingdings" pitchFamily="2" charset="2"/>
              <a:buChar char="§"/>
            </a:pPr>
            <a:r>
              <a:rPr lang="id-ID" dirty="0" smtClean="0"/>
              <a:t>Parameter</a:t>
            </a:r>
          </a:p>
          <a:p>
            <a:pPr>
              <a:buFont typeface="Wingdings" pitchFamily="2" charset="2"/>
              <a:buChar char="§"/>
            </a:pPr>
            <a:r>
              <a:rPr lang="id-ID" dirty="0" smtClean="0"/>
              <a:t>Variabel</a:t>
            </a:r>
          </a:p>
          <a:p>
            <a:pPr>
              <a:buFont typeface="Wingdings" pitchFamily="2" charset="2"/>
              <a:buChar char="§"/>
            </a:pPr>
            <a:r>
              <a:rPr lang="id-ID" dirty="0" smtClean="0"/>
              <a:t>Hubungan struktur yang dapat terbentuk</a:t>
            </a:r>
          </a:p>
          <a:p>
            <a:pPr>
              <a:buFont typeface="Wingdings" pitchFamily="2" charset="2"/>
              <a:buChar char="§"/>
            </a:pPr>
            <a:r>
              <a:rPr lang="id-ID" dirty="0" smtClean="0"/>
              <a:t>Algoritma</a:t>
            </a:r>
          </a:p>
          <a:p>
            <a:pPr>
              <a:buFont typeface="Wingdings" pitchFamily="2" charset="2"/>
              <a:buChar char="§"/>
            </a:pPr>
            <a:endParaRPr lang="id-ID" dirty="0"/>
          </a:p>
        </p:txBody>
      </p:sp>
    </p:spTree>
    <p:extLst>
      <p:ext uri="{BB962C8B-B14F-4D97-AF65-F5344CB8AC3E}">
        <p14:creationId xmlns:p14="http://schemas.microsoft.com/office/powerpoint/2010/main" val="96375466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476672"/>
            <a:ext cx="8229600" cy="1143000"/>
          </a:xfrm>
        </p:spPr>
        <p:txBody>
          <a:bodyPr>
            <a:normAutofit/>
          </a:bodyPr>
          <a:lstStyle/>
          <a:p>
            <a:pPr algn="just"/>
            <a:r>
              <a:rPr lang="id-ID" sz="4000" b="1" dirty="0" smtClean="0"/>
              <a:t>Fungsi model</a:t>
            </a:r>
            <a:endParaRPr lang="id-ID" sz="4000" b="1" dirty="0"/>
          </a:p>
        </p:txBody>
      </p:sp>
      <p:sp>
        <p:nvSpPr>
          <p:cNvPr id="3" name="Content Placeholder 2"/>
          <p:cNvSpPr>
            <a:spLocks noGrp="1"/>
          </p:cNvSpPr>
          <p:nvPr>
            <p:ph idx="1"/>
          </p:nvPr>
        </p:nvSpPr>
        <p:spPr>
          <a:xfrm>
            <a:off x="611560" y="1628800"/>
            <a:ext cx="8229600" cy="4525963"/>
          </a:xfrm>
        </p:spPr>
        <p:txBody>
          <a:bodyPr>
            <a:normAutofit fontScale="92500" lnSpcReduction="20000"/>
          </a:bodyPr>
          <a:lstStyle/>
          <a:p>
            <a:pPr algn="just"/>
            <a:r>
              <a:rPr lang="id-ID" dirty="0" smtClean="0"/>
              <a:t>Membantu kita untuk memperoleh pemahaman tentang beroperasinya sistem alamiah dan sistem buatan manusia</a:t>
            </a:r>
          </a:p>
          <a:p>
            <a:pPr algn="just"/>
            <a:r>
              <a:rPr lang="id-ID" dirty="0" smtClean="0"/>
              <a:t>Membantu kita dalam menjelaskan permasalahan dan memilah  elemen tertentu yang relevan dengan permasalahan</a:t>
            </a:r>
          </a:p>
          <a:p>
            <a:pPr algn="just"/>
            <a:r>
              <a:rPr lang="id-ID" dirty="0" smtClean="0"/>
              <a:t>Membantu kita memperjelas hubungan antara elemen –elemen tersebut</a:t>
            </a:r>
          </a:p>
          <a:p>
            <a:pPr algn="just"/>
            <a:r>
              <a:rPr lang="id-ID" dirty="0" smtClean="0"/>
              <a:t>Membantu dalam merumuskan kesimpulan dan hipotesis mengenai hakekat hubungan antar elemen</a:t>
            </a:r>
            <a:endParaRPr lang="id-ID" dirty="0"/>
          </a:p>
        </p:txBody>
      </p:sp>
    </p:spTree>
    <p:extLst>
      <p:ext uri="{BB962C8B-B14F-4D97-AF65-F5344CB8AC3E}">
        <p14:creationId xmlns:p14="http://schemas.microsoft.com/office/powerpoint/2010/main" val="304338415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4000" b="1" dirty="0" smtClean="0"/>
              <a:t>Kategori Model Kebijakan Sosial</a:t>
            </a:r>
            <a:endParaRPr lang="id-ID" sz="4000" b="1" dirty="0"/>
          </a:p>
        </p:txBody>
      </p:sp>
      <p:sp>
        <p:nvSpPr>
          <p:cNvPr id="3" name="Content Placeholder 2"/>
          <p:cNvSpPr>
            <a:spLocks noGrp="1"/>
          </p:cNvSpPr>
          <p:nvPr>
            <p:ph idx="1"/>
          </p:nvPr>
        </p:nvSpPr>
        <p:spPr/>
        <p:txBody>
          <a:bodyPr>
            <a:normAutofit fontScale="92500" lnSpcReduction="10000"/>
          </a:bodyPr>
          <a:lstStyle/>
          <a:p>
            <a:pPr marL="514350" indent="-514350">
              <a:buNone/>
            </a:pPr>
            <a:r>
              <a:rPr lang="id-ID" b="1" dirty="0"/>
              <a:t>a</a:t>
            </a:r>
            <a:r>
              <a:rPr lang="id-ID" b="1" dirty="0" smtClean="0"/>
              <a:t>.Berdasar pelaksanaannya </a:t>
            </a:r>
            <a:r>
              <a:rPr lang="id-ID" dirty="0" smtClean="0"/>
              <a:t>:</a:t>
            </a:r>
          </a:p>
          <a:p>
            <a:pPr marL="514350" indent="-514350" algn="just">
              <a:buFont typeface="+mj-lt"/>
              <a:buAutoNum type="arabicPeriod"/>
            </a:pPr>
            <a:r>
              <a:rPr lang="id-ID" b="1" dirty="0" smtClean="0"/>
              <a:t>Model kebijakan sosial imperatif </a:t>
            </a:r>
            <a:r>
              <a:rPr lang="id-ID" dirty="0" smtClean="0"/>
              <a:t>merupakan kebijakan sosial terpusat yakni tujuan , jenis, sumber dan jumlah pelayanan sosial ditentukan oleh pemerintah </a:t>
            </a:r>
          </a:p>
          <a:p>
            <a:pPr marL="514350" indent="-514350" algn="just">
              <a:buFont typeface="+mj-lt"/>
              <a:buAutoNum type="arabicPeriod"/>
            </a:pPr>
            <a:r>
              <a:rPr lang="id-ID" b="1" dirty="0" smtClean="0"/>
              <a:t>Model kebijakan sosial indikati</a:t>
            </a:r>
            <a:r>
              <a:rPr lang="id-ID" dirty="0" smtClean="0"/>
              <a:t>f  mengupayakan kesamaan visi dan aspirasi seluruh masyarakat (penentuan sasaran kebijakan oleh pemerintah dan pelaksanaan dilakukan sepenuhnya masyarakat ( LSM atau organisasi sosial )</a:t>
            </a:r>
          </a:p>
          <a:p>
            <a:pPr marL="514350" indent="-514350" algn="just">
              <a:buFont typeface="+mj-lt"/>
              <a:buAutoNum type="arabicPeriod"/>
            </a:pPr>
            <a:endParaRPr lang="id-ID" dirty="0"/>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1472" y="0"/>
            <a:ext cx="8229600" cy="1143000"/>
          </a:xfrm>
        </p:spPr>
        <p:txBody>
          <a:bodyPr/>
          <a:lstStyle/>
          <a:p>
            <a:endParaRPr lang="id-ID" dirty="0"/>
          </a:p>
        </p:txBody>
      </p:sp>
      <p:sp>
        <p:nvSpPr>
          <p:cNvPr id="3" name="Content Placeholder 2"/>
          <p:cNvSpPr>
            <a:spLocks noGrp="1"/>
          </p:cNvSpPr>
          <p:nvPr>
            <p:ph idx="1"/>
          </p:nvPr>
        </p:nvSpPr>
        <p:spPr>
          <a:xfrm>
            <a:off x="395536" y="764704"/>
            <a:ext cx="8229600" cy="4525963"/>
          </a:xfrm>
        </p:spPr>
        <p:txBody>
          <a:bodyPr>
            <a:normAutofit fontScale="92500" lnSpcReduction="10000"/>
          </a:bodyPr>
          <a:lstStyle/>
          <a:p>
            <a:pPr>
              <a:buNone/>
            </a:pPr>
            <a:r>
              <a:rPr lang="id-ID" sz="3900" b="1" dirty="0"/>
              <a:t>b</a:t>
            </a:r>
            <a:r>
              <a:rPr lang="id-ID" sz="3900" b="1" dirty="0" smtClean="0"/>
              <a:t>.Berdasar ruang lingkup dan cakupannya</a:t>
            </a:r>
          </a:p>
          <a:p>
            <a:pPr marL="514350" indent="-514350" algn="just">
              <a:buFont typeface="+mj-lt"/>
              <a:buAutoNum type="arabicPeriod"/>
            </a:pPr>
            <a:r>
              <a:rPr lang="id-ID" b="1" dirty="0" smtClean="0"/>
              <a:t>Model universal </a:t>
            </a:r>
            <a:r>
              <a:rPr lang="id-ID" dirty="0" smtClean="0"/>
              <a:t>: kebijakan sosial yang diarahkan untuk mengatur dan memenuhi kebutuhan pelayanan sosial warga masyarakat secara menyeluruh ( tanpa membedakan usia, jenis kelamin, status sosial ).</a:t>
            </a:r>
          </a:p>
          <a:p>
            <a:pPr marL="514350" indent="-514350" algn="just">
              <a:buFont typeface="+mj-lt"/>
              <a:buAutoNum type="arabicPeriod"/>
            </a:pPr>
            <a:r>
              <a:rPr lang="id-ID" b="1" dirty="0" smtClean="0"/>
              <a:t>Model selektivitas </a:t>
            </a:r>
            <a:r>
              <a:rPr lang="id-ID" dirty="0" smtClean="0"/>
              <a:t>: ditujukan untuk memenuhi kebutuhan  sosial  warga masyarakat  tertentu    (yang mengalami masalah dan   membutuhkan pelayanan sosial ).</a:t>
            </a:r>
            <a:endParaRPr lang="id-ID" dirty="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214338"/>
            <a:ext cx="8229600" cy="1143000"/>
          </a:xfrm>
        </p:spPr>
        <p:txBody>
          <a:bodyPr>
            <a:noAutofit/>
          </a:bodyPr>
          <a:lstStyle/>
          <a:p>
            <a:pPr algn="just">
              <a:buFont typeface="Arial" pitchFamily="34" charset="0"/>
              <a:buChar char="•"/>
            </a:pPr>
            <a:endParaRPr lang="id-ID" sz="3600" dirty="0"/>
          </a:p>
        </p:txBody>
      </p:sp>
      <p:sp>
        <p:nvSpPr>
          <p:cNvPr id="3" name="Content Placeholder 2"/>
          <p:cNvSpPr>
            <a:spLocks noGrp="1"/>
          </p:cNvSpPr>
          <p:nvPr>
            <p:ph idx="1"/>
          </p:nvPr>
        </p:nvSpPr>
        <p:spPr>
          <a:xfrm>
            <a:off x="428596" y="928670"/>
            <a:ext cx="8229600" cy="4525963"/>
          </a:xfrm>
        </p:spPr>
        <p:txBody>
          <a:bodyPr>
            <a:normAutofit lnSpcReduction="10000"/>
          </a:bodyPr>
          <a:lstStyle/>
          <a:p>
            <a:pPr>
              <a:buNone/>
            </a:pPr>
            <a:r>
              <a:rPr lang="id-ID" b="1" dirty="0"/>
              <a:t>c</a:t>
            </a:r>
            <a:r>
              <a:rPr lang="id-ID" b="1" dirty="0" smtClean="0"/>
              <a:t>.</a:t>
            </a:r>
            <a:r>
              <a:rPr lang="id-ID" dirty="0" smtClean="0"/>
              <a:t> </a:t>
            </a:r>
            <a:r>
              <a:rPr lang="id-ID" b="1" dirty="0" smtClean="0"/>
              <a:t>Berdasar keajegan dan keberlanjutannya</a:t>
            </a:r>
          </a:p>
          <a:p>
            <a:pPr marL="514350" indent="-514350" algn="just">
              <a:buFont typeface="+mj-lt"/>
              <a:buAutoNum type="arabicPeriod"/>
            </a:pPr>
            <a:r>
              <a:rPr lang="id-ID" b="1" dirty="0" smtClean="0"/>
              <a:t>Model residual </a:t>
            </a:r>
            <a:r>
              <a:rPr lang="id-ID" dirty="0" smtClean="0"/>
              <a:t>: kebijakan sosial hanya diperlukan apabila lembaga –lembaga alamiah karena suatu sebab tidak dapat menjalankan peranannya</a:t>
            </a:r>
          </a:p>
          <a:p>
            <a:pPr marL="514350" indent="-514350" algn="just">
              <a:buFont typeface="+mj-lt"/>
              <a:buAutoNum type="arabicPeriod"/>
            </a:pPr>
            <a:r>
              <a:rPr lang="id-ID" b="1" dirty="0" smtClean="0"/>
              <a:t>Model istitusional </a:t>
            </a:r>
            <a:r>
              <a:rPr lang="id-ID" dirty="0" smtClean="0"/>
              <a:t>: tidak tergantung berfungsi tidaknya lembaga alamiah tetapi pelayanan sosial diberikan bersifat ajeg, melembaga dan berkesinambungan</a:t>
            </a:r>
            <a:endParaRPr lang="id-ID" dirty="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0"/>
            <a:ext cx="8229600" cy="1143000"/>
          </a:xfrm>
        </p:spPr>
        <p:txBody>
          <a:bodyPr/>
          <a:lstStyle/>
          <a:p>
            <a:endParaRPr lang="id-ID" dirty="0"/>
          </a:p>
        </p:txBody>
      </p:sp>
      <p:sp>
        <p:nvSpPr>
          <p:cNvPr id="3" name="Content Placeholder 2"/>
          <p:cNvSpPr>
            <a:spLocks noGrp="1"/>
          </p:cNvSpPr>
          <p:nvPr>
            <p:ph idx="1"/>
          </p:nvPr>
        </p:nvSpPr>
        <p:spPr>
          <a:xfrm>
            <a:off x="428596" y="1285860"/>
            <a:ext cx="8229600" cy="4525963"/>
          </a:xfrm>
        </p:spPr>
        <p:txBody>
          <a:bodyPr>
            <a:normAutofit fontScale="92500" lnSpcReduction="10000"/>
          </a:bodyPr>
          <a:lstStyle/>
          <a:p>
            <a:pPr>
              <a:buNone/>
            </a:pPr>
            <a:r>
              <a:rPr lang="id-ID" b="1" dirty="0"/>
              <a:t>d</a:t>
            </a:r>
            <a:r>
              <a:rPr lang="id-ID" b="1" dirty="0" smtClean="0"/>
              <a:t>. Berdasarkan jenis permasalahan dan sasaran</a:t>
            </a:r>
          </a:p>
          <a:p>
            <a:pPr marL="514350" indent="-514350" algn="just">
              <a:buFont typeface="+mj-lt"/>
              <a:buAutoNum type="arabicPeriod"/>
            </a:pPr>
            <a:r>
              <a:rPr lang="id-ID" dirty="0" smtClean="0"/>
              <a:t>Model kategorikal : kebijakan sosial yang hanya difokuskan untuk mengatasi suatu permasalahan tertentu (bersifat spesifik dan parsial).</a:t>
            </a:r>
          </a:p>
          <a:p>
            <a:pPr marL="514350" indent="-514350" algn="just">
              <a:buFont typeface="+mj-lt"/>
              <a:buAutoNum type="arabicPeriod"/>
            </a:pPr>
            <a:r>
              <a:rPr lang="id-ID" dirty="0" smtClean="0"/>
              <a:t>Model komprehensif : diarahkan tidak hanya untuk mengatasi satu bidang masalah saja, melainkan beberapa masalah sosial yang terkait diatur dan dirumuskan sescara terintegrasi dalam satu formulasi kebijakan sosial terpadu.</a:t>
            </a:r>
            <a:endParaRPr lang="id-ID" dirty="0"/>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sz="4000" b="1" dirty="0" smtClean="0"/>
              <a:t>TATA KELOLA KEBIJAKAN SOSIAL  </a:t>
            </a:r>
            <a:endParaRPr lang="id-ID" sz="4000" b="1" dirty="0"/>
          </a:p>
        </p:txBody>
      </p:sp>
      <p:sp>
        <p:nvSpPr>
          <p:cNvPr id="3" name="Content Placeholder 2"/>
          <p:cNvSpPr>
            <a:spLocks noGrp="1"/>
          </p:cNvSpPr>
          <p:nvPr>
            <p:ph idx="1"/>
          </p:nvPr>
        </p:nvSpPr>
        <p:spPr/>
        <p:txBody>
          <a:bodyPr/>
          <a:lstStyle/>
          <a:p>
            <a:pPr algn="just"/>
            <a:r>
              <a:rPr lang="id-ID" dirty="0" smtClean="0"/>
              <a:t>Salah satu tugas pemerintah  sebagai perumus kebijakan pemerintah</a:t>
            </a:r>
          </a:p>
          <a:p>
            <a:pPr algn="just"/>
            <a:r>
              <a:rPr lang="id-ID" dirty="0" smtClean="0"/>
              <a:t>Proses perumusan kebijakan sering disebut sebagai lingkaran kebijakan ( </a:t>
            </a:r>
            <a:r>
              <a:rPr lang="id-ID" i="1" dirty="0" smtClean="0"/>
              <a:t>policy cycle </a:t>
            </a:r>
            <a:r>
              <a:rPr lang="id-ID" dirty="0" smtClean="0"/>
              <a:t>)</a:t>
            </a:r>
          </a:p>
          <a:p>
            <a:pPr algn="just"/>
            <a:r>
              <a:rPr lang="id-ID" dirty="0" smtClean="0"/>
              <a:t>Proses perumusan kebijakan meliputi pemain (aktor  )  kebijakan  dan tahap perumusan kebijakan. </a:t>
            </a:r>
            <a:endParaRPr lang="id-ID" dirty="0"/>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600" b="1" dirty="0" smtClean="0"/>
              <a:t>1. Pemain Kebijakan</a:t>
            </a:r>
            <a:endParaRPr lang="id-ID" sz="3600" b="1" dirty="0"/>
          </a:p>
        </p:txBody>
      </p:sp>
      <p:sp>
        <p:nvSpPr>
          <p:cNvPr id="3" name="Content Placeholder 2"/>
          <p:cNvSpPr>
            <a:spLocks noGrp="1"/>
          </p:cNvSpPr>
          <p:nvPr>
            <p:ph idx="1"/>
          </p:nvPr>
        </p:nvSpPr>
        <p:spPr>
          <a:xfrm>
            <a:off x="500034" y="1428736"/>
            <a:ext cx="8229600" cy="4525963"/>
          </a:xfrm>
        </p:spPr>
        <p:txBody>
          <a:bodyPr>
            <a:normAutofit fontScale="92500" lnSpcReduction="20000"/>
          </a:bodyPr>
          <a:lstStyle/>
          <a:p>
            <a:pPr algn="just"/>
            <a:r>
              <a:rPr lang="id-ID" dirty="0" smtClean="0"/>
              <a:t>Pemain kebijakan dalam perumusan kebijakan berbeda antara negara maju dan berkembang</a:t>
            </a:r>
          </a:p>
          <a:p>
            <a:pPr algn="just"/>
            <a:r>
              <a:rPr lang="id-ID" dirty="0" smtClean="0"/>
              <a:t>Pemain kebijakan dikelompokkan dua kategori pemain kebijakan formal dan kelompok informal</a:t>
            </a:r>
          </a:p>
          <a:p>
            <a:pPr algn="just"/>
            <a:r>
              <a:rPr lang="id-ID" dirty="0" smtClean="0"/>
              <a:t>Istilah lain pemain kebijakan adalah stakeholder (pemangku kepentingan ) kebijakan</a:t>
            </a:r>
          </a:p>
          <a:p>
            <a:pPr algn="just"/>
            <a:r>
              <a:rPr lang="id-ID" dirty="0" smtClean="0"/>
              <a:t>Stake holder kebijakan adalah individu kelompok lembaga yang memiliki kepentingan terhadap suatu kebijakan ( proses perumusan, pelaksanaan suatu kebijakan, penerima manfaat dan korban kebijakan</a:t>
            </a:r>
            <a:endParaRPr lang="id-ID" dirty="0"/>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1472" y="0"/>
            <a:ext cx="8229600" cy="1143000"/>
          </a:xfrm>
        </p:spPr>
        <p:txBody>
          <a:bodyPr>
            <a:normAutofit/>
          </a:bodyPr>
          <a:lstStyle/>
          <a:p>
            <a:pPr algn="just"/>
            <a:r>
              <a:rPr lang="id-ID" sz="3600" b="1" i="1" dirty="0" smtClean="0"/>
              <a:t>lanjutan</a:t>
            </a:r>
            <a:endParaRPr lang="id-ID" sz="3600" b="1" i="1" dirty="0"/>
          </a:p>
        </p:txBody>
      </p:sp>
      <p:sp>
        <p:nvSpPr>
          <p:cNvPr id="3" name="Content Placeholder 2"/>
          <p:cNvSpPr>
            <a:spLocks noGrp="1"/>
          </p:cNvSpPr>
          <p:nvPr>
            <p:ph idx="1"/>
          </p:nvPr>
        </p:nvSpPr>
        <p:spPr>
          <a:xfrm>
            <a:off x="428596" y="1071546"/>
            <a:ext cx="8229600" cy="4525963"/>
          </a:xfrm>
        </p:spPr>
        <p:txBody>
          <a:bodyPr>
            <a:normAutofit fontScale="92500" lnSpcReduction="20000"/>
          </a:bodyPr>
          <a:lstStyle/>
          <a:p>
            <a:r>
              <a:rPr lang="id-ID" sz="3500" dirty="0" smtClean="0"/>
              <a:t>Stake holder kebijakan sosial dibedakan menjadi 3 kelompok :</a:t>
            </a:r>
          </a:p>
          <a:p>
            <a:pPr marL="514350" indent="-514350" algn="just">
              <a:buFont typeface="+mj-lt"/>
              <a:buAutoNum type="arabicPeriod"/>
            </a:pPr>
            <a:r>
              <a:rPr lang="id-ID" sz="3500" dirty="0" smtClean="0"/>
              <a:t>Stakeholder kunci (memiliki kewenangan secara legal membuat keputusan )</a:t>
            </a:r>
          </a:p>
          <a:p>
            <a:pPr marL="514350" indent="-514350" algn="just">
              <a:buFont typeface="+mj-lt"/>
              <a:buAutoNum type="arabicPeriod"/>
            </a:pPr>
            <a:r>
              <a:rPr lang="id-ID" sz="3500" dirty="0" smtClean="0"/>
              <a:t>Stakeholder primer (memiliki kaitan kepentingan secara langsung dengan suatu kebijakan, program, proyek )</a:t>
            </a:r>
          </a:p>
          <a:p>
            <a:pPr marL="514350" indent="-514350" algn="just">
              <a:buFont typeface="+mj-lt"/>
              <a:buAutoNum type="arabicPeriod"/>
            </a:pPr>
            <a:r>
              <a:rPr lang="id-ID" sz="3500" dirty="0" smtClean="0"/>
              <a:t>Stakeholder sekunder (tidak memiliki kaitan namun memiliki kepedulian dan perhatian terhadap suatu kebijakan</a:t>
            </a:r>
            <a:r>
              <a:rPr lang="id-ID" dirty="0" smtClean="0"/>
              <a:t>)</a:t>
            </a:r>
            <a:endParaRPr lang="id-ID"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id-ID" b="1" dirty="0" smtClean="0"/>
              <a:t>Sosial</a:t>
            </a:r>
            <a:endParaRPr lang="id-ID" b="1" dirty="0"/>
          </a:p>
        </p:txBody>
      </p:sp>
      <p:sp>
        <p:nvSpPr>
          <p:cNvPr id="3" name="Content Placeholder 2"/>
          <p:cNvSpPr>
            <a:spLocks noGrp="1"/>
          </p:cNvSpPr>
          <p:nvPr>
            <p:ph idx="1"/>
          </p:nvPr>
        </p:nvSpPr>
        <p:spPr>
          <a:xfrm>
            <a:off x="428596" y="1357298"/>
            <a:ext cx="8229600" cy="4525963"/>
          </a:xfrm>
        </p:spPr>
        <p:txBody>
          <a:bodyPr>
            <a:normAutofit lnSpcReduction="10000"/>
          </a:bodyPr>
          <a:lstStyle/>
          <a:p>
            <a:pPr algn="just"/>
            <a:r>
              <a:rPr lang="id-ID" dirty="0" smtClean="0"/>
              <a:t>Dalam kehidupan sehari –hari yang berhubungan dengan kegiatan yang bersifat hiburan atau sesuatu yang menyenangkan.</a:t>
            </a:r>
          </a:p>
          <a:p>
            <a:pPr algn="just"/>
            <a:r>
              <a:rPr lang="id-ID" dirty="0" smtClean="0"/>
              <a:t>Lawan kata individual</a:t>
            </a:r>
          </a:p>
          <a:p>
            <a:pPr algn="just"/>
            <a:r>
              <a:rPr lang="id-ID" dirty="0" smtClean="0"/>
              <a:t>Lawan kata ekonomi</a:t>
            </a:r>
          </a:p>
          <a:p>
            <a:pPr algn="just"/>
            <a:r>
              <a:rPr lang="id-ID" dirty="0" smtClean="0"/>
              <a:t>Istilah yang melibatkan manusia sebagai lawan dari pengertian benda atau binatang</a:t>
            </a:r>
          </a:p>
          <a:p>
            <a:pPr algn="just"/>
            <a:r>
              <a:rPr lang="id-ID" dirty="0" smtClean="0"/>
              <a:t>Berkaitan dengan hak asasi manusia baik sebagai individu maupun masyarakat</a:t>
            </a:r>
            <a:endParaRPr lang="id-ID" dirty="0"/>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b="1" dirty="0" smtClean="0"/>
              <a:t>Perumusan Kebijakan Sosial</a:t>
            </a:r>
            <a:endParaRPr lang="id-ID" b="1" dirty="0"/>
          </a:p>
        </p:txBody>
      </p:sp>
      <p:sp>
        <p:nvSpPr>
          <p:cNvPr id="3" name="Content Placeholder 2"/>
          <p:cNvSpPr>
            <a:spLocks noGrp="1"/>
          </p:cNvSpPr>
          <p:nvPr>
            <p:ph idx="1"/>
          </p:nvPr>
        </p:nvSpPr>
        <p:spPr>
          <a:xfrm>
            <a:off x="251520" y="1412776"/>
            <a:ext cx="8229600" cy="4525963"/>
          </a:xfrm>
        </p:spPr>
        <p:txBody>
          <a:bodyPr>
            <a:normAutofit fontScale="92500" lnSpcReduction="20000"/>
          </a:bodyPr>
          <a:lstStyle/>
          <a:p>
            <a:pPr algn="just"/>
            <a:r>
              <a:rPr lang="id-ID" dirty="0" smtClean="0"/>
              <a:t>Model Kebijakan sosial terkait dengan perumusan kebijakan sosial</a:t>
            </a:r>
          </a:p>
          <a:p>
            <a:pPr algn="just"/>
            <a:r>
              <a:rPr lang="id-ID" dirty="0" smtClean="0"/>
              <a:t>Langkah perumusan kebijakan sosial bukan suatu proses yang kaku, hanya berfungsi sebagai pedoman yang memandu proses perumusan kebijakan sosial</a:t>
            </a:r>
          </a:p>
          <a:p>
            <a:pPr algn="just"/>
            <a:r>
              <a:rPr lang="id-ID" dirty="0" smtClean="0"/>
              <a:t>Menurut Gilbert dan Specht ada 3 model yang dapat diikuti untuk merumuskan kebijakan sosial a.model perencanaan</a:t>
            </a:r>
          </a:p>
          <a:p>
            <a:pPr marL="0" indent="0" algn="just">
              <a:buNone/>
            </a:pPr>
            <a:r>
              <a:rPr lang="id-ID" dirty="0"/>
              <a:t> </a:t>
            </a:r>
            <a:r>
              <a:rPr lang="id-ID" dirty="0" smtClean="0"/>
              <a:t>   b.model pembuatan kebijakan</a:t>
            </a:r>
          </a:p>
          <a:p>
            <a:pPr marL="0" indent="0" algn="just">
              <a:buNone/>
            </a:pPr>
            <a:r>
              <a:rPr lang="id-ID" dirty="0"/>
              <a:t> </a:t>
            </a:r>
            <a:r>
              <a:rPr lang="id-ID" dirty="0" smtClean="0"/>
              <a:t>   c. model pengembangan kebijakan.</a:t>
            </a:r>
            <a:endParaRPr lang="id-ID" dirty="0"/>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20" y="274638"/>
            <a:ext cx="8401080" cy="939784"/>
          </a:xfrm>
        </p:spPr>
        <p:txBody>
          <a:bodyPr>
            <a:normAutofit/>
          </a:bodyPr>
          <a:lstStyle/>
          <a:p>
            <a:pPr algn="just"/>
            <a:r>
              <a:rPr lang="id-ID" sz="3600" b="1" dirty="0" smtClean="0"/>
              <a:t>1.Model A . Perencanaan</a:t>
            </a:r>
            <a:endParaRPr lang="id-ID" sz="3600" b="1" dirty="0"/>
          </a:p>
        </p:txBody>
      </p:sp>
      <p:sp>
        <p:nvSpPr>
          <p:cNvPr id="3" name="Content Placeholder 2"/>
          <p:cNvSpPr>
            <a:spLocks noGrp="1"/>
          </p:cNvSpPr>
          <p:nvPr>
            <p:ph idx="1"/>
          </p:nvPr>
        </p:nvSpPr>
        <p:spPr>
          <a:xfrm>
            <a:off x="357158" y="1285836"/>
            <a:ext cx="8229600" cy="5572164"/>
          </a:xfrm>
        </p:spPr>
        <p:txBody>
          <a:bodyPr>
            <a:noAutofit/>
          </a:bodyPr>
          <a:lstStyle/>
          <a:p>
            <a:pPr marL="514350" indent="-514350">
              <a:buNone/>
            </a:pPr>
            <a:r>
              <a:rPr lang="id-ID" dirty="0" smtClean="0"/>
              <a:t>Tahap model Perencanaan</a:t>
            </a:r>
          </a:p>
          <a:p>
            <a:pPr marL="514350" indent="-514350">
              <a:buNone/>
            </a:pPr>
            <a:r>
              <a:rPr lang="id-ID" dirty="0" smtClean="0"/>
              <a:t>	- Dorongan Perencanaan</a:t>
            </a:r>
          </a:p>
          <a:p>
            <a:pPr marL="514350" indent="-514350">
              <a:buNone/>
            </a:pPr>
            <a:r>
              <a:rPr lang="id-ID" dirty="0" smtClean="0"/>
              <a:t>	- Eksploitasi Penelitian</a:t>
            </a:r>
          </a:p>
          <a:p>
            <a:pPr marL="514350" indent="-514350">
              <a:buNone/>
            </a:pPr>
            <a:r>
              <a:rPr lang="id-ID" dirty="0" smtClean="0"/>
              <a:t>	- Pendefinisian Tugas –Tugas Perencanaan</a:t>
            </a:r>
          </a:p>
          <a:p>
            <a:pPr marL="514350" indent="-514350">
              <a:buNone/>
            </a:pPr>
            <a:r>
              <a:rPr lang="id-ID" dirty="0" smtClean="0"/>
              <a:t>	- Perumusan Kebijakan</a:t>
            </a:r>
          </a:p>
          <a:p>
            <a:pPr marL="514350" indent="-514350">
              <a:buNone/>
            </a:pPr>
            <a:r>
              <a:rPr lang="id-ID" dirty="0" smtClean="0"/>
              <a:t>	- Perumusan Program</a:t>
            </a:r>
          </a:p>
          <a:p>
            <a:pPr marL="514350" indent="-514350">
              <a:buNone/>
            </a:pPr>
            <a:r>
              <a:rPr lang="id-ID" dirty="0" smtClean="0"/>
              <a:t>	- Evaluasi</a:t>
            </a:r>
          </a:p>
          <a:p>
            <a:pPr marL="514350" indent="-514350" algn="just">
              <a:buNone/>
            </a:pPr>
            <a:endParaRPr lang="id-ID" dirty="0" smtClean="0"/>
          </a:p>
          <a:p>
            <a:pPr marL="514350" indent="-514350" algn="just">
              <a:buNone/>
            </a:pPr>
            <a:endParaRPr lang="id-ID" dirty="0"/>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id-ID" sz="3600" dirty="0" smtClean="0"/>
              <a:t>Model A menunjukkan </a:t>
            </a:r>
            <a:r>
              <a:rPr lang="id-ID" dirty="0" smtClean="0"/>
              <a:t>:</a:t>
            </a:r>
            <a:endParaRPr lang="id-ID" dirty="0"/>
          </a:p>
        </p:txBody>
      </p:sp>
      <p:sp>
        <p:nvSpPr>
          <p:cNvPr id="3" name="Content Placeholder 2"/>
          <p:cNvSpPr>
            <a:spLocks noGrp="1"/>
          </p:cNvSpPr>
          <p:nvPr>
            <p:ph idx="1"/>
          </p:nvPr>
        </p:nvSpPr>
        <p:spPr/>
        <p:txBody>
          <a:bodyPr/>
          <a:lstStyle/>
          <a:p>
            <a:r>
              <a:rPr lang="id-ID" dirty="0" smtClean="0"/>
              <a:t>Perumusan kebijakan sosial terkait dengan perencanaan</a:t>
            </a:r>
          </a:p>
          <a:p>
            <a:r>
              <a:rPr lang="id-ID" dirty="0" smtClean="0"/>
              <a:t>Kebijakan sosial merupakan bagian dari proses perencanaan</a:t>
            </a:r>
          </a:p>
          <a:p>
            <a:r>
              <a:rPr lang="id-ID" dirty="0" smtClean="0"/>
              <a:t>Model ini disebut “ Proses Perencanaan”</a:t>
            </a:r>
            <a:endParaRPr lang="id-ID" dirty="0"/>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600" b="1" dirty="0" smtClean="0"/>
              <a:t>2. Model B. Pembuatan Kebijakan</a:t>
            </a:r>
            <a:endParaRPr lang="id-ID" sz="3600" b="1" dirty="0"/>
          </a:p>
        </p:txBody>
      </p:sp>
      <p:sp>
        <p:nvSpPr>
          <p:cNvPr id="5" name="Content Placeholder 4"/>
          <p:cNvSpPr>
            <a:spLocks noGrp="1"/>
          </p:cNvSpPr>
          <p:nvPr>
            <p:ph idx="1"/>
          </p:nvPr>
        </p:nvSpPr>
        <p:spPr/>
        <p:txBody>
          <a:bodyPr>
            <a:normAutofit lnSpcReduction="10000"/>
          </a:bodyPr>
          <a:lstStyle/>
          <a:p>
            <a:r>
              <a:rPr lang="id-ID" dirty="0" smtClean="0"/>
              <a:t>Dikembangkan Dinitto dan Dye disebut Model “ Proses Pembuatan Kebijakan” </a:t>
            </a:r>
          </a:p>
          <a:p>
            <a:r>
              <a:rPr lang="id-ID" dirty="0" smtClean="0"/>
              <a:t>Terdiri dari 5 Tahap :</a:t>
            </a:r>
          </a:p>
          <a:p>
            <a:pPr>
              <a:buNone/>
            </a:pPr>
            <a:r>
              <a:rPr lang="id-ID" dirty="0" smtClean="0"/>
              <a:t>	- Pengidentifikasian Masalah</a:t>
            </a:r>
          </a:p>
          <a:p>
            <a:pPr>
              <a:buNone/>
            </a:pPr>
            <a:r>
              <a:rPr lang="id-ID" dirty="0" smtClean="0"/>
              <a:t>	- Perumusan Kebijakan</a:t>
            </a:r>
          </a:p>
          <a:p>
            <a:pPr>
              <a:buNone/>
            </a:pPr>
            <a:r>
              <a:rPr lang="id-ID" dirty="0" smtClean="0"/>
              <a:t>	- Legitimasi Kebijakan</a:t>
            </a:r>
          </a:p>
          <a:p>
            <a:pPr>
              <a:buNone/>
            </a:pPr>
            <a:r>
              <a:rPr lang="id-ID" dirty="0" smtClean="0"/>
              <a:t>	- Implementasi Kebijakan</a:t>
            </a:r>
          </a:p>
          <a:p>
            <a:pPr>
              <a:buNone/>
            </a:pPr>
            <a:r>
              <a:rPr lang="id-ID" dirty="0" smtClean="0"/>
              <a:t>	- Evaluasi Kebijakan</a:t>
            </a:r>
            <a:endParaRPr lang="id-ID" dirty="0"/>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b="1" dirty="0" smtClean="0"/>
              <a:t>3. Model C. Pengembangan Kebijakan</a:t>
            </a:r>
            <a:endParaRPr lang="id-ID" b="1" dirty="0"/>
          </a:p>
        </p:txBody>
      </p:sp>
      <p:sp>
        <p:nvSpPr>
          <p:cNvPr id="3" name="Content Placeholder 2"/>
          <p:cNvSpPr>
            <a:spLocks noGrp="1"/>
          </p:cNvSpPr>
          <p:nvPr>
            <p:ph idx="1"/>
          </p:nvPr>
        </p:nvSpPr>
        <p:spPr/>
        <p:txBody>
          <a:bodyPr/>
          <a:lstStyle/>
          <a:p>
            <a:pPr algn="just"/>
            <a:r>
              <a:rPr lang="id-ID" dirty="0" smtClean="0"/>
              <a:t>Dikembangkan Freeman dan Sherword</a:t>
            </a:r>
          </a:p>
          <a:p>
            <a:pPr algn="just"/>
            <a:r>
              <a:rPr lang="id-ID" dirty="0" smtClean="0"/>
              <a:t>Disebut Model “Proses Pengembangan Kebijakan “</a:t>
            </a:r>
          </a:p>
          <a:p>
            <a:pPr algn="just"/>
            <a:r>
              <a:rPr lang="id-ID" dirty="0" smtClean="0"/>
              <a:t>Proses pembuatan kebijakan meliputi 3 tahap </a:t>
            </a:r>
          </a:p>
          <a:p>
            <a:pPr algn="just">
              <a:buNone/>
            </a:pPr>
            <a:r>
              <a:rPr lang="id-ID" dirty="0" smtClean="0"/>
              <a:t>	- Perencanaan Kebijakan </a:t>
            </a:r>
          </a:p>
          <a:p>
            <a:pPr algn="just">
              <a:buNone/>
            </a:pPr>
            <a:r>
              <a:rPr lang="id-ID" dirty="0" smtClean="0"/>
              <a:t>	- Pengembangan dan Implementasi Kebijakan</a:t>
            </a:r>
          </a:p>
          <a:p>
            <a:pPr algn="just">
              <a:buNone/>
            </a:pPr>
            <a:r>
              <a:rPr lang="id-ID" dirty="0" smtClean="0"/>
              <a:t>	- Evaluasi</a:t>
            </a:r>
            <a:endParaRPr lang="id-ID" dirty="0"/>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1472" y="0"/>
            <a:ext cx="8229600" cy="1143000"/>
          </a:xfrm>
        </p:spPr>
        <p:txBody>
          <a:bodyPr>
            <a:normAutofit/>
          </a:bodyPr>
          <a:lstStyle/>
          <a:p>
            <a:pPr algn="just"/>
            <a:r>
              <a:rPr lang="id-ID" sz="3600" b="1" dirty="0" smtClean="0"/>
              <a:t>lanjutan</a:t>
            </a:r>
            <a:endParaRPr lang="id-ID" sz="3600" b="1" dirty="0"/>
          </a:p>
        </p:txBody>
      </p:sp>
      <p:sp>
        <p:nvSpPr>
          <p:cNvPr id="3" name="Content Placeholder 2"/>
          <p:cNvSpPr>
            <a:spLocks noGrp="1"/>
          </p:cNvSpPr>
          <p:nvPr>
            <p:ph idx="1"/>
          </p:nvPr>
        </p:nvSpPr>
        <p:spPr>
          <a:xfrm>
            <a:off x="500034" y="1071546"/>
            <a:ext cx="8229600" cy="5214974"/>
          </a:xfrm>
        </p:spPr>
        <p:txBody>
          <a:bodyPr>
            <a:normAutofit fontScale="85000" lnSpcReduction="20000"/>
          </a:bodyPr>
          <a:lstStyle/>
          <a:p>
            <a:pPr marL="514350" indent="-514350" algn="just"/>
            <a:r>
              <a:rPr lang="id-ID" sz="3600" dirty="0" smtClean="0"/>
              <a:t>Masing –masing model memiliki tahap yang berbeda, pada dasarnya memiliki kesamaan.</a:t>
            </a:r>
          </a:p>
          <a:p>
            <a:pPr marL="514350" indent="-514350" algn="just"/>
            <a:r>
              <a:rPr lang="id-ID" sz="3600" dirty="0" smtClean="0"/>
              <a:t>Model C penyederhanaan dari model B dan A atau sebaliknya dan model A pengembangan dari model B dan model C</a:t>
            </a:r>
          </a:p>
          <a:p>
            <a:pPr marL="514350" indent="-514350" algn="just"/>
            <a:r>
              <a:rPr lang="id-ID" sz="3600" dirty="0" smtClean="0"/>
              <a:t>Dari model A.B dan C untuk perumusan kebijakan sosial terdiri dari 3 Tahap ( Segitiga Perumusan Kebijakan ) :</a:t>
            </a:r>
          </a:p>
          <a:p>
            <a:pPr marL="742950" indent="-742950" algn="just">
              <a:buNone/>
            </a:pPr>
            <a:r>
              <a:rPr lang="id-ID" sz="3600" dirty="0" smtClean="0"/>
              <a:t>	-  Tahap Identifikasi</a:t>
            </a:r>
          </a:p>
          <a:p>
            <a:pPr marL="742950" indent="-742950" algn="just">
              <a:buNone/>
            </a:pPr>
            <a:r>
              <a:rPr lang="id-ID" sz="3600" dirty="0" smtClean="0"/>
              <a:t>	-  Tahap Implementasi</a:t>
            </a:r>
          </a:p>
          <a:p>
            <a:pPr marL="742950" indent="-742950" algn="just">
              <a:buNone/>
            </a:pPr>
            <a:r>
              <a:rPr lang="id-ID" sz="3600" dirty="0" smtClean="0"/>
              <a:t>	-  Tahap Evaluasi</a:t>
            </a:r>
          </a:p>
          <a:p>
            <a:pPr marL="514350" indent="-514350" algn="just"/>
            <a:r>
              <a:rPr lang="id-ID" sz="3600" dirty="0" smtClean="0"/>
              <a:t>Setiap tahap ada tahapan yang saling terkait</a:t>
            </a:r>
          </a:p>
          <a:p>
            <a:pPr marL="514350" indent="-514350">
              <a:buAutoNum type="arabicPeriod"/>
            </a:pPr>
            <a:endParaRPr lang="id-ID" dirty="0" smtClean="0"/>
          </a:p>
          <a:p>
            <a:pPr marL="514350" indent="-514350">
              <a:buNone/>
            </a:pPr>
            <a:endParaRPr lang="id-ID" dirty="0"/>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0"/>
            <a:ext cx="8229600" cy="1143000"/>
          </a:xfrm>
        </p:spPr>
        <p:txBody>
          <a:bodyPr>
            <a:normAutofit fontScale="90000"/>
          </a:bodyPr>
          <a:lstStyle/>
          <a:p>
            <a:pPr algn="l"/>
            <a:r>
              <a:rPr lang="id-ID" b="1" dirty="0" smtClean="0"/>
              <a:t/>
            </a:r>
            <a:br>
              <a:rPr lang="id-ID" b="1" dirty="0" smtClean="0"/>
            </a:br>
            <a:r>
              <a:rPr lang="id-ID" b="1" dirty="0" smtClean="0"/>
              <a:t/>
            </a:r>
            <a:br>
              <a:rPr lang="id-ID" b="1" dirty="0" smtClean="0"/>
            </a:br>
            <a:r>
              <a:rPr lang="id-ID" b="1" dirty="0" smtClean="0"/>
              <a:t>1.Tahap Identifikasi</a:t>
            </a:r>
            <a:r>
              <a:rPr lang="id-ID" dirty="0" smtClean="0"/>
              <a:t/>
            </a:r>
            <a:br>
              <a:rPr lang="id-ID" dirty="0" smtClean="0"/>
            </a:br>
            <a:endParaRPr lang="id-ID" dirty="0"/>
          </a:p>
        </p:txBody>
      </p:sp>
      <p:sp>
        <p:nvSpPr>
          <p:cNvPr id="3" name="Content Placeholder 2"/>
          <p:cNvSpPr>
            <a:spLocks noGrp="1"/>
          </p:cNvSpPr>
          <p:nvPr>
            <p:ph idx="1"/>
          </p:nvPr>
        </p:nvSpPr>
        <p:spPr>
          <a:xfrm>
            <a:off x="571472" y="1285860"/>
            <a:ext cx="7239000" cy="5214974"/>
          </a:xfrm>
        </p:spPr>
        <p:txBody>
          <a:bodyPr>
            <a:noAutofit/>
          </a:bodyPr>
          <a:lstStyle/>
          <a:p>
            <a:pPr marL="457200" indent="-457200">
              <a:buNone/>
            </a:pPr>
            <a:r>
              <a:rPr lang="id-ID" sz="2800" b="1" dirty="0" smtClean="0"/>
              <a:t>a. Identifikasi masalah dan kebutuhan</a:t>
            </a:r>
          </a:p>
          <a:p>
            <a:pPr marL="457200" indent="-457200" algn="just"/>
            <a:r>
              <a:rPr lang="id-ID" sz="2800" dirty="0" smtClean="0"/>
              <a:t>Mengumpulkan data permasalahan sosial yang dialami masyarakat</a:t>
            </a:r>
          </a:p>
          <a:p>
            <a:pPr marL="457200" indent="-457200" algn="just"/>
            <a:r>
              <a:rPr lang="id-ID" sz="2800" dirty="0" smtClean="0"/>
              <a:t>Mengidentikasi kebutuhan masyarakat yang belum terpenuhi</a:t>
            </a:r>
          </a:p>
          <a:p>
            <a:pPr algn="just">
              <a:buNone/>
            </a:pPr>
            <a:r>
              <a:rPr lang="id-ID" sz="2800" b="1" dirty="0" smtClean="0"/>
              <a:t>b.  Penginformasian Rencana Kebijakan</a:t>
            </a:r>
          </a:p>
          <a:p>
            <a:pPr algn="just"/>
            <a:r>
              <a:rPr lang="id-ID" sz="2800" dirty="0" smtClean="0"/>
              <a:t>Hasil analisis disusun rencana kebijakan</a:t>
            </a:r>
          </a:p>
          <a:p>
            <a:pPr algn="just"/>
            <a:r>
              <a:rPr lang="id-ID" sz="2800" dirty="0" smtClean="0"/>
              <a:t>Rencana disampaikan kepada berbagi sub sistem masyarakat untuk mendapat masukan/tanggapan</a:t>
            </a:r>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600" i="1" dirty="0" smtClean="0"/>
              <a:t>lanjutan</a:t>
            </a:r>
            <a:endParaRPr lang="id-ID" sz="3600" i="1" dirty="0"/>
          </a:p>
        </p:txBody>
      </p:sp>
      <p:sp>
        <p:nvSpPr>
          <p:cNvPr id="3" name="Content Placeholder 2"/>
          <p:cNvSpPr>
            <a:spLocks noGrp="1"/>
          </p:cNvSpPr>
          <p:nvPr>
            <p:ph idx="1"/>
          </p:nvPr>
        </p:nvSpPr>
        <p:spPr>
          <a:xfrm>
            <a:off x="500034" y="1357298"/>
            <a:ext cx="8229600" cy="4525963"/>
          </a:xfrm>
        </p:spPr>
        <p:txBody>
          <a:bodyPr>
            <a:normAutofit fontScale="92500" lnSpcReduction="10000"/>
          </a:bodyPr>
          <a:lstStyle/>
          <a:p>
            <a:pPr algn="just">
              <a:buNone/>
            </a:pPr>
            <a:r>
              <a:rPr lang="id-ID" b="1" dirty="0" smtClean="0"/>
              <a:t>c.Perumusan tujuan kebijakan</a:t>
            </a:r>
          </a:p>
          <a:p>
            <a:pPr marL="514350" indent="-514350" algn="just"/>
            <a:r>
              <a:rPr lang="id-ID" dirty="0" smtClean="0"/>
              <a:t>dari berbagai saran masyarakat</a:t>
            </a:r>
          </a:p>
          <a:p>
            <a:pPr marL="514350" indent="-514350" algn="just"/>
            <a:r>
              <a:rPr lang="id-ID" dirty="0" smtClean="0"/>
              <a:t>dilakukan diskusi dan pembahasan untuk memperoleh alternatif</a:t>
            </a:r>
          </a:p>
          <a:p>
            <a:pPr marL="514350" indent="-514350" algn="just"/>
            <a:r>
              <a:rPr lang="id-ID" dirty="0" smtClean="0"/>
              <a:t>Hasil alternatif dianalisis untuk mencapai tujuan kebijakan</a:t>
            </a:r>
          </a:p>
          <a:p>
            <a:pPr marL="514350" indent="-514350" algn="just">
              <a:buNone/>
            </a:pPr>
            <a:r>
              <a:rPr lang="id-ID" b="1" dirty="0" smtClean="0"/>
              <a:t>d.Pemilihan model kebijakan</a:t>
            </a:r>
          </a:p>
          <a:p>
            <a:pPr marL="514350" indent="-514350" algn="just"/>
            <a:r>
              <a:rPr lang="id-ID" dirty="0" smtClean="0"/>
              <a:t>Pemilihan metode dan strategi yang efektif dan efisien untuk mencapai tujuan kebijakan</a:t>
            </a:r>
            <a:endParaRPr lang="id-ID" dirty="0"/>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id-ID" sz="3200" b="0" i="1" dirty="0" smtClean="0"/>
              <a:t>lanjutan</a:t>
            </a:r>
            <a:endParaRPr lang="id-ID" sz="3200" b="0" i="1" dirty="0"/>
          </a:p>
        </p:txBody>
      </p:sp>
      <p:sp>
        <p:nvSpPr>
          <p:cNvPr id="3" name="Content Placeholder 2"/>
          <p:cNvSpPr>
            <a:spLocks noGrp="1"/>
          </p:cNvSpPr>
          <p:nvPr>
            <p:ph idx="1"/>
          </p:nvPr>
        </p:nvSpPr>
        <p:spPr/>
        <p:txBody>
          <a:bodyPr>
            <a:normAutofit fontScale="92500" lnSpcReduction="20000"/>
          </a:bodyPr>
          <a:lstStyle/>
          <a:p>
            <a:pPr algn="just">
              <a:buNone/>
            </a:pPr>
            <a:r>
              <a:rPr lang="id-ID" b="1" dirty="0" smtClean="0"/>
              <a:t>e.Penentuan Indikator Sosial </a:t>
            </a:r>
          </a:p>
          <a:p>
            <a:pPr algn="just"/>
            <a:r>
              <a:rPr lang="id-ID" dirty="0" smtClean="0"/>
              <a:t>berfungsi untuk mengukur tujuan model dan model kebijakan sosial secara obyektif.</a:t>
            </a:r>
          </a:p>
          <a:p>
            <a:pPr algn="just">
              <a:buNone/>
            </a:pPr>
            <a:endParaRPr lang="id-ID" dirty="0" smtClean="0"/>
          </a:p>
          <a:p>
            <a:pPr algn="just">
              <a:buNone/>
            </a:pPr>
            <a:r>
              <a:rPr lang="id-ID" b="1" dirty="0" smtClean="0"/>
              <a:t>f. Membangun Dukungan dan Legitimasi Publik</a:t>
            </a:r>
          </a:p>
          <a:p>
            <a:pPr algn="just"/>
            <a:r>
              <a:rPr lang="id-ID" dirty="0" smtClean="0"/>
              <a:t>menginformasikan kembali rencana kebijakan yang telah disempurnakan dan melibatkan pihak yang relevan dengan kebijakan (lobi, negosiasi, koalisi )</a:t>
            </a:r>
          </a:p>
          <a:p>
            <a:pPr algn="just">
              <a:buNone/>
            </a:pPr>
            <a:r>
              <a:rPr lang="id-ID" b="1" dirty="0" smtClean="0"/>
              <a:t> </a:t>
            </a:r>
            <a:endParaRPr lang="id-ID" b="1" dirty="0"/>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id-ID" sz="3600" b="1" dirty="0" smtClean="0"/>
              <a:t>2. Tahap Implementasi</a:t>
            </a:r>
            <a:endParaRPr lang="id-ID" sz="3600" b="1" dirty="0"/>
          </a:p>
        </p:txBody>
      </p:sp>
      <p:sp>
        <p:nvSpPr>
          <p:cNvPr id="3" name="Content Placeholder 2"/>
          <p:cNvSpPr>
            <a:spLocks noGrp="1"/>
          </p:cNvSpPr>
          <p:nvPr>
            <p:ph idx="1"/>
          </p:nvPr>
        </p:nvSpPr>
        <p:spPr/>
        <p:txBody>
          <a:bodyPr>
            <a:normAutofit/>
          </a:bodyPr>
          <a:lstStyle/>
          <a:p>
            <a:pPr algn="just"/>
            <a:r>
              <a:rPr lang="id-ID" dirty="0" smtClean="0"/>
              <a:t>Perumusan Kebijakan :  rencana yang telah disepakati dirumuskan kembali (strategi, pilihan tindakan , pedoman pelaksanaan )</a:t>
            </a:r>
          </a:p>
          <a:p>
            <a:pPr algn="just"/>
            <a:r>
              <a:rPr lang="id-ID" dirty="0" smtClean="0"/>
              <a:t>Perancangan dan implementasi  program : mengoperasionalkan kebijakan ke dalam usulan program</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142852"/>
            <a:ext cx="8229600" cy="1143000"/>
          </a:xfrm>
        </p:spPr>
        <p:txBody>
          <a:bodyPr>
            <a:normAutofit/>
          </a:bodyPr>
          <a:lstStyle/>
          <a:p>
            <a:pPr algn="just"/>
            <a:r>
              <a:rPr lang="id-ID" sz="3600" i="1" dirty="0" smtClean="0"/>
              <a:t>lanjutan</a:t>
            </a:r>
            <a:endParaRPr lang="id-ID" sz="3600" i="1" dirty="0"/>
          </a:p>
        </p:txBody>
      </p:sp>
      <p:sp>
        <p:nvSpPr>
          <p:cNvPr id="3" name="Content Placeholder 2"/>
          <p:cNvSpPr>
            <a:spLocks noGrp="1"/>
          </p:cNvSpPr>
          <p:nvPr>
            <p:ph idx="1"/>
          </p:nvPr>
        </p:nvSpPr>
        <p:spPr>
          <a:xfrm>
            <a:off x="500034" y="1000108"/>
            <a:ext cx="8229600" cy="4525963"/>
          </a:xfrm>
        </p:spPr>
        <p:txBody>
          <a:bodyPr>
            <a:noAutofit/>
          </a:bodyPr>
          <a:lstStyle/>
          <a:p>
            <a:pPr algn="just"/>
            <a:r>
              <a:rPr lang="id-ID" sz="2800" dirty="0" smtClean="0"/>
              <a:t>Menurut </a:t>
            </a:r>
            <a:r>
              <a:rPr lang="id-ID" sz="2800" b="1" dirty="0" smtClean="0"/>
              <a:t>Kartasasmita</a:t>
            </a:r>
            <a:r>
              <a:rPr lang="id-ID" sz="2800" dirty="0" smtClean="0"/>
              <a:t> kata sosial dalam kaitan dengan kebijakan </a:t>
            </a:r>
            <a:r>
              <a:rPr lang="id-ID" sz="2800" dirty="0"/>
              <a:t>d</a:t>
            </a:r>
            <a:r>
              <a:rPr lang="id-ID" sz="2800" dirty="0" smtClean="0"/>
              <a:t>apat diartikan secara generik (luas) maupun spesifik (sempit)</a:t>
            </a:r>
          </a:p>
          <a:p>
            <a:pPr marL="514350" indent="-514350" algn="just">
              <a:buFont typeface="+mj-lt"/>
              <a:buAutoNum type="arabicPeriod"/>
            </a:pPr>
            <a:r>
              <a:rPr lang="id-ID" sz="2800" dirty="0" smtClean="0"/>
              <a:t>Menunjuk pada pengertian umum mengenai bidang atau sektor pembangunan yang menyangkut manusia dalam konteks masyarakat atau kolektivitas (luas)</a:t>
            </a:r>
          </a:p>
          <a:p>
            <a:pPr marL="514350" indent="-514350" algn="just">
              <a:buFont typeface="+mj-lt"/>
              <a:buAutoNum type="arabicPeriod"/>
            </a:pPr>
            <a:r>
              <a:rPr lang="id-ID" sz="2800" dirty="0" smtClean="0"/>
              <a:t>Menyangkut sektor kesejahteraan sosial sebagai suatu bidang dari pembangunan sosial yang bertujuan untuk meningkatkan kualitas hidup manusia terutama yang dikatagorikan kelompok rentan ( sempit )</a:t>
            </a:r>
          </a:p>
          <a:p>
            <a:pPr algn="just">
              <a:buNone/>
            </a:pPr>
            <a:endParaRPr lang="id-ID" sz="2800" dirty="0" smtClean="0"/>
          </a:p>
          <a:p>
            <a:pPr algn="just">
              <a:buNone/>
            </a:pPr>
            <a:r>
              <a:rPr lang="id-ID" sz="2800" dirty="0" smtClean="0"/>
              <a:t> </a:t>
            </a:r>
            <a:endParaRPr lang="id-ID" sz="2800" dirty="0"/>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0"/>
            <a:ext cx="8229600" cy="1143000"/>
          </a:xfrm>
        </p:spPr>
        <p:txBody>
          <a:bodyPr>
            <a:normAutofit/>
          </a:bodyPr>
          <a:lstStyle/>
          <a:p>
            <a:pPr algn="just"/>
            <a:r>
              <a:rPr lang="id-ID" sz="4000" b="1" dirty="0" smtClean="0"/>
              <a:t>3. Evaluasi Kebijakan Sosial</a:t>
            </a:r>
            <a:endParaRPr lang="id-ID" sz="4000" b="1" dirty="0"/>
          </a:p>
        </p:txBody>
      </p:sp>
      <p:sp>
        <p:nvSpPr>
          <p:cNvPr id="3" name="Content Placeholder 2"/>
          <p:cNvSpPr>
            <a:spLocks noGrp="1"/>
          </p:cNvSpPr>
          <p:nvPr>
            <p:ph idx="1"/>
          </p:nvPr>
        </p:nvSpPr>
        <p:spPr>
          <a:xfrm>
            <a:off x="428596" y="1142984"/>
            <a:ext cx="8229600" cy="4525963"/>
          </a:xfrm>
        </p:spPr>
        <p:txBody>
          <a:bodyPr>
            <a:noAutofit/>
          </a:bodyPr>
          <a:lstStyle/>
          <a:p>
            <a:pPr marL="514350" indent="-514350">
              <a:buAutoNum type="alphaLcPeriod"/>
            </a:pPr>
            <a:r>
              <a:rPr lang="id-ID" sz="2800" b="1" dirty="0" smtClean="0"/>
              <a:t>Konsep Evaluasi</a:t>
            </a:r>
          </a:p>
          <a:p>
            <a:pPr marL="514350" indent="-514350" algn="just"/>
            <a:r>
              <a:rPr lang="id-ID" sz="2800" dirty="0" smtClean="0"/>
              <a:t>Evaluasi suatu proses untuk mengetahui/menguji apakah suatu kegiatan,proses ,keluaran suatu program telah sesuai dengan tujuan atau kegiatan yang telah ditentukan ( Tuchman)</a:t>
            </a:r>
          </a:p>
          <a:p>
            <a:pPr marL="514350" indent="-514350" algn="just"/>
            <a:r>
              <a:rPr lang="id-ID" sz="2800" dirty="0" smtClean="0"/>
              <a:t>Evaluasi kebijakan bertujuan untuk menilai manfaat suatu kegiatan</a:t>
            </a:r>
          </a:p>
          <a:p>
            <a:pPr marL="514350" indent="-514350" algn="just"/>
            <a:r>
              <a:rPr lang="id-ID" sz="2800" dirty="0" smtClean="0"/>
              <a:t>Evaluasi umumnya dimasukkan pada tahap akhir siklus proses kebijakan</a:t>
            </a:r>
          </a:p>
          <a:p>
            <a:pPr marL="514350" indent="-514350" algn="just"/>
            <a:r>
              <a:rPr lang="id-ID" sz="2800" dirty="0" smtClean="0"/>
              <a:t>Evaluasi bukan merupakan tahap akhir, namun ada tahap berikutnya dari hasil evaluasi</a:t>
            </a:r>
            <a:endParaRPr lang="id-ID" sz="2800" dirty="0"/>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id-ID" sz="3600" b="0" i="1" dirty="0" smtClean="0"/>
              <a:t> </a:t>
            </a:r>
            <a:r>
              <a:rPr lang="id-ID" sz="3600" b="1" dirty="0" smtClean="0"/>
              <a:t>b.Tahap Evaluasi</a:t>
            </a:r>
            <a:endParaRPr lang="id-ID" sz="3600" b="1" i="1" dirty="0"/>
          </a:p>
        </p:txBody>
      </p:sp>
      <p:sp>
        <p:nvSpPr>
          <p:cNvPr id="3" name="Content Placeholder 2"/>
          <p:cNvSpPr>
            <a:spLocks noGrp="1"/>
          </p:cNvSpPr>
          <p:nvPr>
            <p:ph idx="1"/>
          </p:nvPr>
        </p:nvSpPr>
        <p:spPr>
          <a:xfrm>
            <a:off x="500034" y="1285860"/>
            <a:ext cx="8229600" cy="4525963"/>
          </a:xfrm>
        </p:spPr>
        <p:txBody>
          <a:bodyPr>
            <a:normAutofit fontScale="77500" lnSpcReduction="20000"/>
          </a:bodyPr>
          <a:lstStyle/>
          <a:p>
            <a:pPr algn="just">
              <a:buNone/>
            </a:pPr>
            <a:endParaRPr lang="id-ID" sz="3600" dirty="0" smtClean="0"/>
          </a:p>
          <a:p>
            <a:pPr algn="just"/>
            <a:r>
              <a:rPr lang="id-ID" sz="4100" smtClean="0"/>
              <a:t>Dilakukan dalam bentuk penilaian</a:t>
            </a:r>
            <a:endParaRPr lang="id-ID" sz="4100" dirty="0" smtClean="0"/>
          </a:p>
          <a:p>
            <a:pPr algn="just"/>
            <a:r>
              <a:rPr lang="id-ID" sz="4100" dirty="0" smtClean="0"/>
              <a:t>Penilaian terhadap proses fokus pada perumusan kebijakan</a:t>
            </a:r>
          </a:p>
          <a:p>
            <a:pPr algn="just"/>
            <a:r>
              <a:rPr lang="id-ID" sz="4100" dirty="0" smtClean="0"/>
              <a:t>Penilaian terhadap hasil lebih pada dampak kebijakan ( kemampuan kebijakan dalam mengatasi masalah)</a:t>
            </a:r>
          </a:p>
          <a:p>
            <a:pPr algn="just"/>
            <a:r>
              <a:rPr lang="id-ID" sz="4100" dirty="0" smtClean="0"/>
              <a:t>Dirumuskan kelebihan dan kekurangan kebijakan sosial untuk masukan penyempurnaan kebijakan berikutnya</a:t>
            </a:r>
            <a:endParaRPr lang="id-ID" sz="4100" dirty="0"/>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600" b="1" dirty="0" smtClean="0"/>
              <a:t>b. Fungsi Evaluasi Kebijakan Sosial</a:t>
            </a:r>
            <a:endParaRPr lang="id-ID" sz="3600" b="1" dirty="0"/>
          </a:p>
        </p:txBody>
      </p:sp>
      <p:sp>
        <p:nvSpPr>
          <p:cNvPr id="3" name="Content Placeholder 2"/>
          <p:cNvSpPr>
            <a:spLocks noGrp="1"/>
          </p:cNvSpPr>
          <p:nvPr>
            <p:ph idx="1"/>
          </p:nvPr>
        </p:nvSpPr>
        <p:spPr>
          <a:xfrm>
            <a:off x="428596" y="1357298"/>
            <a:ext cx="8229600" cy="4525963"/>
          </a:xfrm>
        </p:spPr>
        <p:txBody>
          <a:bodyPr>
            <a:normAutofit fontScale="92500" lnSpcReduction="20000"/>
          </a:bodyPr>
          <a:lstStyle/>
          <a:p>
            <a:pPr marL="514350" indent="-514350" algn="just">
              <a:buAutoNum type="arabicPeriod"/>
            </a:pPr>
            <a:r>
              <a:rPr lang="id-ID" b="1" dirty="0" smtClean="0"/>
              <a:t>Menurut Dunn :</a:t>
            </a:r>
          </a:p>
          <a:p>
            <a:pPr marL="514350" indent="-514350" algn="just"/>
            <a:r>
              <a:rPr lang="id-ID" dirty="0" smtClean="0"/>
              <a:t>Memberi informasi yang valid dan dapat dipercaya mengenai kinerja kebijakan</a:t>
            </a:r>
          </a:p>
          <a:p>
            <a:pPr marL="514350" indent="-514350" algn="just"/>
            <a:r>
              <a:rPr lang="id-ID" dirty="0" smtClean="0"/>
              <a:t>Memberi sumbangan pada klarifikasi dan kritik terhadap nilai –nilai yang mendasari pemilihan tujuan dan target.</a:t>
            </a:r>
          </a:p>
          <a:p>
            <a:pPr marL="514350" indent="-514350" algn="just"/>
            <a:r>
              <a:rPr lang="id-ID" dirty="0" smtClean="0"/>
              <a:t>Memberi sumbangan pada aplikasi metode-metode analisis kebijakan</a:t>
            </a:r>
          </a:p>
          <a:p>
            <a:pPr marL="514350" indent="-514350" algn="just">
              <a:buNone/>
            </a:pPr>
            <a:r>
              <a:rPr lang="id-ID" dirty="0" smtClean="0"/>
              <a:t>Dapat pula menyumbang pada definisi alternatif kebijakan yang  baru atau revisi  kebijakan.  (kebijakan lama dihapus dan diganti yang baru)</a:t>
            </a:r>
            <a:endParaRPr lang="id-ID" dirty="0"/>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600" b="1" dirty="0" smtClean="0"/>
              <a:t>2. Menurut Samudra Wibawa</a:t>
            </a:r>
            <a:endParaRPr lang="id-ID" sz="3600" b="1" dirty="0"/>
          </a:p>
        </p:txBody>
      </p:sp>
      <p:sp>
        <p:nvSpPr>
          <p:cNvPr id="3" name="Content Placeholder 2"/>
          <p:cNvSpPr>
            <a:spLocks noGrp="1"/>
          </p:cNvSpPr>
          <p:nvPr>
            <p:ph idx="1"/>
          </p:nvPr>
        </p:nvSpPr>
        <p:spPr>
          <a:xfrm>
            <a:off x="500034" y="1214422"/>
            <a:ext cx="8229600" cy="4525963"/>
          </a:xfrm>
        </p:spPr>
        <p:txBody>
          <a:bodyPr>
            <a:normAutofit fontScale="92500" lnSpcReduction="20000"/>
          </a:bodyPr>
          <a:lstStyle/>
          <a:p>
            <a:pPr algn="just"/>
            <a:r>
              <a:rPr lang="id-ID" b="1" dirty="0" smtClean="0"/>
              <a:t>Eksplanasi </a:t>
            </a:r>
            <a:r>
              <a:rPr lang="id-ID" dirty="0" smtClean="0"/>
              <a:t>: dapat untuk melihat realitas pelaksanaan program ( mengidentifikasi masalah, kondisi ,faktor pendukung dan kegagalan kebijakan sosial</a:t>
            </a:r>
          </a:p>
          <a:p>
            <a:pPr algn="just"/>
            <a:r>
              <a:rPr lang="id-ID" b="1" dirty="0" smtClean="0"/>
              <a:t>Kepatuhan</a:t>
            </a:r>
            <a:r>
              <a:rPr lang="id-ID" dirty="0" smtClean="0"/>
              <a:t> : melihat tindakan pelaku kebijakan sosial terkait dengan standar dn prosedur yang ditetapkan.</a:t>
            </a:r>
          </a:p>
          <a:p>
            <a:pPr algn="just"/>
            <a:r>
              <a:rPr lang="id-ID" b="1" dirty="0" smtClean="0"/>
              <a:t>Audit</a:t>
            </a:r>
            <a:r>
              <a:rPr lang="id-ID" dirty="0" smtClean="0"/>
              <a:t> :melihat apakah output sampai ke tangan sasaran tidak ( penyimpangan/kebocoran)</a:t>
            </a:r>
          </a:p>
          <a:p>
            <a:pPr algn="just"/>
            <a:r>
              <a:rPr lang="id-ID" b="1" dirty="0" smtClean="0"/>
              <a:t>Akunting</a:t>
            </a:r>
            <a:r>
              <a:rPr lang="id-ID" dirty="0" smtClean="0"/>
              <a:t> : mengetahui akibat sosial ekonomi suatu kebijakan</a:t>
            </a:r>
            <a:endParaRPr lang="id-ID" dirty="0"/>
          </a:p>
        </p:txBody>
      </p:sp>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600" b="1" dirty="0" smtClean="0"/>
              <a:t>c. Langkah Evaluasi Kebijakan Sosial</a:t>
            </a:r>
            <a:endParaRPr lang="id-ID" sz="3600" b="1" dirty="0"/>
          </a:p>
        </p:txBody>
      </p:sp>
      <p:sp>
        <p:nvSpPr>
          <p:cNvPr id="3" name="Content Placeholder 2"/>
          <p:cNvSpPr>
            <a:spLocks noGrp="1"/>
          </p:cNvSpPr>
          <p:nvPr>
            <p:ph idx="1"/>
          </p:nvPr>
        </p:nvSpPr>
        <p:spPr/>
        <p:txBody>
          <a:bodyPr>
            <a:normAutofit lnSpcReduction="10000"/>
          </a:bodyPr>
          <a:lstStyle/>
          <a:p>
            <a:pPr marL="514350" indent="-514350" algn="just">
              <a:buFont typeface="+mj-lt"/>
              <a:buAutoNum type="arabicPeriod"/>
            </a:pPr>
            <a:r>
              <a:rPr lang="id-ID" dirty="0" smtClean="0"/>
              <a:t>Mengidentifikasikan tujuan program yang akan dievaluasi.</a:t>
            </a:r>
          </a:p>
          <a:p>
            <a:pPr marL="514350" indent="-514350" algn="just">
              <a:buFont typeface="+mj-lt"/>
              <a:buAutoNum type="arabicPeriod"/>
            </a:pPr>
            <a:r>
              <a:rPr lang="id-ID" dirty="0" smtClean="0"/>
              <a:t>Analisis terhadap masalah.</a:t>
            </a:r>
          </a:p>
          <a:p>
            <a:pPr marL="514350" indent="-514350" algn="just">
              <a:buFont typeface="+mj-lt"/>
              <a:buAutoNum type="arabicPeriod"/>
            </a:pPr>
            <a:r>
              <a:rPr lang="id-ID" dirty="0" smtClean="0"/>
              <a:t>Pengukuran tingkatan perubahan yang terjadi.</a:t>
            </a:r>
          </a:p>
          <a:p>
            <a:pPr marL="514350" indent="-514350" algn="just">
              <a:buFont typeface="+mj-lt"/>
              <a:buAutoNum type="arabicPeriod"/>
            </a:pPr>
            <a:r>
              <a:rPr lang="id-ID" dirty="0" smtClean="0"/>
              <a:t>Menentukan penyebab perubahan yang terjadi  (akibat dari kebijakan sosial/tidak).</a:t>
            </a:r>
          </a:p>
          <a:p>
            <a:pPr marL="514350" indent="-514350" algn="just">
              <a:buFont typeface="+mj-lt"/>
              <a:buAutoNum type="arabicPeriod"/>
            </a:pPr>
            <a:r>
              <a:rPr lang="id-ID" dirty="0" smtClean="0"/>
              <a:t>Membuat beberapa indikator untuk menentukan keberadaan suatu dampak.</a:t>
            </a:r>
            <a:endParaRPr lang="id-ID" dirty="0"/>
          </a:p>
        </p:txBody>
      </p:sp>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id-ID" sz="3600" b="1" dirty="0" smtClean="0"/>
              <a:t>d. Indikator Evaluasi Kebijakan Sosial</a:t>
            </a:r>
            <a:endParaRPr lang="id-ID" sz="3600" b="1" dirty="0"/>
          </a:p>
        </p:txBody>
      </p:sp>
      <p:sp>
        <p:nvSpPr>
          <p:cNvPr id="3" name="Content Placeholder 2"/>
          <p:cNvSpPr>
            <a:spLocks noGrp="1"/>
          </p:cNvSpPr>
          <p:nvPr>
            <p:ph idx="1"/>
          </p:nvPr>
        </p:nvSpPr>
        <p:spPr>
          <a:xfrm>
            <a:off x="928662" y="1600200"/>
            <a:ext cx="7286676" cy="4525963"/>
          </a:xfrm>
        </p:spPr>
        <p:txBody>
          <a:bodyPr>
            <a:normAutofit fontScale="77500" lnSpcReduction="20000"/>
          </a:bodyPr>
          <a:lstStyle/>
          <a:p>
            <a:pPr marL="514350" indent="-514350">
              <a:buFont typeface="+mj-lt"/>
              <a:buAutoNum type="arabicPeriod"/>
            </a:pPr>
            <a:r>
              <a:rPr lang="id-ID" dirty="0" smtClean="0"/>
              <a:t>Efektifitas ( kaitan hasil dan tujuan ) </a:t>
            </a:r>
          </a:p>
          <a:p>
            <a:pPr marL="514350" indent="-514350" algn="just">
              <a:buFont typeface="+mj-lt"/>
              <a:buAutoNum type="arabicPeriod"/>
            </a:pPr>
            <a:r>
              <a:rPr lang="id-ID" dirty="0" smtClean="0"/>
              <a:t>Efisiensi (efektifitas dengan usaha terkait ongkos/moneter)</a:t>
            </a:r>
          </a:p>
          <a:p>
            <a:pPr marL="514350" indent="-514350" algn="just">
              <a:buFont typeface="+mj-lt"/>
              <a:buAutoNum type="arabicPeriod"/>
            </a:pPr>
            <a:r>
              <a:rPr lang="id-ID" dirty="0" smtClean="0"/>
              <a:t>Kecukupan (hubungan antara alternatif kebijakan dengan hasil kebijakan )</a:t>
            </a:r>
          </a:p>
          <a:p>
            <a:pPr marL="514350" indent="-514350" algn="just">
              <a:buFont typeface="+mj-lt"/>
              <a:buAutoNum type="arabicPeriod"/>
            </a:pPr>
            <a:r>
              <a:rPr lang="id-ID" dirty="0" smtClean="0"/>
              <a:t>Pemerataan (keadilan, kewajaran dalam mendistribusikan)</a:t>
            </a:r>
          </a:p>
          <a:p>
            <a:pPr marL="514350" indent="-514350" algn="just">
              <a:buFont typeface="+mj-lt"/>
              <a:buAutoNum type="arabicPeriod"/>
            </a:pPr>
            <a:r>
              <a:rPr lang="id-ID" dirty="0" smtClean="0"/>
              <a:t>Responsivitas ( melihat bagaimana kebijakan dapat memuaskan kelompok masyarakat tertentu )</a:t>
            </a:r>
          </a:p>
          <a:p>
            <a:pPr marL="514350" indent="-514350" algn="just">
              <a:buFont typeface="+mj-lt"/>
              <a:buAutoNum type="arabicPeriod"/>
            </a:pPr>
            <a:r>
              <a:rPr lang="id-ID" dirty="0" smtClean="0"/>
              <a:t>Ketepatan ( menunjuk pada nilai dari tujuan program dan kuatnya asumsi yang melandasi tujuan</a:t>
            </a:r>
            <a:endParaRPr lang="id-ID" dirty="0"/>
          </a:p>
        </p:txBody>
      </p:sp>
    </p:spTree>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just"/>
            <a:r>
              <a:rPr lang="id-ID" sz="3600" b="1" dirty="0" smtClean="0"/>
              <a:t>e. Jenis Evaluasi Kebijakan Sosial Bingham dan Felbinger)</a:t>
            </a:r>
            <a:endParaRPr lang="id-ID" sz="3600" b="1" dirty="0"/>
          </a:p>
        </p:txBody>
      </p:sp>
      <p:sp>
        <p:nvSpPr>
          <p:cNvPr id="3" name="Content Placeholder 2"/>
          <p:cNvSpPr>
            <a:spLocks noGrp="1"/>
          </p:cNvSpPr>
          <p:nvPr>
            <p:ph idx="1"/>
          </p:nvPr>
        </p:nvSpPr>
        <p:spPr>
          <a:xfrm>
            <a:off x="428596" y="1571612"/>
            <a:ext cx="8229600" cy="4525963"/>
          </a:xfrm>
        </p:spPr>
        <p:txBody>
          <a:bodyPr>
            <a:normAutofit fontScale="92500" lnSpcReduction="10000"/>
          </a:bodyPr>
          <a:lstStyle/>
          <a:p>
            <a:pPr marL="514350" indent="-514350" algn="just">
              <a:buAutoNum type="arabicPeriod"/>
            </a:pPr>
            <a:r>
              <a:rPr lang="id-ID" b="1" dirty="0" smtClean="0"/>
              <a:t>Evaluasi proses </a:t>
            </a:r>
            <a:r>
              <a:rPr lang="id-ID" dirty="0" smtClean="0"/>
              <a:t>: fokus   yang berkenaan pada proses implementasi suatu kebijakan sosial.</a:t>
            </a:r>
          </a:p>
          <a:p>
            <a:pPr marL="514350" indent="-514350" algn="just">
              <a:buAutoNum type="arabicPeriod"/>
            </a:pPr>
            <a:r>
              <a:rPr lang="id-ID" b="1" dirty="0" smtClean="0"/>
              <a:t>Evaluasi Inpak </a:t>
            </a:r>
            <a:r>
              <a:rPr lang="id-ID" dirty="0" smtClean="0"/>
              <a:t>: fokus pada hasil dan atau pengaruh dari implementasi kebijakan sosial</a:t>
            </a:r>
          </a:p>
          <a:p>
            <a:pPr marL="514350" indent="-514350" algn="just">
              <a:buAutoNum type="arabicPeriod"/>
            </a:pPr>
            <a:r>
              <a:rPr lang="id-ID" b="1" dirty="0" smtClean="0"/>
              <a:t>Evaluasi Kebijakan </a:t>
            </a:r>
            <a:r>
              <a:rPr lang="id-ID" dirty="0" smtClean="0"/>
              <a:t>:menilai hasil kebijakan dengan tujuan yang direncanakan dalam kebijakan pada saat dirumuskan.</a:t>
            </a:r>
          </a:p>
          <a:p>
            <a:pPr marL="514350" indent="-514350" algn="just">
              <a:buAutoNum type="arabicPeriod"/>
            </a:pPr>
            <a:r>
              <a:rPr lang="id-ID" b="1" dirty="0" smtClean="0"/>
              <a:t>Meta –Evaluasi </a:t>
            </a:r>
            <a:r>
              <a:rPr lang="id-ID" dirty="0" smtClean="0"/>
              <a:t>: evaluasi terhadap berbagai hasil atau temuan evaluasi dari berbagai kebijakan yang terkait</a:t>
            </a:r>
          </a:p>
          <a:p>
            <a:pPr>
              <a:buNone/>
            </a:pPr>
            <a:endParaRPr lang="id-ID" dirty="0"/>
          </a:p>
        </p:txBody>
      </p:sp>
    </p:spTree>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just"/>
            <a:r>
              <a:rPr lang="id-ID" sz="3600" b="1" dirty="0" smtClean="0"/>
              <a:t>4.</a:t>
            </a:r>
            <a:r>
              <a:rPr lang="id-ID" sz="3200" b="1" dirty="0" smtClean="0"/>
              <a:t>Mekanisme dan Isu - Isu Kebijakan Sosial</a:t>
            </a:r>
            <a:endParaRPr lang="id-ID" sz="3200" b="1" dirty="0"/>
          </a:p>
        </p:txBody>
      </p:sp>
      <p:sp>
        <p:nvSpPr>
          <p:cNvPr id="3" name="Content Placeholder 2"/>
          <p:cNvSpPr>
            <a:spLocks noGrp="1"/>
          </p:cNvSpPr>
          <p:nvPr>
            <p:ph idx="1"/>
          </p:nvPr>
        </p:nvSpPr>
        <p:spPr/>
        <p:txBody>
          <a:bodyPr>
            <a:normAutofit fontScale="92500" lnSpcReduction="20000"/>
          </a:bodyPr>
          <a:lstStyle/>
          <a:p>
            <a:pPr marL="514350" indent="-514350">
              <a:buNone/>
            </a:pPr>
            <a:r>
              <a:rPr lang="id-ID" b="1" dirty="0" smtClean="0"/>
              <a:t>a. Mekanisme Kebijakan </a:t>
            </a:r>
          </a:p>
          <a:p>
            <a:pPr marL="914400" lvl="1" indent="-514350" algn="just">
              <a:buFont typeface="Arial" pitchFamily="34" charset="0"/>
              <a:buChar char="•"/>
            </a:pPr>
            <a:r>
              <a:rPr lang="id-ID" dirty="0" smtClean="0"/>
              <a:t>Telaah mekanisme kebijakan  membantu memahami peranan lembaga/aktor yang terlibat dalam merumuskan kebijakan sosial.</a:t>
            </a:r>
          </a:p>
          <a:p>
            <a:pPr marL="914400" lvl="1" indent="-514350" algn="just">
              <a:buFont typeface="Arial" pitchFamily="34" charset="0"/>
              <a:buChar char="•"/>
            </a:pPr>
            <a:r>
              <a:rPr lang="id-ID" dirty="0" smtClean="0"/>
              <a:t>Setiap negara mempunyai mekanisme dalam proses perumusan kebijakan sosial.</a:t>
            </a:r>
          </a:p>
          <a:p>
            <a:pPr marL="914400" lvl="1" indent="-514350" algn="just">
              <a:buFont typeface="+mj-lt"/>
              <a:buAutoNum type="arabicPeriod"/>
            </a:pPr>
            <a:r>
              <a:rPr lang="id-ID" dirty="0" smtClean="0"/>
              <a:t>Negara memberi tanggung jawab kepada setiap departemen pemerintahan</a:t>
            </a:r>
          </a:p>
          <a:p>
            <a:pPr marL="914400" lvl="1" indent="-514350" algn="just">
              <a:buFont typeface="+mj-lt"/>
              <a:buAutoNum type="arabicPeriod"/>
            </a:pPr>
            <a:r>
              <a:rPr lang="id-ID" dirty="0" smtClean="0"/>
              <a:t>Ada badan khusus yang menjadi sentral kebijakan sosial.</a:t>
            </a:r>
          </a:p>
          <a:p>
            <a:pPr marL="914400" lvl="1" indent="-514350" algn="just">
              <a:buFont typeface="+mj-lt"/>
              <a:buAutoNum type="arabicPeriod"/>
            </a:pPr>
            <a:r>
              <a:rPr lang="id-ID" dirty="0" smtClean="0"/>
              <a:t>Melibatkan baik lembaga pemerintah maupun swasta</a:t>
            </a:r>
          </a:p>
        </p:txBody>
      </p:sp>
    </p:spTree>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88640"/>
            <a:ext cx="8229600" cy="1143000"/>
          </a:xfrm>
        </p:spPr>
        <p:txBody>
          <a:bodyPr>
            <a:normAutofit fontScale="90000"/>
          </a:bodyPr>
          <a:lstStyle/>
          <a:p>
            <a:pPr algn="just"/>
            <a:r>
              <a:rPr lang="id-ID" sz="3600" b="1" dirty="0" smtClean="0"/>
              <a:t>Lembaga yang terlibat dalam Kebijakan Sosial</a:t>
            </a:r>
            <a:endParaRPr lang="id-ID" sz="3600" b="1" dirty="0"/>
          </a:p>
        </p:txBody>
      </p:sp>
      <p:sp>
        <p:nvSpPr>
          <p:cNvPr id="3" name="Content Placeholder 2"/>
          <p:cNvSpPr>
            <a:spLocks noGrp="1"/>
          </p:cNvSpPr>
          <p:nvPr>
            <p:ph idx="1"/>
          </p:nvPr>
        </p:nvSpPr>
        <p:spPr>
          <a:xfrm>
            <a:off x="323528" y="1268760"/>
            <a:ext cx="8229600" cy="4525963"/>
          </a:xfrm>
        </p:spPr>
        <p:txBody>
          <a:bodyPr>
            <a:noAutofit/>
          </a:bodyPr>
          <a:lstStyle/>
          <a:p>
            <a:pPr marL="0" indent="0" algn="just">
              <a:buNone/>
            </a:pPr>
            <a:r>
              <a:rPr lang="id-ID" sz="2800" b="1" dirty="0" smtClean="0"/>
              <a:t>1.Departemen Pemerintahan </a:t>
            </a:r>
          </a:p>
          <a:p>
            <a:pPr algn="just"/>
            <a:r>
              <a:rPr lang="id-ID" sz="2800" dirty="0" smtClean="0"/>
              <a:t>pemerintah menyerahkan </a:t>
            </a:r>
            <a:r>
              <a:rPr lang="id-ID" sz="2800" dirty="0" smtClean="0">
                <a:latin typeface="Times New Roman" pitchFamily="18" charset="0"/>
                <a:cs typeface="Times New Roman" pitchFamily="18" charset="0"/>
              </a:rPr>
              <a:t>tanggung jawab mengenai perumusan kebijakan pada kementerian,departemen atau lembaga pemerintah</a:t>
            </a:r>
          </a:p>
          <a:p>
            <a:pPr marL="0" indent="0" algn="just">
              <a:buNone/>
            </a:pPr>
            <a:r>
              <a:rPr lang="id-ID" sz="2800" b="1" dirty="0" smtClean="0">
                <a:latin typeface="Times New Roman" pitchFamily="18" charset="0"/>
                <a:cs typeface="Times New Roman" pitchFamily="18" charset="0"/>
              </a:rPr>
              <a:t>2.Bapennas ( Badan Perencanaan Sosial) </a:t>
            </a:r>
          </a:p>
          <a:p>
            <a:pPr marL="457200" indent="-457200" algn="just">
              <a:buFont typeface="+mj-lt"/>
              <a:buAutoNum type="alphaLcPeriod"/>
            </a:pPr>
            <a:r>
              <a:rPr lang="id-ID" sz="2800" dirty="0" smtClean="0">
                <a:latin typeface="+mj-lt"/>
                <a:cs typeface="Times New Roman" pitchFamily="18" charset="0"/>
              </a:rPr>
              <a:t>lembaga khusus yang sengaja dibentuk untuk menangani perencanaan sosial dan sekaligus perumusan kebijakan dalam pembangunan nasional</a:t>
            </a:r>
          </a:p>
          <a:p>
            <a:pPr marL="457200" indent="-457200" algn="just">
              <a:buFont typeface="+mj-lt"/>
              <a:buAutoNum type="alphaLcPeriod"/>
            </a:pPr>
            <a:r>
              <a:rPr lang="id-ID" sz="2800" dirty="0" smtClean="0">
                <a:latin typeface="+mj-lt"/>
                <a:cs typeface="Times New Roman" pitchFamily="18" charset="0"/>
              </a:rPr>
              <a:t>Kebijakan yang dihasilkan lembaga ini menjadi acuan bagi departemen  dan lembaga terkait dalam melaksanakan program pembangunan</a:t>
            </a:r>
          </a:p>
        </p:txBody>
      </p:sp>
    </p:spTree>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200" b="1" i="1" dirty="0" smtClean="0"/>
              <a:t>lanjutan</a:t>
            </a:r>
            <a:endParaRPr lang="id-ID" sz="3200" b="1" i="1" dirty="0"/>
          </a:p>
        </p:txBody>
      </p:sp>
      <p:sp>
        <p:nvSpPr>
          <p:cNvPr id="3" name="Content Placeholder 2"/>
          <p:cNvSpPr>
            <a:spLocks noGrp="1"/>
          </p:cNvSpPr>
          <p:nvPr>
            <p:ph idx="1"/>
          </p:nvPr>
        </p:nvSpPr>
        <p:spPr>
          <a:xfrm>
            <a:off x="251520" y="1124744"/>
            <a:ext cx="8229600" cy="4525963"/>
          </a:xfrm>
        </p:spPr>
        <p:txBody>
          <a:bodyPr>
            <a:noAutofit/>
          </a:bodyPr>
          <a:lstStyle/>
          <a:p>
            <a:pPr marL="0" indent="0" algn="just">
              <a:buNone/>
            </a:pPr>
            <a:r>
              <a:rPr lang="id-ID" sz="2800" b="1" dirty="0" smtClean="0"/>
              <a:t>3.Badan Legislatif</a:t>
            </a:r>
          </a:p>
          <a:p>
            <a:pPr algn="just"/>
            <a:r>
              <a:rPr lang="id-ID" sz="2800" dirty="0" smtClean="0"/>
              <a:t>Memiliki kewenagan untuk merumuskan kebijakan sosial.</a:t>
            </a:r>
          </a:p>
          <a:p>
            <a:pPr algn="just"/>
            <a:r>
              <a:rPr lang="id-ID" sz="2800" dirty="0" smtClean="0"/>
              <a:t>Mempunyai komisi khusus yang mengurusi kebijakan sosial sesuai dengan kebutuhan</a:t>
            </a:r>
          </a:p>
          <a:p>
            <a:pPr marL="0" indent="0" algn="just">
              <a:buNone/>
            </a:pPr>
            <a:r>
              <a:rPr lang="id-ID" sz="2800" b="1" dirty="0" smtClean="0"/>
              <a:t>4. Pemerintah Daerah dan Masyarakat Setempat</a:t>
            </a:r>
          </a:p>
          <a:p>
            <a:pPr algn="just"/>
            <a:r>
              <a:rPr lang="id-ID" sz="2800" dirty="0" smtClean="0"/>
              <a:t>Pemda memiliki peran yang sangat penting dalam perumusan kebijakan  sosial, khususnya yang menyangkut persoalan dan kebutuhan masyarakat daerahnya</a:t>
            </a:r>
          </a:p>
        </p:txBody>
      </p:sp>
    </p:spTree>
    <p:extLst>
      <p:ext uri="{BB962C8B-B14F-4D97-AF65-F5344CB8AC3E}">
        <p14:creationId xmlns:p14="http://schemas.microsoft.com/office/powerpoint/2010/main" val="12406710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fontScale="92500" lnSpcReduction="10000"/>
          </a:bodyPr>
          <a:lstStyle/>
          <a:p>
            <a:pPr algn="just"/>
            <a:r>
              <a:rPr lang="id-ID" b="1" dirty="0" smtClean="0"/>
              <a:t>Sosial </a:t>
            </a:r>
            <a:r>
              <a:rPr lang="id-ID" dirty="0" smtClean="0"/>
              <a:t>: program- program dan atau pelayanan sosial untuk mengatasi masalah –masalah sosial.</a:t>
            </a:r>
          </a:p>
          <a:p>
            <a:pPr algn="just"/>
            <a:r>
              <a:rPr lang="id-ID" b="1" dirty="0" smtClean="0"/>
              <a:t>Kebijakan sosial </a:t>
            </a:r>
            <a:r>
              <a:rPr lang="id-ID" dirty="0" smtClean="0"/>
              <a:t>: sebagai kebijakan yang menyangkut aspek sosial dalam pengertian sempit ( bidang kesejahteraan sosial ) .</a:t>
            </a:r>
          </a:p>
          <a:p>
            <a:pPr algn="just"/>
            <a:r>
              <a:rPr lang="id-ID" dirty="0" smtClean="0"/>
              <a:t>Kebijakan sosial selaras dengan pengertian perencanaan sosial sebgai perencanaan perundang- undangan tentang pelayanan kesejahteraan sosial di Eropa Barat dan Amerika Utara.</a:t>
            </a:r>
          </a:p>
          <a:p>
            <a:pPr algn="just"/>
            <a:endParaRPr lang="id-ID" dirty="0"/>
          </a:p>
        </p:txBody>
      </p:sp>
    </p:spTree>
    <p:extLst>
      <p:ext uri="{BB962C8B-B14F-4D97-AF65-F5344CB8AC3E}">
        <p14:creationId xmlns:p14="http://schemas.microsoft.com/office/powerpoint/2010/main" val="3092454089"/>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171400"/>
            <a:ext cx="8229600" cy="1143000"/>
          </a:xfrm>
        </p:spPr>
        <p:txBody>
          <a:bodyPr>
            <a:noAutofit/>
          </a:bodyPr>
          <a:lstStyle/>
          <a:p>
            <a:pPr algn="just"/>
            <a:r>
              <a:rPr lang="id-ID" sz="3200" b="1" i="1" dirty="0" smtClean="0">
                <a:latin typeface="+mn-lt"/>
              </a:rPr>
              <a:t>lanjutan</a:t>
            </a:r>
            <a:endParaRPr lang="id-ID" sz="3200" b="1" i="1" dirty="0"/>
          </a:p>
        </p:txBody>
      </p:sp>
      <p:sp>
        <p:nvSpPr>
          <p:cNvPr id="4" name="Content Placeholder 3"/>
          <p:cNvSpPr>
            <a:spLocks noGrp="1"/>
          </p:cNvSpPr>
          <p:nvPr>
            <p:ph idx="1"/>
          </p:nvPr>
        </p:nvSpPr>
        <p:spPr>
          <a:xfrm>
            <a:off x="0" y="692696"/>
            <a:ext cx="8229600" cy="4525963"/>
          </a:xfrm>
        </p:spPr>
        <p:txBody>
          <a:bodyPr>
            <a:noAutofit/>
          </a:bodyPr>
          <a:lstStyle/>
          <a:p>
            <a:pPr algn="just"/>
            <a:r>
              <a:rPr lang="id-ID" sz="2800" dirty="0" smtClean="0"/>
              <a:t>Masyarakat setempat mempunyai hak dan kewenangan dalam mengungkapkan aspirasi kebutuhannya yang kelak menjadi tema penting dalam kebijakan sosial.</a:t>
            </a:r>
          </a:p>
          <a:p>
            <a:pPr marL="0" indent="0" algn="just">
              <a:buNone/>
            </a:pPr>
            <a:r>
              <a:rPr lang="id-ID" sz="2800" b="1" dirty="0" smtClean="0"/>
              <a:t>4.  Lembaga Swadaya Masyarakat</a:t>
            </a:r>
          </a:p>
          <a:p>
            <a:pPr marL="514350" indent="-514350" algn="just">
              <a:buFont typeface="+mj-lt"/>
              <a:buAutoNum type="alphaLcPeriod"/>
            </a:pPr>
            <a:r>
              <a:rPr lang="id-ID" sz="2800" dirty="0" smtClean="0"/>
              <a:t>Peranan LSM tiap negara berbeda</a:t>
            </a:r>
          </a:p>
          <a:p>
            <a:pPr marL="514350" indent="-514350" algn="just">
              <a:buFont typeface="+mj-lt"/>
              <a:buAutoNum type="alphaLcPeriod"/>
            </a:pPr>
            <a:r>
              <a:rPr lang="id-ID" sz="2800" dirty="0" smtClean="0"/>
              <a:t>Pada negara berkembang semakin  memberi peran organisasi non pemerintah untuk juga terlibat dalam perumusan kebijakan sosial</a:t>
            </a:r>
          </a:p>
          <a:p>
            <a:pPr marL="514350" indent="-514350" algn="just">
              <a:buFont typeface="+mj-lt"/>
              <a:buAutoNum type="alphaLcPeriod"/>
            </a:pPr>
            <a:r>
              <a:rPr lang="id-ID" sz="2800" dirty="0" smtClean="0"/>
              <a:t>Semakin disadari bahwa sebesar apapun pemerintah menguasai sumber ekonomi dan sosial tidaklah mungkin mampu memenuhi segenap lapisan masyarakat secara memuaskan </a:t>
            </a:r>
            <a:endParaRPr lang="id-ID" sz="2800" dirty="0"/>
          </a:p>
        </p:txBody>
      </p:sp>
    </p:spTree>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158" y="0"/>
            <a:ext cx="8229600" cy="1143000"/>
          </a:xfrm>
        </p:spPr>
        <p:txBody>
          <a:bodyPr>
            <a:normAutofit/>
          </a:bodyPr>
          <a:lstStyle/>
          <a:p>
            <a:pPr algn="l"/>
            <a:r>
              <a:rPr lang="id-ID" sz="3600" b="1" dirty="0" smtClean="0"/>
              <a:t>b. Isu –Isu Kebijakan Sosial</a:t>
            </a:r>
            <a:endParaRPr lang="id-ID" sz="3600" b="1" dirty="0"/>
          </a:p>
        </p:txBody>
      </p:sp>
      <p:sp>
        <p:nvSpPr>
          <p:cNvPr id="3" name="Content Placeholder 2"/>
          <p:cNvSpPr>
            <a:spLocks noGrp="1"/>
          </p:cNvSpPr>
          <p:nvPr>
            <p:ph idx="1"/>
          </p:nvPr>
        </p:nvSpPr>
        <p:spPr>
          <a:xfrm>
            <a:off x="642910" y="928670"/>
            <a:ext cx="8229600" cy="4525963"/>
          </a:xfrm>
        </p:spPr>
        <p:txBody>
          <a:bodyPr>
            <a:noAutofit/>
          </a:bodyPr>
          <a:lstStyle/>
          <a:p>
            <a:pPr algn="just"/>
            <a:r>
              <a:rPr lang="id-ID" sz="2800" dirty="0" smtClean="0"/>
              <a:t>Kebijakan sosial tidak bisa lepas dari dimensi pembangunan sosial</a:t>
            </a:r>
          </a:p>
          <a:p>
            <a:pPr algn="just"/>
            <a:r>
              <a:rPr lang="id-ID" sz="2800" dirty="0" smtClean="0"/>
              <a:t>Perlu menelaah isu kebijakan sosial yang sering timbul dan perlu dipertimbangkan dalam proses dan mekanisme kebijakan sosial . </a:t>
            </a:r>
          </a:p>
          <a:p>
            <a:pPr marL="514350" indent="-514350" algn="just">
              <a:buAutoNum type="arabicPeriod"/>
            </a:pPr>
            <a:r>
              <a:rPr lang="id-ID" sz="2800" b="1" dirty="0" smtClean="0"/>
              <a:t>Peran pemerintah dan masyarakat</a:t>
            </a:r>
          </a:p>
          <a:p>
            <a:pPr marL="514350" indent="-514350" algn="just"/>
            <a:r>
              <a:rPr lang="id-ID" sz="2800" dirty="0" smtClean="0"/>
              <a:t>Meski pemerintah mempunyai peran besar dalam perumusan kebijakan sosial tidak berarti pemerintah saja yang menangani masalah.</a:t>
            </a:r>
          </a:p>
          <a:p>
            <a:pPr marL="514350" indent="-514350" algn="just"/>
            <a:r>
              <a:rPr lang="id-ID" sz="2800" dirty="0" smtClean="0"/>
              <a:t>Perlu keseimbangan dan proporsionalitas antara masyarakat dan pemerintah dalam merumuskan kebijakan sosial </a:t>
            </a:r>
          </a:p>
          <a:p>
            <a:pPr marL="514350" indent="-514350" algn="just">
              <a:buNone/>
            </a:pPr>
            <a:endParaRPr lang="id-ID" sz="2800" dirty="0" smtClean="0"/>
          </a:p>
          <a:p>
            <a:pPr marL="514350" indent="-514350" algn="just">
              <a:buNone/>
            </a:pPr>
            <a:r>
              <a:rPr lang="id-ID" sz="2800" dirty="0" smtClean="0"/>
              <a:t>	</a:t>
            </a:r>
            <a:endParaRPr lang="id-ID" sz="2800" dirty="0"/>
          </a:p>
        </p:txBody>
      </p:sp>
    </p:spTree>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1560" y="764704"/>
            <a:ext cx="8229600" cy="4525963"/>
          </a:xfrm>
        </p:spPr>
        <p:txBody>
          <a:bodyPr>
            <a:noAutofit/>
          </a:bodyPr>
          <a:lstStyle/>
          <a:p>
            <a:pPr>
              <a:buNone/>
            </a:pPr>
            <a:r>
              <a:rPr lang="id-ID" sz="2800" b="1" dirty="0" smtClean="0">
                <a:latin typeface="Times New Roman" pitchFamily="18" charset="0"/>
                <a:cs typeface="Times New Roman" pitchFamily="18" charset="0"/>
              </a:rPr>
              <a:t>2. Perangkat Hukum dan Penerapannya </a:t>
            </a:r>
          </a:p>
          <a:p>
            <a:pPr algn="just"/>
            <a:r>
              <a:rPr lang="id-ID" sz="2800" dirty="0" smtClean="0">
                <a:latin typeface="+mj-lt"/>
                <a:cs typeface="Times New Roman" pitchFamily="18" charset="0"/>
              </a:rPr>
              <a:t>Perangkat hukum mempunyai kekuatan memaksa melalui sangsi dan hukuman yang melekat di dalamnya.</a:t>
            </a:r>
          </a:p>
          <a:p>
            <a:pPr algn="just"/>
            <a:r>
              <a:rPr lang="id-ID" sz="2800" dirty="0" smtClean="0">
                <a:latin typeface="+mj-lt"/>
                <a:cs typeface="Times New Roman" pitchFamily="18" charset="0"/>
              </a:rPr>
              <a:t>Kebijakan sosial memerlukan perangkat hukum yang dapat mendukung diterapkannya kebijakan sosial.</a:t>
            </a:r>
          </a:p>
          <a:p>
            <a:pPr algn="just"/>
            <a:r>
              <a:rPr lang="id-ID" sz="2800" dirty="0" smtClean="0">
                <a:latin typeface="+mj-lt"/>
                <a:cs typeface="Times New Roman" pitchFamily="18" charset="0"/>
              </a:rPr>
              <a:t>Seringkali perangkat hukum yang sudah ada tidak diimplementasikan dengan baik dalam kegiatan operasional baik karena faktor manusia maupun kurang lengkapnya peraturan tehnis</a:t>
            </a:r>
          </a:p>
          <a:p>
            <a:pPr algn="just">
              <a:buNone/>
            </a:pPr>
            <a:endParaRPr lang="id-ID" sz="2800" dirty="0">
              <a:latin typeface="Times New Roman" pitchFamily="18" charset="0"/>
              <a:cs typeface="Times New Roman" pitchFamily="18" charset="0"/>
            </a:endParaRPr>
          </a:p>
        </p:txBody>
      </p:sp>
      <p:sp>
        <p:nvSpPr>
          <p:cNvPr id="4" name="Title 3"/>
          <p:cNvSpPr>
            <a:spLocks noGrp="1"/>
          </p:cNvSpPr>
          <p:nvPr>
            <p:ph type="title"/>
          </p:nvPr>
        </p:nvSpPr>
        <p:spPr>
          <a:xfrm>
            <a:off x="683568" y="-819472"/>
            <a:ext cx="8229600" cy="1143000"/>
          </a:xfrm>
        </p:spPr>
        <p:txBody>
          <a:bodyPr/>
          <a:lstStyle/>
          <a:p>
            <a:endParaRPr lang="id-ID" dirty="0"/>
          </a:p>
        </p:txBody>
      </p:sp>
    </p:spTree>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1143000"/>
          </a:xfrm>
        </p:spPr>
        <p:txBody>
          <a:bodyPr>
            <a:normAutofit/>
          </a:bodyPr>
          <a:lstStyle/>
          <a:p>
            <a:pPr algn="just"/>
            <a:r>
              <a:rPr lang="id-ID" sz="3200" b="1" i="1" dirty="0" smtClean="0"/>
              <a:t>lanjutan</a:t>
            </a:r>
            <a:endParaRPr lang="id-ID" sz="3200" b="1" i="1" dirty="0"/>
          </a:p>
        </p:txBody>
      </p:sp>
      <p:sp>
        <p:nvSpPr>
          <p:cNvPr id="3" name="Content Placeholder 2"/>
          <p:cNvSpPr>
            <a:spLocks noGrp="1"/>
          </p:cNvSpPr>
          <p:nvPr>
            <p:ph idx="1"/>
          </p:nvPr>
        </p:nvSpPr>
        <p:spPr>
          <a:xfrm>
            <a:off x="251520" y="1196752"/>
            <a:ext cx="8229600" cy="4525963"/>
          </a:xfrm>
        </p:spPr>
        <p:txBody>
          <a:bodyPr>
            <a:normAutofit fontScale="92500" lnSpcReduction="10000"/>
          </a:bodyPr>
          <a:lstStyle/>
          <a:p>
            <a:pPr marL="0" indent="0">
              <a:buNone/>
            </a:pPr>
            <a:r>
              <a:rPr lang="id-ID" b="1" dirty="0" smtClean="0"/>
              <a:t>3.Koordinasi Antar Lembaga</a:t>
            </a:r>
          </a:p>
          <a:p>
            <a:pPr algn="just"/>
            <a:r>
              <a:rPr lang="id-ID" dirty="0" smtClean="0"/>
              <a:t>Meski kebijakan sosial menjadi urusan berbagai departemen .pemerintah dan swasta namun diperlukan adanya koordinasi agar kebijakan sosial tidak tumpang tindih dan saling bertentangan.</a:t>
            </a:r>
          </a:p>
          <a:p>
            <a:pPr marL="0" indent="0" algn="just">
              <a:buNone/>
            </a:pPr>
            <a:r>
              <a:rPr lang="id-ID" b="1" dirty="0" smtClean="0"/>
              <a:t>4. Sumber Daya Manusia</a:t>
            </a:r>
          </a:p>
          <a:p>
            <a:pPr algn="just"/>
            <a:r>
              <a:rPr lang="id-ID" dirty="0" smtClean="0"/>
              <a:t>Aspek SDM menyangkut jumlah dan kwalitas para pembuat kebijakan yang akan diserahi dalam merumuskan kebijakan sosial</a:t>
            </a:r>
            <a:endParaRPr lang="id-ID" dirty="0"/>
          </a:p>
        </p:txBody>
      </p:sp>
    </p:spTree>
    <p:extLst>
      <p:ext uri="{BB962C8B-B14F-4D97-AF65-F5344CB8AC3E}">
        <p14:creationId xmlns:p14="http://schemas.microsoft.com/office/powerpoint/2010/main" val="969028727"/>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260648"/>
            <a:ext cx="8229600" cy="1143000"/>
          </a:xfrm>
        </p:spPr>
        <p:txBody>
          <a:bodyPr/>
          <a:lstStyle/>
          <a:p>
            <a:pPr algn="just"/>
            <a:r>
              <a:rPr lang="id-ID" dirty="0" smtClean="0"/>
              <a:t> </a:t>
            </a:r>
            <a:r>
              <a:rPr lang="id-ID" sz="3200" b="1" i="1" dirty="0" smtClean="0"/>
              <a:t>lanjutan</a:t>
            </a:r>
            <a:endParaRPr lang="id-ID" sz="3200" b="1" i="1" dirty="0"/>
          </a:p>
        </p:txBody>
      </p:sp>
      <p:sp>
        <p:nvSpPr>
          <p:cNvPr id="3" name="Content Placeholder 2"/>
          <p:cNvSpPr>
            <a:spLocks noGrp="1"/>
          </p:cNvSpPr>
          <p:nvPr>
            <p:ph idx="1"/>
          </p:nvPr>
        </p:nvSpPr>
        <p:spPr>
          <a:xfrm>
            <a:off x="467544" y="1556792"/>
            <a:ext cx="8229600" cy="4525963"/>
          </a:xfrm>
        </p:spPr>
        <p:txBody>
          <a:bodyPr>
            <a:noAutofit/>
          </a:bodyPr>
          <a:lstStyle/>
          <a:p>
            <a:pPr algn="just"/>
            <a:r>
              <a:rPr lang="id-ID" sz="2800" dirty="0" smtClean="0">
                <a:latin typeface="+mj-lt"/>
                <a:cs typeface="Times New Roman" pitchFamily="18" charset="0"/>
              </a:rPr>
              <a:t>Dalam merumuskan kebijakan sosial diperlukan orang yang  beragam profesi dan latar belakang akademik. ( harus memperhatikan kualifikasi SDM yang tepat dan sering membutuhkan pakar ekonomi, hukum bahkan statistik)</a:t>
            </a:r>
          </a:p>
          <a:p>
            <a:pPr marL="0" indent="0" algn="just">
              <a:buNone/>
            </a:pPr>
            <a:r>
              <a:rPr lang="id-ID" sz="2800" b="1" dirty="0" smtClean="0">
                <a:latin typeface="+mj-lt"/>
                <a:cs typeface="Times New Roman" pitchFamily="18" charset="0"/>
              </a:rPr>
              <a:t>5. Pentingnya pelayanan sosial </a:t>
            </a:r>
          </a:p>
          <a:p>
            <a:pPr algn="just"/>
            <a:r>
              <a:rPr lang="id-ID" sz="2800" dirty="0" smtClean="0">
                <a:latin typeface="+mj-lt"/>
                <a:cs typeface="Times New Roman" pitchFamily="18" charset="0"/>
              </a:rPr>
              <a:t>Pelayanan sosial merupakan investasi sosial yang berhubungan positip dengan kualitas hidup masyarakat</a:t>
            </a:r>
          </a:p>
          <a:p>
            <a:pPr algn="just"/>
            <a:endParaRPr lang="id-ID"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1143000"/>
          </a:xfrm>
        </p:spPr>
        <p:txBody>
          <a:bodyPr>
            <a:normAutofit/>
          </a:bodyPr>
          <a:lstStyle/>
          <a:p>
            <a:pPr algn="l"/>
            <a:r>
              <a:rPr lang="id-ID" sz="3200" b="1" i="1" dirty="0" smtClean="0"/>
              <a:t>lanjutan</a:t>
            </a:r>
            <a:endParaRPr lang="id-ID" sz="3200" b="1" i="1" dirty="0"/>
          </a:p>
        </p:txBody>
      </p:sp>
      <p:sp>
        <p:nvSpPr>
          <p:cNvPr id="3" name="Content Placeholder 2"/>
          <p:cNvSpPr>
            <a:spLocks noGrp="1"/>
          </p:cNvSpPr>
          <p:nvPr>
            <p:ph idx="1"/>
          </p:nvPr>
        </p:nvSpPr>
        <p:spPr>
          <a:xfrm>
            <a:off x="395536" y="980728"/>
            <a:ext cx="8229600" cy="4525963"/>
          </a:xfrm>
        </p:spPr>
        <p:txBody>
          <a:bodyPr>
            <a:noAutofit/>
          </a:bodyPr>
          <a:lstStyle/>
          <a:p>
            <a:pPr algn="just"/>
            <a:r>
              <a:rPr lang="id-ID" sz="2800" dirty="0" smtClean="0"/>
              <a:t>Merupakan isu penting  bagi peningkatan kualitas hidup masyarakat.</a:t>
            </a:r>
          </a:p>
          <a:p>
            <a:pPr algn="just"/>
            <a:r>
              <a:rPr lang="id-ID" sz="2800" dirty="0" smtClean="0"/>
              <a:t>Isu muncul karena ada kecenderungan pemerintah untuk menurunkan anggaran belanja untuk pelayanan - pelayanan sosial</a:t>
            </a:r>
            <a:endParaRPr lang="id-ID" sz="2800" b="1" dirty="0" smtClean="0"/>
          </a:p>
          <a:p>
            <a:pPr marL="0" indent="0" algn="just">
              <a:buNone/>
            </a:pPr>
            <a:r>
              <a:rPr lang="id-ID" sz="2800" b="1" dirty="0" smtClean="0"/>
              <a:t>6.Penentuan Prioritas Pelayanan Sosial</a:t>
            </a:r>
          </a:p>
          <a:p>
            <a:pPr algn="just"/>
            <a:r>
              <a:rPr lang="id-ID" sz="2800" dirty="0" smtClean="0"/>
              <a:t>Sebagian negara berkeinginan untuk memperbaiki tetapi pelayanan terbatas.</a:t>
            </a:r>
          </a:p>
          <a:p>
            <a:pPr algn="just"/>
            <a:r>
              <a:rPr lang="id-ID" sz="2800" dirty="0" smtClean="0"/>
              <a:t>Kebijakan sosial harus mampu diprioritaskan pada pelayanan sosial yang penting dan berdampak luas bagi kesejahteraan rakyat</a:t>
            </a:r>
            <a:endParaRPr lang="id-ID" sz="2800" dirty="0"/>
          </a:p>
        </p:txBody>
      </p:sp>
    </p:spTree>
    <p:extLst>
      <p:ext uri="{BB962C8B-B14F-4D97-AF65-F5344CB8AC3E}">
        <p14:creationId xmlns:p14="http://schemas.microsoft.com/office/powerpoint/2010/main" val="1252934765"/>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1472" y="0"/>
            <a:ext cx="8229600" cy="1143000"/>
          </a:xfrm>
        </p:spPr>
        <p:txBody>
          <a:bodyPr/>
          <a:lstStyle/>
          <a:p>
            <a:endParaRPr lang="id-ID" dirty="0"/>
          </a:p>
        </p:txBody>
      </p:sp>
      <p:sp>
        <p:nvSpPr>
          <p:cNvPr id="3" name="Content Placeholder 2"/>
          <p:cNvSpPr>
            <a:spLocks noGrp="1"/>
          </p:cNvSpPr>
          <p:nvPr>
            <p:ph idx="1"/>
          </p:nvPr>
        </p:nvSpPr>
        <p:spPr>
          <a:xfrm>
            <a:off x="539552" y="764704"/>
            <a:ext cx="8229600" cy="4525963"/>
          </a:xfrm>
        </p:spPr>
        <p:txBody>
          <a:bodyPr>
            <a:noAutofit/>
          </a:bodyPr>
          <a:lstStyle/>
          <a:p>
            <a:pPr algn="just">
              <a:buNone/>
            </a:pPr>
            <a:endParaRPr lang="id-ID" sz="2400" dirty="0" smtClean="0">
              <a:latin typeface="Times New Roman" pitchFamily="18" charset="0"/>
              <a:cs typeface="Times New Roman" pitchFamily="18" charset="0"/>
            </a:endParaRPr>
          </a:p>
          <a:p>
            <a:pPr algn="just">
              <a:buNone/>
            </a:pPr>
            <a:r>
              <a:rPr lang="id-ID" sz="2400" b="1" dirty="0" smtClean="0">
                <a:latin typeface="Times New Roman" pitchFamily="18" charset="0"/>
                <a:cs typeface="Times New Roman" pitchFamily="18" charset="0"/>
              </a:rPr>
              <a:t>7. </a:t>
            </a:r>
            <a:r>
              <a:rPr lang="id-ID" sz="2800" b="1" dirty="0" smtClean="0">
                <a:latin typeface="+mj-lt"/>
                <a:cs typeface="Times New Roman" pitchFamily="18" charset="0"/>
              </a:rPr>
              <a:t>Penentuan bentuk pelayanan sosial</a:t>
            </a:r>
          </a:p>
          <a:p>
            <a:pPr algn="just"/>
            <a:r>
              <a:rPr lang="id-ID" sz="2800" dirty="0" smtClean="0">
                <a:latin typeface="+mj-lt"/>
                <a:cs typeface="Times New Roman" pitchFamily="18" charset="0"/>
              </a:rPr>
              <a:t>Semakin disadari bahwa bentuk dan standar pelayanan sosial negara maju tidak dapat sepenuhnya diterapkan pada negara berkembang</a:t>
            </a:r>
          </a:p>
          <a:p>
            <a:pPr algn="just"/>
            <a:r>
              <a:rPr lang="id-ID" sz="2800" dirty="0" smtClean="0">
                <a:latin typeface="+mj-lt"/>
                <a:cs typeface="Times New Roman" pitchFamily="18" charset="0"/>
              </a:rPr>
              <a:t>Perlu diusahakan bentuk pelayanan sosial yang sesuai dengan kondisi setempat dan cocok ditinjau dari segi fisik, ekonomi, sosial dan politik negara yang bersangkutan ( berbentuk uang tunai, barang, bantuan konsultasi dan pelatihan )</a:t>
            </a:r>
            <a:endParaRPr lang="id-ID" sz="2800" dirty="0">
              <a:latin typeface="+mj-lt"/>
              <a:cs typeface="Times New Roman" pitchFamily="18" charset="0"/>
            </a:endParaRPr>
          </a:p>
        </p:txBody>
      </p:sp>
    </p:spTree>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620688"/>
            <a:ext cx="8229600" cy="1143000"/>
          </a:xfrm>
        </p:spPr>
        <p:txBody>
          <a:bodyPr/>
          <a:lstStyle/>
          <a:p>
            <a:pPr algn="just"/>
            <a:r>
              <a:rPr lang="id-ID" sz="3200" b="1" dirty="0" smtClean="0"/>
              <a:t>8. Distribusi Pelayanan Sosial</a:t>
            </a:r>
            <a:endParaRPr lang="id-ID" sz="3200" b="1" dirty="0"/>
          </a:p>
        </p:txBody>
      </p:sp>
      <p:sp>
        <p:nvSpPr>
          <p:cNvPr id="3" name="Content Placeholder 2"/>
          <p:cNvSpPr>
            <a:spLocks noGrp="1"/>
          </p:cNvSpPr>
          <p:nvPr>
            <p:ph idx="1"/>
          </p:nvPr>
        </p:nvSpPr>
        <p:spPr>
          <a:xfrm>
            <a:off x="539552" y="1844824"/>
            <a:ext cx="8229600" cy="4525963"/>
          </a:xfrm>
        </p:spPr>
        <p:txBody>
          <a:bodyPr>
            <a:noAutofit/>
          </a:bodyPr>
          <a:lstStyle/>
          <a:p>
            <a:pPr algn="just"/>
            <a:r>
              <a:rPr lang="id-ID" sz="2800" dirty="0" smtClean="0">
                <a:latin typeface="+mj-lt"/>
                <a:cs typeface="Times New Roman" pitchFamily="18" charset="0"/>
              </a:rPr>
              <a:t>Setiap negara selalu menghadapi masalah yang sama dengan persoalan supply and demand pelayanan sosial ( kebutuhan aka lebih besar dari kemampuan penyelenggara dlam mengusahakan pelayanan sosial)</a:t>
            </a:r>
          </a:p>
          <a:p>
            <a:pPr algn="just"/>
            <a:r>
              <a:rPr lang="id-ID" sz="2800" dirty="0" smtClean="0">
                <a:latin typeface="+mj-lt"/>
                <a:cs typeface="Times New Roman" pitchFamily="18" charset="0"/>
              </a:rPr>
              <a:t>Pertimbangan yang digunakan dalam pendistribusian diantaranya menyangkut segi geografis, gender, usia atau permasalahan yang mendesak untuk segera dipecahkan</a:t>
            </a:r>
            <a:r>
              <a:rPr lang="id-ID" dirty="0" smtClean="0">
                <a:latin typeface="+mj-lt"/>
                <a:cs typeface="Times New Roman" pitchFamily="18" charset="0"/>
              </a:rPr>
              <a:t>.</a:t>
            </a:r>
          </a:p>
          <a:p>
            <a:pPr algn="just">
              <a:buNone/>
            </a:pPr>
            <a:endParaRPr lang="id-ID"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836712"/>
            <a:ext cx="8229600" cy="1143000"/>
          </a:xfrm>
        </p:spPr>
        <p:txBody>
          <a:bodyPr>
            <a:normAutofit fontScale="90000"/>
          </a:bodyPr>
          <a:lstStyle/>
          <a:p>
            <a:pPr algn="just"/>
            <a:r>
              <a:rPr lang="id-ID" sz="3600" b="1" dirty="0"/>
              <a:t>9</a:t>
            </a:r>
            <a:r>
              <a:rPr lang="id-ID" b="1" dirty="0"/>
              <a:t>. </a:t>
            </a:r>
            <a:r>
              <a:rPr lang="id-ID" sz="3600" b="1" dirty="0"/>
              <a:t>Penetapan kuantitas dan kualitas pelayanan </a:t>
            </a:r>
            <a:br>
              <a:rPr lang="id-ID" sz="3600" b="1" dirty="0"/>
            </a:br>
            <a:endParaRPr lang="id-ID" sz="3600" dirty="0"/>
          </a:p>
        </p:txBody>
      </p:sp>
      <p:sp>
        <p:nvSpPr>
          <p:cNvPr id="3" name="Content Placeholder 2"/>
          <p:cNvSpPr>
            <a:spLocks noGrp="1"/>
          </p:cNvSpPr>
          <p:nvPr>
            <p:ph idx="1"/>
          </p:nvPr>
        </p:nvSpPr>
        <p:spPr>
          <a:xfrm>
            <a:off x="179512" y="1412776"/>
            <a:ext cx="8229600" cy="4525963"/>
          </a:xfrm>
        </p:spPr>
        <p:txBody>
          <a:bodyPr>
            <a:normAutofit fontScale="92500" lnSpcReduction="20000"/>
          </a:bodyPr>
          <a:lstStyle/>
          <a:p>
            <a:pPr algn="just"/>
            <a:r>
              <a:rPr lang="id-ID" dirty="0" smtClean="0"/>
              <a:t>Sumber daya manusia dan dana relatif selalu terbatas.</a:t>
            </a:r>
          </a:p>
          <a:p>
            <a:pPr algn="just"/>
            <a:r>
              <a:rPr lang="id-ID" dirty="0" smtClean="0"/>
              <a:t>Selalu terjadi dilema sehingga perlu ditetapkan mana dahulu yang diutamakan</a:t>
            </a:r>
          </a:p>
          <a:p>
            <a:pPr algn="just"/>
            <a:r>
              <a:rPr lang="id-ID" dirty="0" smtClean="0"/>
              <a:t>Terpaksa dilakukan pengobanan antara jumlah lembaga pelayanan atau peningkatan kualitas pelayanan</a:t>
            </a:r>
          </a:p>
          <a:p>
            <a:pPr marL="0" indent="0" algn="just">
              <a:buNone/>
            </a:pPr>
            <a:r>
              <a:rPr lang="id-ID" b="1" dirty="0" smtClean="0"/>
              <a:t>10. Pembiayaaan Pelayanan Sosial</a:t>
            </a:r>
          </a:p>
          <a:p>
            <a:pPr algn="just"/>
            <a:r>
              <a:rPr lang="id-ID" dirty="0" smtClean="0"/>
              <a:t>Pendanaan pelayanan menyangkut sistem dan sumber dana pendanaan</a:t>
            </a:r>
            <a:endParaRPr lang="id-ID" dirty="0"/>
          </a:p>
        </p:txBody>
      </p:sp>
    </p:spTree>
    <p:extLst>
      <p:ext uri="{BB962C8B-B14F-4D97-AF65-F5344CB8AC3E}">
        <p14:creationId xmlns:p14="http://schemas.microsoft.com/office/powerpoint/2010/main" val="1139316423"/>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200" b="1" i="1" dirty="0" smtClean="0"/>
              <a:t>lanjutan</a:t>
            </a:r>
            <a:endParaRPr lang="id-ID" sz="3200" b="1" i="1" dirty="0"/>
          </a:p>
        </p:txBody>
      </p:sp>
      <p:sp>
        <p:nvSpPr>
          <p:cNvPr id="3" name="Content Placeholder 2"/>
          <p:cNvSpPr>
            <a:spLocks noGrp="1"/>
          </p:cNvSpPr>
          <p:nvPr>
            <p:ph idx="1"/>
          </p:nvPr>
        </p:nvSpPr>
        <p:spPr>
          <a:xfrm>
            <a:off x="571472" y="1428736"/>
            <a:ext cx="8229600" cy="4525963"/>
          </a:xfrm>
        </p:spPr>
        <p:txBody>
          <a:bodyPr>
            <a:noAutofit/>
          </a:bodyPr>
          <a:lstStyle/>
          <a:p>
            <a:pPr>
              <a:buNone/>
            </a:pPr>
            <a:r>
              <a:rPr lang="id-ID" sz="2800" b="1" dirty="0" smtClean="0"/>
              <a:t>10.Pembiayaan pelayanan sosial</a:t>
            </a:r>
          </a:p>
          <a:p>
            <a:pPr algn="just"/>
            <a:r>
              <a:rPr lang="id-ID" sz="2800" dirty="0" smtClean="0"/>
              <a:t>Sebagian besar pelayanan sosial dibiayai oleh pemerintah dan dana diambil dari sektor lain dlm bidang perekonomian negara (pelayanan pendidikan dasar)</a:t>
            </a:r>
          </a:p>
          <a:p>
            <a:pPr algn="just"/>
            <a:r>
              <a:rPr lang="id-ID" sz="2800" dirty="0" smtClean="0"/>
              <a:t>Sebaliknya ada pelayanan sosial yang didasarkan pada segi komersial baik yang diselenggarakan pemerintah maupun swasta (asuransi kesehatan,asuransi tenaga kerja)</a:t>
            </a:r>
          </a:p>
          <a:p>
            <a:pPr algn="just"/>
            <a:r>
              <a:rPr lang="id-ID" sz="2800" dirty="0" smtClean="0"/>
              <a:t>Sebagian besar negara maju dan berkembang banyak yang memilih jalan tengah diantara kedua sistem </a:t>
            </a:r>
            <a:endParaRPr lang="id-ID" sz="28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1472" y="-214338"/>
            <a:ext cx="8229600" cy="1143000"/>
          </a:xfrm>
        </p:spPr>
        <p:txBody>
          <a:bodyPr>
            <a:normAutofit fontScale="90000"/>
          </a:bodyPr>
          <a:lstStyle/>
          <a:p>
            <a:pPr algn="l"/>
            <a:r>
              <a:rPr lang="id-ID" dirty="0" smtClean="0"/>
              <a:t/>
            </a:r>
            <a:br>
              <a:rPr lang="id-ID" dirty="0" smtClean="0"/>
            </a:br>
            <a:r>
              <a:rPr lang="id-ID" dirty="0"/>
              <a:t/>
            </a:r>
            <a:br>
              <a:rPr lang="id-ID" dirty="0"/>
            </a:br>
            <a:r>
              <a:rPr lang="id-ID" dirty="0" smtClean="0"/>
              <a:t/>
            </a:r>
            <a:br>
              <a:rPr lang="id-ID" dirty="0" smtClean="0"/>
            </a:br>
            <a:r>
              <a:rPr lang="id-ID" dirty="0"/>
              <a:t/>
            </a:r>
            <a:br>
              <a:rPr lang="id-ID" dirty="0"/>
            </a:br>
            <a:r>
              <a:rPr lang="id-ID" dirty="0" smtClean="0"/>
              <a:t/>
            </a:r>
            <a:br>
              <a:rPr lang="id-ID" dirty="0" smtClean="0"/>
            </a:br>
            <a:r>
              <a:rPr lang="id-ID" dirty="0"/>
              <a:t/>
            </a:r>
            <a:br>
              <a:rPr lang="id-ID" dirty="0"/>
            </a:br>
            <a:r>
              <a:rPr lang="id-ID" dirty="0" smtClean="0"/>
              <a:t/>
            </a:r>
            <a:br>
              <a:rPr lang="id-ID" dirty="0" smtClean="0"/>
            </a:br>
            <a:r>
              <a:rPr lang="id-ID" dirty="0"/>
              <a:t/>
            </a:r>
            <a:br>
              <a:rPr lang="id-ID" dirty="0"/>
            </a:br>
            <a:r>
              <a:rPr lang="id-ID" dirty="0" smtClean="0"/>
              <a:t/>
            </a:r>
            <a:br>
              <a:rPr lang="id-ID" dirty="0" smtClean="0"/>
            </a:br>
            <a:r>
              <a:rPr lang="id-ID" dirty="0"/>
              <a:t/>
            </a:r>
            <a:br>
              <a:rPr lang="id-ID" dirty="0"/>
            </a:br>
            <a:r>
              <a:rPr lang="id-ID" dirty="0" smtClean="0"/>
              <a:t/>
            </a:r>
            <a:br>
              <a:rPr lang="id-ID" dirty="0" smtClean="0"/>
            </a:br>
            <a:r>
              <a:rPr lang="id-ID" dirty="0"/>
              <a:t/>
            </a:r>
            <a:br>
              <a:rPr lang="id-ID" dirty="0"/>
            </a:br>
            <a:r>
              <a:rPr lang="id-ID" dirty="0" smtClean="0"/>
              <a:t/>
            </a:r>
            <a:br>
              <a:rPr lang="id-ID" dirty="0" smtClean="0"/>
            </a:br>
            <a:r>
              <a:rPr lang="id-ID" dirty="0"/>
              <a:t/>
            </a:r>
            <a:br>
              <a:rPr lang="id-ID" dirty="0"/>
            </a:br>
            <a:r>
              <a:rPr lang="id-ID" dirty="0" smtClean="0"/>
              <a:t/>
            </a:r>
            <a:br>
              <a:rPr lang="id-ID" dirty="0" smtClean="0"/>
            </a:br>
            <a:r>
              <a:rPr lang="id-ID" sz="4000" dirty="0" smtClean="0"/>
              <a:t> </a:t>
            </a:r>
            <a:r>
              <a:rPr lang="id-ID" sz="4000" b="1" dirty="0" smtClean="0"/>
              <a:t>Pengertian Kebijakan Sosial</a:t>
            </a:r>
            <a:r>
              <a:rPr lang="id-ID" sz="4000" b="1" dirty="0"/>
              <a:t/>
            </a:r>
            <a:br>
              <a:rPr lang="id-ID" sz="4000" b="1" dirty="0"/>
            </a:br>
            <a:r>
              <a:rPr lang="id-ID" dirty="0" smtClean="0"/>
              <a:t/>
            </a:r>
            <a:br>
              <a:rPr lang="id-ID" dirty="0" smtClean="0"/>
            </a:br>
            <a:r>
              <a:rPr lang="id-ID" dirty="0"/>
              <a:t/>
            </a:r>
            <a:br>
              <a:rPr lang="id-ID" dirty="0"/>
            </a:br>
            <a:r>
              <a:rPr lang="id-ID" dirty="0" smtClean="0"/>
              <a:t/>
            </a:r>
            <a:br>
              <a:rPr lang="id-ID" dirty="0" smtClean="0"/>
            </a:br>
            <a:r>
              <a:rPr lang="id-ID" dirty="0"/>
              <a:t/>
            </a:r>
            <a:br>
              <a:rPr lang="id-ID" dirty="0"/>
            </a:br>
            <a:r>
              <a:rPr lang="id-ID" dirty="0" smtClean="0"/>
              <a:t/>
            </a:r>
            <a:br>
              <a:rPr lang="id-ID" dirty="0" smtClean="0"/>
            </a:br>
            <a:r>
              <a:rPr lang="id-ID" dirty="0"/>
              <a:t/>
            </a:r>
            <a:br>
              <a:rPr lang="id-ID" dirty="0"/>
            </a:br>
            <a:r>
              <a:rPr lang="id-ID" dirty="0" smtClean="0"/>
              <a:t/>
            </a:r>
            <a:br>
              <a:rPr lang="id-ID" dirty="0" smtClean="0"/>
            </a:br>
            <a:r>
              <a:rPr lang="id-ID" dirty="0"/>
              <a:t/>
            </a:r>
            <a:br>
              <a:rPr lang="id-ID" dirty="0"/>
            </a:br>
            <a:r>
              <a:rPr lang="id-ID" dirty="0" smtClean="0"/>
              <a:t/>
            </a:r>
            <a:br>
              <a:rPr lang="id-ID" dirty="0" smtClean="0"/>
            </a:br>
            <a:r>
              <a:rPr lang="id-ID" dirty="0"/>
              <a:t/>
            </a:r>
            <a:br>
              <a:rPr lang="id-ID" dirty="0"/>
            </a:br>
            <a:r>
              <a:rPr lang="id-ID" dirty="0" smtClean="0"/>
              <a:t/>
            </a:r>
            <a:br>
              <a:rPr lang="id-ID" dirty="0" smtClean="0"/>
            </a:br>
            <a:r>
              <a:rPr lang="id-ID" dirty="0"/>
              <a:t/>
            </a:r>
            <a:br>
              <a:rPr lang="id-ID" dirty="0"/>
            </a:br>
            <a:r>
              <a:rPr lang="id-ID" dirty="0" smtClean="0"/>
              <a:t/>
            </a:r>
            <a:br>
              <a:rPr lang="id-ID" dirty="0" smtClean="0"/>
            </a:br>
            <a:r>
              <a:rPr lang="id-ID" dirty="0" smtClean="0"/>
              <a:t>kebijakan sosial</a:t>
            </a:r>
            <a:endParaRPr lang="id-ID" dirty="0"/>
          </a:p>
        </p:txBody>
      </p:sp>
      <p:sp>
        <p:nvSpPr>
          <p:cNvPr id="3" name="Content Placeholder 2"/>
          <p:cNvSpPr>
            <a:spLocks noGrp="1"/>
          </p:cNvSpPr>
          <p:nvPr>
            <p:ph idx="1"/>
          </p:nvPr>
        </p:nvSpPr>
        <p:spPr>
          <a:xfrm>
            <a:off x="500034" y="1500174"/>
            <a:ext cx="8229600" cy="4525963"/>
          </a:xfrm>
        </p:spPr>
        <p:txBody>
          <a:bodyPr>
            <a:noAutofit/>
          </a:bodyPr>
          <a:lstStyle/>
          <a:p>
            <a:pPr algn="just"/>
            <a:r>
              <a:rPr lang="id-ID" sz="2800" dirty="0" smtClean="0"/>
              <a:t>Strategi – strategi, tindakan dan rencana untuk mengatasi masalah sosial dan memenuhi kebutuhan sosial </a:t>
            </a:r>
            <a:r>
              <a:rPr lang="id-ID" sz="2800" b="1" dirty="0" smtClean="0"/>
              <a:t>(Huttman</a:t>
            </a:r>
            <a:r>
              <a:rPr lang="id-ID" sz="2800" dirty="0" smtClean="0"/>
              <a:t>)</a:t>
            </a:r>
          </a:p>
          <a:p>
            <a:pPr algn="just"/>
            <a:r>
              <a:rPr lang="id-ID" sz="2800" dirty="0" smtClean="0"/>
              <a:t>Perencanaan untuk mengatasi biaya – biaya sosial, peningkatan pemerataan , pendistribusian pelayanan dan bantuan sosial </a:t>
            </a:r>
            <a:r>
              <a:rPr lang="id-ID" sz="2800" b="1" dirty="0" smtClean="0"/>
              <a:t>(Rein)</a:t>
            </a:r>
          </a:p>
          <a:p>
            <a:pPr algn="just"/>
            <a:r>
              <a:rPr lang="id-ID" sz="2800" dirty="0" smtClean="0"/>
              <a:t>Kebijakan pemerintah yang berkaitan dengan tindakan yang memiliki dampak langsung terhadap kesejahteraan  warganegara melalui penyediaan pelayanan sosial  atau bantuan keuangan </a:t>
            </a:r>
            <a:r>
              <a:rPr lang="id-ID" sz="2800" b="1" dirty="0" smtClean="0"/>
              <a:t>( Marshall </a:t>
            </a:r>
            <a:r>
              <a:rPr lang="id-ID" sz="2800" dirty="0" smtClean="0"/>
              <a:t>)</a:t>
            </a:r>
          </a:p>
        </p:txBody>
      </p:sp>
    </p:spTree>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dirty="0"/>
          </a:p>
        </p:txBody>
      </p:sp>
      <p:sp>
        <p:nvSpPr>
          <p:cNvPr id="3" name="Content Placeholder 2"/>
          <p:cNvSpPr>
            <a:spLocks noGrp="1"/>
          </p:cNvSpPr>
          <p:nvPr>
            <p:ph idx="1"/>
          </p:nvPr>
        </p:nvSpPr>
        <p:spPr>
          <a:xfrm>
            <a:off x="500034" y="2071678"/>
            <a:ext cx="8229600" cy="4525963"/>
          </a:xfrm>
        </p:spPr>
        <p:txBody>
          <a:bodyPr>
            <a:normAutofit/>
          </a:bodyPr>
          <a:lstStyle/>
          <a:p>
            <a:pPr algn="ctr">
              <a:buNone/>
            </a:pPr>
            <a:r>
              <a:rPr lang="id-ID" sz="4400" b="1" dirty="0" smtClean="0"/>
              <a:t>Terima Kasih</a:t>
            </a:r>
            <a:endParaRPr lang="id-ID" sz="4400" b="1"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2318</TotalTime>
  <Words>4531</Words>
  <Application>Microsoft Office PowerPoint</Application>
  <PresentationFormat>On-screen Show (4:3)</PresentationFormat>
  <Paragraphs>464</Paragraphs>
  <Slides>90</Slides>
  <Notes>2</Notes>
  <HiddenSlides>0</HiddenSlides>
  <MMClips>0</MMClips>
  <ScaleCrop>false</ScaleCrop>
  <HeadingPairs>
    <vt:vector size="4" baseType="variant">
      <vt:variant>
        <vt:lpstr>Theme</vt:lpstr>
      </vt:variant>
      <vt:variant>
        <vt:i4>1</vt:i4>
      </vt:variant>
      <vt:variant>
        <vt:lpstr>Slide Titles</vt:lpstr>
      </vt:variant>
      <vt:variant>
        <vt:i4>90</vt:i4>
      </vt:variant>
    </vt:vector>
  </HeadingPairs>
  <TitlesOfParts>
    <vt:vector size="91" baseType="lpstr">
      <vt:lpstr>Office Theme</vt:lpstr>
      <vt:lpstr>KEBIJAKAN SOSIAL</vt:lpstr>
      <vt:lpstr>Kompetensi Yang Diharapkan :</vt:lpstr>
      <vt:lpstr>Materi Perkuliahan</vt:lpstr>
      <vt:lpstr>Konsep Dasar Kebijakan Sosial </vt:lpstr>
      <vt:lpstr>Kebijakan</vt:lpstr>
      <vt:lpstr>Sosial</vt:lpstr>
      <vt:lpstr>lanjutan</vt:lpstr>
      <vt:lpstr>PowerPoint Presentation</vt:lpstr>
      <vt:lpstr>                Pengertian Kebijakan Sosial              kebijakan sosial</vt:lpstr>
      <vt:lpstr>PowerPoint Presentation</vt:lpstr>
      <vt:lpstr>PowerPoint Presentation</vt:lpstr>
      <vt:lpstr>lanjutan</vt:lpstr>
      <vt:lpstr>2. Social Policy is conserned with issues that are social</vt:lpstr>
      <vt:lpstr>Kebijakan Sosial dan  Pembangunan Sosial</vt:lpstr>
      <vt:lpstr>Sejarah Singkat Kebijakan Sosial</vt:lpstr>
      <vt:lpstr>Kebijakan Sosial dan Negara Kesejahteraan ( Welfare State )</vt:lpstr>
      <vt:lpstr>Konsep Negara Kesejahteraan</vt:lpstr>
      <vt:lpstr>lanjutan</vt:lpstr>
      <vt:lpstr>Model Negara Kesejahteraan</vt:lpstr>
      <vt:lpstr>PowerPoint Presentation</vt:lpstr>
      <vt:lpstr>lanjutan</vt:lpstr>
      <vt:lpstr>Dimensi Kebijakan Sosial  ( Gillbert &amp; Specht)</vt:lpstr>
      <vt:lpstr>1.Sebagai Suatu Proses</vt:lpstr>
      <vt:lpstr>lanjutan</vt:lpstr>
      <vt:lpstr>3. Sebagai suatu produk</vt:lpstr>
      <vt:lpstr>lanjutan</vt:lpstr>
      <vt:lpstr>4.Sebagai suatu kinerja</vt:lpstr>
      <vt:lpstr>TUJUAN KEBIJAKAN SOSIAL</vt:lpstr>
      <vt:lpstr>Komponen Tujuan Kebijakan Sosial</vt:lpstr>
      <vt:lpstr>lanjutan</vt:lpstr>
      <vt:lpstr>lanjutan</vt:lpstr>
      <vt:lpstr>Nilai dalam Kebijakan Sosial</vt:lpstr>
      <vt:lpstr>PowerPoint Presentation</vt:lpstr>
      <vt:lpstr>2. Human Right ( Hak Asasi Manusia )</vt:lpstr>
      <vt:lpstr>3. EQUALITY ( PEMERATAAN )</vt:lpstr>
      <vt:lpstr>4. Equity (Kesetaraan)</vt:lpstr>
      <vt:lpstr>lanjutan</vt:lpstr>
      <vt:lpstr>5.Equivalency ( Kesesuaian )</vt:lpstr>
      <vt:lpstr>IMPLEMENTASI KEBIJAKAN SOSIAL </vt:lpstr>
      <vt:lpstr>2. Pelayanan Sosial</vt:lpstr>
      <vt:lpstr>a.Kategorisasi Pelayanan Sosial</vt:lpstr>
      <vt:lpstr>b. Cakupan Pelayanan Sosial</vt:lpstr>
      <vt:lpstr>1.Jaminan Sosial</vt:lpstr>
      <vt:lpstr>2. Pelayanan Perumahan</vt:lpstr>
      <vt:lpstr>3. Pelayanan Kesehatan</vt:lpstr>
      <vt:lpstr>4. Pendidikan</vt:lpstr>
      <vt:lpstr>5. Pelayanan sosial personal</vt:lpstr>
      <vt:lpstr>Unsur –Unsur Kebijakan</vt:lpstr>
      <vt:lpstr>lanjutan</vt:lpstr>
      <vt:lpstr>Model Kebijakan Sosial</vt:lpstr>
      <vt:lpstr>Aspek Model</vt:lpstr>
      <vt:lpstr>Fungsi model</vt:lpstr>
      <vt:lpstr>Kategori Model Kebijakan Sosial</vt:lpstr>
      <vt:lpstr>PowerPoint Presentation</vt:lpstr>
      <vt:lpstr>PowerPoint Presentation</vt:lpstr>
      <vt:lpstr>PowerPoint Presentation</vt:lpstr>
      <vt:lpstr>TATA KELOLA KEBIJAKAN SOSIAL  </vt:lpstr>
      <vt:lpstr>1. Pemain Kebijakan</vt:lpstr>
      <vt:lpstr>lanjutan</vt:lpstr>
      <vt:lpstr>Perumusan Kebijakan Sosial</vt:lpstr>
      <vt:lpstr>1.Model A . Perencanaan</vt:lpstr>
      <vt:lpstr>Model A menunjukkan :</vt:lpstr>
      <vt:lpstr>2. Model B. Pembuatan Kebijakan</vt:lpstr>
      <vt:lpstr>3. Model C. Pengembangan Kebijakan</vt:lpstr>
      <vt:lpstr>lanjutan</vt:lpstr>
      <vt:lpstr>  1.Tahap Identifikasi </vt:lpstr>
      <vt:lpstr>lanjutan</vt:lpstr>
      <vt:lpstr>lanjutan</vt:lpstr>
      <vt:lpstr>2. Tahap Implementasi</vt:lpstr>
      <vt:lpstr>3. Evaluasi Kebijakan Sosial</vt:lpstr>
      <vt:lpstr> b.Tahap Evaluasi</vt:lpstr>
      <vt:lpstr>b. Fungsi Evaluasi Kebijakan Sosial</vt:lpstr>
      <vt:lpstr>2. Menurut Samudra Wibawa</vt:lpstr>
      <vt:lpstr>c. Langkah Evaluasi Kebijakan Sosial</vt:lpstr>
      <vt:lpstr>d. Indikator Evaluasi Kebijakan Sosial</vt:lpstr>
      <vt:lpstr>e. Jenis Evaluasi Kebijakan Sosial Bingham dan Felbinger)</vt:lpstr>
      <vt:lpstr>4.Mekanisme dan Isu - Isu Kebijakan Sosial</vt:lpstr>
      <vt:lpstr>Lembaga yang terlibat dalam Kebijakan Sosial</vt:lpstr>
      <vt:lpstr>lanjutan</vt:lpstr>
      <vt:lpstr>lanjutan</vt:lpstr>
      <vt:lpstr>b. Isu –Isu Kebijakan Sosial</vt:lpstr>
      <vt:lpstr>PowerPoint Presentation</vt:lpstr>
      <vt:lpstr>lanjutan</vt:lpstr>
      <vt:lpstr> lanjutan</vt:lpstr>
      <vt:lpstr>lanjutan</vt:lpstr>
      <vt:lpstr>PowerPoint Presentation</vt:lpstr>
      <vt:lpstr>8. Distribusi Pelayanan Sosial</vt:lpstr>
      <vt:lpstr>9. Penetapan kuantitas dan kualitas pelayanan  </vt:lpstr>
      <vt:lpstr>lanjutan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KEBIJAKAN SOSIAL</dc:title>
  <dc:creator>Windows 8.1</dc:creator>
  <cp:lastModifiedBy>mypc</cp:lastModifiedBy>
  <cp:revision>85</cp:revision>
  <cp:lastPrinted>2019-09-23T13:50:56Z</cp:lastPrinted>
  <dcterms:created xsi:type="dcterms:W3CDTF">2016-11-02T12:02:10Z</dcterms:created>
  <dcterms:modified xsi:type="dcterms:W3CDTF">2020-11-08T05:04:08Z</dcterms:modified>
</cp:coreProperties>
</file>