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4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B8B9E6-89C4-4BD0-9861-4824234A766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Pusaran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: </a:t>
            </a:r>
            <a:r>
              <a:rPr lang="en-US" dirty="0" err="1" smtClean="0"/>
              <a:t>Kasus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9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alibri Light" panose="020F0302020204030204" pitchFamily="34" charset="0"/>
              </a:rPr>
              <a:t>Adanya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pembatasan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partai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politik</a:t>
            </a:r>
            <a:r>
              <a:rPr lang="en-US" sz="2400" dirty="0" smtClean="0">
                <a:latin typeface="Calibri Light" panose="020F0302020204030204" pitchFamily="34" charset="0"/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 Light" panose="020F0302020204030204" pitchFamily="34" charset="0"/>
              </a:rPr>
              <a:t>Penpres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Nomor</a:t>
            </a:r>
            <a:r>
              <a:rPr lang="en-US" sz="2400" dirty="0">
                <a:latin typeface="Calibri Light" panose="020F0302020204030204" pitchFamily="34" charset="0"/>
              </a:rPr>
              <a:t> 7 </a:t>
            </a:r>
            <a:r>
              <a:rPr lang="en-US" sz="2400" dirty="0" err="1">
                <a:latin typeface="Calibri Light" panose="020F0302020204030204" pitchFamily="34" charset="0"/>
              </a:rPr>
              <a:t>Tahun</a:t>
            </a:r>
            <a:r>
              <a:rPr lang="en-US" sz="2400" dirty="0">
                <a:latin typeface="Calibri Light" panose="020F0302020204030204" pitchFamily="34" charset="0"/>
              </a:rPr>
              <a:t> 1959 </a:t>
            </a:r>
            <a:r>
              <a:rPr lang="en-US" sz="2400" dirty="0" err="1">
                <a:latin typeface="Calibri Light" panose="020F0302020204030204" pitchFamily="34" charset="0"/>
              </a:rPr>
              <a:t>tentang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Syarat-Syarat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Penyederhanaan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Kepartaian</a:t>
            </a:r>
            <a:r>
              <a:rPr lang="en-US" sz="2400" dirty="0">
                <a:latin typeface="Calibri Light" panose="020F0302020204030204" pitchFamily="34" charset="0"/>
              </a:rPr>
              <a:t>. </a:t>
            </a:r>
            <a:endParaRPr lang="en-US" sz="2400" dirty="0" smtClean="0">
              <a:latin typeface="Calibri Light" panose="020F03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 Light" panose="020F0302020204030204" pitchFamily="34" charset="0"/>
              </a:rPr>
              <a:t>Penpres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Nomor</a:t>
            </a:r>
            <a:r>
              <a:rPr lang="en-US" sz="2400" dirty="0">
                <a:latin typeface="Calibri Light" panose="020F0302020204030204" pitchFamily="34" charset="0"/>
              </a:rPr>
              <a:t> 13 </a:t>
            </a:r>
            <a:r>
              <a:rPr lang="en-US" sz="2400" dirty="0" err="1">
                <a:latin typeface="Calibri Light" panose="020F0302020204030204" pitchFamily="34" charset="0"/>
              </a:rPr>
              <a:t>Tahun</a:t>
            </a:r>
            <a:r>
              <a:rPr lang="en-US" sz="2400" dirty="0">
                <a:latin typeface="Calibri Light" panose="020F0302020204030204" pitchFamily="34" charset="0"/>
              </a:rPr>
              <a:t> 1960 </a:t>
            </a:r>
            <a:r>
              <a:rPr lang="en-US" sz="2400" dirty="0" err="1">
                <a:latin typeface="Calibri Light" panose="020F0302020204030204" pitchFamily="34" charset="0"/>
              </a:rPr>
              <a:t>tentang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pengakuan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pengawasan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pembubaran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partai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. </a:t>
            </a:r>
            <a:endParaRPr lang="en-US" sz="2400" dirty="0" smtClean="0">
              <a:latin typeface="Calibri Light" panose="020F0302020204030204" pitchFamily="34" charset="0"/>
            </a:endParaRPr>
          </a:p>
          <a:p>
            <a:pPr marL="393192" lvl="1" indent="0">
              <a:buNone/>
            </a:pPr>
            <a:endParaRPr lang="en-US" sz="2400" dirty="0" smtClean="0">
              <a:latin typeface="Calibri Light" panose="020F0302020204030204" pitchFamily="34" charset="0"/>
            </a:endParaRPr>
          </a:p>
          <a:p>
            <a:r>
              <a:rPr lang="en-US" sz="2400" dirty="0" err="1" smtClean="0">
                <a:latin typeface="Calibri Light" panose="020F0302020204030204" pitchFamily="34" charset="0"/>
              </a:rPr>
              <a:t>Praktis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 smtClean="0">
                <a:latin typeface="Calibri Light" panose="020F0302020204030204" pitchFamily="34" charset="0"/>
              </a:rPr>
              <a:t>partai-partai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tidak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lagi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berfungsi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sebagai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kekuatan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sosial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melainkan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hanya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sebagai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atribut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kekuasaan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bagi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kepemimpinan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Soekarno</a:t>
            </a:r>
            <a:r>
              <a:rPr lang="en-US" sz="2400" dirty="0">
                <a:latin typeface="Calibri Light" panose="020F0302020204030204" pitchFamily="34" charset="0"/>
              </a:rPr>
              <a:t> yang </a:t>
            </a:r>
            <a:r>
              <a:rPr lang="en-US" sz="2400" dirty="0" smtClean="0">
                <a:latin typeface="Calibri Light" panose="020F0302020204030204" pitchFamily="34" charset="0"/>
              </a:rPr>
              <a:t>menjadi </a:t>
            </a:r>
            <a:r>
              <a:rPr lang="en-US" sz="2400" dirty="0" err="1" smtClean="0">
                <a:latin typeface="Calibri Light" panose="020F0302020204030204" pitchFamily="34" charset="0"/>
              </a:rPr>
              <a:t>figur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sentral</a:t>
            </a:r>
            <a:r>
              <a:rPr lang="en-US" sz="2400" dirty="0">
                <a:latin typeface="Calibri Light" panose="020F0302020204030204" pitchFamily="34" charset="0"/>
              </a:rPr>
              <a:t> di </a:t>
            </a:r>
            <a:r>
              <a:rPr lang="en-US" sz="2400" dirty="0" err="1">
                <a:latin typeface="Calibri Light" panose="020F0302020204030204" pitchFamily="34" charset="0"/>
              </a:rPr>
              <a:t>jagad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pentas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 Indonesia masa </a:t>
            </a:r>
            <a:r>
              <a:rPr lang="en-US" sz="2400" dirty="0" err="1">
                <a:latin typeface="Calibri Light" panose="020F0302020204030204" pitchFamily="34" charset="0"/>
              </a:rPr>
              <a:t>Demokrasi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Terpimpin</a:t>
            </a:r>
            <a:r>
              <a:rPr lang="en-US" sz="2400" dirty="0">
                <a:latin typeface="Calibri Light" panose="020F0302020204030204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Era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Terpimpin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9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Lama: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Panglima</a:t>
            </a:r>
            <a:endParaRPr lang="en-US" dirty="0"/>
          </a:p>
        </p:txBody>
      </p:sp>
      <p:pic>
        <p:nvPicPr>
          <p:cNvPr id="5122" name="Picture 2" descr="D:\kampus\MK Sistem Kepartaian dan Pemilu\image\839Masyumi-PK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6424867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96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</a:t>
            </a:r>
            <a:endParaRPr lang="en-US" dirty="0"/>
          </a:p>
        </p:txBody>
      </p:sp>
      <p:pic>
        <p:nvPicPr>
          <p:cNvPr id="3075" name="Picture 3" descr="D:\kampus\MK Sistem Kepartaian dan Pemilu\image\sejarah-peradabanislamindonesia11-18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3058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60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>
                <a:latin typeface="Calibri Light" panose="020F0302020204030204" pitchFamily="34" charset="0"/>
              </a:rPr>
              <a:t>Peralihan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kekuasaan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kepada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Soeharto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pasca</a:t>
            </a:r>
            <a:r>
              <a:rPr lang="en-US" dirty="0" smtClean="0">
                <a:latin typeface="Calibri Light" panose="020F0302020204030204" pitchFamily="34" charset="0"/>
              </a:rPr>
              <a:t> 1965 </a:t>
            </a:r>
            <a:r>
              <a:rPr lang="en-US" dirty="0" err="1">
                <a:latin typeface="Calibri Light" panose="020F0302020204030204" pitchFamily="34" charset="0"/>
              </a:rPr>
              <a:t>ternyata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tidak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membawa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dampak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posistif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secara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signifikan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bagi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kehidupan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 di Indonesia. </a:t>
            </a:r>
            <a:endParaRPr lang="en-US" dirty="0" smtClean="0">
              <a:latin typeface="Calibri Light" panose="020F0302020204030204" pitchFamily="34" charset="0"/>
            </a:endParaRPr>
          </a:p>
          <a:p>
            <a:pPr algn="just"/>
            <a:r>
              <a:rPr lang="en-US" dirty="0" err="1" smtClean="0">
                <a:latin typeface="Calibri Light" panose="020F0302020204030204" pitchFamily="34" charset="0"/>
              </a:rPr>
              <a:t>Alih-alih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melakukan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revitalisasi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kehidupan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kebijakan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pengerdilan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penyederhaan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jumlah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justru</a:t>
            </a:r>
            <a:r>
              <a:rPr lang="en-US" dirty="0">
                <a:latin typeface="Calibri Light" panose="020F0302020204030204" pitchFamily="34" charset="0"/>
              </a:rPr>
              <a:t> menjadi </a:t>
            </a:r>
            <a:r>
              <a:rPr lang="en-US" dirty="0" err="1">
                <a:latin typeface="Calibri Light" panose="020F0302020204030204" pitchFamily="34" charset="0"/>
              </a:rPr>
              <a:t>salah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satu</a:t>
            </a:r>
            <a:r>
              <a:rPr lang="en-US" dirty="0">
                <a:latin typeface="Calibri Light" panose="020F0302020204030204" pitchFamily="34" charset="0"/>
              </a:rPr>
              <a:t> agenda </a:t>
            </a:r>
            <a:r>
              <a:rPr lang="en-US" dirty="0" err="1">
                <a:latin typeface="Calibri Light" panose="020F0302020204030204" pitchFamily="34" charset="0"/>
              </a:rPr>
              <a:t>utama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Soeharto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masa-masa </a:t>
            </a:r>
            <a:r>
              <a:rPr lang="en-US" dirty="0" err="1">
                <a:latin typeface="Calibri Light" panose="020F0302020204030204" pitchFamily="34" charset="0"/>
              </a:rPr>
              <a:t>awal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Orde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Baru</a:t>
            </a:r>
            <a:r>
              <a:rPr lang="en-US" dirty="0" smtClean="0">
                <a:latin typeface="Calibri Light" panose="020F0302020204030204" pitchFamily="34" charset="0"/>
              </a:rPr>
              <a:t>.</a:t>
            </a:r>
          </a:p>
          <a:p>
            <a:pPr algn="just"/>
            <a:r>
              <a:rPr lang="en-US" sz="2800" dirty="0" err="1">
                <a:latin typeface="Calibri Light" panose="020F0302020204030204" pitchFamily="34" charset="0"/>
              </a:rPr>
              <a:t>Konteks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politik</a:t>
            </a:r>
            <a:r>
              <a:rPr lang="en-US" sz="2800" dirty="0">
                <a:latin typeface="Calibri Light" panose="020F0302020204030204" pitchFamily="34" charset="0"/>
              </a:rPr>
              <a:t> reformat </a:t>
            </a:r>
            <a:r>
              <a:rPr lang="en-US" sz="2800" dirty="0" err="1">
                <a:latin typeface="Calibri Light" panose="020F0302020204030204" pitchFamily="34" charset="0"/>
              </a:rPr>
              <a:t>sistem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politik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otoritarian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Orde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Baru</a:t>
            </a:r>
            <a:r>
              <a:rPr lang="en-US" sz="2800" dirty="0">
                <a:latin typeface="Calibri Light" panose="020F0302020204030204" pitchFamily="34" charset="0"/>
              </a:rPr>
              <a:t> : </a:t>
            </a:r>
            <a:r>
              <a:rPr lang="en-US" sz="2800" dirty="0" err="1">
                <a:latin typeface="Calibri Light" panose="020F0302020204030204" pitchFamily="34" charset="0"/>
              </a:rPr>
              <a:t>adanya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kebutuhan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membangun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tertib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politik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dalam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menopang</a:t>
            </a:r>
            <a:r>
              <a:rPr lang="en-US" sz="2800" dirty="0">
                <a:latin typeface="Calibri Light" panose="020F0302020204030204" pitchFamily="34" charset="0"/>
              </a:rPr>
              <a:t>  </a:t>
            </a:r>
            <a:r>
              <a:rPr lang="en-US" sz="2800" dirty="0" err="1">
                <a:latin typeface="Calibri Light" panose="020F0302020204030204" pitchFamily="34" charset="0"/>
              </a:rPr>
              <a:t>modernisasi</a:t>
            </a:r>
            <a:r>
              <a:rPr lang="en-US" sz="2800" dirty="0">
                <a:latin typeface="Calibri Light" panose="020F0302020204030204" pitchFamily="34" charset="0"/>
              </a:rPr>
              <a:t> &amp; </a:t>
            </a:r>
            <a:r>
              <a:rPr lang="en-US" sz="2800" dirty="0" err="1">
                <a:latin typeface="Calibri Light" panose="020F0302020204030204" pitchFamily="34" charset="0"/>
              </a:rPr>
              <a:t>pembangunan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ekonomi</a:t>
            </a:r>
            <a:r>
              <a:rPr lang="en-US" sz="2800" dirty="0">
                <a:latin typeface="Calibri Light" panose="020F0302020204030204" pitchFamily="34" charset="0"/>
              </a:rPr>
              <a:t>.</a:t>
            </a:r>
          </a:p>
          <a:p>
            <a:pPr marL="109728" indent="0" algn="just">
              <a:buNone/>
            </a:pPr>
            <a:r>
              <a:rPr lang="en-US" dirty="0" smtClean="0">
                <a:latin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Panglima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08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en-US" dirty="0" err="1" smtClean="0">
                <a:latin typeface="Calibri Light" panose="020F0302020204030204" pitchFamily="34" charset="0"/>
              </a:rPr>
              <a:t>Ketetapan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MPRS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XXII/MPRS/1966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Keormasan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Kekaryaan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memerintahkan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Presiden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bersama</a:t>
            </a:r>
            <a:r>
              <a:rPr lang="en-US" dirty="0" smtClean="0">
                <a:latin typeface="Calibri Light" panose="020F0302020204030204" pitchFamily="34" charset="0"/>
              </a:rPr>
              <a:t> DPR </a:t>
            </a:r>
            <a:r>
              <a:rPr lang="en-US" dirty="0">
                <a:latin typeface="Calibri Light" panose="020F0302020204030204" pitchFamily="34" charset="0"/>
              </a:rPr>
              <a:t>Gotong Royong </a:t>
            </a:r>
            <a:r>
              <a:rPr lang="en-US" dirty="0" err="1" smtClean="0">
                <a:latin typeface="Calibri Light" panose="020F0302020204030204" pitchFamily="34" charset="0"/>
              </a:rPr>
              <a:t>menyusun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undang-undang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keormasan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kekaryaan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menuju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penyederhanaan</a:t>
            </a:r>
            <a:r>
              <a:rPr lang="en-US" dirty="0">
                <a:latin typeface="Calibri Light" panose="020F0302020204030204" pitchFamily="34" charset="0"/>
              </a:rPr>
              <a:t>. </a:t>
            </a:r>
            <a:endParaRPr lang="en-US" dirty="0" smtClean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endParaRPr lang="en-US" dirty="0" smtClean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r>
              <a:rPr lang="en-US" dirty="0">
                <a:latin typeface="Calibri Light" panose="020F0302020204030204" pitchFamily="34" charset="0"/>
              </a:rPr>
              <a:t>I</a:t>
            </a:r>
            <a:r>
              <a:rPr lang="en-US" dirty="0" smtClean="0">
                <a:latin typeface="Calibri Light" panose="020F0302020204030204" pitchFamily="34" charset="0"/>
              </a:rPr>
              <a:t>nstrument </a:t>
            </a:r>
            <a:r>
              <a:rPr lang="en-US" dirty="0" err="1">
                <a:latin typeface="Calibri Light" panose="020F0302020204030204" pitchFamily="34" charset="0"/>
              </a:rPr>
              <a:t>awal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bagi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Soeharto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untuk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mengerdilkan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fungsi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Undang-Undang</a:t>
            </a:r>
            <a:r>
              <a:rPr lang="en-US" dirty="0">
                <a:latin typeface="Calibri Light" panose="020F0302020204030204" pitchFamily="34" charset="0"/>
              </a:rPr>
              <a:t> (UU)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15 </a:t>
            </a:r>
            <a:r>
              <a:rPr lang="en-US" dirty="0" err="1">
                <a:latin typeface="Calibri Light" panose="020F0302020204030204" pitchFamily="34" charset="0"/>
              </a:rPr>
              <a:t>Tahun</a:t>
            </a:r>
            <a:r>
              <a:rPr lang="en-US" dirty="0">
                <a:latin typeface="Calibri Light" panose="020F0302020204030204" pitchFamily="34" charset="0"/>
              </a:rPr>
              <a:t> 1969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. </a:t>
            </a:r>
            <a:r>
              <a:rPr lang="en-US" dirty="0" smtClean="0">
                <a:latin typeface="Calibri Light" panose="020F0302020204030204" pitchFamily="34" charset="0"/>
              </a:rPr>
              <a:t>(UU </a:t>
            </a:r>
            <a:r>
              <a:rPr lang="en-US" dirty="0" err="1" smtClean="0">
                <a:latin typeface="Calibri Light" panose="020F0302020204030204" pitchFamily="34" charset="0"/>
              </a:rPr>
              <a:t>ini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hanya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mengakui</a:t>
            </a:r>
            <a:r>
              <a:rPr lang="en-US" dirty="0">
                <a:latin typeface="Calibri Light" panose="020F0302020204030204" pitchFamily="34" charset="0"/>
              </a:rPr>
              <a:t> 10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sebagai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peserta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yaitu</a:t>
            </a:r>
            <a:r>
              <a:rPr lang="en-US" dirty="0">
                <a:latin typeface="Calibri Light" panose="020F0302020204030204" pitchFamily="34" charset="0"/>
              </a:rPr>
              <a:t> NU, PSII, </a:t>
            </a:r>
            <a:r>
              <a:rPr lang="en-US" dirty="0" err="1">
                <a:latin typeface="Calibri Light" panose="020F0302020204030204" pitchFamily="34" charset="0"/>
              </a:rPr>
              <a:t>Parmusi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Perti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katolik</a:t>
            </a:r>
            <a:r>
              <a:rPr lang="en-US" dirty="0">
                <a:latin typeface="Calibri Light" panose="020F0302020204030204" pitchFamily="34" charset="0"/>
              </a:rPr>
              <a:t>, PNI, IPKI,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Kristen Indonesia,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Golongan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Karya</a:t>
            </a:r>
            <a:r>
              <a:rPr lang="en-US" dirty="0" smtClean="0">
                <a:latin typeface="Calibri Light" panose="020F0302020204030204" pitchFamily="34" charset="0"/>
              </a:rPr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4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Calibri Light" panose="020F0302020204030204" pitchFamily="34" charset="0"/>
              </a:rPr>
              <a:t>Undang-Undang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3 </a:t>
            </a:r>
            <a:r>
              <a:rPr lang="en-US" dirty="0" err="1">
                <a:latin typeface="Calibri Light" panose="020F0302020204030204" pitchFamily="34" charset="0"/>
              </a:rPr>
              <a:t>Tahun</a:t>
            </a:r>
            <a:r>
              <a:rPr lang="en-US" dirty="0">
                <a:latin typeface="Calibri Light" panose="020F0302020204030204" pitchFamily="34" charset="0"/>
              </a:rPr>
              <a:t> 1975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Golkar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</a:t>
            </a:r>
            <a:r>
              <a:rPr lang="en-US" dirty="0" err="1">
                <a:latin typeface="Calibri Light" panose="020F0302020204030204" pitchFamily="34" charset="0"/>
                <a:sym typeface="Wingdings" panose="05000000000000000000" pitchFamily="2" charset="2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enggabungan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</a:t>
            </a:r>
            <a:r>
              <a:rPr lang="en-US" dirty="0" err="1">
                <a:latin typeface="Calibri Light" panose="020F0302020204030204" pitchFamily="34" charset="0"/>
              </a:rPr>
              <a:t>fusi</a:t>
            </a:r>
            <a:r>
              <a:rPr lang="en-US" dirty="0">
                <a:latin typeface="Calibri Light" panose="020F0302020204030204" pitchFamily="34" charset="0"/>
              </a:rPr>
              <a:t>)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berazas</a:t>
            </a:r>
            <a:r>
              <a:rPr lang="en-US" dirty="0">
                <a:latin typeface="Calibri Light" panose="020F0302020204030204" pitchFamily="34" charset="0"/>
              </a:rPr>
              <a:t> Islam </a:t>
            </a:r>
            <a:r>
              <a:rPr lang="en-US" dirty="0" err="1" smtClean="0">
                <a:latin typeface="Calibri Light" panose="020F0302020204030204" pitchFamily="34" charset="0"/>
              </a:rPr>
              <a:t>diwadahi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dalam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Persatuan</a:t>
            </a:r>
            <a:r>
              <a:rPr lang="en-US" dirty="0">
                <a:latin typeface="Calibri Light" panose="020F0302020204030204" pitchFamily="34" charset="0"/>
              </a:rPr>
              <a:t> Pembangunan (PPP).  </a:t>
            </a:r>
            <a:r>
              <a:rPr lang="en-US" dirty="0" err="1" smtClean="0">
                <a:latin typeface="Calibri Light" panose="020F0302020204030204" pitchFamily="34" charset="0"/>
              </a:rPr>
              <a:t>Sementara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itu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bercorak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nasionalis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dileburkan</a:t>
            </a:r>
            <a:r>
              <a:rPr lang="en-US" dirty="0">
                <a:latin typeface="Calibri Light" panose="020F0302020204030204" pitchFamily="34" charset="0"/>
              </a:rPr>
              <a:t> menjadi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Demokrasi</a:t>
            </a:r>
            <a:r>
              <a:rPr lang="en-US" dirty="0">
                <a:latin typeface="Calibri Light" panose="020F0302020204030204" pitchFamily="34" charset="0"/>
              </a:rPr>
              <a:t> Indonesia (PDI). </a:t>
            </a:r>
            <a:r>
              <a:rPr lang="en-US" dirty="0" err="1" smtClean="0">
                <a:latin typeface="Calibri Light" panose="020F0302020204030204" pitchFamily="34" charset="0"/>
              </a:rPr>
              <a:t>Praktis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 1977-1997 </a:t>
            </a:r>
            <a:r>
              <a:rPr lang="en-US" dirty="0" err="1">
                <a:latin typeface="Calibri Light" panose="020F0302020204030204" pitchFamily="34" charset="0"/>
              </a:rPr>
              <a:t>hanya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diikuti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kedua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tersebut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i="1" dirty="0">
                <a:latin typeface="Calibri Light" panose="020F0302020204030204" pitchFamily="34" charset="0"/>
              </a:rPr>
              <a:t>plus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Golkar</a:t>
            </a:r>
            <a:r>
              <a:rPr lang="en-US" dirty="0">
                <a:latin typeface="Calibri Light" panose="020F0302020204030204" pitchFamily="34" charset="0"/>
              </a:rPr>
              <a:t>. </a:t>
            </a:r>
            <a:endParaRPr lang="en-US" dirty="0" smtClean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Calibri Light" panose="020F0302020204030204" pitchFamily="34" charset="0"/>
              </a:rPr>
              <a:t>Bersamaan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dengan</a:t>
            </a:r>
            <a:r>
              <a:rPr lang="en-US" dirty="0">
                <a:latin typeface="Calibri Light" panose="020F0302020204030204" pitchFamily="34" charset="0"/>
              </a:rPr>
              <a:t> proses </a:t>
            </a:r>
            <a:r>
              <a:rPr lang="en-US" dirty="0" err="1">
                <a:latin typeface="Calibri Light" panose="020F0302020204030204" pitchFamily="34" charset="0"/>
              </a:rPr>
              <a:t>pengerdilan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Orde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Baru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juga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melakukan</a:t>
            </a:r>
            <a:r>
              <a:rPr lang="en-US" dirty="0">
                <a:latin typeface="Calibri Light" panose="020F0302020204030204" pitchFamily="34" charset="0"/>
              </a:rPr>
              <a:t> proses “</a:t>
            </a:r>
            <a:r>
              <a:rPr lang="en-US" dirty="0" err="1">
                <a:latin typeface="Calibri Light" panose="020F0302020204030204" pitchFamily="34" charset="0"/>
              </a:rPr>
              <a:t>pembesaran</a:t>
            </a:r>
            <a:r>
              <a:rPr lang="en-US" dirty="0">
                <a:latin typeface="Calibri Light" panose="020F0302020204030204" pitchFamily="34" charset="0"/>
              </a:rPr>
              <a:t>” </a:t>
            </a:r>
            <a:r>
              <a:rPr lang="en-US" dirty="0" err="1">
                <a:latin typeface="Calibri Light" panose="020F0302020204030204" pitchFamily="34" charset="0"/>
              </a:rPr>
              <a:t>Golkar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melalui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serangkaian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kebijakan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berupa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massa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mengambang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(floating Mass):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embatasan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ruang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gerak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di </a:t>
            </a:r>
            <a:r>
              <a:rPr lang="en-US" dirty="0" err="1" smtClean="0">
                <a:latin typeface="Calibri Light" panose="020F0302020204030204" pitchFamily="34" charset="0"/>
              </a:rPr>
              <a:t>pedesaan</a:t>
            </a:r>
            <a:endParaRPr lang="en-US" dirty="0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alibri Light" panose="020F0302020204030204" pitchFamily="34" charset="0"/>
              </a:rPr>
              <a:t>M</a:t>
            </a:r>
            <a:r>
              <a:rPr lang="en-US" dirty="0" err="1" smtClean="0">
                <a:latin typeface="Calibri Light" panose="020F0302020204030204" pitchFamily="34" charset="0"/>
              </a:rPr>
              <a:t>onoloyalitas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pegawai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negeri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sipil</a:t>
            </a:r>
            <a:r>
              <a:rPr lang="en-US" dirty="0">
                <a:latin typeface="Calibri Light" panose="020F0302020204030204" pitchFamily="34" charset="0"/>
              </a:rPr>
              <a:t> (PNS) </a:t>
            </a:r>
            <a:r>
              <a:rPr lang="en-US" dirty="0" err="1">
                <a:latin typeface="Calibri Light" panose="020F0302020204030204" pitchFamily="34" charset="0"/>
              </a:rPr>
              <a:t>terhadap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Golkar</a:t>
            </a:r>
            <a:endParaRPr lang="en-US" dirty="0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 Light" panose="020F0302020204030204" pitchFamily="34" charset="0"/>
              </a:rPr>
              <a:t>Korporatisme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kanalisasi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kelompok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fungsional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dalam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wadah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tunggal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</a:endParaRPr>
          </a:p>
          <a:p>
            <a:endParaRPr lang="en-US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Orde</a:t>
            </a:r>
            <a:r>
              <a:rPr lang="en-US" sz="3200" dirty="0" smtClean="0"/>
              <a:t> </a:t>
            </a:r>
            <a:r>
              <a:rPr lang="en-US" sz="3200" dirty="0" err="1" smtClean="0"/>
              <a:t>Baru</a:t>
            </a:r>
            <a:r>
              <a:rPr lang="en-US" sz="3200" dirty="0" smtClean="0"/>
              <a:t>: </a:t>
            </a:r>
            <a:r>
              <a:rPr lang="en-US" sz="3200" dirty="0" err="1" smtClean="0"/>
              <a:t>Fusi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&amp; </a:t>
            </a:r>
            <a:r>
              <a:rPr lang="en-US" sz="3200" dirty="0" err="1" smtClean="0"/>
              <a:t>Depolitisasi</a:t>
            </a:r>
            <a:r>
              <a:rPr lang="en-US" sz="3200" dirty="0" smtClean="0"/>
              <a:t> Massa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212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endParaRPr lang="en-US" dirty="0"/>
          </a:p>
        </p:txBody>
      </p:sp>
      <p:pic>
        <p:nvPicPr>
          <p:cNvPr id="6146" name="Picture 2" descr="D:\kampus\MK Sistem Kepartaian dan Pemilu\image\1977-199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3" y="1295400"/>
            <a:ext cx="8839200" cy="236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3823855"/>
            <a:ext cx="8312727" cy="17387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Calibri Light" panose="020F0302020204030204" pitchFamily="34" charset="0"/>
              </a:rPr>
              <a:t>Depolitisasi</a:t>
            </a:r>
            <a:r>
              <a:rPr lang="en-US" sz="2800" dirty="0" smtClean="0">
                <a:latin typeface="Calibri Light" panose="020F0302020204030204" pitchFamily="34" charset="0"/>
              </a:rPr>
              <a:t> = </a:t>
            </a:r>
            <a:r>
              <a:rPr lang="en-US" sz="2800" dirty="0" err="1" smtClean="0">
                <a:latin typeface="Calibri Light" panose="020F0302020204030204" pitchFamily="34" charset="0"/>
              </a:rPr>
              <a:t>Deideologi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smtClean="0">
                <a:latin typeface="Calibri Light" panose="020F0302020204030204" pitchFamily="34" charset="0"/>
              </a:rPr>
              <a:t>Massa?</a:t>
            </a:r>
          </a:p>
          <a:p>
            <a:pPr algn="ctr"/>
            <a:r>
              <a:rPr lang="en-US" sz="2800" dirty="0" err="1" smtClean="0">
                <a:latin typeface="Calibri Light" panose="020F0302020204030204" pitchFamily="34" charset="0"/>
              </a:rPr>
              <a:t>Golkar</a:t>
            </a:r>
            <a:r>
              <a:rPr lang="en-US" sz="2800" dirty="0" smtClean="0">
                <a:latin typeface="Calibri Light" panose="020F0302020204030204" pitchFamily="34" charset="0"/>
              </a:rPr>
              <a:t> : </a:t>
            </a:r>
            <a:r>
              <a:rPr lang="en-US" sz="2800" dirty="0" err="1" smtClean="0">
                <a:latin typeface="Calibri Light" panose="020F0302020204030204" pitchFamily="34" charset="0"/>
              </a:rPr>
              <a:t>Partai</a:t>
            </a:r>
            <a:r>
              <a:rPr lang="en-US" sz="2800" dirty="0" smtClean="0">
                <a:latin typeface="Calibri Light" panose="020F0302020204030204" pitchFamily="34" charset="0"/>
              </a:rPr>
              <a:t> Tunggal </a:t>
            </a:r>
            <a:r>
              <a:rPr lang="en-US" sz="2800" dirty="0" err="1" smtClean="0">
                <a:latin typeface="Calibri Light" panose="020F0302020204030204" pitchFamily="34" charset="0"/>
              </a:rPr>
              <a:t>atau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Partai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Hegemonyc</a:t>
            </a:r>
            <a:r>
              <a:rPr lang="en-US" sz="2800" dirty="0" smtClean="0">
                <a:latin typeface="Calibri Light" panose="020F0302020204030204" pitchFamily="34" charset="0"/>
              </a:rPr>
              <a:t>?</a:t>
            </a:r>
          </a:p>
          <a:p>
            <a:pPr algn="ctr"/>
            <a:r>
              <a:rPr lang="en-US" sz="2800" dirty="0" err="1" smtClean="0">
                <a:latin typeface="Calibri Light" panose="020F0302020204030204" pitchFamily="34" charset="0"/>
              </a:rPr>
              <a:t>Derajat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Pelembagaan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Partai</a:t>
            </a:r>
            <a:r>
              <a:rPr lang="en-US" sz="2800" dirty="0" smtClean="0">
                <a:latin typeface="Calibri Light" panose="020F0302020204030204" pitchFamily="34" charset="0"/>
              </a:rPr>
              <a:t>?</a:t>
            </a:r>
            <a:endParaRPr lang="en-US" sz="28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8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Paska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: </a:t>
            </a:r>
            <a:r>
              <a:rPr lang="en-US" dirty="0" err="1" smtClean="0"/>
              <a:t>menguatnya</a:t>
            </a:r>
            <a:r>
              <a:rPr lang="en-US" dirty="0" smtClean="0"/>
              <a:t> </a:t>
            </a:r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pic>
        <p:nvPicPr>
          <p:cNvPr id="7170" name="Picture 2" descr="D:\kampus\MK Sistem Kepartaian dan Pemilu\image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40114"/>
            <a:ext cx="3733800" cy="48958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</p:pic>
      <p:sp>
        <p:nvSpPr>
          <p:cNvPr id="4" name="Rectangle 3"/>
          <p:cNvSpPr/>
          <p:nvPr/>
        </p:nvSpPr>
        <p:spPr>
          <a:xfrm>
            <a:off x="5029200" y="1676400"/>
            <a:ext cx="3810000" cy="5029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Gerakan r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eformasi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1998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melahirkan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keterbukaan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kebebasan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untuk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mendirikan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dengan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UU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Nomor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2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Tahun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1999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tentang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Pemerintah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tidak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membatasi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jumlah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membebaskan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menentukan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azas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Tercatat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48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pratai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bertarung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dalam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Pemilu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1999. Hal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sekaligus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menandai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awal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dari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tumbuhnya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kembali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sistem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multipartai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Indonesia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3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K</a:t>
            </a:r>
            <a:r>
              <a:rPr lang="en-US" sz="2400" dirty="0" err="1" smtClean="0"/>
              <a:t>eterbukaan</a:t>
            </a:r>
            <a:r>
              <a:rPr lang="en-US" sz="2400" dirty="0" smtClean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mendirikan</a:t>
            </a:r>
            <a:r>
              <a:rPr lang="en-US" sz="2400" dirty="0"/>
              <a:t>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ternyata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diiringi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kelola</a:t>
            </a:r>
            <a:r>
              <a:rPr lang="en-US" sz="2400" dirty="0"/>
              <a:t>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Korupsi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partai</a:t>
            </a:r>
            <a:r>
              <a:rPr lang="en-US" sz="2400" dirty="0" smtClean="0"/>
              <a:t>. </a:t>
            </a:r>
            <a:r>
              <a:rPr lang="en-US" sz="2400" dirty="0" err="1" smtClean="0"/>
              <a:t>Partai</a:t>
            </a:r>
            <a:r>
              <a:rPr lang="en-US" sz="2400" dirty="0" smtClean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paling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dipercaya</a:t>
            </a:r>
            <a:r>
              <a:rPr lang="en-US" sz="2400" dirty="0"/>
              <a:t>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survei</a:t>
            </a:r>
            <a:r>
              <a:rPr lang="en-US" sz="2400" dirty="0"/>
              <a:t> </a:t>
            </a:r>
            <a:r>
              <a:rPr lang="en-US" sz="2400" dirty="0" err="1"/>
              <a:t>terbaru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Indonesia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31 </a:t>
            </a:r>
            <a:r>
              <a:rPr lang="en-US" sz="2400" dirty="0" err="1"/>
              <a:t>persen</a:t>
            </a:r>
            <a:r>
              <a:rPr lang="en-US" sz="2400" dirty="0"/>
              <a:t>.   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Paska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r>
              <a:rPr lang="en-US" sz="3200" dirty="0" smtClean="0"/>
              <a:t>: The Ends Of Ideology?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31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Personalisasi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 </a:t>
            </a: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/>
              <a:t>personal </a:t>
            </a:r>
            <a:r>
              <a:rPr lang="en-US" dirty="0" err="1" smtClean="0"/>
              <a:t>figur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/>
              <a:t>di internal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ID: </a:t>
            </a:r>
            <a:r>
              <a:rPr lang="id-ID" dirty="0"/>
              <a:t>Ketiadaan ikatan kuat </a:t>
            </a:r>
            <a:r>
              <a:rPr lang="en-US" dirty="0"/>
              <a:t>di </a:t>
            </a:r>
            <a:r>
              <a:rPr lang="id-ID" dirty="0"/>
              <a:t>tingkat akar rumput 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dengan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partai</a:t>
            </a:r>
            <a:endParaRPr lang="en-US" dirty="0" smtClean="0">
              <a:sym typeface="Wingdings" panose="05000000000000000000" pitchFamily="2" charset="2"/>
            </a:endParaRPr>
          </a:p>
          <a:p>
            <a:pPr marL="109728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Paska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: </a:t>
            </a:r>
            <a:r>
              <a:rPr lang="en-US" dirty="0" err="1"/>
              <a:t>L</a:t>
            </a:r>
            <a:r>
              <a:rPr lang="en-US" dirty="0" err="1" smtClean="0"/>
              <a:t>emahnya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7800" y="3352800"/>
            <a:ext cx="3512127" cy="274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SMRC: 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ada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2012 itu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terungkap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hanya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15 %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pemilih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Indonesia yang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merasa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kedekatan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Sedangkan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sebesar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85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persen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pemilih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Indonesia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merasa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kedekatan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07026" y="3525982"/>
            <a:ext cx="3429000" cy="23968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Floating Mass</a:t>
            </a:r>
          </a:p>
          <a:p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Ideologi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partai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tidak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jelas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343400" y="4267200"/>
            <a:ext cx="7620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1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err="1" smtClean="0">
                <a:latin typeface="Calibri Light" panose="020F0302020204030204" pitchFamily="34" charset="0"/>
              </a:rPr>
              <a:t>Perkembangan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olitik</a:t>
            </a:r>
            <a:r>
              <a:rPr lang="en-US" dirty="0" smtClean="0">
                <a:latin typeface="Calibri Light" panose="020F0302020204030204" pitchFamily="34" charset="0"/>
              </a:rPr>
              <a:t> di </a:t>
            </a:r>
            <a:r>
              <a:rPr lang="en-US" dirty="0" err="1" smtClean="0">
                <a:latin typeface="Calibri Light" panose="020F0302020204030204" pitchFamily="34" charset="0"/>
              </a:rPr>
              <a:t>suatu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sangat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ditentukan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oleh</a:t>
            </a:r>
            <a:r>
              <a:rPr lang="en-US" dirty="0" smtClean="0">
                <a:latin typeface="Calibri Light" panose="020F03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alibri Light" panose="020F0302020204030204" pitchFamily="34" charset="0"/>
              </a:rPr>
              <a:t>Format </a:t>
            </a: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Seberapa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Terbuka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Sistem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ada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?</a:t>
            </a:r>
            <a:endParaRPr lang="en-US" dirty="0" smtClean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alibri Light" panose="020F0302020204030204" pitchFamily="34" charset="0"/>
              </a:rPr>
              <a:t>Basis </a:t>
            </a:r>
            <a:r>
              <a:rPr lang="en-US" dirty="0" err="1">
                <a:latin typeface="Calibri Light" panose="020F0302020204030204" pitchFamily="34" charset="0"/>
              </a:rPr>
              <a:t>s</a:t>
            </a:r>
            <a:r>
              <a:rPr lang="en-US" dirty="0" err="1" smtClean="0">
                <a:latin typeface="Calibri Light" panose="020F0302020204030204" pitchFamily="34" charset="0"/>
              </a:rPr>
              <a:t>osial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</a:t>
            </a:r>
            <a:r>
              <a:rPr lang="en-US" dirty="0" err="1" smtClean="0">
                <a:latin typeface="Calibri Light" panose="020F0302020204030204" pitchFamily="34" charset="0"/>
              </a:rPr>
              <a:t>asyarakat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Seberapa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Plural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Masyarakat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Konteks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historis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id-ID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Kontinum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pergerakan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sejarah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? </a:t>
            </a:r>
            <a:endParaRPr lang="en-US" dirty="0" smtClean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3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latin typeface="Calibri Light" panose="020F0302020204030204" pitchFamily="34" charset="0"/>
              </a:rPr>
              <a:t>Rendahnya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legitimasi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</a:t>
            </a:r>
            <a:r>
              <a:rPr lang="en-US" sz="2400" dirty="0" err="1" smtClean="0">
                <a:latin typeface="Calibri Light" panose="020F0302020204030204" pitchFamily="34" charset="0"/>
              </a:rPr>
              <a:t>artai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politik</a:t>
            </a:r>
            <a:r>
              <a:rPr lang="en-US" sz="2400" dirty="0" smtClean="0">
                <a:latin typeface="Calibri Light" panose="020F0302020204030204" pitchFamily="34" charset="0"/>
              </a:rPr>
              <a:t>. </a:t>
            </a:r>
            <a:r>
              <a:rPr lang="en-US" sz="2400" dirty="0">
                <a:latin typeface="Calibri Light" panose="020F0302020204030204" pitchFamily="34" charset="0"/>
              </a:rPr>
              <a:t>A</a:t>
            </a:r>
            <a:r>
              <a:rPr lang="id-ID" sz="2400" dirty="0" smtClean="0">
                <a:latin typeface="Calibri Light" panose="020F0302020204030204" pitchFamily="34" charset="0"/>
              </a:rPr>
              <a:t>wal </a:t>
            </a:r>
            <a:r>
              <a:rPr lang="id-ID" sz="2400" dirty="0">
                <a:latin typeface="Calibri Light" panose="020F0302020204030204" pitchFamily="34" charset="0"/>
              </a:rPr>
              <a:t>reformasi publik </a:t>
            </a:r>
            <a:r>
              <a:rPr lang="id-ID" sz="2400" dirty="0" smtClean="0">
                <a:latin typeface="Calibri Light" panose="020F0302020204030204" pitchFamily="34" charset="0"/>
              </a:rPr>
              <a:t>menaruh </a:t>
            </a:r>
            <a:r>
              <a:rPr lang="id-ID" sz="2400" dirty="0">
                <a:latin typeface="Calibri Light" panose="020F0302020204030204" pitchFamily="34" charset="0"/>
              </a:rPr>
              <a:t>ekspektasi tinggi </a:t>
            </a:r>
            <a:r>
              <a:rPr lang="en-US" sz="2400" dirty="0" err="1" smtClean="0">
                <a:latin typeface="Calibri Light" panose="020F0302020204030204" pitchFamily="34" charset="0"/>
              </a:rPr>
              <a:t>pada</a:t>
            </a:r>
            <a:r>
              <a:rPr lang="id-ID" sz="2400" dirty="0" smtClean="0">
                <a:latin typeface="Calibri Light" panose="020F0302020204030204" pitchFamily="34" charset="0"/>
              </a:rPr>
              <a:t> </a:t>
            </a:r>
            <a:r>
              <a:rPr lang="id-ID" sz="2400" dirty="0">
                <a:latin typeface="Calibri Light" panose="020F0302020204030204" pitchFamily="34" charset="0"/>
              </a:rPr>
              <a:t>partai </a:t>
            </a:r>
            <a:r>
              <a:rPr lang="id-ID" sz="2400" dirty="0" smtClean="0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smtClean="0">
                <a:latin typeface="Calibri Light" panose="020F0302020204030204" pitchFamily="34" charset="0"/>
              </a:rPr>
              <a:t>yang </a:t>
            </a:r>
            <a:r>
              <a:rPr lang="en-US" sz="2400" dirty="0" err="1" smtClean="0">
                <a:latin typeface="Calibri Light" panose="020F0302020204030204" pitchFamily="34" charset="0"/>
              </a:rPr>
              <a:t>perkembangannya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memunculkan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kekecewaan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terhadap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kinerja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parpol</a:t>
            </a:r>
            <a:r>
              <a:rPr lang="en-US" sz="2400" dirty="0" smtClean="0">
                <a:latin typeface="Calibri Light" panose="020F0302020204030204" pitchFamily="34" charset="0"/>
              </a:rPr>
              <a:t>. </a:t>
            </a:r>
          </a:p>
          <a:p>
            <a:r>
              <a:rPr lang="en-US" sz="2400" dirty="0" smtClean="0">
                <a:latin typeface="Calibri Light" panose="020F0302020204030204" pitchFamily="34" charset="0"/>
              </a:rPr>
              <a:t>Trend </a:t>
            </a:r>
            <a:r>
              <a:rPr lang="en-US" sz="2400" dirty="0" err="1" smtClean="0">
                <a:latin typeface="Calibri Light" panose="020F0302020204030204" pitchFamily="34" charset="0"/>
              </a:rPr>
              <a:t>partisipasi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pemilih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merosot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dari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pemilu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ke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pemilu</a:t>
            </a:r>
            <a:r>
              <a:rPr lang="en-US" sz="2400" dirty="0" smtClean="0">
                <a:latin typeface="Calibri Light" panose="020F0302020204030204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Paska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: </a:t>
            </a:r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/>
              <a:t>Pelembagaan</a:t>
            </a:r>
            <a:r>
              <a:rPr lang="en-US" dirty="0"/>
              <a:t> </a:t>
            </a:r>
            <a:r>
              <a:rPr lang="en-US" dirty="0" err="1"/>
              <a:t>Partai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864148"/>
              </p:ext>
            </p:extLst>
          </p:nvPr>
        </p:nvGraphicFramePr>
        <p:xfrm>
          <a:off x="457200" y="3581400"/>
          <a:ext cx="8305800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394"/>
                <a:gridCol w="4429760"/>
                <a:gridCol w="1661160"/>
                <a:gridCol w="1522486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No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Pemilihan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Umum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Partisipasi Pemilih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Golput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Legislatif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Tahun</a:t>
                      </a:r>
                      <a:r>
                        <a:rPr lang="en-US" sz="1600" dirty="0">
                          <a:effectLst/>
                        </a:rPr>
                        <a:t> 1999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92,6%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7,3%,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Legislatif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Tahun</a:t>
                      </a:r>
                      <a:r>
                        <a:rPr lang="en-US" sz="1600" dirty="0">
                          <a:effectLst/>
                        </a:rPr>
                        <a:t> 2004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84,1%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15,9%,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Pemilihan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Presiden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Tahun</a:t>
                      </a:r>
                      <a:r>
                        <a:rPr lang="en-US" sz="1600" dirty="0">
                          <a:effectLst/>
                        </a:rPr>
                        <a:t> 2004 </a:t>
                      </a:r>
                      <a:r>
                        <a:rPr lang="en-US" sz="1600" dirty="0" err="1">
                          <a:effectLst/>
                        </a:rPr>
                        <a:t>Putaran</a:t>
                      </a:r>
                      <a:r>
                        <a:rPr lang="en-US" sz="1600" dirty="0">
                          <a:effectLst/>
                        </a:rPr>
                        <a:t> I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78,2%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21,8%,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Presiden Tahun 2004 Putaran II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76,6%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23,4%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Pemilu Legislatif Tahun 2009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70,9%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29,01%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Presiden Tahun 2009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71,7%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28,3%.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Legislatif 2014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75,11 %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24,89%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Presiden 2014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69,58 %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30,42%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1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ejelasan</a:t>
            </a:r>
            <a:r>
              <a:rPr lang="en-US" dirty="0" smtClean="0"/>
              <a:t> </a:t>
            </a:r>
            <a:r>
              <a:rPr lang="en-US" dirty="0" err="1"/>
              <a:t>strukutur</a:t>
            </a:r>
            <a:r>
              <a:rPr lang="en-US" dirty="0"/>
              <a:t> internal,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rutinitas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di Indonesia. </a:t>
            </a:r>
            <a:r>
              <a:rPr lang="en-US" dirty="0" smtClean="0"/>
              <a:t>(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/>
              <a:t>p</a:t>
            </a:r>
            <a:r>
              <a:rPr lang="en-US" dirty="0" err="1" smtClean="0"/>
              <a:t>erpecahan</a:t>
            </a:r>
            <a:r>
              <a:rPr lang="en-US" dirty="0" smtClean="0"/>
              <a:t> internal </a:t>
            </a:r>
            <a:r>
              <a:rPr lang="en-US" dirty="0" err="1" smtClean="0"/>
              <a:t>partai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Paska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: </a:t>
            </a:r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/>
              <a:t>Pelembagaan</a:t>
            </a:r>
            <a:r>
              <a:rPr lang="en-US" dirty="0"/>
              <a:t> </a:t>
            </a:r>
            <a:r>
              <a:rPr lang="en-US" dirty="0" err="1"/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2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4400" smtClean="0"/>
              <a:t>MARI BERDISKUSI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3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err="1" smtClean="0">
                <a:latin typeface="Calibri Light" panose="020F0302020204030204" pitchFamily="34" charset="0"/>
              </a:rPr>
              <a:t>Secara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historis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kelahiran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partai-partai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generasi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pertama</a:t>
            </a:r>
            <a:r>
              <a:rPr lang="en-US" sz="3100" dirty="0" smtClean="0">
                <a:latin typeface="Calibri Light" panose="020F0302020204030204" pitchFamily="34" charset="0"/>
              </a:rPr>
              <a:t> di </a:t>
            </a:r>
            <a:r>
              <a:rPr lang="en-US" sz="3100" dirty="0">
                <a:latin typeface="Calibri Light" panose="020F0302020204030204" pitchFamily="34" charset="0"/>
              </a:rPr>
              <a:t>Indonesia </a:t>
            </a:r>
            <a:r>
              <a:rPr lang="en-US" sz="3100" dirty="0" err="1">
                <a:latin typeface="Calibri Light" panose="020F0302020204030204" pitchFamily="34" charset="0"/>
              </a:rPr>
              <a:t>bersamaan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dengan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pertumbuhan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identitas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keindonesiaan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pada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awal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abad</a:t>
            </a:r>
            <a:r>
              <a:rPr lang="en-US" sz="3100" dirty="0">
                <a:latin typeface="Calibri Light" panose="020F0302020204030204" pitchFamily="34" charset="0"/>
              </a:rPr>
              <a:t> ke-20. </a:t>
            </a:r>
            <a:endParaRPr lang="en-US" sz="3100" dirty="0" smtClean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endParaRPr lang="en-US" sz="3100" dirty="0" smtClean="0">
              <a:latin typeface="Calibri Light" panose="020F0302020204030204" pitchFamily="34" charset="0"/>
            </a:endParaRPr>
          </a:p>
          <a:p>
            <a:r>
              <a:rPr lang="en-US" sz="3100" dirty="0" err="1" smtClean="0">
                <a:latin typeface="Calibri Light" panose="020F0302020204030204" pitchFamily="34" charset="0"/>
              </a:rPr>
              <a:t>Meskipun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mendasarkan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diri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pada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ideologi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yang </a:t>
            </a:r>
            <a:r>
              <a:rPr lang="en-US" sz="3100" dirty="0" err="1">
                <a:latin typeface="Calibri Light" panose="020F0302020204030204" pitchFamily="34" charset="0"/>
              </a:rPr>
              <a:t>berbeda-beda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kehadiran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partai-partai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pada</a:t>
            </a:r>
            <a:r>
              <a:rPr lang="en-US" sz="3100" dirty="0">
                <a:latin typeface="Calibri Light" panose="020F0302020204030204" pitchFamily="34" charset="0"/>
              </a:rPr>
              <a:t> masa </a:t>
            </a:r>
            <a:r>
              <a:rPr lang="en-US" sz="3100" dirty="0" err="1">
                <a:latin typeface="Calibri Light" panose="020F0302020204030204" pitchFamily="34" charset="0"/>
              </a:rPr>
              <a:t>kolonial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turut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memberikan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kontribusi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bagi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pencarian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identitas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nasional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bersama</a:t>
            </a:r>
            <a:r>
              <a:rPr lang="en-US" sz="3100" dirty="0" smtClean="0">
                <a:latin typeface="Calibri Light" panose="020F0302020204030204" pitchFamily="34" charset="0"/>
              </a:rPr>
              <a:t>. </a:t>
            </a:r>
          </a:p>
          <a:p>
            <a:endParaRPr lang="en-US" sz="3100" dirty="0" smtClean="0">
              <a:latin typeface="Calibri Light" panose="020F0302020204030204" pitchFamily="34" charset="0"/>
            </a:endParaRPr>
          </a:p>
          <a:p>
            <a:r>
              <a:rPr lang="en-US" sz="3100" dirty="0" err="1" smtClean="0">
                <a:latin typeface="Calibri Light" panose="020F0302020204030204" pitchFamily="34" charset="0"/>
              </a:rPr>
              <a:t>Partai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belum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difungsikan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sebagai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lembaga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politik</a:t>
            </a:r>
            <a:r>
              <a:rPr lang="en-US" sz="3100" dirty="0" smtClean="0">
                <a:latin typeface="Calibri Light" panose="020F0302020204030204" pitchFamily="34" charset="0"/>
              </a:rPr>
              <a:t> yang </a:t>
            </a:r>
            <a:r>
              <a:rPr lang="en-US" sz="3100" dirty="0" err="1" smtClean="0">
                <a:latin typeface="Calibri Light" panose="020F0302020204030204" pitchFamily="34" charset="0"/>
              </a:rPr>
              <a:t>menjalankan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fungsi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agregasi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kepentingan</a:t>
            </a:r>
            <a:r>
              <a:rPr lang="en-US" sz="3100" dirty="0" smtClean="0">
                <a:latin typeface="Calibri Light" panose="020F0302020204030204" pitchFamily="34" charset="0"/>
              </a:rPr>
              <a:t>, </a:t>
            </a:r>
            <a:r>
              <a:rPr lang="en-US" sz="3100" dirty="0" err="1" smtClean="0">
                <a:latin typeface="Calibri Light" panose="020F0302020204030204" pitchFamily="34" charset="0"/>
              </a:rPr>
              <a:t>namun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sebagai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instrumen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gerakan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politik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mencapai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pembebasan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nasional</a:t>
            </a:r>
            <a:r>
              <a:rPr lang="en-US" sz="3100" dirty="0" smtClean="0">
                <a:latin typeface="Calibri Light" panose="020F0302020204030204" pitchFamily="34" charset="0"/>
              </a:rPr>
              <a:t> (</a:t>
            </a:r>
            <a:r>
              <a:rPr lang="en-US" sz="3100" dirty="0" err="1" smtClean="0">
                <a:latin typeface="Calibri Light" panose="020F0302020204030204" pitchFamily="34" charset="0"/>
              </a:rPr>
              <a:t>kemerdekaan</a:t>
            </a:r>
            <a:r>
              <a:rPr lang="en-US" sz="3100" dirty="0" smtClean="0">
                <a:latin typeface="Calibri Light" panose="020F030202020403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sz="31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Era </a:t>
            </a:r>
            <a:r>
              <a:rPr lang="en-US" sz="3200" dirty="0" err="1" smtClean="0"/>
              <a:t>Kolonial</a:t>
            </a:r>
            <a:r>
              <a:rPr lang="en-US" sz="3200" dirty="0" smtClean="0"/>
              <a:t>: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instrumen</a:t>
            </a:r>
            <a:r>
              <a:rPr lang="en-US" sz="3200" dirty="0" smtClean="0"/>
              <a:t> </a:t>
            </a:r>
            <a:r>
              <a:rPr lang="en-US" sz="3200" dirty="0" err="1" smtClean="0"/>
              <a:t>pembentukan</a:t>
            </a:r>
            <a:r>
              <a:rPr lang="en-US" sz="3200" dirty="0" smtClean="0"/>
              <a:t> Nation-State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868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Era </a:t>
            </a:r>
            <a:r>
              <a:rPr lang="en-US" sz="3200" dirty="0" err="1"/>
              <a:t>Kolonial</a:t>
            </a:r>
            <a:r>
              <a:rPr lang="en-US" sz="3200" dirty="0"/>
              <a:t>: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instrumen</a:t>
            </a:r>
            <a:r>
              <a:rPr lang="en-US" sz="3200" dirty="0"/>
              <a:t> </a:t>
            </a:r>
            <a:r>
              <a:rPr lang="en-US" sz="3200" dirty="0" err="1"/>
              <a:t>pembentukan</a:t>
            </a:r>
            <a:r>
              <a:rPr lang="en-US" sz="3200" dirty="0"/>
              <a:t> Nation-State</a:t>
            </a:r>
          </a:p>
        </p:txBody>
      </p:sp>
      <p:pic>
        <p:nvPicPr>
          <p:cNvPr id="1026" name="Picture 2" descr="D:\kampus\MK Sistem Kepartaian dan Pemilu\image\indische_partij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48200" y="1676400"/>
            <a:ext cx="4114800" cy="472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pertama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Indonesia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adalah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Indische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Partij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yang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didirikan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1912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di Bandung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oleh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Tiga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Serangkai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(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douwes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Dekker, 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Cipto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Mangunkusumo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&amp;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Hadjar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Dewantara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ujuan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pembebasan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Indonesia 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hanya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berumur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8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bulan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Setelah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Indische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Partij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bubarkan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oleh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pemerintah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Kolonial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Belanda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maka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tahun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1919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kembali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dirikannya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National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Indische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Partij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(NIP) yang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kemudian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susul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lahirnya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partai-partai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baru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antara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lain :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1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Komunis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Indonesia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2).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Nasional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Indonesia. 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3).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Indonesia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Raya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5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Serekat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Islam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pPr algn="just"/>
            <a:endParaRPr lang="en-US" dirty="0">
              <a:solidFill>
                <a:schemeClr val="accent1">
                  <a:lumMod val="75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6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smtClean="0">
                <a:latin typeface="Calibri Light" panose="020F0302020204030204" pitchFamily="34" charset="0"/>
              </a:rPr>
              <a:t>Masa </a:t>
            </a:r>
            <a:r>
              <a:rPr lang="en-US" sz="3100" dirty="0" err="1" smtClean="0">
                <a:latin typeface="Calibri Light" panose="020F0302020204030204" pitchFamily="34" charset="0"/>
              </a:rPr>
              <a:t>kemerdekaan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ditandai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dengan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muncul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perbedaan-perbedaan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pandangan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mendasar</a:t>
            </a:r>
            <a:r>
              <a:rPr lang="en-US" sz="3100" dirty="0">
                <a:latin typeface="Calibri Light" panose="020F0302020204030204" pitchFamily="34" charset="0"/>
              </a:rPr>
              <a:t> di </a:t>
            </a:r>
            <a:r>
              <a:rPr lang="en-US" sz="3100" dirty="0" err="1">
                <a:latin typeface="Calibri Light" panose="020F0302020204030204" pitchFamily="34" charset="0"/>
              </a:rPr>
              <a:t>antara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i="1" dirty="0">
                <a:latin typeface="Calibri Light" panose="020F0302020204030204" pitchFamily="34" charset="0"/>
              </a:rPr>
              <a:t>founding fathers </a:t>
            </a:r>
            <a:r>
              <a:rPr lang="en-US" sz="3100" dirty="0" err="1">
                <a:latin typeface="Calibri Light" panose="020F0302020204030204" pitchFamily="34" charset="0"/>
              </a:rPr>
              <a:t>mengenai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arah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sistem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kepartaian</a:t>
            </a:r>
            <a:r>
              <a:rPr lang="en-US" sz="3100" dirty="0">
                <a:latin typeface="Calibri Light" panose="020F0302020204030204" pitchFamily="34" charset="0"/>
              </a:rPr>
              <a:t> Indonesia di masa </a:t>
            </a:r>
            <a:r>
              <a:rPr lang="en-US" sz="3100" dirty="0" err="1">
                <a:latin typeface="Calibri Light" panose="020F0302020204030204" pitchFamily="34" charset="0"/>
              </a:rPr>
              <a:t>depan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  <a:r>
              <a:rPr lang="en-US" sz="3100" dirty="0" err="1">
                <a:latin typeface="Calibri Light" panose="020F0302020204030204" pitchFamily="34" charset="0"/>
              </a:rPr>
              <a:t>Perbedaan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pandangan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itu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terlihat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jelas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ketika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Soekarno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mencetuskan</a:t>
            </a:r>
            <a:r>
              <a:rPr lang="en-US" sz="3100" dirty="0">
                <a:latin typeface="Calibri Light" panose="020F0302020204030204" pitchFamily="34" charset="0"/>
              </a:rPr>
              <a:t> ide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di </a:t>
            </a:r>
            <a:r>
              <a:rPr lang="en-US" sz="3100" dirty="0" err="1">
                <a:latin typeface="Calibri Light" panose="020F0302020204030204" pitchFamily="34" charset="0"/>
              </a:rPr>
              <a:t>bawah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sistem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presidensial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  <a:endParaRPr lang="en-US" sz="3100" dirty="0" smtClean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endParaRPr lang="en-US" sz="3100" dirty="0">
              <a:latin typeface="Calibri Light" panose="020F0302020204030204" pitchFamily="34" charset="0"/>
            </a:endParaRPr>
          </a:p>
          <a:p>
            <a:r>
              <a:rPr lang="en-US" sz="3100" dirty="0" smtClean="0">
                <a:latin typeface="Calibri Light" panose="020F0302020204030204" pitchFamily="34" charset="0"/>
              </a:rPr>
              <a:t>Ide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yang </a:t>
            </a:r>
            <a:r>
              <a:rPr lang="en-US" sz="3100" dirty="0" err="1">
                <a:latin typeface="Calibri Light" panose="020F0302020204030204" pitchFamily="34" charset="0"/>
              </a:rPr>
              <a:t>disampaikan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oleh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Soekarno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ini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merupakan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kelanjutan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dari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perkembangan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pemikirannya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sejak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tahun</a:t>
            </a:r>
            <a:r>
              <a:rPr lang="en-US" sz="3100" dirty="0">
                <a:latin typeface="Calibri Light" panose="020F0302020204030204" pitchFamily="34" charset="0"/>
              </a:rPr>
              <a:t> 1920-an </a:t>
            </a:r>
            <a:r>
              <a:rPr lang="en-US" sz="3100" dirty="0" err="1">
                <a:latin typeface="Calibri Light" panose="020F0302020204030204" pitchFamily="34" charset="0"/>
              </a:rPr>
              <a:t>tentang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kekuatan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massa</a:t>
            </a:r>
            <a:r>
              <a:rPr lang="en-US" sz="3100" dirty="0" smtClean="0">
                <a:latin typeface="Calibri Light" panose="020F0302020204030204" pitchFamily="34" charset="0"/>
              </a:rPr>
              <a:t>. </a:t>
            </a:r>
            <a:r>
              <a:rPr lang="en-US" sz="3100" dirty="0" err="1" smtClean="0">
                <a:latin typeface="Calibri Light" panose="020F0302020204030204" pitchFamily="34" charset="0"/>
              </a:rPr>
              <a:t>Terinspirasi</a:t>
            </a:r>
            <a:r>
              <a:rPr lang="en-US" sz="3100" dirty="0" smtClean="0">
                <a:latin typeface="Calibri Light" panose="020F0302020204030204" pitchFamily="34" charset="0"/>
              </a:rPr>
              <a:t>  </a:t>
            </a:r>
            <a:r>
              <a:rPr lang="en-US" sz="3100" dirty="0" err="1" smtClean="0">
                <a:latin typeface="Calibri Light" panose="020F0302020204030204" pitchFamily="34" charset="0"/>
              </a:rPr>
              <a:t>Uni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>
                <a:latin typeface="Calibri Light" panose="020F0302020204030204" pitchFamily="34" charset="0"/>
              </a:rPr>
              <a:t>Soviet </a:t>
            </a:r>
            <a:r>
              <a:rPr lang="en-US" sz="3100" dirty="0" err="1">
                <a:latin typeface="Calibri Light" panose="020F0302020204030204" pitchFamily="34" charset="0"/>
              </a:rPr>
              <a:t>saat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itu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kehadiran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dilihat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Soekarno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sebagai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revolusioner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pendukung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utama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kekuatan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sosial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rakyat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  <a:r>
              <a:rPr lang="en-US" sz="3100" dirty="0" err="1">
                <a:latin typeface="Calibri Light" panose="020F0302020204030204" pitchFamily="34" charset="0"/>
              </a:rPr>
              <a:t>Selain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itu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kehadiran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juga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diyakini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dapat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mengatasi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perpecahan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kekuatan-kekuatan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di </a:t>
            </a:r>
            <a:r>
              <a:rPr lang="en-US" sz="3100" dirty="0" err="1">
                <a:latin typeface="Calibri Light" panose="020F0302020204030204" pitchFamily="34" charset="0"/>
              </a:rPr>
              <a:t>masyarakat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Era </a:t>
            </a:r>
            <a:r>
              <a:rPr lang="en-US" dirty="0" err="1" smtClean="0"/>
              <a:t>Kemerdekaan</a:t>
            </a:r>
            <a:r>
              <a:rPr lang="en-US" dirty="0" smtClean="0"/>
              <a:t>: </a:t>
            </a:r>
            <a:r>
              <a:rPr lang="en-US" dirty="0" err="1" smtClean="0"/>
              <a:t>Partai</a:t>
            </a:r>
            <a:r>
              <a:rPr lang="en-US" dirty="0" smtClean="0"/>
              <a:t> Tunggal vs Multi </a:t>
            </a:r>
            <a:r>
              <a:rPr lang="en-US" dirty="0" err="1" smtClean="0"/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Calibri Light" panose="020F0302020204030204" pitchFamily="34" charset="0"/>
              </a:rPr>
              <a:t>I</a:t>
            </a:r>
            <a:r>
              <a:rPr lang="en-US" dirty="0" smtClean="0">
                <a:latin typeface="Calibri Light" panose="020F0302020204030204" pitchFamily="34" charset="0"/>
              </a:rPr>
              <a:t>de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tunggal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tidak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sejalan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keluarnya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Maklumat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X yang </a:t>
            </a:r>
            <a:r>
              <a:rPr lang="en-US" dirty="0" err="1">
                <a:latin typeface="Calibri Light" panose="020F0302020204030204" pitchFamily="34" charset="0"/>
              </a:rPr>
              <a:t>ditandatangani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Wakil </a:t>
            </a:r>
            <a:r>
              <a:rPr lang="en-US" dirty="0" err="1">
                <a:latin typeface="Calibri Light" panose="020F0302020204030204" pitchFamily="34" charset="0"/>
              </a:rPr>
              <a:t>Presiden</a:t>
            </a:r>
            <a:r>
              <a:rPr lang="en-US" dirty="0">
                <a:latin typeface="Calibri Light" panose="020F0302020204030204" pitchFamily="34" charset="0"/>
              </a:rPr>
              <a:t> Mohammad </a:t>
            </a:r>
            <a:r>
              <a:rPr lang="en-US" dirty="0" err="1">
                <a:latin typeface="Calibri Light" panose="020F0302020204030204" pitchFamily="34" charset="0"/>
              </a:rPr>
              <a:t>Hatta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tanggal</a:t>
            </a:r>
            <a:r>
              <a:rPr lang="en-US" dirty="0">
                <a:latin typeface="Calibri Light" panose="020F0302020204030204" pitchFamily="34" charset="0"/>
              </a:rPr>
              <a:t> 3 November 1945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pendirian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</a:p>
          <a:p>
            <a:r>
              <a:rPr lang="en-US" dirty="0" err="1">
                <a:latin typeface="Calibri Light" panose="020F0302020204030204" pitchFamily="34" charset="0"/>
              </a:rPr>
              <a:t>Kehadiran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Maklumat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X </a:t>
            </a:r>
            <a:r>
              <a:rPr lang="en-US" dirty="0" err="1">
                <a:latin typeface="Calibri Light" panose="020F0302020204030204" pitchFamily="34" charset="0"/>
              </a:rPr>
              <a:t>kemudian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diikuti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dengan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tumbuhnya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yang </a:t>
            </a:r>
            <a:r>
              <a:rPr lang="en-US" dirty="0" err="1">
                <a:latin typeface="Calibri Light" panose="020F0302020204030204" pitchFamily="34" charset="0"/>
              </a:rPr>
              <a:t>didirikan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berbagai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kelompok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masyarakat</a:t>
            </a:r>
            <a:r>
              <a:rPr lang="en-US" dirty="0">
                <a:latin typeface="Calibri Light" panose="020F0302020204030204" pitchFamily="34" charset="0"/>
              </a:rPr>
              <a:t>. Indonesia pun </a:t>
            </a:r>
            <a:r>
              <a:rPr lang="en-US" dirty="0" err="1">
                <a:latin typeface="Calibri Light" panose="020F0302020204030204" pitchFamily="34" charset="0"/>
              </a:rPr>
              <a:t>secara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resmi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mulai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menganut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sistem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multipartai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(</a:t>
            </a:r>
            <a:r>
              <a:rPr lang="en-US" dirty="0" err="1" smtClean="0">
                <a:latin typeface="Calibri Light" panose="020F0302020204030204" pitchFamily="34" charset="0"/>
              </a:rPr>
              <a:t>cendawan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dimusim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hujan</a:t>
            </a:r>
            <a:r>
              <a:rPr lang="en-US" dirty="0" smtClean="0">
                <a:latin typeface="Calibri Light" panose="020F0302020204030204" pitchFamily="34" charset="0"/>
              </a:rPr>
              <a:t>) </a:t>
            </a:r>
          </a:p>
          <a:p>
            <a:r>
              <a:rPr lang="en-US" dirty="0" err="1" smtClean="0">
                <a:latin typeface="Calibri Light" panose="020F0302020204030204" pitchFamily="34" charset="0"/>
              </a:rPr>
              <a:t>Gagasan</a:t>
            </a:r>
            <a:r>
              <a:rPr lang="en-US" dirty="0" smtClean="0">
                <a:latin typeface="Calibri Light" panose="020F0302020204030204" pitchFamily="34" charset="0"/>
              </a:rPr>
              <a:t> multi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sebangun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diplomasi</a:t>
            </a:r>
            <a:r>
              <a:rPr lang="en-US" dirty="0" smtClean="0">
                <a:latin typeface="Calibri Light" panose="020F0302020204030204" pitchFamily="34" charset="0"/>
              </a:rPr>
              <a:t>: </a:t>
            </a:r>
            <a:r>
              <a:rPr lang="en-US" dirty="0" err="1" smtClean="0">
                <a:latin typeface="Calibri Light" panose="020F0302020204030204" pitchFamily="34" charset="0"/>
              </a:rPr>
              <a:t>sebagai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kolonial</a:t>
            </a:r>
            <a:r>
              <a:rPr lang="en-US" dirty="0" smtClean="0">
                <a:latin typeface="Calibri Light" panose="020F0302020204030204" pitchFamily="34" charset="0"/>
              </a:rPr>
              <a:t>, Indonesia </a:t>
            </a:r>
            <a:r>
              <a:rPr lang="en-US" dirty="0" err="1" smtClean="0">
                <a:latin typeface="Calibri Light" panose="020F0302020204030204" pitchFamily="34" charset="0"/>
              </a:rPr>
              <a:t>membutuhkan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dukungan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internasional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  <a:r>
              <a:rPr lang="en-US" dirty="0" err="1" smtClean="0">
                <a:latin typeface="Calibri Light" panose="020F0302020204030204" pitchFamily="34" charset="0"/>
              </a:rPr>
              <a:t>Kehadiran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akan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membangun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citra</a:t>
            </a:r>
            <a:r>
              <a:rPr lang="en-US" dirty="0" smtClean="0">
                <a:latin typeface="Calibri Light" panose="020F0302020204030204" pitchFamily="34" charset="0"/>
              </a:rPr>
              <a:t> Indonesia </a:t>
            </a:r>
            <a:r>
              <a:rPr lang="en-US" dirty="0" err="1" smtClean="0">
                <a:latin typeface="Calibri Light" panose="020F0302020204030204" pitchFamily="34" charset="0"/>
              </a:rPr>
              <a:t>sebagai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demokratis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Era </a:t>
            </a:r>
            <a:r>
              <a:rPr lang="en-US" dirty="0" err="1"/>
              <a:t>Kemerdekaan</a:t>
            </a:r>
            <a:r>
              <a:rPr lang="en-US" dirty="0"/>
              <a:t>: </a:t>
            </a:r>
            <a:r>
              <a:rPr lang="en-US" dirty="0" err="1"/>
              <a:t>Partai</a:t>
            </a:r>
            <a:r>
              <a:rPr lang="en-US" dirty="0"/>
              <a:t> Tunggal vs Multi </a:t>
            </a:r>
            <a:r>
              <a:rPr lang="en-US" dirty="0" err="1"/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4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Era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6" name="Picture 2" descr="D:\kampus\MK Sistem Kepartaian dan Pemilu\image\pemilu 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6096000" cy="420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400800" y="1524000"/>
            <a:ext cx="2438400" cy="42064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Memasuki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Era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Demokrasi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Parlementer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Sistem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Multi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pada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era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sebelumnya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tetap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eksis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Tercatat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ada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172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sebagai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kontestan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Pemilu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1955.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57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multipartai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menjadi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inheren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Indonesia,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partai-partai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kegaduhan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instabilitas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I</a:t>
            </a:r>
            <a:r>
              <a:rPr lang="en-US" dirty="0" err="1" smtClean="0"/>
              <a:t>nstabilitas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kabinet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bangun</a:t>
            </a:r>
            <a:r>
              <a:rPr lang="en-US" dirty="0"/>
              <a:t>. </a:t>
            </a:r>
            <a:r>
              <a:rPr lang="en-US" dirty="0" err="1"/>
              <a:t>Kabinet</a:t>
            </a:r>
            <a:r>
              <a:rPr lang="en-US" dirty="0"/>
              <a:t>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mosi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oposisi</a:t>
            </a:r>
            <a:r>
              <a:rPr lang="en-US" dirty="0"/>
              <a:t> di </a:t>
            </a:r>
            <a:r>
              <a:rPr lang="en-US" dirty="0" err="1"/>
              <a:t>parlemen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Tercatat</a:t>
            </a:r>
            <a:r>
              <a:rPr lang="en-US" dirty="0" smtClean="0"/>
              <a:t> 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/>
              <a:t>kabinet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bangun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1950-1959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Kestidakstabilan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/>
              <a:t>Dekrit</a:t>
            </a:r>
            <a:r>
              <a:rPr lang="en-US" dirty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/>
              <a:t>menandai</a:t>
            </a:r>
            <a:r>
              <a:rPr lang="en-US" dirty="0"/>
              <a:t> </a:t>
            </a:r>
            <a:r>
              <a:rPr lang="en-US" dirty="0" err="1"/>
              <a:t>berakhirnya</a:t>
            </a:r>
            <a:r>
              <a:rPr lang="en-US" dirty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/>
              <a:t>Parlementer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beralih</a:t>
            </a:r>
            <a:r>
              <a:rPr lang="en-US" dirty="0"/>
              <a:t> menjadi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Terpimpin</a:t>
            </a:r>
            <a:r>
              <a:rPr lang="en-US" dirty="0"/>
              <a:t>.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pula rasa </a:t>
            </a:r>
            <a:r>
              <a:rPr lang="en-US" dirty="0" err="1"/>
              <a:t>ketidaksukaan</a:t>
            </a:r>
            <a:r>
              <a:rPr lang="en-US" dirty="0"/>
              <a:t> </a:t>
            </a:r>
            <a:r>
              <a:rPr lang="en-US" dirty="0" err="1"/>
              <a:t>Soekarno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multipartai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kian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momentum.    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Terpimpin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8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444</TotalTime>
  <Words>1302</Words>
  <Application>Microsoft Office PowerPoint</Application>
  <PresentationFormat>On-screen Show (4:3)</PresentationFormat>
  <Paragraphs>137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Partai Politik dalam Pusaran Sejarah: Kasus Indonesia</vt:lpstr>
      <vt:lpstr>Kerangka Teoritis</vt:lpstr>
      <vt:lpstr>Era Kolonial: Partai sebagai instrumen pembentukan Nation-State</vt:lpstr>
      <vt:lpstr>Era Kolonial: Partai sebagai instrumen pembentukan Nation-State</vt:lpstr>
      <vt:lpstr>Era Kemerdekaan: Partai Tunggal vs Multi Partai</vt:lpstr>
      <vt:lpstr>Era Kemerdekaan: Partai Tunggal vs Multi Partai</vt:lpstr>
      <vt:lpstr>Era Demokrasi Parlementer</vt:lpstr>
      <vt:lpstr>Era Demokrasi Parlementer</vt:lpstr>
      <vt:lpstr>Era Demokrasi Terpimpin</vt:lpstr>
      <vt:lpstr>Era Demokrasi Terpimpin</vt:lpstr>
      <vt:lpstr>Politik Aliran Orde Lama: Politik adalah Panglima</vt:lpstr>
      <vt:lpstr>Jarak Ideologi Partai Orde Lama</vt:lpstr>
      <vt:lpstr>Orde Baru: Tertib Politik dan Ekonomi adalah Panglima</vt:lpstr>
      <vt:lpstr>Orde Baru: Pembatasan Partai </vt:lpstr>
      <vt:lpstr>Orde Baru: Fusi Partai &amp; Depolitisasi Massa</vt:lpstr>
      <vt:lpstr>Pertanyaan Teoritis</vt:lpstr>
      <vt:lpstr>Paska Reformasi: menguatnya Pragmatisme Partai Politik</vt:lpstr>
      <vt:lpstr>Paska Reformasi: The Ends Of Ideology?</vt:lpstr>
      <vt:lpstr>Paska Reformasi: Lemahnya Pelembagaan Partai</vt:lpstr>
      <vt:lpstr>Paska Reformasi: Lemahnya Pelembagaan Partai</vt:lpstr>
      <vt:lpstr>Paska Reformasi: Lemahnya Pelembagaan Partai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Partai Politik dalam Pusaran Sejarah: Kasus Indonesia</dc:title>
  <dc:creator>ismail - [2010]</dc:creator>
  <cp:lastModifiedBy>user</cp:lastModifiedBy>
  <cp:revision>22</cp:revision>
  <dcterms:created xsi:type="dcterms:W3CDTF">2016-11-07T02:54:34Z</dcterms:created>
  <dcterms:modified xsi:type="dcterms:W3CDTF">2018-10-29T02:08:24Z</dcterms:modified>
</cp:coreProperties>
</file>