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256" r:id="rId2"/>
    <p:sldId id="266" r:id="rId3"/>
    <p:sldId id="267" r:id="rId4"/>
    <p:sldId id="265" r:id="rId5"/>
    <p:sldId id="263" r:id="rId6"/>
    <p:sldId id="260" r:id="rId7"/>
    <p:sldId id="264" r:id="rId8"/>
    <p:sldId id="262" r:id="rId9"/>
    <p:sldId id="258" r:id="rId10"/>
    <p:sldId id="268" r:id="rId11"/>
    <p:sldId id="269" r:id="rId12"/>
    <p:sldId id="270" r:id="rId13"/>
    <p:sldId id="273" r:id="rId14"/>
    <p:sldId id="274" r:id="rId15"/>
    <p:sldId id="275" r:id="rId16"/>
    <p:sldId id="271" r:id="rId17"/>
    <p:sldId id="272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8" autoAdjust="0"/>
    <p:restoredTop sz="94728" autoAdjust="0"/>
  </p:normalViewPr>
  <p:slideViewPr>
    <p:cSldViewPr>
      <p:cViewPr varScale="1">
        <p:scale>
          <a:sx n="74" d="100"/>
          <a:sy n="74" d="100"/>
        </p:scale>
        <p:origin x="-118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8BD1DB4-2FAA-4D85-954D-9CA5F16E6F29}" type="datetimeFigureOut">
              <a:rPr lang="en-US" smtClean="0"/>
              <a:t>12/9/2021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E6666D-C136-4BE0-B434-9850A34913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87645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3A07D37-FC0B-47BE-9FC6-BDF8E130798C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76572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BA7D1D-CF75-46C1-8168-64CA4DA27CBA}" type="datetimeFigureOut">
              <a:rPr lang="en-US" smtClean="0"/>
              <a:t>12/9/2021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F9CE3-6A37-4F74-8E0B-6FBD77C344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13772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BA7D1D-CF75-46C1-8168-64CA4DA27CBA}" type="datetimeFigureOut">
              <a:rPr lang="en-US" smtClean="0"/>
              <a:t>12/9/2021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F9CE3-6A37-4F74-8E0B-6FBD77C344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58655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BA7D1D-CF75-46C1-8168-64CA4DA27CBA}" type="datetimeFigureOut">
              <a:rPr lang="en-US" smtClean="0"/>
              <a:t>12/9/2021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F9CE3-6A37-4F74-8E0B-6FBD77C344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96940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BA7D1D-CF75-46C1-8168-64CA4DA27CBA}" type="datetimeFigureOut">
              <a:rPr lang="en-US" smtClean="0"/>
              <a:t>12/9/2021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F9CE3-6A37-4F74-8E0B-6FBD77C344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88862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BA7D1D-CF75-46C1-8168-64CA4DA27CBA}" type="datetimeFigureOut">
              <a:rPr lang="en-US" smtClean="0"/>
              <a:t>12/9/2021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F9CE3-6A37-4F74-8E0B-6FBD77C344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92155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BA7D1D-CF75-46C1-8168-64CA4DA27CBA}" type="datetimeFigureOut">
              <a:rPr lang="en-US" smtClean="0"/>
              <a:t>12/9/2021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F9CE3-6A37-4F74-8E0B-6FBD77C344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57420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BA7D1D-CF75-46C1-8168-64CA4DA27CBA}" type="datetimeFigureOut">
              <a:rPr lang="en-US" smtClean="0"/>
              <a:t>12/9/2021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F9CE3-6A37-4F74-8E0B-6FBD77C344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08934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BA7D1D-CF75-46C1-8168-64CA4DA27CBA}" type="datetimeFigureOut">
              <a:rPr lang="en-US" smtClean="0"/>
              <a:t>12/9/2021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F9CE3-6A37-4F74-8E0B-6FBD77C344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9543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BA7D1D-CF75-46C1-8168-64CA4DA27CBA}" type="datetimeFigureOut">
              <a:rPr lang="en-US" smtClean="0"/>
              <a:t>12/9/2021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F9CE3-6A37-4F74-8E0B-6FBD77C344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89145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BA7D1D-CF75-46C1-8168-64CA4DA27CBA}" type="datetimeFigureOut">
              <a:rPr lang="en-US" smtClean="0"/>
              <a:t>12/9/2021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F9CE3-6A37-4F74-8E0B-6FBD77C344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03937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BA7D1D-CF75-46C1-8168-64CA4DA27CBA}" type="datetimeFigureOut">
              <a:rPr lang="en-US" smtClean="0"/>
              <a:t>12/9/2021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F9CE3-6A37-4F74-8E0B-6FBD77C344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81288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BA7D1D-CF75-46C1-8168-64CA4DA27CBA}" type="datetimeFigureOut">
              <a:rPr lang="en-US" smtClean="0"/>
              <a:t>12/9/2021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8F9CE3-6A37-4F74-8E0B-6FBD77C344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08371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6" Type="http://schemas.microsoft.com/office/2007/relationships/hdphoto" Target="../media/hdphoto1.wdp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Governing </a:t>
            </a:r>
            <a:br>
              <a:rPr lang="en-US" dirty="0" smtClean="0"/>
            </a:br>
            <a:r>
              <a:rPr lang="en-US" dirty="0" smtClean="0"/>
              <a:t>PRAKTIK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JAKA TRIWIDARYANTA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500326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0" y="-27384"/>
            <a:ext cx="9180512" cy="6885384"/>
            <a:chOff x="500034" y="214314"/>
            <a:chExt cx="8429684" cy="6429396"/>
          </a:xfrm>
        </p:grpSpPr>
        <p:pic>
          <p:nvPicPr>
            <p:cNvPr id="8" name="Picture 2" descr="D:\Foto gambar unik\lebak.jpg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6118295" y="232505"/>
              <a:ext cx="2811423" cy="335688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9" name="Picture 4" descr="sampah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3311457" y="232505"/>
              <a:ext cx="2811423" cy="335688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0" name="Picture 2" descr="D:\Foto gambar unik\cicalengka_1.jp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6118295" y="3566540"/>
              <a:ext cx="2811423" cy="307717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1" name="Picture 10" descr="sampah-hukum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3311457" y="3566540"/>
              <a:ext cx="2811423" cy="30584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2" name="Picture 2" descr="D:\Foto gambar unik\papan larangan"/>
            <p:cNvPicPr>
              <a:picLocks noChangeAspect="1" noChangeArrowheads="1"/>
            </p:cNvPicPr>
            <p:nvPr/>
          </p:nvPicPr>
          <p:blipFill>
            <a:blip r:embed="rId6" cstate="print"/>
            <a:srcRect/>
            <a:stretch>
              <a:fillRect/>
            </a:stretch>
          </p:blipFill>
          <p:spPr bwMode="auto">
            <a:xfrm>
              <a:off x="500034" y="214314"/>
              <a:ext cx="2811423" cy="32076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3" name="Picture 2" descr="D:\Foto gambar unik\Planh Ngawur1.jpg"/>
            <p:cNvPicPr>
              <a:picLocks noChangeAspect="1" noChangeArrowheads="1"/>
            </p:cNvPicPr>
            <p:nvPr/>
          </p:nvPicPr>
          <p:blipFill>
            <a:blip r:embed="rId7" cstate="print"/>
            <a:srcRect/>
            <a:stretch>
              <a:fillRect/>
            </a:stretch>
          </p:blipFill>
          <p:spPr bwMode="auto">
            <a:xfrm>
              <a:off x="500034" y="3422008"/>
              <a:ext cx="2811423" cy="32076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14" name="Rectangle 13"/>
          <p:cNvSpPr/>
          <p:nvPr/>
        </p:nvSpPr>
        <p:spPr>
          <a:xfrm>
            <a:off x="-37639" y="2899975"/>
            <a:ext cx="9218151" cy="1138773"/>
          </a:xfrm>
          <a:prstGeom prst="rect">
            <a:avLst/>
          </a:prstGeom>
          <a:solidFill>
            <a:srgbClr val="008000"/>
          </a:solidFill>
          <a:ln>
            <a:noFill/>
          </a:ln>
        </p:spPr>
        <p:txBody>
          <a:bodyPr wrap="square">
            <a:spAutoFit/>
          </a:bodyPr>
          <a:lstStyle/>
          <a:p>
            <a:pPr marL="174625" algn="ctr"/>
            <a:endParaRPr lang="en-US" sz="16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174625" algn="ctr"/>
            <a:r>
              <a:rPr lang="en-US" sz="3600" b="1" dirty="0" smtClean="0">
                <a:solidFill>
                  <a:schemeClr val="bg1"/>
                </a:solidFill>
              </a:rPr>
              <a:t>SAMPAH ; SUMBER </a:t>
            </a:r>
            <a:r>
              <a:rPr lang="en-US" sz="3600" b="1" dirty="0">
                <a:solidFill>
                  <a:schemeClr val="bg1"/>
                </a:solidFill>
              </a:rPr>
              <a:t> </a:t>
            </a:r>
            <a:r>
              <a:rPr lang="en-US" sz="3600" b="1" dirty="0" err="1" smtClean="0">
                <a:solidFill>
                  <a:schemeClr val="bg1"/>
                </a:solidFill>
              </a:rPr>
              <a:t>masalah</a:t>
            </a:r>
            <a:r>
              <a:rPr lang="en-US" sz="3600" b="1" dirty="0" smtClean="0">
                <a:solidFill>
                  <a:schemeClr val="bg1"/>
                </a:solidFill>
              </a:rPr>
              <a:t> </a:t>
            </a:r>
            <a:r>
              <a:rPr lang="en-US" sz="3600" b="1" dirty="0" err="1" smtClean="0">
                <a:solidFill>
                  <a:schemeClr val="bg1"/>
                </a:solidFill>
              </a:rPr>
              <a:t>pemerintahan</a:t>
            </a:r>
            <a:endParaRPr lang="en-US" sz="3600" b="1" dirty="0" smtClean="0">
              <a:solidFill>
                <a:schemeClr val="bg1"/>
              </a:solidFill>
            </a:endParaRPr>
          </a:p>
          <a:p>
            <a:pPr marL="174625" algn="ctr"/>
            <a:endParaRPr lang="en-US" sz="16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59279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Down Arrow 13"/>
          <p:cNvSpPr/>
          <p:nvPr/>
        </p:nvSpPr>
        <p:spPr>
          <a:xfrm>
            <a:off x="2119044" y="1"/>
            <a:ext cx="914400" cy="6172200"/>
          </a:xfrm>
          <a:prstGeom prst="downArrow">
            <a:avLst>
              <a:gd name="adj1" fmla="val 67910"/>
              <a:gd name="adj2" fmla="val 50000"/>
            </a:avLst>
          </a:prstGeom>
          <a:solidFill>
            <a:srgbClr val="FF0000"/>
          </a:solidFill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vert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dirty="0">
                <a:solidFill>
                  <a:schemeClr val="bg1"/>
                </a:solidFill>
              </a:rPr>
              <a:t>PENDAMPINGAN</a:t>
            </a:r>
          </a:p>
        </p:txBody>
      </p:sp>
      <p:sp>
        <p:nvSpPr>
          <p:cNvPr id="26" name="Up Arrow 25"/>
          <p:cNvSpPr/>
          <p:nvPr/>
        </p:nvSpPr>
        <p:spPr>
          <a:xfrm>
            <a:off x="5830956" y="1752600"/>
            <a:ext cx="914400" cy="5121582"/>
          </a:xfrm>
          <a:prstGeom prst="upArrow">
            <a:avLst>
              <a:gd name="adj1" fmla="val 64925"/>
              <a:gd name="adj2" fmla="val 50000"/>
            </a:avLst>
          </a:prstGeom>
          <a:solidFill>
            <a:srgbClr val="003300"/>
          </a:solidFill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vert27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dirty="0" smtClean="0">
                <a:solidFill>
                  <a:schemeClr val="bg1"/>
                </a:solidFill>
              </a:rPr>
              <a:t>BENTUK  KELEMBAGAAN</a:t>
            </a:r>
            <a:endParaRPr lang="en-US" sz="2400" b="1" dirty="0">
              <a:solidFill>
                <a:schemeClr val="bg1"/>
              </a:solidFill>
            </a:endParaRPr>
          </a:p>
        </p:txBody>
      </p:sp>
      <p:grpSp>
        <p:nvGrpSpPr>
          <p:cNvPr id="3" name="Group 2"/>
          <p:cNvGrpSpPr/>
          <p:nvPr/>
        </p:nvGrpSpPr>
        <p:grpSpPr>
          <a:xfrm>
            <a:off x="142605" y="4154667"/>
            <a:ext cx="1914939" cy="2143539"/>
            <a:chOff x="142605" y="3749902"/>
            <a:chExt cx="1914939" cy="2143539"/>
          </a:xfrm>
        </p:grpSpPr>
        <p:sp>
          <p:nvSpPr>
            <p:cNvPr id="21" name="TextBox 20"/>
            <p:cNvSpPr txBox="1"/>
            <p:nvPr/>
          </p:nvSpPr>
          <p:spPr>
            <a:xfrm>
              <a:off x="142605" y="3749902"/>
              <a:ext cx="1905000" cy="400110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</p:spPr>
          <p:txBody>
            <a:bodyPr>
              <a:spAutoFit/>
            </a:bodyPr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000" b="1" dirty="0" smtClean="0">
                  <a:solidFill>
                    <a:schemeClr val="bg1"/>
                  </a:solidFill>
                  <a:latin typeface="+mj-lt"/>
                </a:rPr>
                <a:t>MITRA SWASTA</a:t>
              </a:r>
              <a:endParaRPr lang="en-US" sz="2000" b="1" dirty="0">
                <a:solidFill>
                  <a:schemeClr val="bg1"/>
                </a:solidFill>
                <a:latin typeface="+mj-lt"/>
              </a:endParaRPr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314593" y="4177692"/>
              <a:ext cx="1733012" cy="400110"/>
            </a:xfrm>
            <a:prstGeom prst="rect">
              <a:avLst/>
            </a:prstGeom>
            <a:solidFill>
              <a:srgbClr val="00B0F0"/>
            </a:solidFill>
            <a:ln>
              <a:noFill/>
            </a:ln>
          </p:spPr>
          <p:txBody>
            <a:bodyPr wrap="square"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000" b="1" dirty="0" smtClean="0">
                  <a:latin typeface="+mj-lt"/>
                </a:rPr>
                <a:t>INVESTASI</a:t>
              </a:r>
              <a:endParaRPr lang="en-US" sz="2000" b="1" dirty="0">
                <a:latin typeface="+mj-lt"/>
              </a:endParaRPr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314593" y="4611339"/>
              <a:ext cx="1733012" cy="400110"/>
            </a:xfrm>
            <a:prstGeom prst="rect">
              <a:avLst/>
            </a:prstGeom>
            <a:solidFill>
              <a:srgbClr val="00B0F0"/>
            </a:solidFill>
            <a:ln>
              <a:noFill/>
            </a:ln>
          </p:spPr>
          <p:txBody>
            <a:bodyPr wrap="square"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000" b="1" dirty="0">
                  <a:latin typeface="+mj-lt"/>
                </a:rPr>
                <a:t>CSR</a:t>
              </a:r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314594" y="5055313"/>
              <a:ext cx="1733011" cy="400110"/>
            </a:xfrm>
            <a:prstGeom prst="rect">
              <a:avLst/>
            </a:prstGeom>
            <a:solidFill>
              <a:srgbClr val="00B0F0"/>
            </a:solidFill>
            <a:ln>
              <a:noFill/>
            </a:ln>
          </p:spPr>
          <p:txBody>
            <a:bodyPr wrap="square"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000" b="1" dirty="0">
                  <a:latin typeface="+mj-lt"/>
                </a:rPr>
                <a:t>EPR</a:t>
              </a:r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324532" y="5493331"/>
              <a:ext cx="1733012" cy="400110"/>
            </a:xfrm>
            <a:prstGeom prst="rect">
              <a:avLst/>
            </a:prstGeom>
            <a:solidFill>
              <a:srgbClr val="00B0F0"/>
            </a:solidFill>
            <a:ln>
              <a:noFill/>
            </a:ln>
          </p:spPr>
          <p:txBody>
            <a:bodyPr wrap="square"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000" b="1" dirty="0" smtClean="0">
                  <a:latin typeface="+mj-lt"/>
                </a:rPr>
                <a:t>SPONSORSHIP</a:t>
              </a:r>
              <a:endParaRPr lang="en-US" sz="2000" b="1" dirty="0">
                <a:latin typeface="+mj-lt"/>
              </a:endParaRPr>
            </a:p>
          </p:txBody>
        </p:sp>
      </p:grpSp>
      <p:sp>
        <p:nvSpPr>
          <p:cNvPr id="25" name="Rectangle 24"/>
          <p:cNvSpPr/>
          <p:nvPr/>
        </p:nvSpPr>
        <p:spPr>
          <a:xfrm>
            <a:off x="-9618" y="152400"/>
            <a:ext cx="9153618" cy="1397000"/>
          </a:xfrm>
          <a:prstGeom prst="rect">
            <a:avLst/>
          </a:prstGeom>
          <a:solidFill>
            <a:srgbClr val="008000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marL="115888" algn="ctr"/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PENGELOLAAN SAMPAH KOMUNAL MELALUI </a:t>
            </a:r>
            <a:r>
              <a:rPr lang="en-US" sz="28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BUMDesa</a:t>
            </a:r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</a:p>
          <a:p>
            <a:pPr marL="115888" algn="ctr"/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ADALAH IMPLEMENTASI DARI PERMENDAGRI 33/2010 </a:t>
            </a:r>
          </a:p>
          <a:p>
            <a:pPr marL="115888" algn="ctr"/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TENTANG PEDOMAN PENGELOLAAN SAMPAH</a:t>
            </a:r>
            <a:endParaRPr lang="en-US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152400" y="1854269"/>
            <a:ext cx="1905000" cy="1700737"/>
            <a:chOff x="76200" y="1670557"/>
            <a:chExt cx="1905000" cy="1700737"/>
          </a:xfrm>
        </p:grpSpPr>
        <p:sp>
          <p:nvSpPr>
            <p:cNvPr id="19472" name="TextBox 18"/>
            <p:cNvSpPr txBox="1">
              <a:spLocks noChangeArrowheads="1"/>
            </p:cNvSpPr>
            <p:nvPr/>
          </p:nvSpPr>
          <p:spPr bwMode="auto">
            <a:xfrm>
              <a:off x="76200" y="1670557"/>
              <a:ext cx="1905000" cy="400110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charset="0"/>
                <a:buChar char="•"/>
                <a:defRPr sz="2400">
                  <a:solidFill>
                    <a:srgbClr val="7F7F7F"/>
                  </a:solidFill>
                  <a:latin typeface="Century Gothic" pitchFamily="34" charset="0"/>
                </a:defRPr>
              </a:lvl1pPr>
              <a:lvl2pPr marL="742950" indent="-285750">
                <a:spcBef>
                  <a:spcPct val="20000"/>
                </a:spcBef>
                <a:buFont typeface="Courier New" pitchFamily="49" charset="0"/>
                <a:buChar char="o"/>
                <a:defRPr sz="1600">
                  <a:solidFill>
                    <a:srgbClr val="7F7F7F"/>
                  </a:solidFill>
                  <a:latin typeface="Century Gothic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charset="0"/>
                <a:buChar char="•"/>
                <a:defRPr sz="1600">
                  <a:solidFill>
                    <a:srgbClr val="7F7F7F"/>
                  </a:solidFill>
                  <a:latin typeface="Century Gothic" pitchFamily="34" charset="0"/>
                </a:defRPr>
              </a:lvl3pPr>
              <a:lvl4pPr marL="1600200" indent="-228600">
                <a:spcBef>
                  <a:spcPct val="20000"/>
                </a:spcBef>
                <a:buFont typeface="Courier New" pitchFamily="49" charset="0"/>
                <a:buChar char="o"/>
                <a:defRPr sz="1600">
                  <a:solidFill>
                    <a:srgbClr val="7F7F7F"/>
                  </a:solidFill>
                  <a:latin typeface="Century Gothic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charset="0"/>
                <a:buChar char="•"/>
                <a:defRPr sz="1600">
                  <a:solidFill>
                    <a:srgbClr val="7F7F7F"/>
                  </a:solidFill>
                  <a:latin typeface="Century Gothic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•"/>
                <a:defRPr sz="1600">
                  <a:solidFill>
                    <a:srgbClr val="7F7F7F"/>
                  </a:solidFill>
                  <a:latin typeface="Century Gothic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•"/>
                <a:defRPr sz="1600">
                  <a:solidFill>
                    <a:srgbClr val="7F7F7F"/>
                  </a:solidFill>
                  <a:latin typeface="Century Gothic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•"/>
                <a:defRPr sz="1600">
                  <a:solidFill>
                    <a:srgbClr val="7F7F7F"/>
                  </a:solidFill>
                  <a:latin typeface="Century Gothic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•"/>
                <a:defRPr sz="1600">
                  <a:solidFill>
                    <a:srgbClr val="7F7F7F"/>
                  </a:solidFill>
                  <a:latin typeface="Century Gothic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id-ID" sz="2000" b="1" dirty="0" smtClean="0">
                  <a:solidFill>
                    <a:schemeClr val="bg1"/>
                  </a:solidFill>
                  <a:latin typeface="+mj-lt"/>
                </a:rPr>
                <a:t>PEMERINTAH</a:t>
              </a:r>
              <a:endParaRPr lang="en-US" altLang="id-ID" sz="2000" b="1" dirty="0">
                <a:solidFill>
                  <a:schemeClr val="bg1"/>
                </a:solidFill>
                <a:latin typeface="+mj-lt"/>
              </a:endParaRPr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248187" y="2102971"/>
              <a:ext cx="1733012" cy="400110"/>
            </a:xfrm>
            <a:prstGeom prst="rect">
              <a:avLst/>
            </a:prstGeom>
            <a:solidFill>
              <a:srgbClr val="F57B17"/>
            </a:solidFill>
            <a:ln>
              <a:noFill/>
            </a:ln>
          </p:spPr>
          <p:txBody>
            <a:bodyPr wrap="square"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000" b="1" dirty="0" smtClean="0">
                  <a:latin typeface="+mj-lt"/>
                </a:rPr>
                <a:t>REGULASI</a:t>
              </a:r>
              <a:endParaRPr lang="en-US" sz="2000" b="1" dirty="0">
                <a:latin typeface="+mj-lt"/>
              </a:endParaRPr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248187" y="2533088"/>
              <a:ext cx="1733012" cy="400110"/>
            </a:xfrm>
            <a:prstGeom prst="rect">
              <a:avLst/>
            </a:prstGeom>
            <a:solidFill>
              <a:srgbClr val="F57B17"/>
            </a:solidFill>
            <a:ln>
              <a:noFill/>
            </a:ln>
          </p:spPr>
          <p:txBody>
            <a:bodyPr wrap="square"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000" b="1" dirty="0" smtClean="0">
                  <a:latin typeface="+mj-lt"/>
                </a:rPr>
                <a:t>FASILITASI</a:t>
              </a:r>
              <a:endParaRPr lang="en-US" sz="2000" b="1" dirty="0">
                <a:latin typeface="+mj-lt"/>
              </a:endParaRPr>
            </a:p>
          </p:txBody>
        </p:sp>
        <p:sp>
          <p:nvSpPr>
            <p:cNvPr id="34" name="TextBox 33"/>
            <p:cNvSpPr txBox="1"/>
            <p:nvPr/>
          </p:nvSpPr>
          <p:spPr>
            <a:xfrm>
              <a:off x="248187" y="2971184"/>
              <a:ext cx="1733011" cy="400110"/>
            </a:xfrm>
            <a:prstGeom prst="rect">
              <a:avLst/>
            </a:prstGeom>
            <a:solidFill>
              <a:srgbClr val="F57B17"/>
            </a:solidFill>
            <a:ln>
              <a:noFill/>
            </a:ln>
          </p:spPr>
          <p:txBody>
            <a:bodyPr wrap="square"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000" b="1" dirty="0" smtClean="0">
                  <a:latin typeface="+mj-lt"/>
                </a:rPr>
                <a:t>INSENTIVE</a:t>
              </a:r>
              <a:endParaRPr lang="en-US" sz="2000" b="1" dirty="0">
                <a:latin typeface="+mj-lt"/>
              </a:endParaRPr>
            </a:p>
          </p:txBody>
        </p:sp>
      </p:grp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99526" y="3097806"/>
            <a:ext cx="2182451" cy="9784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29649" y="4380506"/>
            <a:ext cx="2438151" cy="9784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7" name="Group 16"/>
          <p:cNvGrpSpPr/>
          <p:nvPr/>
        </p:nvGrpSpPr>
        <p:grpSpPr>
          <a:xfrm>
            <a:off x="6908624" y="5648213"/>
            <a:ext cx="2082976" cy="904987"/>
            <a:chOff x="6908624" y="5827007"/>
            <a:chExt cx="2082976" cy="904987"/>
          </a:xfrm>
        </p:grpSpPr>
        <p:sp>
          <p:nvSpPr>
            <p:cNvPr id="9" name="Rectangle 8"/>
            <p:cNvSpPr/>
            <p:nvPr/>
          </p:nvSpPr>
          <p:spPr>
            <a:xfrm>
              <a:off x="7816094" y="5834271"/>
              <a:ext cx="1175506" cy="830997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>
              <a:spAutoFit/>
            </a:bodyPr>
            <a:lstStyle/>
            <a:p>
              <a:pPr>
                <a:defRPr/>
              </a:pPr>
              <a:r>
                <a:rPr lang="en-US" sz="1600" b="1" dirty="0" smtClean="0"/>
                <a:t>GERAKAN</a:t>
              </a:r>
            </a:p>
            <a:p>
              <a:pPr>
                <a:defRPr/>
              </a:pPr>
              <a:r>
                <a:rPr lang="en-US" sz="1600" b="1" dirty="0" smtClean="0"/>
                <a:t>MEMILAH </a:t>
              </a:r>
            </a:p>
            <a:p>
              <a:pPr>
                <a:defRPr/>
              </a:pPr>
              <a:r>
                <a:rPr lang="en-US" sz="1600" b="1" dirty="0" smtClean="0"/>
                <a:t>SAMPAH</a:t>
              </a:r>
            </a:p>
          </p:txBody>
        </p:sp>
        <p:pic>
          <p:nvPicPr>
            <p:cNvPr id="1030" name="Picture 6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908624" y="5827007"/>
              <a:ext cx="954867" cy="9049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3" name="Rounded Rectangle 12"/>
          <p:cNvSpPr/>
          <p:nvPr/>
        </p:nvSpPr>
        <p:spPr>
          <a:xfrm>
            <a:off x="3055397" y="1829600"/>
            <a:ext cx="2651760" cy="978408"/>
          </a:xfrm>
          <a:prstGeom prst="round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id-ID" b="1" dirty="0"/>
              <a:t>LEMBAGA PENGELOLA SAMPAH </a:t>
            </a:r>
            <a:r>
              <a:rPr lang="en-US" altLang="id-ID" b="1" dirty="0" smtClean="0"/>
              <a:t>KECAMATAN/ KABUPATEN</a:t>
            </a:r>
            <a:endParaRPr lang="en-US" altLang="id-ID" b="1" dirty="0"/>
          </a:p>
        </p:txBody>
      </p:sp>
      <p:sp>
        <p:nvSpPr>
          <p:cNvPr id="50" name="Rounded Rectangle 49"/>
          <p:cNvSpPr/>
          <p:nvPr/>
        </p:nvSpPr>
        <p:spPr>
          <a:xfrm>
            <a:off x="3159012" y="3125000"/>
            <a:ext cx="2444531" cy="978408"/>
          </a:xfrm>
          <a:prstGeom prst="roundRect">
            <a:avLst/>
          </a:prstGeom>
          <a:solidFill>
            <a:srgbClr val="00CC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ct val="0"/>
              </a:spcBef>
              <a:buNone/>
            </a:pPr>
            <a:r>
              <a:rPr lang="en-US" altLang="id-ID" b="1" dirty="0">
                <a:solidFill>
                  <a:schemeClr val="bg1"/>
                </a:solidFill>
                <a:latin typeface="Calibri" panose="020F0502020204030204" pitchFamily="34" charset="0"/>
              </a:rPr>
              <a:t>LEMBAGA PENGELOLA SAMPAH DESA/KEL</a:t>
            </a:r>
          </a:p>
        </p:txBody>
      </p:sp>
      <p:grpSp>
        <p:nvGrpSpPr>
          <p:cNvPr id="6" name="Group 5"/>
          <p:cNvGrpSpPr/>
          <p:nvPr/>
        </p:nvGrpSpPr>
        <p:grpSpPr>
          <a:xfrm>
            <a:off x="6795302" y="1766608"/>
            <a:ext cx="2041585" cy="1083340"/>
            <a:chOff x="6795302" y="1524000"/>
            <a:chExt cx="2041585" cy="1083340"/>
          </a:xfrm>
        </p:grpSpPr>
        <p:pic>
          <p:nvPicPr>
            <p:cNvPr id="1031" name="Picture 7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BEBA8EAE-BF5A-486C-A8C5-ECC9F3942E4B}">
                  <a14:imgProps xmlns:a14="http://schemas.microsoft.com/office/drawing/2010/main">
                    <a14:imgLayer r:embed="rId6">
                      <a14:imgEffect>
                        <a14:backgroundRemoval t="0" b="99170" l="0" r="100000">
                          <a14:foregroundMark x1="44242" y1="20332" x2="44242" y2="20332"/>
                          <a14:foregroundMark x1="20000" y1="15768" x2="20000" y2="15768"/>
                          <a14:foregroundMark x1="36970" y1="53942" x2="36970" y2="53942"/>
                          <a14:foregroundMark x1="38182" y1="53942" x2="44242" y2="55187"/>
                          <a14:foregroundMark x1="44242" y1="55187" x2="44242" y2="55187"/>
                          <a14:foregroundMark x1="66061" y1="52282" x2="66061" y2="52282"/>
                          <a14:foregroundMark x1="66061" y1="52282" x2="66061" y2="52282"/>
                          <a14:foregroundMark x1="66061" y1="51037" x2="66061" y2="51037"/>
                          <a14:foregroundMark x1="64242" y1="51037" x2="64242" y2="51037"/>
                          <a14:foregroundMark x1="61212" y1="51037" x2="53333" y2="51037"/>
                          <a14:foregroundMark x1="39394" y1="52282" x2="39394" y2="52282"/>
                          <a14:foregroundMark x1="35758" y1="50207" x2="35758" y2="50207"/>
                          <a14:foregroundMark x1="28485" y1="49378" x2="28485" y2="49378"/>
                          <a14:foregroundMark x1="46061" y1="53527" x2="46061" y2="53527"/>
                          <a14:foregroundMark x1="46667" y1="53527" x2="48485" y2="54357"/>
                          <a14:foregroundMark x1="51515" y1="54357" x2="51515" y2="54357"/>
                          <a14:foregroundMark x1="58182" y1="56017" x2="58182" y2="56017"/>
                          <a14:foregroundMark x1="60606" y1="56846" x2="60606" y2="56846"/>
                          <a14:foregroundMark x1="60606" y1="56846" x2="60606" y2="56846"/>
                          <a14:foregroundMark x1="58182" y1="58506" x2="55152" y2="59336"/>
                          <a14:foregroundMark x1="53939" y1="59336" x2="50909" y2="59336"/>
                          <a14:foregroundMark x1="49091" y1="59751" x2="49091" y2="59751"/>
                          <a14:foregroundMark x1="47273" y1="59751" x2="47273" y2="59751"/>
                          <a14:foregroundMark x1="43030" y1="59751" x2="43030" y2="59751"/>
                          <a14:foregroundMark x1="41212" y1="58921" x2="41212" y2="58921"/>
                          <a14:foregroundMark x1="40000" y1="58921" x2="40000" y2="58921"/>
                          <a14:foregroundMark x1="38182" y1="58091" x2="38182" y2="58091"/>
                          <a14:foregroundMark x1="36364" y1="57676" x2="34545" y2="57676"/>
                          <a14:foregroundMark x1="21212" y1="82573" x2="21212" y2="82573"/>
                          <a14:foregroundMark x1="40000" y1="62656" x2="40000" y2="62656"/>
                          <a14:foregroundMark x1="40000" y1="62656" x2="40000" y2="62656"/>
                          <a14:foregroundMark x1="70303" y1="58091" x2="70303" y2="58091"/>
                          <a14:foregroundMark x1="70303" y1="56432" x2="70303" y2="56432"/>
                          <a14:foregroundMark x1="70303" y1="55602" x2="70303" y2="55602"/>
                          <a14:foregroundMark x1="70909" y1="54772" x2="70909" y2="54772"/>
                          <a14:foregroundMark x1="70909" y1="54772" x2="70909" y2="54772"/>
                          <a14:foregroundMark x1="70909" y1="53942" x2="70909" y2="53942"/>
                          <a14:foregroundMark x1="63636" y1="52282" x2="60606" y2="52282"/>
                          <a14:foregroundMark x1="57576" y1="52282" x2="57576" y2="52282"/>
                          <a14:foregroundMark x1="56970" y1="52282" x2="56970" y2="52282"/>
                          <a14:foregroundMark x1="55758" y1="52282" x2="55758" y2="52282"/>
                          <a14:foregroundMark x1="53333" y1="52697" x2="53333" y2="52697"/>
                          <a14:foregroundMark x1="31515" y1="58921" x2="31515" y2="58921"/>
                          <a14:foregroundMark x1="69697" y1="50622" x2="69697" y2="50622"/>
                          <a14:foregroundMark x1="56364" y1="50622" x2="56364" y2="50622"/>
                          <a14:foregroundMark x1="29697" y1="54357" x2="29697" y2="54357"/>
                          <a14:foregroundMark x1="43636" y1="62241" x2="43636" y2="62241"/>
                          <a14:foregroundMark x1="60606" y1="61826" x2="60606" y2="61826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583736" y="1524000"/>
              <a:ext cx="462983" cy="6059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5" name="Rectangle 14"/>
            <p:cNvSpPr/>
            <p:nvPr/>
          </p:nvSpPr>
          <p:spPr>
            <a:xfrm>
              <a:off x="6795302" y="2084120"/>
              <a:ext cx="2041585" cy="52322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>
                <a:spcBef>
                  <a:spcPct val="0"/>
                </a:spcBef>
              </a:pPr>
              <a:r>
                <a:rPr lang="en-US" altLang="id-ID" sz="1200" b="1" dirty="0"/>
                <a:t>DINAS PEKERJAAN </a:t>
              </a:r>
              <a:r>
                <a:rPr lang="en-US" altLang="id-ID" sz="1200" b="1" dirty="0" smtClean="0"/>
                <a:t>UMUM</a:t>
              </a:r>
            </a:p>
            <a:p>
              <a:pPr algn="ctr">
                <a:spcBef>
                  <a:spcPct val="0"/>
                </a:spcBef>
              </a:pPr>
              <a:r>
                <a:rPr lang="en-US" altLang="id-ID" sz="1600" b="1" dirty="0" smtClean="0"/>
                <a:t>UPT KP3 KAB BANTUL</a:t>
              </a:r>
              <a:endParaRPr lang="en-US" altLang="id-ID" sz="1600" b="1" dirty="0"/>
            </a:p>
          </p:txBody>
        </p:sp>
      </p:grpSp>
      <p:sp>
        <p:nvSpPr>
          <p:cNvPr id="53" name="Rounded Rectangle 52"/>
          <p:cNvSpPr/>
          <p:nvPr/>
        </p:nvSpPr>
        <p:spPr>
          <a:xfrm>
            <a:off x="3238278" y="4418616"/>
            <a:ext cx="2286000" cy="942498"/>
          </a:xfrm>
          <a:prstGeom prst="roundRect">
            <a:avLst/>
          </a:prstGeom>
          <a:solidFill>
            <a:srgbClr val="0099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ct val="0"/>
              </a:spcBef>
              <a:buNone/>
            </a:pPr>
            <a:r>
              <a:rPr lang="en-US" altLang="id-ID" b="1" dirty="0">
                <a:solidFill>
                  <a:schemeClr val="bg1"/>
                </a:solidFill>
                <a:latin typeface="Calibri" panose="020F0502020204030204" pitchFamily="34" charset="0"/>
              </a:rPr>
              <a:t>LEMBAGA PENGELOLA </a:t>
            </a:r>
            <a:r>
              <a:rPr lang="en-US" altLang="id-ID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SAMPAH RT / DUSUN</a:t>
            </a:r>
            <a:endParaRPr lang="en-US" altLang="id-ID" b="1" dirty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54" name="Rounded Rectangle 53"/>
          <p:cNvSpPr/>
          <p:nvPr/>
        </p:nvSpPr>
        <p:spPr>
          <a:xfrm>
            <a:off x="3380681" y="5625997"/>
            <a:ext cx="1981200" cy="892516"/>
          </a:xfrm>
          <a:prstGeom prst="roundRect">
            <a:avLst/>
          </a:prstGeom>
          <a:solidFill>
            <a:srgbClr val="0066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ct val="0"/>
              </a:spcBef>
              <a:buNone/>
            </a:pPr>
            <a:r>
              <a:rPr lang="en-US" altLang="id-ID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MASYARAKAT / KAWASAN</a:t>
            </a:r>
            <a:endParaRPr lang="en-US" altLang="id-ID" b="1" dirty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663274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10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4" fill="hold" grpId="0" nodeType="withEffect">
                                  <p:stCondLst>
                                    <p:cond delay="225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4" fill="hold" nodeType="withEffect">
                                  <p:stCondLst>
                                    <p:cond delay="225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10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4" fill="hold" grpId="0" nodeType="withEffect">
                                  <p:stCondLst>
                                    <p:cond delay="275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275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4" fill="hold" grpId="0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1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1" fill="hold" nodeType="withEffect">
                                  <p:stCondLst>
                                    <p:cond delay="35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1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2" presetClass="entr" presetSubtype="1" fill="hold" nodeType="withEffect">
                                  <p:stCondLst>
                                    <p:cond delay="375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2" presetClass="entr" presetSubtype="1" fill="hold" nodeType="with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 animBg="1"/>
      <p:bldP spid="25" grpId="0" animBg="1"/>
      <p:bldP spid="13" grpId="0" animBg="1"/>
      <p:bldP spid="50" grpId="0" animBg="1"/>
      <p:bldP spid="53" grpId="0" animBg="1"/>
      <p:bldP spid="54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1143000"/>
          </a:xfrm>
        </p:spPr>
        <p:txBody>
          <a:bodyPr/>
          <a:lstStyle/>
          <a:p>
            <a:r>
              <a:rPr lang="en-US" dirty="0" smtClean="0"/>
              <a:t>Local self government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340768"/>
            <a:ext cx="8219256" cy="4785395"/>
          </a:xfrm>
        </p:spPr>
        <p:txBody>
          <a:bodyPr>
            <a:normAutofit fontScale="77500" lnSpcReduction="20000"/>
          </a:bodyPr>
          <a:lstStyle/>
          <a:p>
            <a:r>
              <a:rPr lang="en-US" dirty="0" err="1" smtClean="0"/>
              <a:t>Desa</a:t>
            </a:r>
            <a:r>
              <a:rPr lang="en-US" dirty="0" smtClean="0"/>
              <a:t> </a:t>
            </a:r>
            <a:r>
              <a:rPr lang="en-US" dirty="0" err="1" smtClean="0"/>
              <a:t>dimuliakan</a:t>
            </a:r>
            <a:r>
              <a:rPr lang="en-US" dirty="0" smtClean="0"/>
              <a:t>, </a:t>
            </a:r>
            <a:r>
              <a:rPr lang="en-US" dirty="0" err="1" smtClean="0"/>
              <a:t>diakui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dihormati</a:t>
            </a:r>
            <a:endParaRPr lang="en-US" dirty="0" smtClean="0"/>
          </a:p>
          <a:p>
            <a:r>
              <a:rPr lang="en-US" dirty="0" err="1" smtClean="0"/>
              <a:t>Satu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 </a:t>
            </a:r>
            <a:r>
              <a:rPr lang="en-US" dirty="0" err="1" smtClean="0"/>
              <a:t>satu</a:t>
            </a:r>
            <a:r>
              <a:rPr lang="en-US" dirty="0" smtClean="0"/>
              <a:t> </a:t>
            </a:r>
            <a:r>
              <a:rPr lang="en-US" dirty="0" err="1" smtClean="0"/>
              <a:t>perencanaan</a:t>
            </a:r>
            <a:r>
              <a:rPr lang="en-US" dirty="0" smtClean="0"/>
              <a:t>, </a:t>
            </a:r>
            <a:r>
              <a:rPr lang="en-US" dirty="0" err="1" smtClean="0"/>
              <a:t>satu</a:t>
            </a:r>
            <a:r>
              <a:rPr lang="en-US" dirty="0" smtClean="0"/>
              <a:t> </a:t>
            </a:r>
            <a:r>
              <a:rPr lang="en-US" dirty="0" err="1" smtClean="0"/>
              <a:t>anggaran</a:t>
            </a:r>
            <a:r>
              <a:rPr lang="en-US" dirty="0" smtClean="0"/>
              <a:t>. </a:t>
            </a:r>
            <a:r>
              <a:rPr lang="en-US" dirty="0" err="1" smtClean="0"/>
              <a:t>Desa</a:t>
            </a:r>
            <a:r>
              <a:rPr lang="en-US" dirty="0" smtClean="0"/>
              <a:t> </a:t>
            </a:r>
            <a:r>
              <a:rPr lang="en-US" dirty="0" err="1" smtClean="0"/>
              <a:t>berdaulat</a:t>
            </a:r>
            <a:endParaRPr lang="en-US" dirty="0" smtClean="0"/>
          </a:p>
          <a:p>
            <a:r>
              <a:rPr lang="en-US" dirty="0" err="1" smtClean="0"/>
              <a:t>Prinsip</a:t>
            </a:r>
            <a:r>
              <a:rPr lang="en-US" dirty="0" smtClean="0"/>
              <a:t>; </a:t>
            </a:r>
            <a:r>
              <a:rPr lang="en-US" dirty="0" err="1" smtClean="0"/>
              <a:t>recognisi</a:t>
            </a:r>
            <a:r>
              <a:rPr lang="en-US" dirty="0" smtClean="0"/>
              <a:t>, </a:t>
            </a:r>
            <a:r>
              <a:rPr lang="en-US" dirty="0" err="1" smtClean="0"/>
              <a:t>subsidiritas</a:t>
            </a:r>
            <a:endParaRPr lang="en-US" dirty="0" smtClean="0"/>
          </a:p>
          <a:p>
            <a:pPr marL="0" indent="0">
              <a:buNone/>
            </a:pPr>
            <a:r>
              <a:rPr lang="en-US" b="1" dirty="0" err="1" smtClean="0"/>
              <a:t>Kasus</a:t>
            </a:r>
            <a:r>
              <a:rPr lang="en-US" b="1" dirty="0" smtClean="0"/>
              <a:t> </a:t>
            </a:r>
            <a:r>
              <a:rPr lang="en-US" b="1" dirty="0" err="1" smtClean="0"/>
              <a:t>untuk</a:t>
            </a:r>
            <a:r>
              <a:rPr lang="en-US" b="1" dirty="0" smtClean="0"/>
              <a:t> </a:t>
            </a:r>
            <a:r>
              <a:rPr lang="en-US" b="1" dirty="0" err="1" smtClean="0"/>
              <a:t>belajar</a:t>
            </a:r>
            <a:r>
              <a:rPr lang="en-US" b="1" dirty="0" smtClean="0"/>
              <a:t> :</a:t>
            </a:r>
          </a:p>
          <a:p>
            <a:pPr marL="0" indent="0">
              <a:buNone/>
            </a:pPr>
            <a:r>
              <a:rPr lang="en-US" dirty="0" err="1" smtClean="0"/>
              <a:t>Banjir</a:t>
            </a:r>
            <a:r>
              <a:rPr lang="en-US" dirty="0" smtClean="0"/>
              <a:t> di </a:t>
            </a:r>
            <a:r>
              <a:rPr lang="en-US" dirty="0" err="1" smtClean="0"/>
              <a:t>Kabupaten</a:t>
            </a:r>
            <a:r>
              <a:rPr lang="en-US" dirty="0" smtClean="0"/>
              <a:t>  </a:t>
            </a:r>
            <a:r>
              <a:rPr lang="en-US" dirty="0" err="1" smtClean="0"/>
              <a:t>Sintang</a:t>
            </a:r>
            <a:r>
              <a:rPr lang="en-US" dirty="0" smtClean="0"/>
              <a:t> Kalimantan Barat</a:t>
            </a:r>
          </a:p>
          <a:p>
            <a:pPr marL="0" indent="0">
              <a:buNone/>
            </a:pPr>
            <a:r>
              <a:rPr lang="en-US" dirty="0" err="1" smtClean="0"/>
              <a:t>Erupsi</a:t>
            </a:r>
            <a:r>
              <a:rPr lang="en-US" dirty="0" smtClean="0"/>
              <a:t> </a:t>
            </a:r>
            <a:r>
              <a:rPr lang="en-US" dirty="0" err="1" smtClean="0"/>
              <a:t>Gunung</a:t>
            </a:r>
            <a:r>
              <a:rPr lang="en-US" dirty="0" smtClean="0"/>
              <a:t> </a:t>
            </a:r>
            <a:r>
              <a:rPr lang="en-US" dirty="0" err="1" smtClean="0"/>
              <a:t>Semeru</a:t>
            </a:r>
            <a:r>
              <a:rPr lang="en-US" dirty="0" smtClean="0"/>
              <a:t> 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dampaknya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warga</a:t>
            </a:r>
            <a:r>
              <a:rPr lang="en-US" dirty="0" smtClean="0"/>
              <a:t> </a:t>
            </a:r>
            <a:r>
              <a:rPr lang="en-US" dirty="0" err="1"/>
              <a:t>K</a:t>
            </a:r>
            <a:r>
              <a:rPr lang="en-US" dirty="0" err="1" smtClean="0"/>
              <a:t>abupaten</a:t>
            </a:r>
            <a:r>
              <a:rPr lang="en-US" dirty="0" smtClean="0"/>
              <a:t> </a:t>
            </a:r>
            <a:r>
              <a:rPr lang="en-US" dirty="0" err="1" smtClean="0"/>
              <a:t>Lumajang</a:t>
            </a:r>
            <a:r>
              <a:rPr lang="en-US" dirty="0" smtClean="0"/>
              <a:t> </a:t>
            </a:r>
            <a:r>
              <a:rPr lang="en-US" dirty="0" err="1" smtClean="0"/>
              <a:t>Jawa</a:t>
            </a:r>
            <a:r>
              <a:rPr lang="en-US" dirty="0" smtClean="0"/>
              <a:t>  </a:t>
            </a:r>
            <a:r>
              <a:rPr lang="en-US" dirty="0" err="1" smtClean="0"/>
              <a:t>Timur</a:t>
            </a:r>
            <a:endParaRPr lang="en-US" dirty="0" smtClean="0"/>
          </a:p>
          <a:p>
            <a:pPr marL="0" indent="0">
              <a:buNone/>
            </a:pPr>
            <a:r>
              <a:rPr lang="en-US" dirty="0" err="1" smtClean="0"/>
              <a:t>Persoalan</a:t>
            </a:r>
            <a:r>
              <a:rPr lang="en-US" dirty="0" smtClean="0"/>
              <a:t> </a:t>
            </a:r>
            <a:r>
              <a:rPr lang="en-US" dirty="0" err="1" smtClean="0"/>
              <a:t>banjir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erupsi</a:t>
            </a:r>
            <a:r>
              <a:rPr lang="en-US" dirty="0" smtClean="0"/>
              <a:t> </a:t>
            </a:r>
            <a:r>
              <a:rPr lang="en-US" dirty="0" err="1" smtClean="0"/>
              <a:t>Gunung</a:t>
            </a:r>
            <a:r>
              <a:rPr lang="en-US" dirty="0" smtClean="0"/>
              <a:t> </a:t>
            </a:r>
            <a:r>
              <a:rPr lang="en-US" dirty="0" err="1" smtClean="0"/>
              <a:t>Semeru</a:t>
            </a:r>
            <a:r>
              <a:rPr lang="en-US" dirty="0" smtClean="0"/>
              <a:t> </a:t>
            </a:r>
            <a:r>
              <a:rPr lang="en-US" dirty="0" err="1" smtClean="0"/>
              <a:t>dilihat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ilmu</a:t>
            </a:r>
            <a:r>
              <a:rPr lang="en-US" dirty="0" smtClean="0"/>
              <a:t> </a:t>
            </a:r>
            <a:r>
              <a:rPr lang="en-US" dirty="0" err="1" smtClean="0"/>
              <a:t>Pemerintahan</a:t>
            </a:r>
            <a:r>
              <a:rPr lang="en-US" dirty="0" smtClean="0"/>
              <a:t>. </a:t>
            </a:r>
            <a:r>
              <a:rPr lang="en-US" dirty="0" err="1" smtClean="0"/>
              <a:t>Ilmu</a:t>
            </a:r>
            <a:r>
              <a:rPr lang="en-US" dirty="0" smtClean="0"/>
              <a:t>  </a:t>
            </a:r>
            <a:r>
              <a:rPr lang="en-US" dirty="0" err="1" smtClean="0"/>
              <a:t>Pemerintahan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perspektif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menempatkan</a:t>
            </a:r>
            <a:r>
              <a:rPr lang="en-US" dirty="0" smtClean="0"/>
              <a:t> </a:t>
            </a:r>
            <a:r>
              <a:rPr lang="en-US" dirty="0" err="1" smtClean="0"/>
              <a:t>warga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subyek</a:t>
            </a:r>
            <a:r>
              <a:rPr lang="en-US" dirty="0" smtClean="0"/>
              <a:t> </a:t>
            </a:r>
            <a:r>
              <a:rPr lang="en-US" dirty="0" err="1" smtClean="0"/>
              <a:t>kajian</a:t>
            </a:r>
            <a:endParaRPr lang="en-US" dirty="0" smtClean="0"/>
          </a:p>
          <a:p>
            <a:pPr marL="0" indent="0">
              <a:buNone/>
            </a:pPr>
            <a:r>
              <a:rPr lang="en-US" dirty="0" err="1" smtClean="0"/>
              <a:t>Pemerintahan</a:t>
            </a:r>
            <a:r>
              <a:rPr lang="en-US" dirty="0" smtClean="0"/>
              <a:t> </a:t>
            </a:r>
            <a:r>
              <a:rPr lang="en-US" dirty="0" err="1" smtClean="0"/>
              <a:t>memiliki</a:t>
            </a:r>
            <a:r>
              <a:rPr lang="en-US" dirty="0" smtClean="0"/>
              <a:t> </a:t>
            </a:r>
            <a:r>
              <a:rPr lang="en-US" dirty="0" err="1" smtClean="0"/>
              <a:t>otoritas</a:t>
            </a:r>
            <a:r>
              <a:rPr lang="en-US" dirty="0"/>
              <a:t>(</a:t>
            </a:r>
            <a:r>
              <a:rPr lang="en-US" dirty="0" err="1" smtClean="0"/>
              <a:t>legaltitas</a:t>
            </a:r>
            <a:r>
              <a:rPr lang="en-US" dirty="0" smtClean="0"/>
              <a:t>) </a:t>
            </a:r>
            <a:r>
              <a:rPr lang="en-US" dirty="0" err="1" smtClean="0"/>
              <a:t>tetapi</a:t>
            </a:r>
            <a:r>
              <a:rPr lang="en-US" dirty="0" smtClean="0"/>
              <a:t>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ditopang</a:t>
            </a:r>
            <a:r>
              <a:rPr lang="en-US" dirty="0" smtClean="0"/>
              <a:t> </a:t>
            </a:r>
            <a:r>
              <a:rPr lang="en-US" dirty="0" err="1" smtClean="0"/>
              <a:t>legitimasi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Denpasar Bali: </a:t>
            </a:r>
            <a:r>
              <a:rPr lang="en-US" dirty="0" err="1" smtClean="0"/>
              <a:t>sungai</a:t>
            </a:r>
            <a:r>
              <a:rPr lang="en-US" dirty="0" smtClean="0"/>
              <a:t> </a:t>
            </a:r>
            <a:r>
              <a:rPr lang="en-US" dirty="0" err="1" smtClean="0"/>
              <a:t>bersih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12663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pagerharjo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dirty="0" smtClean="0"/>
              <a:t>UU No 13 </a:t>
            </a:r>
            <a:r>
              <a:rPr lang="en-US" dirty="0" err="1" smtClean="0"/>
              <a:t>Tahun</a:t>
            </a:r>
            <a:r>
              <a:rPr lang="en-US" dirty="0" smtClean="0"/>
              <a:t> 2012 DIY</a:t>
            </a:r>
          </a:p>
          <a:p>
            <a:pPr marL="0" indent="0">
              <a:buNone/>
            </a:pPr>
            <a:r>
              <a:rPr lang="en-US" dirty="0" smtClean="0"/>
              <a:t>UU No. 6 </a:t>
            </a:r>
            <a:r>
              <a:rPr lang="en-US" dirty="0" err="1" smtClean="0"/>
              <a:t>Tahun</a:t>
            </a:r>
            <a:r>
              <a:rPr lang="en-US" dirty="0" smtClean="0"/>
              <a:t> 2014 </a:t>
            </a:r>
            <a:r>
              <a:rPr lang="en-US" dirty="0" err="1" smtClean="0"/>
              <a:t>Desa</a:t>
            </a:r>
            <a:endParaRPr lang="en-US" dirty="0" smtClean="0"/>
          </a:p>
          <a:p>
            <a:pPr marL="0" indent="0">
              <a:buNone/>
            </a:pPr>
            <a:r>
              <a:rPr lang="en-US" dirty="0" err="1" smtClean="0"/>
              <a:t>Pergub</a:t>
            </a:r>
            <a:r>
              <a:rPr lang="en-US" dirty="0" smtClean="0"/>
              <a:t> No. 2 </a:t>
            </a:r>
            <a:r>
              <a:rPr lang="en-US" dirty="0" err="1" smtClean="0"/>
              <a:t>Tahun</a:t>
            </a:r>
            <a:r>
              <a:rPr lang="en-US" dirty="0" smtClean="0"/>
              <a:t> 2020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Pedoman</a:t>
            </a:r>
            <a:r>
              <a:rPr lang="en-US" dirty="0" smtClean="0"/>
              <a:t> </a:t>
            </a:r>
            <a:r>
              <a:rPr lang="en-US" dirty="0" err="1" smtClean="0"/>
              <a:t>Kalurahan</a:t>
            </a:r>
            <a:endParaRPr lang="en-US" dirty="0" smtClean="0"/>
          </a:p>
          <a:p>
            <a:pPr marL="0" indent="0">
              <a:buNone/>
            </a:pPr>
            <a:r>
              <a:rPr lang="en-US" dirty="0" err="1" smtClean="0"/>
              <a:t>Isu</a:t>
            </a:r>
            <a:r>
              <a:rPr lang="en-US" dirty="0" smtClean="0"/>
              <a:t> : Dana </a:t>
            </a:r>
            <a:r>
              <a:rPr lang="en-US" dirty="0" err="1" smtClean="0"/>
              <a:t>keistimewaan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berdampak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kesejahteraan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Dana </a:t>
            </a:r>
            <a:r>
              <a:rPr lang="en-US" dirty="0" err="1" smtClean="0"/>
              <a:t>keistimewaan</a:t>
            </a:r>
            <a:r>
              <a:rPr lang="en-US" dirty="0" smtClean="0"/>
              <a:t> </a:t>
            </a:r>
            <a:r>
              <a:rPr lang="en-US" dirty="0" err="1" smtClean="0"/>
              <a:t>hanya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infrastrastruktur</a:t>
            </a:r>
            <a:r>
              <a:rPr lang="en-US" dirty="0" smtClean="0"/>
              <a:t> </a:t>
            </a:r>
            <a:r>
              <a:rPr lang="en-US" dirty="0" err="1" smtClean="0"/>
              <a:t>kraton</a:t>
            </a:r>
            <a:r>
              <a:rPr lang="en-US" dirty="0" smtClean="0"/>
              <a:t>. Salah </a:t>
            </a:r>
            <a:r>
              <a:rPr lang="en-US" dirty="0" err="1" smtClean="0"/>
              <a:t>pilar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keistimewaan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budaya</a:t>
            </a:r>
            <a:r>
              <a:rPr lang="en-US" dirty="0" smtClean="0"/>
              <a:t>(  </a:t>
            </a:r>
            <a:r>
              <a:rPr lang="en-US" dirty="0" err="1" smtClean="0"/>
              <a:t>teknologi</a:t>
            </a:r>
            <a:r>
              <a:rPr lang="en-US" dirty="0" smtClean="0"/>
              <a:t>, </a:t>
            </a:r>
            <a:r>
              <a:rPr lang="en-US" dirty="0" err="1" smtClean="0"/>
              <a:t>sikap</a:t>
            </a:r>
            <a:r>
              <a:rPr lang="en-US" dirty="0" smtClean="0"/>
              <a:t>, </a:t>
            </a:r>
            <a:r>
              <a:rPr lang="en-US" dirty="0" err="1" smtClean="0"/>
              <a:t>kebiasaan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1 </a:t>
            </a:r>
            <a:r>
              <a:rPr lang="en-US" dirty="0" err="1" smtClean="0"/>
              <a:t>milyard</a:t>
            </a:r>
            <a:r>
              <a:rPr lang="en-US" dirty="0" smtClean="0"/>
              <a:t> UNTUK DESA  MANDIRI BUDAYA</a:t>
            </a:r>
          </a:p>
          <a:p>
            <a:pPr marL="0" indent="0">
              <a:buNone/>
            </a:pPr>
            <a:r>
              <a:rPr lang="en-US" dirty="0" smtClean="0"/>
              <a:t>KANTONG BUDAYA, RINTISAN BUDAYA, DESA BUDAYA , DESA MANDIRI BUDAYA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243106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problem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err="1" smtClean="0"/>
              <a:t>Provinsi</a:t>
            </a:r>
            <a:r>
              <a:rPr lang="en-US" dirty="0" smtClean="0"/>
              <a:t> ;</a:t>
            </a:r>
            <a:r>
              <a:rPr lang="en-US" dirty="0" err="1" smtClean="0"/>
              <a:t>Kundha</a:t>
            </a:r>
            <a:r>
              <a:rPr lang="en-US" dirty="0" smtClean="0"/>
              <a:t> </a:t>
            </a:r>
            <a:r>
              <a:rPr lang="en-US" dirty="0" err="1" smtClean="0"/>
              <a:t>Budaya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dinas</a:t>
            </a:r>
            <a:r>
              <a:rPr lang="en-US" dirty="0" smtClean="0"/>
              <a:t> </a:t>
            </a:r>
            <a:r>
              <a:rPr lang="en-US" dirty="0" err="1" smtClean="0"/>
              <a:t>pengampu</a:t>
            </a:r>
            <a:r>
              <a:rPr lang="en-US" dirty="0" smtClean="0"/>
              <a:t> di </a:t>
            </a:r>
            <a:r>
              <a:rPr lang="en-US" dirty="0" err="1" smtClean="0"/>
              <a:t>kabupaten</a:t>
            </a:r>
            <a:r>
              <a:rPr lang="en-US" dirty="0" smtClean="0"/>
              <a:t>. </a:t>
            </a:r>
            <a:r>
              <a:rPr lang="en-US" dirty="0" err="1" smtClean="0"/>
              <a:t>Keistimewaan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kesejahteraan</a:t>
            </a:r>
            <a:endParaRPr lang="en-US" dirty="0" smtClean="0"/>
          </a:p>
          <a:p>
            <a:r>
              <a:rPr lang="en-US" dirty="0" err="1" smtClean="0"/>
              <a:t>Masing</a:t>
            </a:r>
            <a:r>
              <a:rPr lang="en-US" dirty="0" smtClean="0"/>
              <a:t> –</a:t>
            </a:r>
            <a:r>
              <a:rPr lang="en-US" dirty="0" err="1" smtClean="0"/>
              <a:t>masing</a:t>
            </a:r>
            <a:r>
              <a:rPr lang="en-US" dirty="0" smtClean="0"/>
              <a:t> </a:t>
            </a:r>
            <a:r>
              <a:rPr lang="en-US" dirty="0" err="1" smtClean="0"/>
              <a:t>elemen</a:t>
            </a:r>
            <a:r>
              <a:rPr lang="en-US" dirty="0" smtClean="0"/>
              <a:t>: </a:t>
            </a:r>
            <a:r>
              <a:rPr lang="en-US" dirty="0" err="1" smtClean="0"/>
              <a:t>Perempuan</a:t>
            </a:r>
            <a:r>
              <a:rPr lang="en-US" dirty="0" smtClean="0"/>
              <a:t>( Prima),  </a:t>
            </a:r>
            <a:r>
              <a:rPr lang="en-US" dirty="0" err="1" smtClean="0"/>
              <a:t>pengusaha</a:t>
            </a:r>
            <a:r>
              <a:rPr lang="en-US" dirty="0" smtClean="0"/>
              <a:t>(</a:t>
            </a:r>
            <a:r>
              <a:rPr lang="en-US" dirty="0" err="1" smtClean="0"/>
              <a:t>enterpreneur</a:t>
            </a:r>
            <a:r>
              <a:rPr lang="en-US" dirty="0" smtClean="0"/>
              <a:t>), </a:t>
            </a:r>
            <a:r>
              <a:rPr lang="en-US" dirty="0" err="1" smtClean="0"/>
              <a:t>Wisata</a:t>
            </a:r>
            <a:r>
              <a:rPr lang="en-US" dirty="0" smtClean="0"/>
              <a:t>, </a:t>
            </a:r>
            <a:r>
              <a:rPr lang="en-US" dirty="0" err="1" smtClean="0"/>
              <a:t>budaya</a:t>
            </a:r>
            <a:endParaRPr lang="en-US" dirty="0" smtClean="0"/>
          </a:p>
          <a:p>
            <a:pPr marL="0" indent="0">
              <a:buNone/>
            </a:pPr>
            <a:r>
              <a:rPr lang="en-US" dirty="0" err="1" smtClean="0"/>
              <a:t>Judul</a:t>
            </a:r>
            <a:endParaRPr lang="en-US" dirty="0" smtClean="0"/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err="1" smtClean="0"/>
              <a:t>Pelembagaan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 </a:t>
            </a:r>
            <a:r>
              <a:rPr lang="en-US" dirty="0" err="1" smtClean="0"/>
              <a:t>wisata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model common pool resources</a:t>
            </a:r>
          </a:p>
          <a:p>
            <a:pPr marL="0" indent="0">
              <a:buNone/>
            </a:pPr>
            <a:r>
              <a:rPr lang="en-US" dirty="0" err="1" smtClean="0"/>
              <a:t>Pemerintah</a:t>
            </a:r>
            <a:r>
              <a:rPr lang="en-US" dirty="0" smtClean="0"/>
              <a:t> </a:t>
            </a:r>
            <a:r>
              <a:rPr lang="en-US" dirty="0" err="1" smtClean="0"/>
              <a:t>hadir</a:t>
            </a:r>
            <a:endParaRPr lang="en-US" dirty="0" smtClean="0"/>
          </a:p>
          <a:p>
            <a:pPr marL="0" indent="0">
              <a:buNone/>
            </a:pPr>
            <a:r>
              <a:rPr lang="en-US" dirty="0" err="1" smtClean="0"/>
              <a:t>Masing</a:t>
            </a:r>
            <a:r>
              <a:rPr lang="en-US" dirty="0" smtClean="0"/>
              <a:t> – </a:t>
            </a:r>
            <a:r>
              <a:rPr lang="en-US" dirty="0" err="1" smtClean="0"/>
              <a:t>masing</a:t>
            </a:r>
            <a:r>
              <a:rPr lang="en-US" dirty="0" smtClean="0"/>
              <a:t> </a:t>
            </a:r>
            <a:r>
              <a:rPr lang="en-US" dirty="0" err="1" smtClean="0"/>
              <a:t>elemen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kesadaran</a:t>
            </a:r>
            <a:r>
              <a:rPr lang="en-US" dirty="0" smtClean="0"/>
              <a:t> </a:t>
            </a:r>
            <a:r>
              <a:rPr lang="en-US" dirty="0" err="1" smtClean="0"/>
              <a:t>kepentingan</a:t>
            </a:r>
            <a:r>
              <a:rPr lang="en-US" dirty="0" smtClean="0"/>
              <a:t> </a:t>
            </a:r>
            <a:r>
              <a:rPr lang="en-US" dirty="0" err="1" smtClean="0"/>
              <a:t>bersama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358869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0" indent="0"/>
            <a:r>
              <a:rPr lang="en-US" sz="2800" dirty="0" err="1" smtClean="0"/>
              <a:t>Pelembagaan</a:t>
            </a:r>
            <a:r>
              <a:rPr lang="en-US" sz="2800" dirty="0" smtClean="0"/>
              <a:t> </a:t>
            </a:r>
            <a:r>
              <a:rPr lang="en-US" sz="2800" dirty="0" err="1" smtClean="0"/>
              <a:t>desa</a:t>
            </a:r>
            <a:r>
              <a:rPr lang="en-US" sz="2800" dirty="0" smtClean="0"/>
              <a:t> </a:t>
            </a:r>
            <a:r>
              <a:rPr lang="en-US" sz="2800" dirty="0"/>
              <a:t> </a:t>
            </a:r>
            <a:r>
              <a:rPr lang="en-US" sz="2800" dirty="0" err="1" smtClean="0"/>
              <a:t>mandiri</a:t>
            </a:r>
            <a:r>
              <a:rPr lang="en-US" sz="2800" dirty="0" smtClean="0"/>
              <a:t> </a:t>
            </a:r>
            <a:r>
              <a:rPr lang="en-US" sz="2800" dirty="0" err="1" smtClean="0"/>
              <a:t>budaya</a:t>
            </a:r>
            <a:r>
              <a:rPr lang="en-US" sz="2800" dirty="0" smtClean="0"/>
              <a:t> </a:t>
            </a:r>
            <a:r>
              <a:rPr lang="en-US" sz="2800" dirty="0" err="1" smtClean="0"/>
              <a:t>Pagerharjo</a:t>
            </a:r>
            <a:r>
              <a:rPr lang="en-US" sz="2800" dirty="0" smtClean="0"/>
              <a:t> </a:t>
            </a:r>
            <a:r>
              <a:rPr lang="en-US" sz="2800" dirty="0" err="1" smtClean="0"/>
              <a:t>berdasarkan</a:t>
            </a:r>
            <a:r>
              <a:rPr lang="en-US" sz="2800" dirty="0" smtClean="0"/>
              <a:t> model common pool resources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dirty="0" smtClean="0"/>
              <a:t> </a:t>
            </a:r>
            <a:r>
              <a:rPr lang="en-US" dirty="0" err="1" smtClean="0"/>
              <a:t>Latar</a:t>
            </a:r>
            <a:r>
              <a:rPr lang="en-US" dirty="0" smtClean="0"/>
              <a:t> </a:t>
            </a:r>
            <a:r>
              <a:rPr lang="en-US" dirty="0" err="1" smtClean="0"/>
              <a:t>belakang</a:t>
            </a:r>
            <a:r>
              <a:rPr lang="en-US" dirty="0" smtClean="0"/>
              <a:t> </a:t>
            </a:r>
            <a:r>
              <a:rPr lang="en-US" dirty="0" err="1" smtClean="0"/>
              <a:t>masalah</a:t>
            </a:r>
            <a:endParaRPr lang="en-US" dirty="0" smtClean="0"/>
          </a:p>
          <a:p>
            <a:pPr marL="0" indent="0">
              <a:buNone/>
            </a:pPr>
            <a:r>
              <a:rPr lang="en-US" dirty="0" err="1" smtClean="0"/>
              <a:t>Regulasi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  </a:t>
            </a:r>
            <a:r>
              <a:rPr lang="en-US" dirty="0" err="1" smtClean="0"/>
              <a:t>budaya</a:t>
            </a:r>
            <a:r>
              <a:rPr lang="en-US" dirty="0" smtClean="0"/>
              <a:t> </a:t>
            </a:r>
            <a:r>
              <a:rPr lang="en-US" dirty="0" err="1" smtClean="0"/>
              <a:t>menimbulkan</a:t>
            </a:r>
            <a:r>
              <a:rPr lang="en-US" dirty="0" smtClean="0"/>
              <a:t> </a:t>
            </a:r>
            <a:r>
              <a:rPr lang="en-US" dirty="0" err="1" smtClean="0"/>
              <a:t>tarik</a:t>
            </a:r>
            <a:r>
              <a:rPr lang="en-US" dirty="0" smtClean="0"/>
              <a:t> </a:t>
            </a:r>
            <a:r>
              <a:rPr lang="en-US" dirty="0" err="1" smtClean="0"/>
              <a:t>menarik</a:t>
            </a:r>
            <a:r>
              <a:rPr lang="en-US" dirty="0" smtClean="0"/>
              <a:t> </a:t>
            </a:r>
            <a:r>
              <a:rPr lang="en-US" dirty="0" err="1" smtClean="0"/>
              <a:t>baik</a:t>
            </a:r>
            <a:r>
              <a:rPr lang="en-US" dirty="0" smtClean="0"/>
              <a:t> 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institusi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 </a:t>
            </a:r>
            <a:r>
              <a:rPr lang="en-US" dirty="0" err="1" smtClean="0"/>
              <a:t>elemen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 </a:t>
            </a:r>
            <a:r>
              <a:rPr lang="en-US" dirty="0" err="1" smtClean="0"/>
              <a:t>mandiri</a:t>
            </a:r>
            <a:r>
              <a:rPr lang="en-US" dirty="0" smtClean="0"/>
              <a:t> </a:t>
            </a:r>
            <a:r>
              <a:rPr lang="en-US" dirty="0" err="1" smtClean="0"/>
              <a:t>budaya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Common pool resources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penghubung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strategi</a:t>
            </a:r>
            <a:r>
              <a:rPr lang="en-US" dirty="0" smtClean="0"/>
              <a:t> </a:t>
            </a:r>
            <a:r>
              <a:rPr lang="en-US" dirty="0" err="1" smtClean="0"/>
              <a:t>pemerintah</a:t>
            </a:r>
            <a:r>
              <a:rPr lang="en-US" dirty="0" smtClean="0"/>
              <a:t>  </a:t>
            </a:r>
            <a:r>
              <a:rPr lang="en-US" dirty="0" err="1"/>
              <a:t>P</a:t>
            </a:r>
            <a:r>
              <a:rPr lang="en-US" dirty="0" err="1" smtClean="0"/>
              <a:t>agerharjo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mewujudkan</a:t>
            </a:r>
            <a:r>
              <a:rPr lang="en-US" dirty="0" smtClean="0"/>
              <a:t> </a:t>
            </a:r>
            <a:r>
              <a:rPr lang="en-US" dirty="0" err="1" smtClean="0"/>
              <a:t>kesejahteraan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usaha</a:t>
            </a:r>
            <a:r>
              <a:rPr lang="en-US" dirty="0" smtClean="0"/>
              <a:t> </a:t>
            </a:r>
            <a:r>
              <a:rPr lang="en-US" dirty="0" err="1" smtClean="0"/>
              <a:t>pelembagaan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 </a:t>
            </a:r>
            <a:r>
              <a:rPr lang="en-US" dirty="0" err="1" smtClean="0"/>
              <a:t>mandiri</a:t>
            </a:r>
            <a:r>
              <a:rPr lang="en-US" dirty="0" smtClean="0"/>
              <a:t> </a:t>
            </a:r>
            <a:r>
              <a:rPr lang="en-US" dirty="0" err="1" smtClean="0"/>
              <a:t>budaya,modal</a:t>
            </a:r>
            <a:r>
              <a:rPr lang="en-US" dirty="0" smtClean="0"/>
              <a:t> </a:t>
            </a:r>
            <a:r>
              <a:rPr lang="en-US" smtClean="0"/>
              <a:t>sosial</a:t>
            </a:r>
            <a:endParaRPr lang="en-US" dirty="0" smtClean="0"/>
          </a:p>
          <a:p>
            <a:pPr marL="0" indent="0">
              <a:buNone/>
            </a:pPr>
            <a:r>
              <a:rPr lang="en-US" dirty="0" err="1" smtClean="0"/>
              <a:t>Rumusan</a:t>
            </a:r>
            <a:r>
              <a:rPr lang="en-US" dirty="0" smtClean="0"/>
              <a:t> </a:t>
            </a:r>
            <a:r>
              <a:rPr lang="en-US" dirty="0" err="1" smtClean="0"/>
              <a:t>masalah</a:t>
            </a:r>
            <a:endParaRPr lang="en-US" dirty="0" smtClean="0"/>
          </a:p>
          <a:p>
            <a:pPr marL="0" indent="0">
              <a:buNone/>
            </a:pPr>
            <a:r>
              <a:rPr lang="en-US" dirty="0" err="1" smtClean="0"/>
              <a:t>Mengapa</a:t>
            </a:r>
            <a:r>
              <a:rPr lang="en-US" dirty="0" smtClean="0"/>
              <a:t>  </a:t>
            </a:r>
            <a:r>
              <a:rPr lang="en-US" dirty="0" err="1" smtClean="0"/>
              <a:t>pelembagaan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 </a:t>
            </a:r>
            <a:r>
              <a:rPr lang="en-US" dirty="0" err="1" smtClean="0"/>
              <a:t>mandiri</a:t>
            </a:r>
            <a:r>
              <a:rPr lang="en-US" dirty="0" smtClean="0"/>
              <a:t> </a:t>
            </a:r>
            <a:r>
              <a:rPr lang="en-US" dirty="0" err="1" smtClean="0"/>
              <a:t>budaya</a:t>
            </a:r>
            <a:r>
              <a:rPr lang="en-US" dirty="0" smtClean="0"/>
              <a:t> </a:t>
            </a:r>
            <a:r>
              <a:rPr lang="en-US" dirty="0" err="1" smtClean="0"/>
              <a:t>Pagerharjo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 </a:t>
            </a:r>
            <a:r>
              <a:rPr lang="en-US" dirty="0" err="1" smtClean="0"/>
              <a:t>penerapan</a:t>
            </a:r>
            <a:r>
              <a:rPr lang="en-US" dirty="0" smtClean="0"/>
              <a:t>  model  common pool </a:t>
            </a:r>
            <a:r>
              <a:rPr lang="en-US" dirty="0" err="1" smtClean="0"/>
              <a:t>resouces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mewujudkan</a:t>
            </a:r>
            <a:r>
              <a:rPr lang="en-US" dirty="0" smtClean="0"/>
              <a:t> </a:t>
            </a:r>
            <a:r>
              <a:rPr lang="en-US" dirty="0" err="1" smtClean="0"/>
              <a:t>kesejahteraan</a:t>
            </a:r>
            <a:endParaRPr lang="en-US" dirty="0" smtClean="0"/>
          </a:p>
          <a:p>
            <a:pPr marL="0" indent="0">
              <a:buNone/>
            </a:pPr>
            <a:r>
              <a:rPr lang="en-US" dirty="0" err="1" smtClean="0"/>
              <a:t>Bagaimana</a:t>
            </a:r>
            <a:r>
              <a:rPr lang="en-US" dirty="0" smtClean="0"/>
              <a:t>  </a:t>
            </a:r>
            <a:r>
              <a:rPr lang="en-US" dirty="0" err="1" smtClean="0"/>
              <a:t>pemanfaatan</a:t>
            </a:r>
            <a:r>
              <a:rPr lang="en-US" dirty="0" smtClean="0"/>
              <a:t>  </a:t>
            </a:r>
            <a:r>
              <a:rPr lang="en-US" dirty="0" err="1" smtClean="0"/>
              <a:t>desa</a:t>
            </a:r>
            <a:r>
              <a:rPr lang="en-US" dirty="0" smtClean="0"/>
              <a:t> </a:t>
            </a:r>
            <a:r>
              <a:rPr lang="en-US" dirty="0" err="1" smtClean="0"/>
              <a:t>mandiri</a:t>
            </a:r>
            <a:r>
              <a:rPr lang="en-US" dirty="0" smtClean="0"/>
              <a:t> </a:t>
            </a:r>
            <a:r>
              <a:rPr lang="en-US" dirty="0" err="1" smtClean="0"/>
              <a:t>budaya</a:t>
            </a:r>
            <a:r>
              <a:rPr lang="en-US" dirty="0" smtClean="0"/>
              <a:t> </a:t>
            </a:r>
            <a:r>
              <a:rPr lang="en-US" dirty="0" err="1" smtClean="0"/>
              <a:t>dilakukan</a:t>
            </a:r>
            <a:r>
              <a:rPr lang="en-US" dirty="0" smtClean="0"/>
              <a:t> </a:t>
            </a:r>
            <a:r>
              <a:rPr lang="en-US" dirty="0" err="1" smtClean="0"/>
              <a:t>berdasarkan</a:t>
            </a:r>
            <a:r>
              <a:rPr lang="en-US" dirty="0" smtClean="0"/>
              <a:t> modal </a:t>
            </a:r>
            <a:r>
              <a:rPr lang="en-US" dirty="0" err="1" smtClean="0"/>
              <a:t>sosial</a:t>
            </a:r>
            <a:r>
              <a:rPr lang="en-US" dirty="0" smtClean="0"/>
              <a:t> yang </a:t>
            </a:r>
            <a:r>
              <a:rPr lang="en-US" dirty="0" err="1" smtClean="0"/>
              <a:t>dimiliki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setempat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489154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n-US" dirty="0" err="1" smtClean="0"/>
              <a:t>Pemerintah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err="1" smtClean="0"/>
              <a:t>kerjasama</a:t>
            </a:r>
            <a:r>
              <a:rPr lang="en-US" dirty="0" smtClean="0"/>
              <a:t> </a:t>
            </a:r>
            <a:r>
              <a:rPr lang="en-US" dirty="0" err="1" smtClean="0"/>
              <a:t>antar</a:t>
            </a:r>
            <a:r>
              <a:rPr lang="en-US" dirty="0" smtClean="0"/>
              <a:t> </a:t>
            </a:r>
            <a:r>
              <a:rPr lang="en-US" dirty="0" err="1" smtClean="0"/>
              <a:t>pemerintah</a:t>
            </a:r>
            <a:endParaRPr lang="en-US" dirty="0" smtClean="0"/>
          </a:p>
        </p:txBody>
      </p:sp>
      <p:sp>
        <p:nvSpPr>
          <p:cNvPr id="15364" name="Rectangle 4"/>
          <p:cNvSpPr>
            <a:spLocks noGrp="1" noChangeArrowheads="1"/>
          </p:cNvSpPr>
          <p:nvPr>
            <p:ph type="body" sz="half" idx="1"/>
          </p:nvPr>
        </p:nvSpPr>
        <p:spPr>
          <a:xfrm>
            <a:off x="2438400" y="1600200"/>
            <a:ext cx="3140075" cy="4495800"/>
          </a:xfrm>
        </p:spPr>
        <p:txBody>
          <a:bodyPr/>
          <a:lstStyle/>
          <a:p>
            <a:pPr eaLnBrk="1" hangingPunct="1">
              <a:defRPr/>
            </a:pPr>
            <a:r>
              <a:rPr lang="en-US" b="1" u="sng" smtClean="0"/>
              <a:t>Singbebas</a:t>
            </a:r>
            <a:r>
              <a:rPr lang="en-US" smtClean="0"/>
              <a:t> (singkawang, Bengkayang dan Sambas) titik tekannya pada pertanian organik seperti jagung, padi nenas dan Hortikultura</a:t>
            </a:r>
          </a:p>
        </p:txBody>
      </p:sp>
      <p:sp>
        <p:nvSpPr>
          <p:cNvPr id="15365" name="Rectangle 5"/>
          <p:cNvSpPr>
            <a:spLocks noGrp="1" noChangeArrowheads="1"/>
          </p:cNvSpPr>
          <p:nvPr>
            <p:ph type="body" sz="half" idx="2"/>
          </p:nvPr>
        </p:nvSpPr>
        <p:spPr>
          <a:xfrm>
            <a:off x="5699125" y="1600200"/>
            <a:ext cx="3140075" cy="4495800"/>
          </a:xfrm>
        </p:spPr>
        <p:txBody>
          <a:bodyPr/>
          <a:lstStyle/>
          <a:p>
            <a:pPr marL="533400" indent="-533400" eaLnBrk="1" hangingPunct="1">
              <a:defRPr/>
            </a:pPr>
            <a:r>
              <a:rPr lang="en-US" b="1" smtClean="0"/>
              <a:t>Kartamantul</a:t>
            </a:r>
          </a:p>
          <a:p>
            <a:pPr marL="533400" indent="-533400" eaLnBrk="1" hangingPunct="1">
              <a:buFontTx/>
              <a:buAutoNum type="arabicPeriod"/>
              <a:defRPr/>
            </a:pPr>
            <a:r>
              <a:rPr lang="en-US" smtClean="0"/>
              <a:t>Penanganan sampah di Piyungan </a:t>
            </a:r>
          </a:p>
          <a:p>
            <a:pPr marL="533400" indent="-533400" eaLnBrk="1" hangingPunct="1">
              <a:buFontTx/>
              <a:buAutoNum type="arabicPeriod"/>
              <a:defRPr/>
            </a:pPr>
            <a:r>
              <a:rPr lang="en-US" smtClean="0"/>
              <a:t>Persoalan lintas daerah</a:t>
            </a:r>
          </a:p>
          <a:p>
            <a:pPr marL="533400" indent="-533400" eaLnBrk="1" hangingPunct="1">
              <a:buFontTx/>
              <a:buAutoNum type="arabicPeriod"/>
              <a:defRPr/>
            </a:pPr>
            <a:r>
              <a:rPr lang="en-US" smtClean="0"/>
              <a:t>Pengelolaan tata ruang</a:t>
            </a:r>
          </a:p>
          <a:p>
            <a:pPr marL="533400" indent="-533400" eaLnBrk="1" hangingPunct="1">
              <a:buFont typeface="Wingdings" pitchFamily="2" charset="2"/>
              <a:buNone/>
              <a:defRPr/>
            </a:pPr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1440458153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Kulon</a:t>
            </a:r>
            <a:r>
              <a:rPr lang="en-US" dirty="0" smtClean="0"/>
              <a:t>  </a:t>
            </a:r>
            <a:r>
              <a:rPr lang="en-US" dirty="0" err="1" smtClean="0"/>
              <a:t>Progo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 err="1" smtClean="0"/>
              <a:t>Gerakan</a:t>
            </a:r>
            <a:r>
              <a:rPr lang="en-US" dirty="0" smtClean="0"/>
              <a:t> </a:t>
            </a:r>
            <a:r>
              <a:rPr lang="en-US" dirty="0" err="1" smtClean="0"/>
              <a:t>bela</a:t>
            </a:r>
            <a:r>
              <a:rPr lang="en-US" dirty="0" smtClean="0"/>
              <a:t> </a:t>
            </a:r>
            <a:r>
              <a:rPr lang="en-US" dirty="0" err="1" smtClean="0"/>
              <a:t>beli</a:t>
            </a:r>
            <a:r>
              <a:rPr lang="en-US" dirty="0" smtClean="0"/>
              <a:t> </a:t>
            </a:r>
            <a:r>
              <a:rPr lang="en-US" dirty="0" err="1" smtClean="0"/>
              <a:t>Kulon</a:t>
            </a:r>
            <a:r>
              <a:rPr lang="en-US" dirty="0" smtClean="0"/>
              <a:t> </a:t>
            </a:r>
            <a:r>
              <a:rPr lang="en-US" dirty="0" err="1" smtClean="0"/>
              <a:t>progo</a:t>
            </a:r>
            <a:endParaRPr lang="en-US" dirty="0" smtClean="0"/>
          </a:p>
          <a:p>
            <a:pPr marL="0" indent="0">
              <a:buNone/>
            </a:pPr>
            <a:r>
              <a:rPr lang="en-US" dirty="0" err="1" smtClean="0"/>
              <a:t>Fakta</a:t>
            </a:r>
            <a:endParaRPr lang="en-US" dirty="0" smtClean="0"/>
          </a:p>
          <a:p>
            <a:pPr marL="514350" indent="-514350">
              <a:buAutoNum type="arabicPeriod"/>
            </a:pPr>
            <a:r>
              <a:rPr lang="en-US" dirty="0" err="1" smtClean="0"/>
              <a:t>Menggerakkan</a:t>
            </a:r>
            <a:r>
              <a:rPr lang="en-US" dirty="0" smtClean="0"/>
              <a:t> batik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identitas</a:t>
            </a:r>
            <a:r>
              <a:rPr lang="en-US" dirty="0" smtClean="0"/>
              <a:t>; </a:t>
            </a:r>
            <a:r>
              <a:rPr lang="en-US" dirty="0" err="1" smtClean="0"/>
              <a:t>lomba</a:t>
            </a:r>
            <a:r>
              <a:rPr lang="en-US" dirty="0" smtClean="0"/>
              <a:t>, </a:t>
            </a:r>
            <a:r>
              <a:rPr lang="en-US" dirty="0" err="1" smtClean="0"/>
              <a:t>identitas</a:t>
            </a:r>
            <a:r>
              <a:rPr lang="en-US" dirty="0" smtClean="0"/>
              <a:t> </a:t>
            </a:r>
            <a:r>
              <a:rPr lang="en-US" dirty="0" err="1" smtClean="0"/>
              <a:t>geblek</a:t>
            </a:r>
            <a:r>
              <a:rPr lang="en-US" dirty="0" smtClean="0"/>
              <a:t> </a:t>
            </a:r>
            <a:r>
              <a:rPr lang="en-US" dirty="0" err="1" smtClean="0"/>
              <a:t>renteng</a:t>
            </a:r>
            <a:r>
              <a:rPr lang="en-US" dirty="0" smtClean="0"/>
              <a:t>, </a:t>
            </a:r>
            <a:r>
              <a:rPr lang="en-US" dirty="0" err="1" smtClean="0"/>
              <a:t>wajib</a:t>
            </a:r>
            <a:r>
              <a:rPr lang="en-US" dirty="0" smtClean="0"/>
              <a:t> </a:t>
            </a:r>
            <a:r>
              <a:rPr lang="en-US" dirty="0" err="1" smtClean="0"/>
              <a:t>pakai</a:t>
            </a:r>
            <a:r>
              <a:rPr lang="en-US" dirty="0" smtClean="0"/>
              <a:t> batik </a:t>
            </a:r>
            <a:r>
              <a:rPr lang="en-US" dirty="0" err="1" smtClean="0"/>
              <a:t>geblek</a:t>
            </a:r>
            <a:r>
              <a:rPr lang="en-US" dirty="0" smtClean="0"/>
              <a:t> </a:t>
            </a:r>
            <a:r>
              <a:rPr lang="en-US" dirty="0" err="1" smtClean="0"/>
              <a:t>renteng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waktu</a:t>
            </a:r>
            <a:r>
              <a:rPr lang="en-US" dirty="0" smtClean="0"/>
              <a:t> </a:t>
            </a:r>
            <a:r>
              <a:rPr lang="en-US" dirty="0" err="1" smtClean="0"/>
              <a:t>tertentu</a:t>
            </a:r>
            <a:r>
              <a:rPr lang="en-US" dirty="0" smtClean="0"/>
              <a:t>(</a:t>
            </a:r>
            <a:r>
              <a:rPr lang="en-US" dirty="0" err="1" smtClean="0"/>
              <a:t>ASN,siswa</a:t>
            </a:r>
            <a:r>
              <a:rPr lang="en-US" dirty="0" smtClean="0"/>
              <a:t>, </a:t>
            </a:r>
            <a:r>
              <a:rPr lang="en-US" dirty="0" err="1" smtClean="0"/>
              <a:t>pamong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)</a:t>
            </a:r>
          </a:p>
          <a:p>
            <a:pPr marL="514350" indent="-514350">
              <a:buAutoNum type="arabicPeriod"/>
            </a:pPr>
            <a:r>
              <a:rPr lang="en-US" dirty="0" err="1" smtClean="0"/>
              <a:t>Petani</a:t>
            </a:r>
            <a:r>
              <a:rPr lang="en-US" dirty="0" smtClean="0"/>
              <a:t> </a:t>
            </a:r>
            <a:r>
              <a:rPr lang="en-US" dirty="0" err="1" smtClean="0"/>
              <a:t>menjual</a:t>
            </a:r>
            <a:r>
              <a:rPr lang="en-US" dirty="0" smtClean="0"/>
              <a:t> </a:t>
            </a:r>
            <a:r>
              <a:rPr lang="en-US" dirty="0" err="1" smtClean="0"/>
              <a:t>beras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</a:t>
            </a:r>
            <a:r>
              <a:rPr lang="en-US" dirty="0" err="1" smtClean="0"/>
              <a:t>pemerintah</a:t>
            </a:r>
            <a:r>
              <a:rPr lang="en-US" dirty="0" smtClean="0"/>
              <a:t> </a:t>
            </a:r>
            <a:r>
              <a:rPr lang="en-US" dirty="0" err="1" smtClean="0"/>
              <a:t>kabupaten</a:t>
            </a:r>
            <a:r>
              <a:rPr lang="en-US" dirty="0" smtClean="0"/>
              <a:t> </a:t>
            </a:r>
            <a:r>
              <a:rPr lang="en-US" dirty="0" err="1" smtClean="0"/>
              <a:t>melalui</a:t>
            </a:r>
            <a:r>
              <a:rPr lang="en-US" dirty="0" smtClean="0"/>
              <a:t> </a:t>
            </a:r>
            <a:r>
              <a:rPr lang="en-US" dirty="0" err="1" smtClean="0"/>
              <a:t>bulog</a:t>
            </a:r>
            <a:r>
              <a:rPr lang="en-US" dirty="0" smtClean="0"/>
              <a:t>. </a:t>
            </a:r>
            <a:r>
              <a:rPr lang="en-US" dirty="0" err="1" smtClean="0"/>
              <a:t>Semua</a:t>
            </a:r>
            <a:r>
              <a:rPr lang="en-US" dirty="0" smtClean="0"/>
              <a:t> </a:t>
            </a:r>
            <a:r>
              <a:rPr lang="en-US" dirty="0" err="1" smtClean="0"/>
              <a:t>asn</a:t>
            </a:r>
            <a:r>
              <a:rPr lang="en-US" dirty="0" smtClean="0"/>
              <a:t> </a:t>
            </a:r>
            <a:r>
              <a:rPr lang="en-US" dirty="0" err="1" smtClean="0"/>
              <a:t>mendapatkan</a:t>
            </a:r>
            <a:r>
              <a:rPr lang="en-US" dirty="0" smtClean="0"/>
              <a:t> </a:t>
            </a:r>
            <a:r>
              <a:rPr lang="en-US" dirty="0" err="1" smtClean="0"/>
              <a:t>jatah</a:t>
            </a:r>
            <a:r>
              <a:rPr lang="en-US" dirty="0" smtClean="0"/>
              <a:t> </a:t>
            </a:r>
            <a:r>
              <a:rPr lang="en-US" dirty="0" err="1" smtClean="0"/>
              <a:t>beras</a:t>
            </a:r>
            <a:r>
              <a:rPr lang="en-US" dirty="0" smtClean="0"/>
              <a:t> </a:t>
            </a:r>
            <a:r>
              <a:rPr lang="en-US" dirty="0" err="1" smtClean="0"/>
              <a:t>diambilkan</a:t>
            </a:r>
            <a:r>
              <a:rPr lang="en-US" dirty="0" smtClean="0"/>
              <a:t> </a:t>
            </a:r>
            <a:r>
              <a:rPr lang="en-US" dirty="0" err="1" smtClean="0"/>
              <a:t>petani</a:t>
            </a:r>
            <a:r>
              <a:rPr lang="en-US" dirty="0" smtClean="0"/>
              <a:t>  </a:t>
            </a:r>
            <a:r>
              <a:rPr lang="en-US" dirty="0" err="1" smtClean="0"/>
              <a:t>kulonprogo</a:t>
            </a:r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31503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000" dirty="0" err="1" smtClean="0"/>
              <a:t>Ilmu</a:t>
            </a:r>
            <a:r>
              <a:rPr lang="en-US" sz="4000" dirty="0" smtClean="0"/>
              <a:t> </a:t>
            </a:r>
            <a:r>
              <a:rPr lang="en-US" sz="4000" dirty="0" err="1" smtClean="0"/>
              <a:t>Pemerintahan</a:t>
            </a:r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en-US" sz="4000" dirty="0" err="1" smtClean="0"/>
              <a:t>Ontologi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268760"/>
            <a:ext cx="7681664" cy="5132040"/>
          </a:xfrm>
        </p:spPr>
        <p:txBody>
          <a:bodyPr>
            <a:noAutofit/>
          </a:bodyPr>
          <a:lstStyle/>
          <a:p>
            <a:endParaRPr lang="en-US" sz="2800" dirty="0" smtClean="0"/>
          </a:p>
          <a:p>
            <a:r>
              <a:rPr lang="en-US" sz="2800" dirty="0" err="1" smtClean="0"/>
              <a:t>Mengapa</a:t>
            </a:r>
            <a:r>
              <a:rPr lang="en-US" sz="2800" dirty="0" smtClean="0"/>
              <a:t> </a:t>
            </a:r>
            <a:r>
              <a:rPr lang="en-US" sz="2800" dirty="0" err="1"/>
              <a:t>Pemerintahan</a:t>
            </a:r>
            <a:r>
              <a:rPr lang="en-US" sz="2800" dirty="0"/>
              <a:t> </a:t>
            </a:r>
            <a:r>
              <a:rPr lang="en-US" sz="2800" dirty="0" err="1"/>
              <a:t>dan</a:t>
            </a:r>
            <a:r>
              <a:rPr lang="en-US" sz="2800" dirty="0"/>
              <a:t> </a:t>
            </a:r>
            <a:r>
              <a:rPr lang="en-US" sz="2800" dirty="0" err="1"/>
              <a:t>Ilmu</a:t>
            </a:r>
            <a:r>
              <a:rPr lang="en-US" sz="2800" dirty="0"/>
              <a:t> </a:t>
            </a:r>
            <a:r>
              <a:rPr lang="en-US" sz="2800" dirty="0" err="1"/>
              <a:t>Pemerintahan</a:t>
            </a:r>
            <a:r>
              <a:rPr lang="en-US" sz="2800" dirty="0"/>
              <a:t>?</a:t>
            </a:r>
          </a:p>
          <a:p>
            <a:pPr>
              <a:buFont typeface="Wingdings" pitchFamily="2" charset="2"/>
              <a:buChar char="v"/>
            </a:pPr>
            <a:r>
              <a:rPr lang="en-US" sz="2800" dirty="0"/>
              <a:t> </a:t>
            </a:r>
            <a:r>
              <a:rPr lang="en-US" sz="2800" dirty="0" err="1" smtClean="0"/>
              <a:t>Pemerintahan</a:t>
            </a:r>
            <a:r>
              <a:rPr lang="en-US" sz="2800" dirty="0" smtClean="0"/>
              <a:t> </a:t>
            </a:r>
            <a:r>
              <a:rPr lang="en-US" sz="2800" dirty="0" err="1"/>
              <a:t>adalah</a:t>
            </a:r>
            <a:r>
              <a:rPr lang="en-US" sz="2800" dirty="0"/>
              <a:t> </a:t>
            </a:r>
            <a:r>
              <a:rPr lang="en-US" sz="2800" dirty="0" err="1"/>
              <a:t>fenomena</a:t>
            </a:r>
            <a:r>
              <a:rPr lang="en-US" sz="2800" dirty="0"/>
              <a:t> </a:t>
            </a:r>
            <a:r>
              <a:rPr lang="en-US" sz="2800" dirty="0" err="1"/>
              <a:t>dan</a:t>
            </a:r>
            <a:r>
              <a:rPr lang="en-US" sz="2800" dirty="0"/>
              <a:t> </a:t>
            </a:r>
            <a:r>
              <a:rPr lang="en-US" sz="2800" dirty="0" err="1"/>
              <a:t>tradisi</a:t>
            </a:r>
            <a:r>
              <a:rPr lang="en-US" sz="2800" dirty="0"/>
              <a:t> </a:t>
            </a:r>
            <a:r>
              <a:rPr lang="en-US" sz="2800" dirty="0" err="1"/>
              <a:t>alamiah</a:t>
            </a:r>
            <a:r>
              <a:rPr lang="en-US" sz="2800" dirty="0"/>
              <a:t> </a:t>
            </a:r>
            <a:r>
              <a:rPr lang="en-US" sz="2800" dirty="0" err="1"/>
              <a:t>umat</a:t>
            </a:r>
            <a:r>
              <a:rPr lang="en-US" sz="2800" dirty="0"/>
              <a:t> </a:t>
            </a:r>
            <a:r>
              <a:rPr lang="en-US" sz="2800" dirty="0" err="1"/>
              <a:t>manusia</a:t>
            </a:r>
            <a:r>
              <a:rPr lang="en-US" sz="2800" dirty="0"/>
              <a:t>, </a:t>
            </a:r>
            <a:r>
              <a:rPr lang="en-US" sz="2800" dirty="0" err="1"/>
              <a:t>jauh</a:t>
            </a:r>
            <a:r>
              <a:rPr lang="en-US" sz="2800" dirty="0"/>
              <a:t> </a:t>
            </a:r>
            <a:r>
              <a:rPr lang="en-US" sz="2800" dirty="0" err="1"/>
              <a:t>sebelum</a:t>
            </a:r>
            <a:r>
              <a:rPr lang="en-US" sz="2800" dirty="0"/>
              <a:t> </a:t>
            </a:r>
            <a:r>
              <a:rPr lang="en-US" sz="2800" dirty="0" err="1"/>
              <a:t>negara</a:t>
            </a:r>
            <a:r>
              <a:rPr lang="en-US" sz="2800" dirty="0"/>
              <a:t> </a:t>
            </a:r>
            <a:r>
              <a:rPr lang="en-US" sz="2800" dirty="0" err="1"/>
              <a:t>bangsa</a:t>
            </a:r>
            <a:r>
              <a:rPr lang="en-US" sz="2800" dirty="0"/>
              <a:t> modern </a:t>
            </a:r>
            <a:r>
              <a:rPr lang="en-US" sz="2800" dirty="0" err="1"/>
              <a:t>lahir</a:t>
            </a:r>
            <a:r>
              <a:rPr lang="en-US" sz="2800" dirty="0"/>
              <a:t>, </a:t>
            </a:r>
            <a:r>
              <a:rPr lang="en-US" sz="2800" dirty="0" err="1"/>
              <a:t>sebagai</a:t>
            </a:r>
            <a:r>
              <a:rPr lang="en-US" sz="2800" dirty="0"/>
              <a:t> </a:t>
            </a:r>
            <a:r>
              <a:rPr lang="en-US" sz="2800" dirty="0" err="1"/>
              <a:t>bentuk</a:t>
            </a:r>
            <a:r>
              <a:rPr lang="en-US" sz="2800" dirty="0"/>
              <a:t> </a:t>
            </a:r>
            <a:r>
              <a:rPr lang="en-US" sz="2800" dirty="0" err="1"/>
              <a:t>institusi</a:t>
            </a:r>
            <a:r>
              <a:rPr lang="en-US" sz="2800" dirty="0"/>
              <a:t>- </a:t>
            </a:r>
            <a:r>
              <a:rPr lang="en-US" sz="2800" dirty="0" err="1"/>
              <a:t>aktivitas</a:t>
            </a:r>
            <a:r>
              <a:rPr lang="en-US" sz="2800" dirty="0"/>
              <a:t> </a:t>
            </a:r>
            <a:r>
              <a:rPr lang="en-US" sz="2800" dirty="0" err="1"/>
              <a:t>mengatur</a:t>
            </a:r>
            <a:r>
              <a:rPr lang="en-US" sz="2800" dirty="0"/>
              <a:t> </a:t>
            </a:r>
            <a:r>
              <a:rPr lang="en-US" sz="2800" dirty="0" err="1"/>
              <a:t>dan</a:t>
            </a:r>
            <a:r>
              <a:rPr lang="en-US" sz="2800" dirty="0"/>
              <a:t> </a:t>
            </a:r>
            <a:r>
              <a:rPr lang="en-US" sz="2800" dirty="0" err="1"/>
              <a:t>mengurus</a:t>
            </a:r>
            <a:r>
              <a:rPr lang="en-US" sz="2800" dirty="0"/>
              <a:t> </a:t>
            </a:r>
            <a:r>
              <a:rPr lang="en-US" sz="2800" dirty="0" err="1"/>
              <a:t>kepentingan</a:t>
            </a:r>
            <a:r>
              <a:rPr lang="en-US" sz="2800" dirty="0"/>
              <a:t> </a:t>
            </a:r>
            <a:r>
              <a:rPr lang="en-US" sz="2800" dirty="0" err="1"/>
              <a:t>manusia</a:t>
            </a:r>
            <a:r>
              <a:rPr lang="en-US" sz="2800" dirty="0"/>
              <a:t> </a:t>
            </a:r>
            <a:r>
              <a:rPr lang="en-US" sz="2800" dirty="0" err="1"/>
              <a:t>sebagai</a:t>
            </a:r>
            <a:r>
              <a:rPr lang="en-US" sz="2800" dirty="0"/>
              <a:t> </a:t>
            </a:r>
            <a:r>
              <a:rPr lang="en-US" sz="2800" dirty="0" err="1"/>
              <a:t>makhluk</a:t>
            </a:r>
            <a:r>
              <a:rPr lang="en-US" sz="2800" dirty="0"/>
              <a:t> </a:t>
            </a:r>
            <a:r>
              <a:rPr lang="en-US" sz="2800" dirty="0" err="1"/>
              <a:t>sosial</a:t>
            </a:r>
            <a:r>
              <a:rPr lang="en-US" sz="2800" dirty="0"/>
              <a:t>, </a:t>
            </a:r>
            <a:r>
              <a:rPr lang="en-US" sz="2800" dirty="0" err="1"/>
              <a:t>politik</a:t>
            </a:r>
            <a:r>
              <a:rPr lang="en-US" sz="2800" dirty="0"/>
              <a:t> </a:t>
            </a:r>
            <a:r>
              <a:rPr lang="en-US" sz="2800" dirty="0" err="1"/>
              <a:t>dan</a:t>
            </a:r>
            <a:r>
              <a:rPr lang="en-US" sz="2800" dirty="0"/>
              <a:t> </a:t>
            </a:r>
            <a:r>
              <a:rPr lang="en-US" sz="2800" dirty="0" err="1"/>
              <a:t>ekonomi</a:t>
            </a:r>
            <a:r>
              <a:rPr lang="en-US" sz="2800" dirty="0"/>
              <a:t>.</a:t>
            </a:r>
          </a:p>
          <a:p>
            <a:pPr>
              <a:buFont typeface="Wingdings" pitchFamily="2" charset="2"/>
              <a:buChar char="v"/>
            </a:pPr>
            <a:r>
              <a:rPr lang="en-US" sz="2800" dirty="0"/>
              <a:t> </a:t>
            </a:r>
            <a:r>
              <a:rPr lang="en-US" sz="2800" dirty="0" smtClean="0"/>
              <a:t>Rakyat </a:t>
            </a:r>
            <a:r>
              <a:rPr lang="en-US" sz="2800" dirty="0" err="1"/>
              <a:t>dan</a:t>
            </a:r>
            <a:r>
              <a:rPr lang="en-US" sz="2800" dirty="0"/>
              <a:t> </a:t>
            </a:r>
            <a:r>
              <a:rPr lang="en-US" sz="2800" dirty="0" err="1"/>
              <a:t>konstitusi</a:t>
            </a:r>
            <a:r>
              <a:rPr lang="en-US" sz="2800" dirty="0"/>
              <a:t> </a:t>
            </a:r>
            <a:r>
              <a:rPr lang="en-US" sz="2800" dirty="0" err="1"/>
              <a:t>telah</a:t>
            </a:r>
            <a:r>
              <a:rPr lang="en-US" sz="2800" dirty="0"/>
              <a:t> </a:t>
            </a:r>
            <a:r>
              <a:rPr lang="en-US" sz="2800" dirty="0" err="1"/>
              <a:t>memberikan</a:t>
            </a:r>
            <a:r>
              <a:rPr lang="en-US" sz="2800" dirty="0"/>
              <a:t> </a:t>
            </a:r>
            <a:r>
              <a:rPr lang="en-US" sz="2800" dirty="0" err="1"/>
              <a:t>mandat</a:t>
            </a:r>
            <a:r>
              <a:rPr lang="en-US" sz="2800" dirty="0"/>
              <a:t> </a:t>
            </a:r>
            <a:r>
              <a:rPr lang="en-US" sz="2800" dirty="0" err="1"/>
              <a:t>pembentukan</a:t>
            </a:r>
            <a:r>
              <a:rPr lang="en-US" sz="2800" dirty="0"/>
              <a:t> </a:t>
            </a:r>
            <a:r>
              <a:rPr lang="en-US" sz="2800" dirty="0" err="1"/>
              <a:t>pemerintah</a:t>
            </a:r>
            <a:r>
              <a:rPr lang="en-US" sz="2800" dirty="0"/>
              <a:t>(an) </a:t>
            </a:r>
            <a:r>
              <a:rPr lang="en-US" sz="2800" dirty="0" err="1"/>
              <a:t>untuk</a:t>
            </a:r>
            <a:r>
              <a:rPr lang="en-US" sz="2800" dirty="0"/>
              <a:t> </a:t>
            </a:r>
            <a:r>
              <a:rPr lang="en-US" sz="2800" dirty="0" smtClean="0"/>
              <a:t> </a:t>
            </a:r>
            <a:r>
              <a:rPr lang="en-US" sz="2800" dirty="0" err="1" smtClean="0"/>
              <a:t>menyelenggarakan</a:t>
            </a:r>
            <a:r>
              <a:rPr lang="en-US" sz="2800" dirty="0" smtClean="0"/>
              <a:t> </a:t>
            </a:r>
            <a:r>
              <a:rPr lang="en-US" sz="2800" dirty="0" err="1" smtClean="0"/>
              <a:t>negara</a:t>
            </a:r>
            <a:endParaRPr lang="en-US" sz="2800" dirty="0"/>
          </a:p>
          <a:p>
            <a:pPr marL="0" indent="0">
              <a:buNone/>
            </a:pPr>
            <a:r>
              <a:rPr lang="en-US" sz="2800" dirty="0"/>
              <a:t> </a:t>
            </a:r>
          </a:p>
          <a:p>
            <a:r>
              <a:rPr lang="en-US" sz="2800" dirty="0"/>
              <a:t> </a:t>
            </a:r>
          </a:p>
          <a:p>
            <a:r>
              <a:rPr lang="en-US" sz="2800" dirty="0"/>
              <a:t> </a:t>
            </a:r>
          </a:p>
          <a:p>
            <a:r>
              <a:rPr lang="en-US" sz="2800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42286660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548680"/>
            <a:ext cx="7692008" cy="6192688"/>
          </a:xfrm>
        </p:spPr>
        <p:txBody>
          <a:bodyPr>
            <a:normAutofit fontScale="47500" lnSpcReduction="20000"/>
          </a:bodyPr>
          <a:lstStyle/>
          <a:p>
            <a:pPr marL="114300" indent="0">
              <a:buNone/>
            </a:pPr>
            <a:r>
              <a:rPr lang="en-US" sz="2400" dirty="0" smtClean="0"/>
              <a:t>   </a:t>
            </a:r>
            <a:r>
              <a:rPr lang="en-US" sz="5100" dirty="0" smtClean="0"/>
              <a:t>   </a:t>
            </a:r>
            <a:r>
              <a:rPr lang="en-US" sz="5100" dirty="0" err="1" smtClean="0"/>
              <a:t>pemerintah</a:t>
            </a:r>
            <a:r>
              <a:rPr lang="en-US" sz="5100" dirty="0" smtClean="0"/>
              <a:t> </a:t>
            </a:r>
            <a:r>
              <a:rPr lang="en-US" sz="5100" dirty="0" err="1"/>
              <a:t>punya</a:t>
            </a:r>
            <a:r>
              <a:rPr lang="en-US" sz="5100" dirty="0"/>
              <a:t> </a:t>
            </a:r>
            <a:r>
              <a:rPr lang="en-US" sz="5100" dirty="0" err="1"/>
              <a:t>kewenangan</a:t>
            </a:r>
            <a:r>
              <a:rPr lang="en-US" sz="5100" dirty="0"/>
              <a:t> </a:t>
            </a:r>
            <a:r>
              <a:rPr lang="en-US" sz="5100" dirty="0" err="1"/>
              <a:t>untuk</a:t>
            </a:r>
            <a:r>
              <a:rPr lang="en-US" sz="5100" dirty="0"/>
              <a:t> </a:t>
            </a:r>
            <a:r>
              <a:rPr lang="en-US" sz="5100" dirty="0" err="1"/>
              <a:t>mengatur</a:t>
            </a:r>
            <a:r>
              <a:rPr lang="en-US" sz="5100" dirty="0"/>
              <a:t>, </a:t>
            </a:r>
            <a:r>
              <a:rPr lang="en-US" sz="5100" dirty="0" smtClean="0"/>
              <a:t> </a:t>
            </a:r>
          </a:p>
          <a:p>
            <a:pPr marL="114300" indent="0">
              <a:buNone/>
            </a:pPr>
            <a:r>
              <a:rPr lang="en-US" sz="5100" dirty="0"/>
              <a:t> </a:t>
            </a:r>
            <a:r>
              <a:rPr lang="en-US" sz="5100" dirty="0" smtClean="0"/>
              <a:t>   </a:t>
            </a:r>
            <a:r>
              <a:rPr lang="en-US" sz="5100" dirty="0" err="1" smtClean="0"/>
              <a:t>mengurus</a:t>
            </a:r>
            <a:r>
              <a:rPr lang="en-US" sz="5100" dirty="0"/>
              <a:t>, </a:t>
            </a:r>
            <a:r>
              <a:rPr lang="en-US" sz="5100" dirty="0" err="1"/>
              <a:t>mengendalikan</a:t>
            </a:r>
            <a:r>
              <a:rPr lang="en-US" sz="5100" dirty="0"/>
              <a:t> </a:t>
            </a:r>
            <a:r>
              <a:rPr lang="en-US" sz="5100" dirty="0" err="1"/>
              <a:t>negara</a:t>
            </a:r>
            <a:r>
              <a:rPr lang="en-US" sz="5100" dirty="0"/>
              <a:t>.</a:t>
            </a:r>
          </a:p>
          <a:p>
            <a:pPr>
              <a:buFont typeface="Wingdings" pitchFamily="2" charset="2"/>
              <a:buChar char="v"/>
            </a:pPr>
            <a:r>
              <a:rPr lang="en-US" sz="5100" dirty="0" smtClean="0"/>
              <a:t>Negara </a:t>
            </a:r>
            <a:r>
              <a:rPr lang="en-US" sz="5100" dirty="0" err="1"/>
              <a:t>dan</a:t>
            </a:r>
            <a:r>
              <a:rPr lang="en-US" sz="5100" dirty="0"/>
              <a:t> </a:t>
            </a:r>
            <a:r>
              <a:rPr lang="en-US" sz="5100" dirty="0" err="1"/>
              <a:t>aparatnya</a:t>
            </a:r>
            <a:r>
              <a:rPr lang="en-US" sz="5100" dirty="0"/>
              <a:t> </a:t>
            </a:r>
            <a:r>
              <a:rPr lang="en-US" sz="5100" dirty="0" err="1"/>
              <a:t>tidak</a:t>
            </a:r>
            <a:r>
              <a:rPr lang="en-US" sz="5100" dirty="0"/>
              <a:t> </a:t>
            </a:r>
            <a:r>
              <a:rPr lang="en-US" sz="5100" dirty="0" err="1"/>
              <a:t>mungkin</a:t>
            </a:r>
            <a:r>
              <a:rPr lang="en-US" sz="5100" dirty="0"/>
              <a:t> </a:t>
            </a:r>
            <a:r>
              <a:rPr lang="en-US" sz="5100" dirty="0" err="1"/>
              <a:t>mampu</a:t>
            </a:r>
            <a:r>
              <a:rPr lang="en-US" sz="5100" dirty="0"/>
              <a:t> </a:t>
            </a:r>
            <a:r>
              <a:rPr lang="en-US" sz="5100" dirty="0" err="1"/>
              <a:t>mewujudkan</a:t>
            </a:r>
            <a:r>
              <a:rPr lang="en-US" sz="5100" dirty="0"/>
              <a:t> </a:t>
            </a:r>
            <a:r>
              <a:rPr lang="en-US" sz="5100" dirty="0" err="1"/>
              <a:t>fungsi</a:t>
            </a:r>
            <a:r>
              <a:rPr lang="en-US" sz="5100" dirty="0"/>
              <a:t> law and order </a:t>
            </a:r>
            <a:r>
              <a:rPr lang="en-US" sz="5100" dirty="0" err="1"/>
              <a:t>maupun</a:t>
            </a:r>
            <a:r>
              <a:rPr lang="en-US" sz="5100" dirty="0"/>
              <a:t> welfare </a:t>
            </a:r>
            <a:r>
              <a:rPr lang="en-US" sz="5100" dirty="0" err="1"/>
              <a:t>tanpa</a:t>
            </a:r>
            <a:r>
              <a:rPr lang="en-US" sz="5100" dirty="0"/>
              <a:t> </a:t>
            </a:r>
            <a:r>
              <a:rPr lang="en-US" sz="5100" dirty="0" err="1"/>
              <a:t>kehadiran</a:t>
            </a:r>
            <a:r>
              <a:rPr lang="en-US" sz="5100" dirty="0"/>
              <a:t> </a:t>
            </a:r>
            <a:r>
              <a:rPr lang="en-US" sz="5100" dirty="0" err="1"/>
              <a:t>pemerintahan</a:t>
            </a:r>
            <a:r>
              <a:rPr lang="en-US" sz="5100" dirty="0"/>
              <a:t> yang </a:t>
            </a:r>
            <a:r>
              <a:rPr lang="en-US" sz="5100" dirty="0" err="1"/>
              <a:t>berdaulat</a:t>
            </a:r>
            <a:r>
              <a:rPr lang="en-US" sz="5100" dirty="0"/>
              <a:t>, </a:t>
            </a:r>
            <a:r>
              <a:rPr lang="en-US" sz="5100" dirty="0" err="1"/>
              <a:t>atau</a:t>
            </a:r>
            <a:r>
              <a:rPr lang="en-US" sz="5100" dirty="0"/>
              <a:t> </a:t>
            </a:r>
            <a:r>
              <a:rPr lang="en-US" sz="5100" dirty="0" err="1"/>
              <a:t>tanpa</a:t>
            </a:r>
            <a:r>
              <a:rPr lang="en-US" sz="5100" dirty="0"/>
              <a:t> governability yang </a:t>
            </a:r>
            <a:r>
              <a:rPr lang="en-US" sz="5100" dirty="0" err="1"/>
              <a:t>kuat</a:t>
            </a:r>
            <a:r>
              <a:rPr lang="en-US" sz="5100" dirty="0"/>
              <a:t>.</a:t>
            </a:r>
          </a:p>
          <a:p>
            <a:endParaRPr lang="en-US" sz="4000" b="1" dirty="0"/>
          </a:p>
          <a:p>
            <a:r>
              <a:rPr lang="en-US" sz="8400" b="1" dirty="0" err="1" smtClean="0"/>
              <a:t>Apa</a:t>
            </a:r>
            <a:r>
              <a:rPr lang="en-US" sz="8400" b="1" dirty="0" smtClean="0"/>
              <a:t> </a:t>
            </a:r>
            <a:r>
              <a:rPr lang="en-US" sz="8400" b="1" dirty="0" err="1"/>
              <a:t>ilmu</a:t>
            </a:r>
            <a:r>
              <a:rPr lang="en-US" sz="8400" b="1" dirty="0"/>
              <a:t> </a:t>
            </a:r>
            <a:r>
              <a:rPr lang="en-US" sz="8400" b="1" dirty="0" err="1" smtClean="0"/>
              <a:t>Pemerintahan</a:t>
            </a:r>
            <a:endParaRPr lang="en-US" sz="8400" b="1" dirty="0" smtClean="0"/>
          </a:p>
          <a:p>
            <a:endParaRPr lang="en-US" sz="4000" b="1" dirty="0" smtClean="0"/>
          </a:p>
          <a:p>
            <a:r>
              <a:rPr lang="en-US" sz="5100" dirty="0" err="1" smtClean="0"/>
              <a:t>Jika</a:t>
            </a:r>
            <a:r>
              <a:rPr lang="en-US" sz="5100" dirty="0" smtClean="0"/>
              <a:t> </a:t>
            </a:r>
            <a:r>
              <a:rPr lang="en-US" sz="5100" dirty="0" err="1"/>
              <a:t>fisika</a:t>
            </a:r>
            <a:r>
              <a:rPr lang="en-US" sz="5100" dirty="0"/>
              <a:t> </a:t>
            </a:r>
            <a:r>
              <a:rPr lang="en-US" sz="5100" dirty="0" err="1"/>
              <a:t>berbicara</a:t>
            </a:r>
            <a:r>
              <a:rPr lang="en-US" sz="5100" dirty="0"/>
              <a:t> </a:t>
            </a:r>
            <a:r>
              <a:rPr lang="en-US" sz="5100" dirty="0" err="1"/>
              <a:t>energi</a:t>
            </a:r>
            <a:r>
              <a:rPr lang="en-US" sz="5100" dirty="0"/>
              <a:t>, </a:t>
            </a:r>
            <a:r>
              <a:rPr lang="en-US" sz="5100" dirty="0" err="1"/>
              <a:t>dan</a:t>
            </a:r>
            <a:r>
              <a:rPr lang="en-US" sz="5100" dirty="0"/>
              <a:t> </a:t>
            </a:r>
            <a:r>
              <a:rPr lang="en-US" sz="5100" dirty="0" err="1"/>
              <a:t>jika</a:t>
            </a:r>
            <a:r>
              <a:rPr lang="en-US" sz="5100" dirty="0"/>
              <a:t> </a:t>
            </a:r>
            <a:r>
              <a:rPr lang="en-US" sz="5100" dirty="0" err="1"/>
              <a:t>politik</a:t>
            </a:r>
            <a:r>
              <a:rPr lang="en-US" sz="5100" dirty="0"/>
              <a:t> </a:t>
            </a:r>
            <a:r>
              <a:rPr lang="en-US" sz="5100" dirty="0" err="1"/>
              <a:t>berpusat</a:t>
            </a:r>
            <a:r>
              <a:rPr lang="en-US" sz="5100" dirty="0"/>
              <a:t> </a:t>
            </a:r>
            <a:r>
              <a:rPr lang="en-US" sz="5100" dirty="0" err="1"/>
              <a:t>pada</a:t>
            </a:r>
            <a:r>
              <a:rPr lang="en-US" sz="5100" dirty="0"/>
              <a:t> </a:t>
            </a:r>
            <a:r>
              <a:rPr lang="en-US" sz="5100" dirty="0" err="1"/>
              <a:t>kekuasaan</a:t>
            </a:r>
            <a:r>
              <a:rPr lang="en-US" sz="5100" dirty="0"/>
              <a:t>, </a:t>
            </a:r>
            <a:r>
              <a:rPr lang="en-US" sz="5100" dirty="0" err="1"/>
              <a:t>maka</a:t>
            </a:r>
            <a:r>
              <a:rPr lang="en-US" sz="5100" dirty="0"/>
              <a:t> </a:t>
            </a:r>
            <a:r>
              <a:rPr lang="en-US" sz="5100" dirty="0" err="1"/>
              <a:t>pemerintahan</a:t>
            </a:r>
            <a:r>
              <a:rPr lang="en-US" sz="5100" dirty="0"/>
              <a:t> </a:t>
            </a:r>
            <a:r>
              <a:rPr lang="en-US" sz="5100" dirty="0" err="1"/>
              <a:t>berpusat</a:t>
            </a:r>
            <a:r>
              <a:rPr lang="en-US" sz="5100" dirty="0"/>
              <a:t> </a:t>
            </a:r>
            <a:r>
              <a:rPr lang="en-US" sz="5100" dirty="0" err="1"/>
              <a:t>pada</a:t>
            </a:r>
            <a:r>
              <a:rPr lang="en-US" sz="5100" dirty="0"/>
              <a:t> </a:t>
            </a:r>
            <a:r>
              <a:rPr lang="en-US" sz="5100" dirty="0" err="1"/>
              <a:t>otoritas</a:t>
            </a:r>
            <a:r>
              <a:rPr lang="en-US" sz="5100" dirty="0"/>
              <a:t> (</a:t>
            </a:r>
            <a:r>
              <a:rPr lang="en-US" sz="5100" dirty="0" err="1"/>
              <a:t>kewenangan</a:t>
            </a:r>
            <a:r>
              <a:rPr lang="en-US" sz="5100" dirty="0"/>
              <a:t>).</a:t>
            </a:r>
          </a:p>
          <a:p>
            <a:r>
              <a:rPr lang="en-US" sz="5100" dirty="0" err="1" smtClean="0"/>
              <a:t>Pemerintahan</a:t>
            </a:r>
            <a:r>
              <a:rPr lang="en-US" sz="5100" dirty="0" smtClean="0"/>
              <a:t> </a:t>
            </a:r>
            <a:r>
              <a:rPr lang="en-US" sz="5100" dirty="0" err="1"/>
              <a:t>adalah</a:t>
            </a:r>
            <a:r>
              <a:rPr lang="en-US" sz="5100" dirty="0"/>
              <a:t> </a:t>
            </a:r>
            <a:r>
              <a:rPr lang="en-US" sz="5100" dirty="0" err="1"/>
              <a:t>institusi</a:t>
            </a:r>
            <a:r>
              <a:rPr lang="en-US" sz="5100" dirty="0"/>
              <a:t> yang </a:t>
            </a:r>
            <a:r>
              <a:rPr lang="en-US" sz="5100" dirty="0" err="1"/>
              <a:t>merepresentasikan</a:t>
            </a:r>
            <a:r>
              <a:rPr lang="en-US" sz="5100" dirty="0"/>
              <a:t> </a:t>
            </a:r>
            <a:r>
              <a:rPr lang="en-US" sz="5100" dirty="0" err="1"/>
              <a:t>kedaulatan</a:t>
            </a:r>
            <a:r>
              <a:rPr lang="en-US" sz="5100" dirty="0"/>
              <a:t> </a:t>
            </a:r>
            <a:r>
              <a:rPr lang="en-US" sz="5100" dirty="0" err="1"/>
              <a:t>rakyat</a:t>
            </a:r>
            <a:r>
              <a:rPr lang="en-US" sz="5100" dirty="0"/>
              <a:t>.</a:t>
            </a:r>
          </a:p>
          <a:p>
            <a:r>
              <a:rPr lang="en-US" sz="5100" dirty="0" err="1" smtClean="0"/>
              <a:t>Sebagai</a:t>
            </a:r>
            <a:r>
              <a:rPr lang="en-US" sz="5100" dirty="0" smtClean="0"/>
              <a:t> </a:t>
            </a:r>
            <a:r>
              <a:rPr lang="en-US" sz="5100" dirty="0" err="1"/>
              <a:t>institusi</a:t>
            </a:r>
            <a:r>
              <a:rPr lang="en-US" sz="5100" dirty="0"/>
              <a:t>, </a:t>
            </a:r>
            <a:r>
              <a:rPr lang="en-US" sz="5100" dirty="0" err="1"/>
              <a:t>pemerintahan</a:t>
            </a:r>
            <a:r>
              <a:rPr lang="en-US" sz="5100" dirty="0"/>
              <a:t> </a:t>
            </a:r>
            <a:r>
              <a:rPr lang="en-US" sz="5100" dirty="0" err="1"/>
              <a:t>terdiri</a:t>
            </a:r>
            <a:r>
              <a:rPr lang="en-US" sz="5100" dirty="0"/>
              <a:t> </a:t>
            </a:r>
            <a:r>
              <a:rPr lang="en-US" sz="5100" dirty="0" err="1"/>
              <a:t>dari</a:t>
            </a:r>
            <a:r>
              <a:rPr lang="en-US" sz="5100" dirty="0"/>
              <a:t> </a:t>
            </a:r>
            <a:r>
              <a:rPr lang="en-US" sz="5100" dirty="0" err="1"/>
              <a:t>pemerintah</a:t>
            </a:r>
            <a:r>
              <a:rPr lang="en-US" sz="5100" dirty="0"/>
              <a:t> (</a:t>
            </a:r>
            <a:r>
              <a:rPr lang="en-US" sz="5100" dirty="0" err="1"/>
              <a:t>eksekutif</a:t>
            </a:r>
            <a:r>
              <a:rPr lang="en-US" sz="5100" dirty="0"/>
              <a:t>) </a:t>
            </a:r>
            <a:r>
              <a:rPr lang="en-US" sz="5100" dirty="0" err="1"/>
              <a:t>dan</a:t>
            </a:r>
            <a:r>
              <a:rPr lang="en-US" sz="5100" dirty="0"/>
              <a:t> </a:t>
            </a:r>
            <a:r>
              <a:rPr lang="en-US" sz="5100" dirty="0" err="1"/>
              <a:t>parlemen</a:t>
            </a:r>
            <a:r>
              <a:rPr lang="en-US" sz="5100" dirty="0"/>
              <a:t> (</a:t>
            </a:r>
            <a:r>
              <a:rPr lang="en-US" sz="5100" dirty="0" err="1"/>
              <a:t>legislatif</a:t>
            </a:r>
            <a:r>
              <a:rPr lang="en-US" sz="5100" dirty="0"/>
              <a:t>).</a:t>
            </a:r>
          </a:p>
          <a:p>
            <a:endParaRPr lang="en-US" sz="4000" b="1" dirty="0" smtClean="0"/>
          </a:p>
          <a:p>
            <a:pPr marL="114300" indent="0">
              <a:buNone/>
            </a:pP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38024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Apa</a:t>
            </a:r>
            <a:r>
              <a:rPr lang="en-US" dirty="0" smtClean="0"/>
              <a:t> </a:t>
            </a:r>
            <a:r>
              <a:rPr lang="en-US" dirty="0" err="1" smtClean="0"/>
              <a:t>ilmu</a:t>
            </a:r>
            <a:r>
              <a:rPr lang="en-US" dirty="0" smtClean="0"/>
              <a:t> </a:t>
            </a:r>
            <a:r>
              <a:rPr lang="en-US" dirty="0" err="1" smtClean="0"/>
              <a:t>Pemerintahan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r>
              <a:rPr lang="en-US" sz="9600" dirty="0" err="1" smtClean="0"/>
              <a:t>Pemerintah</a:t>
            </a:r>
            <a:r>
              <a:rPr lang="en-US" sz="9600" dirty="0" smtClean="0"/>
              <a:t> </a:t>
            </a:r>
            <a:r>
              <a:rPr lang="en-US" sz="9600" dirty="0" err="1"/>
              <a:t>terpisah</a:t>
            </a:r>
            <a:r>
              <a:rPr lang="en-US" sz="9600" dirty="0"/>
              <a:t> </a:t>
            </a:r>
            <a:r>
              <a:rPr lang="en-US" sz="9600" dirty="0" err="1"/>
              <a:t>dari</a:t>
            </a:r>
            <a:r>
              <a:rPr lang="en-US" sz="9600" dirty="0"/>
              <a:t> </a:t>
            </a:r>
            <a:r>
              <a:rPr lang="en-US" sz="9600" dirty="0" err="1"/>
              <a:t>negara</a:t>
            </a:r>
            <a:r>
              <a:rPr lang="en-US" sz="9600" dirty="0"/>
              <a:t>, </a:t>
            </a:r>
            <a:r>
              <a:rPr lang="en-US" sz="9600" dirty="0" err="1"/>
              <a:t>pemerintah</a:t>
            </a:r>
            <a:r>
              <a:rPr lang="en-US" sz="9600" dirty="0"/>
              <a:t> </a:t>
            </a:r>
            <a:r>
              <a:rPr lang="en-US" sz="9600" dirty="0" err="1"/>
              <a:t>bukanlah</a:t>
            </a:r>
            <a:r>
              <a:rPr lang="en-US" sz="9600" dirty="0"/>
              <a:t> </a:t>
            </a:r>
            <a:r>
              <a:rPr lang="en-US" sz="9600" dirty="0" err="1"/>
              <a:t>negara</a:t>
            </a:r>
            <a:r>
              <a:rPr lang="en-US" sz="9600" dirty="0"/>
              <a:t>, </a:t>
            </a:r>
            <a:r>
              <a:rPr lang="en-US" sz="9600" dirty="0" err="1"/>
              <a:t>namun</a:t>
            </a:r>
            <a:r>
              <a:rPr lang="en-US" sz="9600" dirty="0"/>
              <a:t> </a:t>
            </a:r>
            <a:r>
              <a:rPr lang="en-US" sz="9600" dirty="0" err="1"/>
              <a:t>pemerintah</a:t>
            </a:r>
            <a:r>
              <a:rPr lang="en-US" sz="9600" dirty="0"/>
              <a:t> </a:t>
            </a:r>
            <a:r>
              <a:rPr lang="en-US" sz="9600" dirty="0" err="1"/>
              <a:t>adalah</a:t>
            </a:r>
            <a:r>
              <a:rPr lang="en-US" sz="9600" dirty="0"/>
              <a:t> </a:t>
            </a:r>
            <a:r>
              <a:rPr lang="en-US" sz="9600" dirty="0" err="1"/>
              <a:t>pemegang</a:t>
            </a:r>
            <a:r>
              <a:rPr lang="en-US" sz="9600" dirty="0"/>
              <a:t> </a:t>
            </a:r>
            <a:r>
              <a:rPr lang="en-US" sz="9600" dirty="0" err="1"/>
              <a:t>otoritas</a:t>
            </a:r>
            <a:r>
              <a:rPr lang="en-US" sz="9600" dirty="0"/>
              <a:t> </a:t>
            </a:r>
            <a:r>
              <a:rPr lang="en-US" sz="9600" dirty="0" err="1"/>
              <a:t>tertinggi</a:t>
            </a:r>
            <a:r>
              <a:rPr lang="en-US" sz="9600" dirty="0"/>
              <a:t> </a:t>
            </a:r>
            <a:r>
              <a:rPr lang="en-US" sz="9600" dirty="0" err="1"/>
              <a:t>dalam</a:t>
            </a:r>
            <a:r>
              <a:rPr lang="en-US" sz="9600" dirty="0"/>
              <a:t> </a:t>
            </a:r>
            <a:r>
              <a:rPr lang="en-US" sz="9600" dirty="0" err="1"/>
              <a:t>negara</a:t>
            </a:r>
            <a:r>
              <a:rPr lang="en-US" sz="9600" dirty="0"/>
              <a:t>, </a:t>
            </a:r>
            <a:r>
              <a:rPr lang="en-US" sz="9600" dirty="0" err="1"/>
              <a:t>atas</a:t>
            </a:r>
            <a:r>
              <a:rPr lang="en-US" sz="9600" dirty="0"/>
              <a:t> </a:t>
            </a:r>
            <a:r>
              <a:rPr lang="en-US" sz="9600" dirty="0" err="1"/>
              <a:t>dasar</a:t>
            </a:r>
            <a:r>
              <a:rPr lang="en-US" sz="9600" dirty="0"/>
              <a:t> </a:t>
            </a:r>
            <a:r>
              <a:rPr lang="en-US" sz="9600" dirty="0" err="1"/>
              <a:t>kedaulatan</a:t>
            </a:r>
            <a:r>
              <a:rPr lang="en-US" sz="9600" dirty="0"/>
              <a:t> </a:t>
            </a:r>
            <a:r>
              <a:rPr lang="en-US" sz="9600" dirty="0" err="1"/>
              <a:t>rakyat</a:t>
            </a:r>
            <a:r>
              <a:rPr lang="en-US" sz="9600" dirty="0"/>
              <a:t> </a:t>
            </a:r>
            <a:r>
              <a:rPr lang="en-US" sz="9600" dirty="0" err="1"/>
              <a:t>dan</a:t>
            </a:r>
            <a:r>
              <a:rPr lang="en-US" sz="9600" dirty="0"/>
              <a:t> </a:t>
            </a:r>
            <a:r>
              <a:rPr lang="en-US" sz="9600" dirty="0" err="1"/>
              <a:t>konstitusi</a:t>
            </a:r>
            <a:r>
              <a:rPr lang="en-US" sz="9600" dirty="0" smtClean="0"/>
              <a:t>. </a:t>
            </a:r>
            <a:endParaRPr lang="en-US" sz="9600" dirty="0"/>
          </a:p>
          <a:p>
            <a:r>
              <a:rPr lang="en-US" sz="9600" dirty="0"/>
              <a:t> </a:t>
            </a:r>
            <a:r>
              <a:rPr lang="en-US" sz="9600" dirty="0" err="1" smtClean="0"/>
              <a:t>Pemerintahan</a:t>
            </a:r>
            <a:r>
              <a:rPr lang="en-US" sz="9600" dirty="0" smtClean="0"/>
              <a:t> </a:t>
            </a:r>
            <a:r>
              <a:rPr lang="en-US" sz="9600" dirty="0" err="1"/>
              <a:t>mencakup</a:t>
            </a:r>
            <a:r>
              <a:rPr lang="en-US" sz="9600" dirty="0"/>
              <a:t> </a:t>
            </a:r>
            <a:r>
              <a:rPr lang="en-US" sz="9600" dirty="0" err="1"/>
              <a:t>pembentukan</a:t>
            </a:r>
            <a:r>
              <a:rPr lang="en-US" sz="9600" dirty="0"/>
              <a:t> </a:t>
            </a:r>
            <a:r>
              <a:rPr lang="en-US" sz="9600" dirty="0" err="1"/>
              <a:t>oleh</a:t>
            </a:r>
            <a:r>
              <a:rPr lang="en-US" sz="9600" dirty="0"/>
              <a:t> </a:t>
            </a:r>
            <a:r>
              <a:rPr lang="en-US" sz="9600" dirty="0" err="1"/>
              <a:t>rakyat</a:t>
            </a:r>
            <a:r>
              <a:rPr lang="en-US" sz="9600" dirty="0"/>
              <a:t>, </a:t>
            </a:r>
            <a:r>
              <a:rPr lang="en-US" sz="9600" dirty="0" err="1"/>
              <a:t>perbuatan</a:t>
            </a:r>
            <a:r>
              <a:rPr lang="en-US" sz="9600" dirty="0"/>
              <a:t>  </a:t>
            </a:r>
            <a:r>
              <a:rPr lang="en-US" sz="9600" dirty="0" err="1"/>
              <a:t>politik</a:t>
            </a:r>
            <a:r>
              <a:rPr lang="en-US" sz="9600" dirty="0"/>
              <a:t> </a:t>
            </a:r>
            <a:r>
              <a:rPr lang="en-US" sz="9600" dirty="0" err="1"/>
              <a:t>menghasilkan</a:t>
            </a:r>
            <a:r>
              <a:rPr lang="en-US" sz="9600" dirty="0"/>
              <a:t> </a:t>
            </a:r>
            <a:r>
              <a:rPr lang="en-US" sz="9600" dirty="0" err="1"/>
              <a:t>kebijakan</a:t>
            </a:r>
            <a:r>
              <a:rPr lang="en-US" sz="9600" dirty="0"/>
              <a:t> </a:t>
            </a:r>
            <a:r>
              <a:rPr lang="en-US" sz="9600" dirty="0" err="1"/>
              <a:t>dan</a:t>
            </a:r>
            <a:r>
              <a:rPr lang="en-US" sz="9600" dirty="0"/>
              <a:t> </a:t>
            </a:r>
            <a:r>
              <a:rPr lang="en-US" sz="9600" dirty="0" err="1"/>
              <a:t>hukum</a:t>
            </a:r>
            <a:r>
              <a:rPr lang="en-US" sz="9600" dirty="0"/>
              <a:t>, </a:t>
            </a:r>
            <a:r>
              <a:rPr lang="en-US" sz="9600" dirty="0" err="1"/>
              <a:t>penyelenggaraan</a:t>
            </a:r>
            <a:r>
              <a:rPr lang="en-US" sz="9600" dirty="0"/>
              <a:t> (</a:t>
            </a:r>
            <a:r>
              <a:rPr lang="en-US" sz="9600" dirty="0" err="1"/>
              <a:t>pengaturan</a:t>
            </a:r>
            <a:r>
              <a:rPr lang="en-US" sz="9600" dirty="0"/>
              <a:t>, </a:t>
            </a:r>
            <a:r>
              <a:rPr lang="en-US" sz="9600" dirty="0" err="1"/>
              <a:t>pengurusan</a:t>
            </a:r>
            <a:r>
              <a:rPr lang="en-US" sz="9600" dirty="0"/>
              <a:t>, </a:t>
            </a:r>
            <a:r>
              <a:rPr lang="en-US" sz="9600" dirty="0" err="1"/>
              <a:t>pengendalian</a:t>
            </a:r>
            <a:r>
              <a:rPr lang="en-US" sz="9600" dirty="0"/>
              <a:t>) </a:t>
            </a:r>
            <a:r>
              <a:rPr lang="en-US" sz="9600" dirty="0" err="1"/>
              <a:t>negara</a:t>
            </a:r>
            <a:r>
              <a:rPr lang="en-US" sz="9600" dirty="0"/>
              <a:t>, </a:t>
            </a:r>
            <a:r>
              <a:rPr lang="en-US" sz="9600" dirty="0" err="1"/>
              <a:t>pelaksanaan</a:t>
            </a:r>
            <a:r>
              <a:rPr lang="en-US" sz="9600" dirty="0"/>
              <a:t> </a:t>
            </a:r>
            <a:r>
              <a:rPr lang="en-US" sz="9600" dirty="0" err="1"/>
              <a:t>kebijakan</a:t>
            </a:r>
            <a:r>
              <a:rPr lang="en-US" sz="9600" dirty="0"/>
              <a:t> </a:t>
            </a:r>
            <a:r>
              <a:rPr lang="en-US" sz="9600" dirty="0" err="1"/>
              <a:t>dan</a:t>
            </a:r>
            <a:r>
              <a:rPr lang="en-US" sz="9600" dirty="0"/>
              <a:t> </a:t>
            </a:r>
            <a:r>
              <a:rPr lang="en-US" sz="9600" dirty="0" err="1"/>
              <a:t>administrasi</a:t>
            </a:r>
            <a:r>
              <a:rPr lang="en-US" sz="9600" dirty="0"/>
              <a:t>, </a:t>
            </a:r>
            <a:r>
              <a:rPr lang="en-US" sz="9600" dirty="0" err="1"/>
              <a:t>pelayanan</a:t>
            </a:r>
            <a:r>
              <a:rPr lang="en-US" sz="9600" dirty="0"/>
              <a:t> </a:t>
            </a:r>
            <a:r>
              <a:rPr lang="en-US" sz="9600" dirty="0" err="1"/>
              <a:t>kepada</a:t>
            </a:r>
            <a:r>
              <a:rPr lang="en-US" sz="9600" dirty="0"/>
              <a:t> </a:t>
            </a:r>
            <a:r>
              <a:rPr lang="en-US" sz="9600" dirty="0" err="1"/>
              <a:t>warga</a:t>
            </a:r>
            <a:r>
              <a:rPr lang="en-US" sz="9600" dirty="0" smtClean="0"/>
              <a:t>.</a:t>
            </a:r>
            <a:r>
              <a:rPr lang="en-US" sz="9600" dirty="0"/>
              <a:t> </a:t>
            </a:r>
          </a:p>
          <a:p>
            <a:r>
              <a:rPr lang="en-US" sz="9600" dirty="0" err="1" smtClean="0"/>
              <a:t>Kebijakan</a:t>
            </a:r>
            <a:r>
              <a:rPr lang="en-US" sz="9600" dirty="0" smtClean="0"/>
              <a:t> </a:t>
            </a:r>
            <a:r>
              <a:rPr lang="en-US" sz="9600" dirty="0" err="1"/>
              <a:t>dan</a:t>
            </a:r>
            <a:r>
              <a:rPr lang="en-US" sz="9600" dirty="0"/>
              <a:t> </a:t>
            </a:r>
            <a:r>
              <a:rPr lang="en-US" sz="9600" dirty="0" err="1"/>
              <a:t>hukum</a:t>
            </a:r>
            <a:r>
              <a:rPr lang="en-US" sz="9600" dirty="0"/>
              <a:t> yang </a:t>
            </a:r>
            <a:r>
              <a:rPr lang="en-US" sz="9600" dirty="0" err="1"/>
              <a:t>dibuat</a:t>
            </a:r>
            <a:r>
              <a:rPr lang="en-US" sz="9600" dirty="0"/>
              <a:t> </a:t>
            </a:r>
            <a:r>
              <a:rPr lang="en-US" sz="9600" dirty="0" err="1"/>
              <a:t>oleh</a:t>
            </a:r>
            <a:r>
              <a:rPr lang="en-US" sz="9600" dirty="0"/>
              <a:t> </a:t>
            </a:r>
            <a:r>
              <a:rPr lang="en-US" sz="9600" dirty="0" err="1"/>
              <a:t>pemerintah</a:t>
            </a:r>
            <a:r>
              <a:rPr lang="en-US" sz="9600" dirty="0"/>
              <a:t> </a:t>
            </a:r>
            <a:r>
              <a:rPr lang="en-US" sz="9600" dirty="0" err="1"/>
              <a:t>dan</a:t>
            </a:r>
            <a:r>
              <a:rPr lang="en-US" sz="9600" dirty="0"/>
              <a:t> </a:t>
            </a:r>
            <a:r>
              <a:rPr lang="en-US" sz="9600" dirty="0" err="1"/>
              <a:t>parlemen</a:t>
            </a:r>
            <a:r>
              <a:rPr lang="en-US" sz="9600" dirty="0"/>
              <a:t> yang </a:t>
            </a:r>
            <a:r>
              <a:rPr lang="en-US" sz="9600" dirty="0" err="1"/>
              <a:t>terpenting</a:t>
            </a:r>
            <a:r>
              <a:rPr lang="en-US" sz="9600" dirty="0"/>
              <a:t> </a:t>
            </a:r>
            <a:r>
              <a:rPr lang="en-US" sz="9600" dirty="0" err="1"/>
              <a:t>untuk</a:t>
            </a:r>
            <a:r>
              <a:rPr lang="en-US" sz="9600" dirty="0"/>
              <a:t> </a:t>
            </a:r>
            <a:r>
              <a:rPr lang="en-US" sz="9600" dirty="0" err="1"/>
              <a:t>memastikan</a:t>
            </a:r>
            <a:r>
              <a:rPr lang="en-US" sz="9600" dirty="0"/>
              <a:t> </a:t>
            </a:r>
            <a:r>
              <a:rPr lang="en-US" sz="9600" dirty="0" err="1"/>
              <a:t>hak</a:t>
            </a:r>
            <a:r>
              <a:rPr lang="en-US" sz="9600" dirty="0"/>
              <a:t> </a:t>
            </a:r>
            <a:r>
              <a:rPr lang="en-US" sz="9600" dirty="0" err="1"/>
              <a:t>dan</a:t>
            </a:r>
            <a:r>
              <a:rPr lang="en-US" sz="9600" dirty="0"/>
              <a:t> </a:t>
            </a:r>
            <a:r>
              <a:rPr lang="en-US" sz="9600" dirty="0" err="1"/>
              <a:t>kewajiban</a:t>
            </a:r>
            <a:r>
              <a:rPr lang="en-US" sz="9600" dirty="0"/>
              <a:t> </a:t>
            </a:r>
            <a:r>
              <a:rPr lang="en-US" sz="9600" dirty="0" err="1" smtClean="0"/>
              <a:t>warga</a:t>
            </a:r>
            <a:endParaRPr lang="en-US" sz="9600" dirty="0"/>
          </a:p>
          <a:p>
            <a:r>
              <a:rPr lang="en-US" sz="9600" dirty="0"/>
              <a:t> </a:t>
            </a:r>
            <a:r>
              <a:rPr lang="en-US" sz="9600" dirty="0" err="1"/>
              <a:t>Perbuatan</a:t>
            </a:r>
            <a:r>
              <a:rPr lang="en-US" sz="9600" dirty="0"/>
              <a:t> </a:t>
            </a:r>
            <a:r>
              <a:rPr lang="en-US" sz="9600" dirty="0" err="1"/>
              <a:t>pemerintah</a:t>
            </a:r>
            <a:r>
              <a:rPr lang="en-US" sz="9600" dirty="0"/>
              <a:t> </a:t>
            </a:r>
            <a:r>
              <a:rPr lang="en-US" sz="9600" dirty="0" err="1"/>
              <a:t>secara</a:t>
            </a:r>
            <a:r>
              <a:rPr lang="en-US" sz="9600" dirty="0"/>
              <a:t> </a:t>
            </a:r>
            <a:r>
              <a:rPr lang="en-US" sz="9600" dirty="0" err="1"/>
              <a:t>politik</a:t>
            </a:r>
            <a:r>
              <a:rPr lang="en-US" sz="9600" dirty="0"/>
              <a:t>, </a:t>
            </a:r>
            <a:r>
              <a:rPr lang="en-US" sz="9600" dirty="0" err="1"/>
              <a:t>hukum</a:t>
            </a:r>
            <a:r>
              <a:rPr lang="en-US" sz="9600" dirty="0"/>
              <a:t> </a:t>
            </a:r>
            <a:r>
              <a:rPr lang="en-US" sz="9600" dirty="0" err="1"/>
              <a:t>dan</a:t>
            </a:r>
            <a:r>
              <a:rPr lang="en-US" sz="9600" dirty="0"/>
              <a:t> </a:t>
            </a:r>
            <a:r>
              <a:rPr lang="en-US" sz="9600" dirty="0" err="1"/>
              <a:t>administrasi</a:t>
            </a:r>
            <a:r>
              <a:rPr lang="en-US" sz="9600" dirty="0"/>
              <a:t> </a:t>
            </a:r>
            <a:r>
              <a:rPr lang="en-US" sz="9600" dirty="0" err="1"/>
              <a:t>dalam</a:t>
            </a:r>
            <a:r>
              <a:rPr lang="en-US" sz="9600" dirty="0"/>
              <a:t> </a:t>
            </a:r>
            <a:r>
              <a:rPr lang="en-US" sz="9600" dirty="0" err="1"/>
              <a:t>mengatur</a:t>
            </a:r>
            <a:r>
              <a:rPr lang="en-US" sz="9600" dirty="0"/>
              <a:t> </a:t>
            </a:r>
            <a:r>
              <a:rPr lang="en-US" sz="9600" dirty="0" err="1"/>
              <a:t>dan</a:t>
            </a:r>
            <a:r>
              <a:rPr lang="en-US" sz="9600" dirty="0"/>
              <a:t> </a:t>
            </a:r>
            <a:r>
              <a:rPr lang="en-US" sz="9600" dirty="0" err="1"/>
              <a:t>mengurus</a:t>
            </a:r>
            <a:r>
              <a:rPr lang="en-US" sz="9600" dirty="0"/>
              <a:t> </a:t>
            </a:r>
            <a:r>
              <a:rPr lang="en-US" sz="9600" dirty="0" err="1"/>
              <a:t>negara</a:t>
            </a:r>
            <a:r>
              <a:rPr lang="en-US" sz="9600" dirty="0"/>
              <a:t> </a:t>
            </a:r>
            <a:r>
              <a:rPr lang="en-US" sz="9600" dirty="0" err="1"/>
              <a:t>maupun</a:t>
            </a:r>
            <a:r>
              <a:rPr lang="en-US" sz="9600" dirty="0"/>
              <a:t> </a:t>
            </a:r>
            <a:r>
              <a:rPr lang="en-US" sz="9600" dirty="0" err="1"/>
              <a:t>hajat</a:t>
            </a:r>
            <a:r>
              <a:rPr lang="en-US" sz="9600" dirty="0"/>
              <a:t> </a:t>
            </a:r>
            <a:r>
              <a:rPr lang="en-US" sz="9600" dirty="0" err="1"/>
              <a:t>hidup</a:t>
            </a:r>
            <a:r>
              <a:rPr lang="en-US" sz="9600" dirty="0"/>
              <a:t> orang </a:t>
            </a:r>
            <a:r>
              <a:rPr lang="en-US" sz="9600" dirty="0" err="1"/>
              <a:t>banyak</a:t>
            </a:r>
            <a:r>
              <a:rPr lang="en-US" sz="9600" dirty="0"/>
              <a:t>.</a:t>
            </a:r>
          </a:p>
          <a:p>
            <a:endParaRPr lang="en-US" sz="9600" dirty="0"/>
          </a:p>
          <a:p>
            <a:pPr marL="114300" indent="0">
              <a:buNone/>
            </a:pPr>
            <a:r>
              <a:rPr lang="en-US" sz="9600" dirty="0"/>
              <a:t> </a:t>
            </a:r>
          </a:p>
          <a:p>
            <a:pPr marL="114300" indent="0">
              <a:buNone/>
            </a:pPr>
            <a:r>
              <a:rPr lang="en-US" dirty="0"/>
              <a:t/>
            </a:r>
            <a:br>
              <a:rPr lang="en-US" dirty="0"/>
            </a:b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32054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/>
              <a:t>Pemerintahan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subyek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perspektif</a:t>
            </a:r>
            <a:r>
              <a:rPr lang="en-US" dirty="0"/>
              <a:t>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r>
              <a:rPr lang="en-US" sz="9600" dirty="0" err="1"/>
              <a:t>Pemerintahan</a:t>
            </a:r>
            <a:r>
              <a:rPr lang="en-US" sz="9600" dirty="0"/>
              <a:t> </a:t>
            </a:r>
            <a:r>
              <a:rPr lang="en-US" sz="9600" dirty="0" err="1"/>
              <a:t>sebagai</a:t>
            </a:r>
            <a:r>
              <a:rPr lang="en-US" sz="9600" dirty="0"/>
              <a:t> </a:t>
            </a:r>
            <a:r>
              <a:rPr lang="en-US" sz="9600" dirty="0" err="1"/>
              <a:t>subyek</a:t>
            </a:r>
            <a:r>
              <a:rPr lang="en-US" sz="9600" dirty="0"/>
              <a:t> yang </a:t>
            </a:r>
            <a:r>
              <a:rPr lang="en-US" sz="9600" dirty="0" err="1"/>
              <a:t>memiliki</a:t>
            </a:r>
            <a:r>
              <a:rPr lang="en-US" sz="9600" dirty="0"/>
              <a:t> </a:t>
            </a:r>
            <a:r>
              <a:rPr lang="en-US" sz="9600" dirty="0" err="1"/>
              <a:t>predikat</a:t>
            </a:r>
            <a:r>
              <a:rPr lang="en-US" sz="9600" dirty="0"/>
              <a:t> </a:t>
            </a:r>
            <a:r>
              <a:rPr lang="en-US" sz="9600" dirty="0" err="1"/>
              <a:t>melakukan</a:t>
            </a:r>
            <a:r>
              <a:rPr lang="en-US" sz="9600" dirty="0"/>
              <a:t> </a:t>
            </a:r>
            <a:r>
              <a:rPr lang="en-US" sz="9600" dirty="0" err="1"/>
              <a:t>tindakan</a:t>
            </a:r>
            <a:r>
              <a:rPr lang="en-US" sz="9600" dirty="0"/>
              <a:t> </a:t>
            </a:r>
            <a:r>
              <a:rPr lang="en-US" sz="9600" dirty="0" err="1"/>
              <a:t>terhadap</a:t>
            </a:r>
            <a:r>
              <a:rPr lang="en-US" sz="9600" dirty="0"/>
              <a:t>  </a:t>
            </a:r>
            <a:r>
              <a:rPr lang="en-US" sz="9600" dirty="0" err="1"/>
              <a:t>obyek</a:t>
            </a:r>
            <a:r>
              <a:rPr lang="en-US" sz="9600" dirty="0"/>
              <a:t>. </a:t>
            </a:r>
            <a:r>
              <a:rPr lang="en-US" sz="9600" dirty="0" err="1"/>
              <a:t>Misalnya</a:t>
            </a:r>
            <a:r>
              <a:rPr lang="en-US" sz="9600" dirty="0"/>
              <a:t> </a:t>
            </a:r>
            <a:r>
              <a:rPr lang="en-US" sz="9600" i="1" dirty="0"/>
              <a:t>government “governing the common”, “governing the state”, “governing the society”, “governing ecology”.</a:t>
            </a:r>
          </a:p>
          <a:p>
            <a:r>
              <a:rPr lang="en-US" sz="9600" dirty="0" err="1" smtClean="0"/>
              <a:t>Pemerintahan</a:t>
            </a:r>
            <a:r>
              <a:rPr lang="en-US" sz="9600" dirty="0" smtClean="0"/>
              <a:t> </a:t>
            </a:r>
            <a:r>
              <a:rPr lang="en-US" sz="9600" dirty="0" err="1"/>
              <a:t>sebagai</a:t>
            </a:r>
            <a:r>
              <a:rPr lang="en-US" sz="9600" dirty="0"/>
              <a:t> </a:t>
            </a:r>
            <a:r>
              <a:rPr lang="en-US" sz="9600" dirty="0" err="1"/>
              <a:t>perspektif</a:t>
            </a:r>
            <a:r>
              <a:rPr lang="en-US" sz="9600" dirty="0"/>
              <a:t> yang </a:t>
            </a:r>
            <a:r>
              <a:rPr lang="en-US" sz="9600" dirty="0" err="1"/>
              <a:t>memberi</a:t>
            </a:r>
            <a:r>
              <a:rPr lang="en-US" sz="9600" dirty="0"/>
              <a:t> </a:t>
            </a:r>
            <a:r>
              <a:rPr lang="en-US" sz="9600" dirty="0" err="1"/>
              <a:t>deskripsi</a:t>
            </a:r>
            <a:r>
              <a:rPr lang="en-US" sz="9600" dirty="0"/>
              <a:t>, </a:t>
            </a:r>
            <a:r>
              <a:rPr lang="en-US" sz="9600" dirty="0" err="1"/>
              <a:t>eksplanasi</a:t>
            </a:r>
            <a:r>
              <a:rPr lang="en-US" sz="9600" dirty="0"/>
              <a:t>, </a:t>
            </a:r>
            <a:r>
              <a:rPr lang="en-US" sz="9600" dirty="0" err="1"/>
              <a:t>interpretasi</a:t>
            </a:r>
            <a:r>
              <a:rPr lang="en-US" sz="9600" dirty="0"/>
              <a:t> </a:t>
            </a:r>
            <a:r>
              <a:rPr lang="en-US" sz="9600" dirty="0" err="1"/>
              <a:t>dan</a:t>
            </a:r>
            <a:r>
              <a:rPr lang="en-US" sz="9600" dirty="0"/>
              <a:t> </a:t>
            </a:r>
            <a:r>
              <a:rPr lang="en-US" sz="9600" dirty="0" err="1"/>
              <a:t>preskripsi</a:t>
            </a:r>
            <a:r>
              <a:rPr lang="en-US" sz="9600" dirty="0"/>
              <a:t> </a:t>
            </a:r>
            <a:r>
              <a:rPr lang="en-US" sz="9600" dirty="0" err="1"/>
              <a:t>atas</a:t>
            </a:r>
            <a:r>
              <a:rPr lang="en-US" sz="9600" dirty="0"/>
              <a:t> </a:t>
            </a:r>
            <a:r>
              <a:rPr lang="en-US" sz="9600" dirty="0" err="1"/>
              <a:t>fenomena</a:t>
            </a:r>
            <a:r>
              <a:rPr lang="en-US" sz="9600" dirty="0"/>
              <a:t> </a:t>
            </a:r>
            <a:r>
              <a:rPr lang="en-US" sz="9600" dirty="0" err="1"/>
              <a:t>manusia</a:t>
            </a:r>
            <a:r>
              <a:rPr lang="en-US" sz="9600" dirty="0"/>
              <a:t>, </a:t>
            </a:r>
            <a:r>
              <a:rPr lang="en-US" sz="9600" dirty="0" err="1"/>
              <a:t>fenomena</a:t>
            </a:r>
            <a:r>
              <a:rPr lang="en-US" sz="9600" dirty="0"/>
              <a:t> </a:t>
            </a:r>
            <a:r>
              <a:rPr lang="en-US" sz="9600" dirty="0" err="1"/>
              <a:t>negara</a:t>
            </a:r>
            <a:r>
              <a:rPr lang="en-US" sz="9600" dirty="0"/>
              <a:t>, </a:t>
            </a:r>
            <a:r>
              <a:rPr lang="en-US" sz="9600" dirty="0" err="1"/>
              <a:t>fenomena</a:t>
            </a:r>
            <a:r>
              <a:rPr lang="en-US" sz="9600" dirty="0"/>
              <a:t> </a:t>
            </a:r>
            <a:r>
              <a:rPr lang="en-US" sz="9600" dirty="0" err="1"/>
              <a:t>masyarakat</a:t>
            </a:r>
            <a:r>
              <a:rPr lang="en-US" sz="9600" dirty="0"/>
              <a:t>, </a:t>
            </a:r>
            <a:r>
              <a:rPr lang="en-US" sz="9600" dirty="0" err="1"/>
              <a:t>fenomena</a:t>
            </a:r>
            <a:r>
              <a:rPr lang="en-US" sz="9600" dirty="0"/>
              <a:t> </a:t>
            </a:r>
            <a:r>
              <a:rPr lang="en-US" sz="9600" dirty="0" err="1"/>
              <a:t>hajat</a:t>
            </a:r>
            <a:r>
              <a:rPr lang="en-US" sz="9600" dirty="0"/>
              <a:t> </a:t>
            </a:r>
            <a:r>
              <a:rPr lang="en-US" sz="9600" dirty="0" err="1"/>
              <a:t>hidup</a:t>
            </a:r>
            <a:r>
              <a:rPr lang="en-US" sz="9600" dirty="0"/>
              <a:t> orang </a:t>
            </a:r>
            <a:r>
              <a:rPr lang="en-US" sz="9600" dirty="0" err="1"/>
              <a:t>banyak</a:t>
            </a:r>
            <a:r>
              <a:rPr lang="en-US" sz="9600" dirty="0"/>
              <a:t>.</a:t>
            </a:r>
          </a:p>
          <a:p>
            <a:r>
              <a:rPr lang="en-US" sz="9600" dirty="0" err="1" smtClean="0"/>
              <a:t>Misalnya</a:t>
            </a:r>
            <a:r>
              <a:rPr lang="en-US" sz="9600" dirty="0" smtClean="0"/>
              <a:t> </a:t>
            </a:r>
            <a:r>
              <a:rPr lang="en-US" sz="9600" dirty="0" err="1"/>
              <a:t>mengkaji</a:t>
            </a:r>
            <a:r>
              <a:rPr lang="en-US" sz="9600" dirty="0"/>
              <a:t> </a:t>
            </a:r>
            <a:r>
              <a:rPr lang="en-US" sz="9600" dirty="0" err="1"/>
              <a:t>kemiskinan</a:t>
            </a:r>
            <a:r>
              <a:rPr lang="en-US" sz="9600" dirty="0"/>
              <a:t> </a:t>
            </a:r>
            <a:r>
              <a:rPr lang="en-US" sz="9600" dirty="0" err="1"/>
              <a:t>bukan</a:t>
            </a:r>
            <a:r>
              <a:rPr lang="en-US" sz="9600" dirty="0"/>
              <a:t> </a:t>
            </a:r>
            <a:r>
              <a:rPr lang="en-US" sz="9600" dirty="0" err="1"/>
              <a:t>dari</a:t>
            </a:r>
            <a:r>
              <a:rPr lang="en-US" sz="9600" dirty="0"/>
              <a:t> </a:t>
            </a:r>
            <a:r>
              <a:rPr lang="en-US" sz="9600" dirty="0" err="1"/>
              <a:t>sisi</a:t>
            </a:r>
            <a:r>
              <a:rPr lang="en-US" sz="9600" dirty="0"/>
              <a:t> </a:t>
            </a:r>
            <a:r>
              <a:rPr lang="en-US" sz="9600" dirty="0" err="1"/>
              <a:t>budaya</a:t>
            </a:r>
            <a:r>
              <a:rPr lang="en-US" sz="9600" dirty="0"/>
              <a:t>, </a:t>
            </a:r>
            <a:r>
              <a:rPr lang="en-US" sz="9600" dirty="0" err="1"/>
              <a:t>ekonomi</a:t>
            </a:r>
            <a:r>
              <a:rPr lang="en-US" sz="9600" dirty="0"/>
              <a:t>, </a:t>
            </a:r>
            <a:r>
              <a:rPr lang="en-US" sz="9600" dirty="0" err="1"/>
              <a:t>geografi</a:t>
            </a:r>
            <a:r>
              <a:rPr lang="en-US" sz="9600" dirty="0"/>
              <a:t> </a:t>
            </a:r>
            <a:r>
              <a:rPr lang="en-US" sz="9600" dirty="0" err="1"/>
              <a:t>tetapi</a:t>
            </a:r>
            <a:r>
              <a:rPr lang="en-US" sz="9600" dirty="0"/>
              <a:t> </a:t>
            </a:r>
            <a:r>
              <a:rPr lang="en-US" sz="9600" dirty="0" err="1"/>
              <a:t>dari</a:t>
            </a:r>
            <a:r>
              <a:rPr lang="en-US" sz="9600" dirty="0"/>
              <a:t> </a:t>
            </a:r>
            <a:r>
              <a:rPr lang="en-US" sz="9600" dirty="0" err="1"/>
              <a:t>sisi</a:t>
            </a:r>
            <a:r>
              <a:rPr lang="en-US" sz="9600" dirty="0"/>
              <a:t> </a:t>
            </a:r>
            <a:r>
              <a:rPr lang="en-US" sz="9600" dirty="0" err="1"/>
              <a:t>pemerintahan</a:t>
            </a:r>
            <a:endParaRPr lang="en-US" sz="9600" dirty="0"/>
          </a:p>
          <a:p>
            <a:r>
              <a:rPr lang="en-US" sz="9600" dirty="0"/>
              <a:t>(</a:t>
            </a:r>
            <a:r>
              <a:rPr lang="en-US" sz="9600" dirty="0" err="1"/>
              <a:t>kewenangan</a:t>
            </a:r>
            <a:r>
              <a:rPr lang="en-US" sz="9600" dirty="0"/>
              <a:t>, </a:t>
            </a:r>
            <a:r>
              <a:rPr lang="en-US" sz="9600" dirty="0" err="1"/>
              <a:t>kebijakan</a:t>
            </a:r>
            <a:r>
              <a:rPr lang="en-US" sz="9600" dirty="0"/>
              <a:t>, </a:t>
            </a:r>
            <a:r>
              <a:rPr lang="en-US" sz="9600" dirty="0" err="1"/>
              <a:t>keuangan</a:t>
            </a:r>
            <a:r>
              <a:rPr lang="en-US" sz="9600" dirty="0"/>
              <a:t> </a:t>
            </a:r>
            <a:r>
              <a:rPr lang="en-US" sz="9600" dirty="0" err="1"/>
              <a:t>pemerintah</a:t>
            </a:r>
            <a:r>
              <a:rPr lang="en-US" sz="9600" dirty="0"/>
              <a:t>; </a:t>
            </a:r>
            <a:r>
              <a:rPr lang="en-US" sz="9600" dirty="0" err="1"/>
              <a:t>relasi</a:t>
            </a:r>
            <a:r>
              <a:rPr lang="en-US" sz="9600" dirty="0"/>
              <a:t> </a:t>
            </a:r>
            <a:r>
              <a:rPr lang="en-US" sz="9600" dirty="0" err="1"/>
              <a:t>pemerintah</a:t>
            </a:r>
            <a:r>
              <a:rPr lang="en-US" sz="9600" dirty="0"/>
              <a:t> </a:t>
            </a:r>
            <a:r>
              <a:rPr lang="en-US" sz="9600" dirty="0" err="1"/>
              <a:t>dengan</a:t>
            </a:r>
            <a:r>
              <a:rPr lang="en-US" sz="9600" dirty="0"/>
              <a:t> orang </a:t>
            </a:r>
            <a:r>
              <a:rPr lang="en-US" sz="9600" dirty="0" err="1"/>
              <a:t>miskin</a:t>
            </a:r>
            <a:r>
              <a:rPr lang="en-US" sz="9600" dirty="0"/>
              <a:t>).</a:t>
            </a:r>
          </a:p>
          <a:p>
            <a:r>
              <a:rPr lang="en-US" sz="8000" dirty="0"/>
              <a:t> </a:t>
            </a:r>
            <a:r>
              <a:rPr lang="en-US" sz="9600" dirty="0" err="1" smtClean="0"/>
              <a:t>Gabungan</a:t>
            </a:r>
            <a:r>
              <a:rPr lang="en-US" sz="9600" dirty="0" smtClean="0"/>
              <a:t> </a:t>
            </a:r>
            <a:r>
              <a:rPr lang="en-US" sz="9600" dirty="0" err="1"/>
              <a:t>antara</a:t>
            </a:r>
            <a:r>
              <a:rPr lang="en-US" sz="9600" dirty="0"/>
              <a:t> </a:t>
            </a:r>
            <a:r>
              <a:rPr lang="en-US" sz="9600" dirty="0" err="1"/>
              <a:t>obyek-fenomena</a:t>
            </a:r>
            <a:r>
              <a:rPr lang="en-US" sz="9600" dirty="0"/>
              <a:t> </a:t>
            </a:r>
            <a:r>
              <a:rPr lang="en-US" sz="9600" dirty="0" err="1"/>
              <a:t>dan</a:t>
            </a:r>
            <a:r>
              <a:rPr lang="en-US" sz="9600" dirty="0"/>
              <a:t> </a:t>
            </a:r>
            <a:r>
              <a:rPr lang="en-US" sz="9600" dirty="0" err="1"/>
              <a:t>subyek-perspektif</a:t>
            </a:r>
            <a:r>
              <a:rPr lang="en-US" sz="9600" dirty="0"/>
              <a:t> </a:t>
            </a:r>
            <a:r>
              <a:rPr lang="en-US" sz="9600" dirty="0" err="1"/>
              <a:t>itu</a:t>
            </a:r>
            <a:r>
              <a:rPr lang="en-US" sz="9600" dirty="0"/>
              <a:t> </a:t>
            </a:r>
            <a:r>
              <a:rPr lang="en-US" sz="9600" dirty="0" err="1"/>
              <a:t>akan</a:t>
            </a:r>
            <a:r>
              <a:rPr lang="en-US" sz="9600" dirty="0"/>
              <a:t> </a:t>
            </a:r>
            <a:r>
              <a:rPr lang="en-US" sz="9600" dirty="0" err="1"/>
              <a:t>membentuk</a:t>
            </a:r>
            <a:r>
              <a:rPr lang="en-US" sz="9600" dirty="0"/>
              <a:t> </a:t>
            </a:r>
            <a:r>
              <a:rPr lang="en-US" sz="9600" dirty="0" err="1"/>
              <a:t>identitas</a:t>
            </a:r>
            <a:r>
              <a:rPr lang="en-US" sz="9600" dirty="0"/>
              <a:t> </a:t>
            </a:r>
            <a:r>
              <a:rPr lang="en-US" sz="9600" dirty="0" err="1"/>
              <a:t>ilmu</a:t>
            </a:r>
            <a:r>
              <a:rPr lang="en-US" sz="9600" dirty="0"/>
              <a:t> </a:t>
            </a:r>
            <a:r>
              <a:rPr lang="en-US" sz="9600" dirty="0" err="1"/>
              <a:t>pemerintahan</a:t>
            </a:r>
            <a:r>
              <a:rPr lang="en-US" sz="9600" dirty="0"/>
              <a:t> yang </a:t>
            </a:r>
            <a:r>
              <a:rPr lang="en-US" sz="9600" dirty="0" err="1"/>
              <a:t>jelas</a:t>
            </a:r>
            <a:r>
              <a:rPr lang="en-US" sz="9600" dirty="0"/>
              <a:t> </a:t>
            </a:r>
            <a:r>
              <a:rPr lang="en-US" sz="9600" dirty="0" err="1"/>
              <a:t>dan</a:t>
            </a:r>
            <a:r>
              <a:rPr lang="en-US" sz="9600" dirty="0"/>
              <a:t> </a:t>
            </a:r>
            <a:r>
              <a:rPr lang="en-US" sz="9600" dirty="0" err="1"/>
              <a:t>kuat</a:t>
            </a:r>
            <a:r>
              <a:rPr lang="en-US" sz="9600" dirty="0"/>
              <a:t>, </a:t>
            </a:r>
            <a:r>
              <a:rPr lang="en-US" sz="9600" dirty="0" err="1"/>
              <a:t>seperti</a:t>
            </a:r>
            <a:r>
              <a:rPr lang="en-US" sz="9600" dirty="0"/>
              <a:t> </a:t>
            </a:r>
            <a:r>
              <a:rPr lang="en-US" sz="9600" dirty="0" err="1"/>
              <a:t>halnya</a:t>
            </a:r>
            <a:r>
              <a:rPr lang="en-US" sz="9600" dirty="0"/>
              <a:t> </a:t>
            </a:r>
            <a:r>
              <a:rPr lang="en-US" sz="9600" dirty="0" err="1"/>
              <a:t>ilmu-ilmu</a:t>
            </a:r>
            <a:r>
              <a:rPr lang="en-US" sz="9600" dirty="0"/>
              <a:t> </a:t>
            </a:r>
            <a:r>
              <a:rPr lang="en-US" sz="9600" dirty="0" err="1"/>
              <a:t>sosial</a:t>
            </a:r>
            <a:r>
              <a:rPr lang="en-US" sz="9600" dirty="0"/>
              <a:t> lain.</a:t>
            </a:r>
          </a:p>
          <a:p>
            <a:r>
              <a:rPr lang="en-US" dirty="0"/>
              <a:t/>
            </a:r>
            <a:br>
              <a:rPr lang="en-US" dirty="0"/>
            </a:br>
            <a:r>
              <a:rPr lang="en-US" dirty="0"/>
              <a:t> </a:t>
            </a:r>
          </a:p>
          <a:p>
            <a:r>
              <a:rPr lang="en-US" dirty="0"/>
              <a:t> </a:t>
            </a:r>
          </a:p>
          <a:p>
            <a:r>
              <a:rPr lang="en-US" dirty="0"/>
              <a:t> </a:t>
            </a:r>
          </a:p>
          <a:p>
            <a:r>
              <a:rPr lang="en-US" dirty="0"/>
              <a:t> </a:t>
            </a:r>
          </a:p>
          <a:p>
            <a:r>
              <a:rPr lang="en-US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10116642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7620000" cy="1143000"/>
          </a:xfrm>
        </p:spPr>
        <p:txBody>
          <a:bodyPr>
            <a:normAutofit fontScale="90000"/>
          </a:bodyPr>
          <a:lstStyle/>
          <a:p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3200" dirty="0"/>
              <a:t/>
            </a:r>
            <a:br>
              <a:rPr lang="en-US" sz="3200" dirty="0"/>
            </a:br>
            <a:r>
              <a:rPr lang="en-US" sz="3200" dirty="0" smtClean="0"/>
              <a:t>5 </a:t>
            </a:r>
            <a:r>
              <a:rPr lang="en-US" sz="3200" dirty="0" err="1"/>
              <a:t>Konsep</a:t>
            </a:r>
            <a:r>
              <a:rPr lang="en-US" sz="3200" dirty="0"/>
              <a:t> </a:t>
            </a:r>
            <a:r>
              <a:rPr lang="en-US" sz="3200" dirty="0" err="1"/>
              <a:t>Kunci</a:t>
            </a:r>
            <a:r>
              <a:rPr lang="en-US" sz="3200" dirty="0"/>
              <a:t/>
            </a:r>
            <a:br>
              <a:rPr lang="en-US" sz="3200" dirty="0"/>
            </a:br>
            <a:r>
              <a:rPr lang="en-US" sz="3200" dirty="0"/>
              <a:t>DALAM PEMERINTAHAN</a:t>
            </a:r>
            <a:br>
              <a:rPr lang="en-US" sz="3200" dirty="0"/>
            </a:br>
            <a:r>
              <a:rPr lang="en-US" dirty="0"/>
              <a:t> 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200" dirty="0" err="1"/>
              <a:t>Perspektif</a:t>
            </a:r>
            <a:r>
              <a:rPr lang="en-US" sz="3200" dirty="0"/>
              <a:t> &amp; </a:t>
            </a:r>
            <a:r>
              <a:rPr lang="en-US" sz="3200" dirty="0" err="1"/>
              <a:t>Identitas</a:t>
            </a:r>
            <a:endParaRPr lang="en-US" sz="3200" dirty="0"/>
          </a:p>
          <a:p>
            <a:r>
              <a:rPr lang="en-US" sz="2800" dirty="0" smtClean="0"/>
              <a:t>Lima </a:t>
            </a:r>
            <a:r>
              <a:rPr lang="en-US" sz="2800" dirty="0" err="1"/>
              <a:t>konsep</a:t>
            </a:r>
            <a:r>
              <a:rPr lang="en-US" sz="2800" dirty="0"/>
              <a:t> </a:t>
            </a:r>
            <a:r>
              <a:rPr lang="en-US" sz="2800" dirty="0" err="1"/>
              <a:t>kunci</a:t>
            </a:r>
            <a:r>
              <a:rPr lang="en-US" sz="2800" dirty="0"/>
              <a:t>  di  </a:t>
            </a:r>
            <a:r>
              <a:rPr lang="en-US" sz="2800" dirty="0" err="1"/>
              <a:t>bawah</a:t>
            </a:r>
            <a:r>
              <a:rPr lang="en-US" sz="2800" dirty="0"/>
              <a:t> </a:t>
            </a:r>
            <a:r>
              <a:rPr lang="en-US" sz="2800" dirty="0" err="1"/>
              <a:t>bisa</a:t>
            </a:r>
            <a:r>
              <a:rPr lang="en-US" sz="2800" dirty="0"/>
              <a:t>  </a:t>
            </a:r>
            <a:r>
              <a:rPr lang="en-US" sz="2800" dirty="0" err="1"/>
              <a:t>dijadikan</a:t>
            </a:r>
            <a:r>
              <a:rPr lang="en-US" sz="2800" dirty="0"/>
              <a:t>  </a:t>
            </a:r>
            <a:r>
              <a:rPr lang="en-US" sz="2800" dirty="0" err="1"/>
              <a:t>sebagai</a:t>
            </a:r>
            <a:r>
              <a:rPr lang="en-US" sz="2800" dirty="0"/>
              <a:t>  </a:t>
            </a:r>
            <a:r>
              <a:rPr lang="en-US" sz="2800" dirty="0" err="1"/>
              <a:t>perspektif</a:t>
            </a:r>
            <a:r>
              <a:rPr lang="en-US" sz="2800" dirty="0"/>
              <a:t>  </a:t>
            </a:r>
            <a:r>
              <a:rPr lang="en-US" sz="2800" dirty="0" err="1"/>
              <a:t>dan</a:t>
            </a:r>
            <a:r>
              <a:rPr lang="en-US" sz="2800" dirty="0"/>
              <a:t> </a:t>
            </a:r>
            <a:r>
              <a:rPr lang="en-US" sz="2800" dirty="0" err="1"/>
              <a:t>identitas</a:t>
            </a:r>
            <a:r>
              <a:rPr lang="en-US" sz="2800" dirty="0"/>
              <a:t> </a:t>
            </a:r>
            <a:r>
              <a:rPr lang="en-US" sz="2800" dirty="0" err="1"/>
              <a:t>bagi</a:t>
            </a:r>
            <a:r>
              <a:rPr lang="en-US" sz="2800" dirty="0"/>
              <a:t>  </a:t>
            </a:r>
            <a:r>
              <a:rPr lang="en-US" sz="2800" dirty="0" err="1"/>
              <a:t>ilmu</a:t>
            </a:r>
            <a:r>
              <a:rPr lang="en-US" sz="2800" dirty="0"/>
              <a:t> </a:t>
            </a:r>
            <a:r>
              <a:rPr lang="en-US" sz="2800" dirty="0" err="1"/>
              <a:t>pemerintahan</a:t>
            </a:r>
            <a:r>
              <a:rPr lang="en-US" sz="2800" dirty="0"/>
              <a:t>. </a:t>
            </a:r>
            <a:r>
              <a:rPr lang="en-US" sz="2800" dirty="0" err="1"/>
              <a:t>Ini</a:t>
            </a:r>
            <a:r>
              <a:rPr lang="en-US" sz="2800" dirty="0"/>
              <a:t> </a:t>
            </a:r>
            <a:r>
              <a:rPr lang="en-US" sz="2800" dirty="0" err="1"/>
              <a:t>sama</a:t>
            </a:r>
            <a:r>
              <a:rPr lang="en-US" sz="2800" dirty="0"/>
              <a:t>  </a:t>
            </a:r>
            <a:r>
              <a:rPr lang="en-US" sz="2800" dirty="0" err="1"/>
              <a:t>dengan</a:t>
            </a:r>
            <a:r>
              <a:rPr lang="en-US" sz="2800" dirty="0"/>
              <a:t> </a:t>
            </a:r>
            <a:r>
              <a:rPr lang="en-US" sz="2800" dirty="0" err="1"/>
              <a:t>ilmu</a:t>
            </a:r>
            <a:r>
              <a:rPr lang="en-US" sz="2800" dirty="0"/>
              <a:t> </a:t>
            </a:r>
            <a:r>
              <a:rPr lang="en-US" sz="2800" dirty="0" err="1"/>
              <a:t>politik</a:t>
            </a:r>
            <a:r>
              <a:rPr lang="en-US" sz="2800" dirty="0"/>
              <a:t> yang </a:t>
            </a:r>
            <a:r>
              <a:rPr lang="en-US" sz="2800" dirty="0" err="1"/>
              <a:t>suka</a:t>
            </a:r>
            <a:r>
              <a:rPr lang="en-US" sz="2800" dirty="0"/>
              <a:t>   </a:t>
            </a:r>
            <a:r>
              <a:rPr lang="en-US" sz="2800" dirty="0" err="1"/>
              <a:t>bicara</a:t>
            </a:r>
            <a:r>
              <a:rPr lang="en-US" sz="2800" dirty="0"/>
              <a:t>   “the  politics  of   ...”   </a:t>
            </a:r>
            <a:r>
              <a:rPr lang="en-US" sz="2800" dirty="0" err="1"/>
              <a:t>atau</a:t>
            </a:r>
            <a:r>
              <a:rPr lang="en-US" sz="2800" dirty="0"/>
              <a:t>  </a:t>
            </a:r>
            <a:r>
              <a:rPr lang="en-US" sz="2800" dirty="0" err="1"/>
              <a:t>sosiologi</a:t>
            </a:r>
            <a:r>
              <a:rPr lang="en-US" sz="2800" dirty="0"/>
              <a:t>   yang   </a:t>
            </a:r>
            <a:r>
              <a:rPr lang="en-US" sz="2800" dirty="0" err="1"/>
              <a:t>suka</a:t>
            </a:r>
            <a:r>
              <a:rPr lang="en-US" sz="2800" dirty="0"/>
              <a:t>   </a:t>
            </a:r>
            <a:r>
              <a:rPr lang="en-US" sz="2800" dirty="0" err="1"/>
              <a:t>bicara</a:t>
            </a:r>
            <a:r>
              <a:rPr lang="en-US" sz="2800" dirty="0"/>
              <a:t> “</a:t>
            </a:r>
            <a:r>
              <a:rPr lang="en-US" sz="2800" dirty="0" err="1"/>
              <a:t>sosiologi</a:t>
            </a:r>
            <a:r>
              <a:rPr lang="en-US" sz="2800" dirty="0"/>
              <a:t>  ...”.  </a:t>
            </a:r>
            <a:r>
              <a:rPr lang="en-US" sz="2800" dirty="0" err="1"/>
              <a:t>Demikian</a:t>
            </a:r>
            <a:r>
              <a:rPr lang="en-US" sz="2800" dirty="0"/>
              <a:t>   </a:t>
            </a:r>
            <a:r>
              <a:rPr lang="en-US" sz="2800" dirty="0" err="1"/>
              <a:t>juga</a:t>
            </a:r>
            <a:r>
              <a:rPr lang="en-US" sz="2800" dirty="0"/>
              <a:t>  </a:t>
            </a:r>
            <a:r>
              <a:rPr lang="en-US" sz="2800" dirty="0" err="1"/>
              <a:t>administrasi</a:t>
            </a:r>
            <a:r>
              <a:rPr lang="en-US" sz="2800" dirty="0"/>
              <a:t>  </a:t>
            </a:r>
            <a:r>
              <a:rPr lang="en-US" sz="2800" dirty="0" err="1"/>
              <a:t>publik</a:t>
            </a:r>
            <a:r>
              <a:rPr lang="en-US" sz="2800" dirty="0"/>
              <a:t>  yang  </a:t>
            </a:r>
            <a:r>
              <a:rPr lang="en-US" sz="2800" dirty="0" err="1"/>
              <a:t>selalu</a:t>
            </a:r>
            <a:r>
              <a:rPr lang="en-US" sz="2800" dirty="0"/>
              <a:t>  </a:t>
            </a:r>
            <a:r>
              <a:rPr lang="en-US" sz="2800" dirty="0" err="1"/>
              <a:t>bicara</a:t>
            </a:r>
            <a:r>
              <a:rPr lang="en-US" sz="2800" dirty="0"/>
              <a:t> </a:t>
            </a:r>
            <a:r>
              <a:rPr lang="en-US" sz="2800" dirty="0" err="1"/>
              <a:t>dengan</a:t>
            </a:r>
            <a:r>
              <a:rPr lang="en-US" sz="2800" dirty="0"/>
              <a:t> </a:t>
            </a:r>
            <a:r>
              <a:rPr lang="en-US" sz="2800" dirty="0" err="1"/>
              <a:t>embel-embel</a:t>
            </a:r>
            <a:r>
              <a:rPr lang="en-US" sz="2800" dirty="0"/>
              <a:t> </a:t>
            </a:r>
            <a:r>
              <a:rPr lang="en-US" sz="2800" dirty="0" err="1"/>
              <a:t>publik</a:t>
            </a:r>
            <a:r>
              <a:rPr lang="en-US" sz="2800" dirty="0"/>
              <a:t>, </a:t>
            </a:r>
            <a:r>
              <a:rPr lang="en-US" sz="2800" dirty="0" err="1"/>
              <a:t>bahkan</a:t>
            </a:r>
            <a:r>
              <a:rPr lang="en-US" sz="2800" dirty="0"/>
              <a:t> </a:t>
            </a:r>
            <a:r>
              <a:rPr lang="en-US" sz="2800" dirty="0" err="1"/>
              <a:t>menyebut</a:t>
            </a:r>
            <a:r>
              <a:rPr lang="en-US" sz="2800" dirty="0"/>
              <a:t> </a:t>
            </a:r>
            <a:r>
              <a:rPr lang="en-US" sz="2800" dirty="0" err="1"/>
              <a:t>negara-pemerintah</a:t>
            </a:r>
            <a:r>
              <a:rPr lang="en-US" sz="2800" dirty="0"/>
              <a:t> </a:t>
            </a:r>
            <a:r>
              <a:rPr lang="en-US" sz="2800" dirty="0" err="1"/>
              <a:t>sebagai</a:t>
            </a:r>
            <a:r>
              <a:rPr lang="en-US" sz="2800" dirty="0"/>
              <a:t> </a:t>
            </a:r>
            <a:r>
              <a:rPr lang="en-US" sz="2800" dirty="0" err="1"/>
              <a:t>sektor</a:t>
            </a:r>
            <a:r>
              <a:rPr lang="en-US" sz="2800" dirty="0"/>
              <a:t> </a:t>
            </a:r>
            <a:r>
              <a:rPr lang="en-US" sz="2800" dirty="0" err="1"/>
              <a:t>publik</a:t>
            </a:r>
            <a:r>
              <a:rPr lang="en-US" sz="2800" dirty="0" smtClean="0"/>
              <a:t>.</a:t>
            </a:r>
            <a:endParaRPr lang="en-US" sz="2800" dirty="0"/>
          </a:p>
          <a:p>
            <a:pPr marL="114300" indent="0">
              <a:buNone/>
            </a:pPr>
            <a:endParaRPr lang="en-US" sz="2800" dirty="0" smtClean="0"/>
          </a:p>
          <a:p>
            <a:pPr marL="114300" indent="0">
              <a:buNone/>
            </a:pPr>
            <a:endParaRPr lang="en-US" sz="4000" dirty="0" smtClean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91156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en-US" sz="3600" dirty="0"/>
              <a:t/>
            </a:r>
            <a:br>
              <a:rPr lang="en-US" sz="3600" dirty="0"/>
            </a:br>
            <a:r>
              <a:rPr lang="en-US" sz="3200" dirty="0" smtClean="0"/>
              <a:t>PEMERINTAHAN </a:t>
            </a:r>
            <a:r>
              <a:rPr lang="en-US" sz="3200" dirty="0"/>
              <a:t>INDONESIA</a:t>
            </a:r>
            <a:br>
              <a:rPr lang="en-US" sz="3200" dirty="0"/>
            </a:br>
            <a:r>
              <a:rPr lang="en-US" sz="3200" dirty="0" err="1"/>
              <a:t>Menurut</a:t>
            </a:r>
            <a:r>
              <a:rPr lang="en-US" sz="3200" dirty="0"/>
              <a:t> </a:t>
            </a:r>
            <a:r>
              <a:rPr lang="en-US" sz="3200" dirty="0" err="1"/>
              <a:t>Konstitusi</a:t>
            </a:r>
            <a:r>
              <a:rPr lang="en-US" sz="3200" dirty="0"/>
              <a:t> UUD 1945</a:t>
            </a:r>
            <a:br>
              <a:rPr lang="en-US" sz="3200" dirty="0"/>
            </a:br>
            <a:r>
              <a:rPr lang="en-US" dirty="0"/>
              <a:t> </a:t>
            </a:r>
            <a:br>
              <a:rPr lang="en-US" dirty="0"/>
            </a:br>
            <a:r>
              <a:rPr lang="en-US" dirty="0"/>
              <a:t> 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196752"/>
            <a:ext cx="7609656" cy="5204048"/>
          </a:xfrm>
        </p:spPr>
        <p:txBody>
          <a:bodyPr>
            <a:noAutofit/>
          </a:bodyPr>
          <a:lstStyle/>
          <a:p>
            <a:r>
              <a:rPr lang="en-US" sz="2400" dirty="0"/>
              <a:t>Negara Indonesia </a:t>
            </a:r>
            <a:r>
              <a:rPr lang="en-US" sz="2400" dirty="0" err="1"/>
              <a:t>ialah</a:t>
            </a:r>
            <a:r>
              <a:rPr lang="en-US" sz="2400" dirty="0"/>
              <a:t> </a:t>
            </a:r>
            <a:r>
              <a:rPr lang="en-US" sz="2400" dirty="0" smtClean="0"/>
              <a:t>Negara </a:t>
            </a:r>
            <a:r>
              <a:rPr lang="en-US" sz="2400" dirty="0" err="1" smtClean="0"/>
              <a:t>Kesatuan</a:t>
            </a:r>
            <a:r>
              <a:rPr lang="en-US" sz="2400" dirty="0" smtClean="0"/>
              <a:t> </a:t>
            </a:r>
            <a:r>
              <a:rPr lang="en-US" sz="2400" dirty="0"/>
              <a:t>yang </a:t>
            </a:r>
            <a:r>
              <a:rPr lang="en-US" sz="2400" dirty="0" err="1"/>
              <a:t>berbentuk</a:t>
            </a:r>
            <a:r>
              <a:rPr lang="en-US" sz="2400" dirty="0"/>
              <a:t> </a:t>
            </a:r>
            <a:r>
              <a:rPr lang="en-US" sz="2400" dirty="0" err="1"/>
              <a:t>Republik</a:t>
            </a:r>
            <a:r>
              <a:rPr lang="en-US" sz="2400" dirty="0"/>
              <a:t>.</a:t>
            </a:r>
          </a:p>
          <a:p>
            <a:r>
              <a:rPr lang="en-US" sz="2400" dirty="0" err="1"/>
              <a:t>Presiden</a:t>
            </a:r>
            <a:r>
              <a:rPr lang="en-US" sz="2400" dirty="0"/>
              <a:t> </a:t>
            </a:r>
            <a:r>
              <a:rPr lang="en-US" sz="2400" dirty="0" err="1"/>
              <a:t>sebagai</a:t>
            </a:r>
            <a:r>
              <a:rPr lang="en-US" sz="2400" dirty="0"/>
              <a:t>  </a:t>
            </a:r>
            <a:r>
              <a:rPr lang="en-US" sz="2400" dirty="0" err="1"/>
              <a:t>kepala</a:t>
            </a:r>
            <a:r>
              <a:rPr lang="en-US" sz="2400" dirty="0"/>
              <a:t> </a:t>
            </a:r>
            <a:r>
              <a:rPr lang="en-US" sz="2400" dirty="0" err="1"/>
              <a:t>negara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kepala</a:t>
            </a:r>
            <a:r>
              <a:rPr lang="en-US" sz="2400" dirty="0"/>
              <a:t> </a:t>
            </a:r>
            <a:r>
              <a:rPr lang="en-US" sz="2400" dirty="0" err="1"/>
              <a:t>pemerintahan</a:t>
            </a:r>
            <a:endParaRPr lang="en-US" sz="2400" dirty="0"/>
          </a:p>
          <a:p>
            <a:r>
              <a:rPr lang="en-US" sz="2400" dirty="0"/>
              <a:t> </a:t>
            </a:r>
            <a:r>
              <a:rPr lang="en-US" sz="2400" dirty="0" err="1" smtClean="0"/>
              <a:t>Kedaulatan</a:t>
            </a:r>
            <a:r>
              <a:rPr lang="en-US" sz="2400" dirty="0" smtClean="0"/>
              <a:t> </a:t>
            </a:r>
            <a:r>
              <a:rPr lang="en-US" sz="2400" dirty="0" err="1"/>
              <a:t>berada</a:t>
            </a:r>
            <a:r>
              <a:rPr lang="en-US" sz="2400" dirty="0"/>
              <a:t> di </a:t>
            </a:r>
            <a:r>
              <a:rPr lang="en-US" sz="2400" dirty="0" err="1"/>
              <a:t>tangan</a:t>
            </a:r>
            <a:r>
              <a:rPr lang="en-US" sz="2400" dirty="0"/>
              <a:t> </a:t>
            </a:r>
            <a:r>
              <a:rPr lang="en-US" sz="2400" dirty="0" err="1"/>
              <a:t>rakyat</a:t>
            </a:r>
            <a:endParaRPr lang="en-US" sz="2400" dirty="0"/>
          </a:p>
          <a:p>
            <a:r>
              <a:rPr lang="en-US" sz="2400" dirty="0" err="1"/>
              <a:t>Penyelenggara</a:t>
            </a:r>
            <a:r>
              <a:rPr lang="en-US" sz="2400" dirty="0"/>
              <a:t> </a:t>
            </a:r>
            <a:r>
              <a:rPr lang="en-US" sz="2400" dirty="0" err="1"/>
              <a:t>pemerintahan</a:t>
            </a:r>
            <a:r>
              <a:rPr lang="en-US" sz="2400" dirty="0"/>
              <a:t> (</a:t>
            </a:r>
            <a:r>
              <a:rPr lang="en-US" sz="2400" dirty="0" err="1"/>
              <a:t>pemerintah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parlemen</a:t>
            </a:r>
            <a:r>
              <a:rPr lang="en-US" sz="2400" dirty="0"/>
              <a:t>) </a:t>
            </a:r>
            <a:r>
              <a:rPr lang="en-US" sz="2400" dirty="0" err="1"/>
              <a:t>dipilih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dibentuk</a:t>
            </a:r>
            <a:r>
              <a:rPr lang="en-US" sz="2400" dirty="0"/>
              <a:t> </a:t>
            </a:r>
            <a:r>
              <a:rPr lang="en-US" sz="2400" dirty="0" err="1"/>
              <a:t>oleh</a:t>
            </a:r>
            <a:r>
              <a:rPr lang="en-US" sz="2400" dirty="0"/>
              <a:t> </a:t>
            </a:r>
            <a:r>
              <a:rPr lang="en-US" sz="2400" dirty="0" err="1"/>
              <a:t>rakyat</a:t>
            </a:r>
            <a:r>
              <a:rPr lang="en-US" sz="2400" dirty="0"/>
              <a:t>.</a:t>
            </a:r>
          </a:p>
          <a:p>
            <a:r>
              <a:rPr lang="en-US" sz="2400" dirty="0"/>
              <a:t> Negara  Indonesia </a:t>
            </a:r>
            <a:r>
              <a:rPr lang="en-US" sz="2400" dirty="0" err="1"/>
              <a:t>adalah</a:t>
            </a:r>
            <a:r>
              <a:rPr lang="en-US" sz="2400" dirty="0"/>
              <a:t> </a:t>
            </a:r>
            <a:r>
              <a:rPr lang="en-US" sz="2400" dirty="0" err="1"/>
              <a:t>negara</a:t>
            </a:r>
            <a:r>
              <a:rPr lang="en-US" sz="2400" dirty="0"/>
              <a:t> </a:t>
            </a:r>
            <a:r>
              <a:rPr lang="en-US" sz="2400" dirty="0" err="1" smtClean="0"/>
              <a:t>hukum</a:t>
            </a:r>
            <a:r>
              <a:rPr lang="en-US" sz="2400" dirty="0" smtClean="0"/>
              <a:t>( </a:t>
            </a:r>
            <a:r>
              <a:rPr lang="en-US" sz="2400" dirty="0" err="1" smtClean="0"/>
              <a:t>perhatikan</a:t>
            </a:r>
            <a:r>
              <a:rPr lang="en-US" sz="2400" dirty="0" smtClean="0"/>
              <a:t> </a:t>
            </a:r>
            <a:r>
              <a:rPr lang="en-US" sz="2400" dirty="0" err="1" smtClean="0"/>
              <a:t>prinsip</a:t>
            </a:r>
            <a:r>
              <a:rPr lang="en-US" sz="2400" dirty="0" smtClean="0"/>
              <a:t> </a:t>
            </a:r>
            <a:r>
              <a:rPr lang="en-US" sz="2400" dirty="0" err="1" smtClean="0"/>
              <a:t>pasca</a:t>
            </a:r>
            <a:r>
              <a:rPr lang="en-US" sz="2400" dirty="0" smtClean="0"/>
              <a:t> </a:t>
            </a:r>
            <a:r>
              <a:rPr lang="en-US" sz="2400" dirty="0" err="1"/>
              <a:t>O</a:t>
            </a:r>
            <a:r>
              <a:rPr lang="en-US" sz="2400" dirty="0" err="1" smtClean="0"/>
              <a:t>rde</a:t>
            </a:r>
            <a:r>
              <a:rPr lang="en-US" sz="2400" dirty="0" smtClean="0"/>
              <a:t> </a:t>
            </a:r>
            <a:r>
              <a:rPr lang="en-US" sz="2400" dirty="0" err="1" smtClean="0"/>
              <a:t>baru</a:t>
            </a:r>
            <a:r>
              <a:rPr lang="en-US" sz="2400" dirty="0" smtClean="0"/>
              <a:t>; </a:t>
            </a:r>
            <a:r>
              <a:rPr lang="en-US" sz="2400" dirty="0" err="1" smtClean="0"/>
              <a:t>rechstaat</a:t>
            </a:r>
            <a:r>
              <a:rPr lang="en-US" sz="2400" dirty="0" smtClean="0"/>
              <a:t> , </a:t>
            </a:r>
            <a:r>
              <a:rPr lang="en-US" sz="2400" dirty="0" err="1" smtClean="0"/>
              <a:t>sistem</a:t>
            </a:r>
            <a:r>
              <a:rPr lang="en-US" sz="2400" dirty="0" smtClean="0"/>
              <a:t> </a:t>
            </a:r>
            <a:r>
              <a:rPr lang="en-US" sz="2400" dirty="0" err="1" smtClean="0"/>
              <a:t>hukum</a:t>
            </a:r>
            <a:r>
              <a:rPr lang="en-US" sz="2400" dirty="0" smtClean="0"/>
              <a:t> </a:t>
            </a:r>
            <a:r>
              <a:rPr lang="en-US" sz="2400" dirty="0" err="1" smtClean="0"/>
              <a:t>demokrasi</a:t>
            </a:r>
            <a:r>
              <a:rPr lang="en-US" sz="2400" dirty="0" smtClean="0"/>
              <a:t> </a:t>
            </a:r>
            <a:r>
              <a:rPr lang="en-US" sz="2400" dirty="0" err="1" smtClean="0"/>
              <a:t>Pancasila,rule</a:t>
            </a:r>
            <a:r>
              <a:rPr lang="en-US" sz="2400" dirty="0" smtClean="0"/>
              <a:t> of  law).   </a:t>
            </a:r>
            <a:r>
              <a:rPr lang="en-US" sz="2400" dirty="0" err="1" smtClean="0"/>
              <a:t>Pengakuan</a:t>
            </a:r>
            <a:r>
              <a:rPr lang="en-US" sz="2400" dirty="0" smtClean="0"/>
              <a:t> </a:t>
            </a:r>
            <a:r>
              <a:rPr lang="en-US" sz="2400" dirty="0" err="1" smtClean="0"/>
              <a:t>Desa</a:t>
            </a:r>
            <a:r>
              <a:rPr lang="en-US" sz="2400" dirty="0" smtClean="0"/>
              <a:t> </a:t>
            </a:r>
            <a:r>
              <a:rPr lang="en-US" sz="2400" dirty="0" err="1" smtClean="0"/>
              <a:t>secara</a:t>
            </a:r>
            <a:r>
              <a:rPr lang="en-US" sz="2400" dirty="0" smtClean="0"/>
              <a:t> </a:t>
            </a:r>
            <a:r>
              <a:rPr lang="en-US" sz="2400" dirty="0" err="1" smtClean="0"/>
              <a:t>konstitusi</a:t>
            </a:r>
            <a:r>
              <a:rPr lang="en-US" sz="2400" dirty="0" smtClean="0"/>
              <a:t> </a:t>
            </a:r>
            <a:r>
              <a:rPr lang="en-US" sz="2400" dirty="0" err="1" smtClean="0"/>
              <a:t>dengan</a:t>
            </a:r>
            <a:r>
              <a:rPr lang="en-US" sz="2400" dirty="0" smtClean="0"/>
              <a:t> UU No.6 </a:t>
            </a:r>
            <a:r>
              <a:rPr lang="en-US" sz="2400" dirty="0" err="1" smtClean="0"/>
              <a:t>Tahun</a:t>
            </a:r>
            <a:r>
              <a:rPr lang="en-US" sz="2400" dirty="0" smtClean="0"/>
              <a:t> 2014 </a:t>
            </a:r>
            <a:r>
              <a:rPr lang="en-US" sz="2400" dirty="0" err="1" smtClean="0"/>
              <a:t>tentang</a:t>
            </a:r>
            <a:r>
              <a:rPr lang="en-US" sz="2400" dirty="0" smtClean="0"/>
              <a:t> </a:t>
            </a:r>
            <a:r>
              <a:rPr lang="en-US" sz="2400" dirty="0" err="1" smtClean="0"/>
              <a:t>Desa</a:t>
            </a:r>
            <a:r>
              <a:rPr lang="en-US" sz="2400" dirty="0" smtClean="0"/>
              <a:t> </a:t>
            </a:r>
            <a:r>
              <a:rPr lang="en-US" sz="2400" dirty="0" err="1" smtClean="0"/>
              <a:t>serta</a:t>
            </a:r>
            <a:r>
              <a:rPr lang="en-US" sz="2400" dirty="0" smtClean="0"/>
              <a:t> </a:t>
            </a:r>
            <a:r>
              <a:rPr lang="en-US" sz="2400" dirty="0" err="1" smtClean="0"/>
              <a:t>sekuensinya</a:t>
            </a:r>
            <a:endParaRPr lang="en-US" sz="2400" dirty="0"/>
          </a:p>
          <a:p>
            <a:r>
              <a:rPr lang="en-US" sz="2400" dirty="0" err="1"/>
              <a:t>Pemerintah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parlemen</a:t>
            </a:r>
            <a:r>
              <a:rPr lang="en-US" sz="2400" dirty="0"/>
              <a:t> </a:t>
            </a:r>
            <a:r>
              <a:rPr lang="en-US" sz="2400" dirty="0" err="1"/>
              <a:t>membentuk</a:t>
            </a:r>
            <a:r>
              <a:rPr lang="en-US" sz="2400" dirty="0"/>
              <a:t> </a:t>
            </a:r>
            <a:r>
              <a:rPr lang="en-US" sz="2400" dirty="0" err="1"/>
              <a:t>undang-undang</a:t>
            </a:r>
            <a:r>
              <a:rPr lang="en-US" sz="2400" dirty="0"/>
              <a:t> (</a:t>
            </a:r>
            <a:r>
              <a:rPr lang="en-US" sz="2400" dirty="0" err="1"/>
              <a:t>hukum</a:t>
            </a:r>
            <a:r>
              <a:rPr lang="en-US" sz="2400" dirty="0"/>
              <a:t>).</a:t>
            </a:r>
          </a:p>
          <a:p>
            <a:pPr marL="114300" indent="0">
              <a:buNone/>
            </a:pPr>
            <a:r>
              <a:rPr lang="en-US" sz="2400" dirty="0"/>
              <a:t/>
            </a:r>
            <a:br>
              <a:rPr lang="en-US" sz="2400" dirty="0"/>
            </a:br>
            <a:r>
              <a:rPr lang="en-US" sz="2400" dirty="0"/>
              <a:t> </a:t>
            </a:r>
          </a:p>
          <a:p>
            <a:r>
              <a:rPr lang="en-US" sz="2400" dirty="0"/>
              <a:t> </a:t>
            </a:r>
          </a:p>
          <a:p>
            <a:endParaRPr lang="en-US" sz="2400" dirty="0"/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6415684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274638"/>
            <a:ext cx="7609656" cy="850106"/>
          </a:xfrm>
        </p:spPr>
        <p:txBody>
          <a:bodyPr/>
          <a:lstStyle/>
          <a:p>
            <a:r>
              <a:rPr lang="en-US" sz="3200" dirty="0" err="1" smtClean="0"/>
              <a:t>Hubungan</a:t>
            </a:r>
            <a:r>
              <a:rPr lang="en-US" sz="3200" dirty="0" smtClean="0"/>
              <a:t> </a:t>
            </a:r>
            <a:r>
              <a:rPr lang="en-US" sz="3200" dirty="0" err="1" smtClean="0"/>
              <a:t>desa</a:t>
            </a:r>
            <a:r>
              <a:rPr lang="en-US" sz="3200" dirty="0" smtClean="0"/>
              <a:t> </a:t>
            </a:r>
            <a:r>
              <a:rPr lang="en-US" sz="3200" dirty="0" err="1" smtClean="0"/>
              <a:t>dengan</a:t>
            </a:r>
            <a:r>
              <a:rPr lang="en-US" sz="3200" dirty="0" smtClean="0"/>
              <a:t> </a:t>
            </a:r>
            <a:r>
              <a:rPr lang="en-US" sz="3200" dirty="0" err="1" smtClean="0"/>
              <a:t>negara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908720"/>
            <a:ext cx="7753672" cy="5204048"/>
          </a:xfrm>
        </p:spPr>
        <p:txBody>
          <a:bodyPr>
            <a:noAutofit/>
          </a:bodyPr>
          <a:lstStyle/>
          <a:p>
            <a:pPr marL="114300" indent="0">
              <a:buNone/>
            </a:pPr>
            <a:r>
              <a:rPr lang="en-US" sz="2400" dirty="0" smtClean="0"/>
              <a:t>1. Negara </a:t>
            </a:r>
            <a:r>
              <a:rPr lang="en-US" sz="2400" dirty="0"/>
              <a:t>m</a:t>
            </a:r>
            <a:r>
              <a:rPr lang="id-ID" sz="2400" dirty="0" smtClean="0"/>
              <a:t>embiarkan </a:t>
            </a:r>
            <a:r>
              <a:rPr lang="en-US" sz="2400" dirty="0" err="1" smtClean="0"/>
              <a:t>desa</a:t>
            </a:r>
            <a:endParaRPr lang="en-US" sz="2400" dirty="0" smtClean="0"/>
          </a:p>
          <a:p>
            <a:pPr marL="114300" indent="0">
              <a:buNone/>
            </a:pPr>
            <a:r>
              <a:rPr lang="en-US" sz="2400" dirty="0"/>
              <a:t> </a:t>
            </a:r>
            <a:r>
              <a:rPr lang="en-US" sz="2400" dirty="0" smtClean="0"/>
              <a:t>     </a:t>
            </a:r>
            <a:r>
              <a:rPr lang="en-US" sz="2400" dirty="0"/>
              <a:t>Negara </a:t>
            </a:r>
            <a:r>
              <a:rPr lang="en-US" sz="2400" dirty="0" err="1"/>
              <a:t>masuk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intergrasi</a:t>
            </a:r>
            <a:r>
              <a:rPr lang="en-US" sz="2400" dirty="0"/>
              <a:t>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 smtClean="0"/>
              <a:t>hukum</a:t>
            </a:r>
            <a:r>
              <a:rPr lang="en-US" sz="2400" dirty="0" smtClean="0"/>
              <a:t> </a:t>
            </a:r>
            <a:r>
              <a:rPr lang="id-ID" sz="2400" dirty="0" smtClean="0"/>
              <a:t>isolasi</a:t>
            </a:r>
            <a:r>
              <a:rPr lang="id-ID" sz="2400" dirty="0"/>
              <a:t>; Bias </a:t>
            </a:r>
            <a:endParaRPr lang="en-US" sz="2400" dirty="0" smtClean="0"/>
          </a:p>
          <a:p>
            <a:pPr marL="114300" indent="0">
              <a:buNone/>
            </a:pPr>
            <a:r>
              <a:rPr lang="en-US" sz="2400" dirty="0"/>
              <a:t> </a:t>
            </a:r>
            <a:r>
              <a:rPr lang="en-US" sz="2400" dirty="0" smtClean="0"/>
              <a:t>      </a:t>
            </a:r>
            <a:r>
              <a:rPr lang="id-ID" sz="2400" dirty="0" smtClean="0"/>
              <a:t>kota.Diatur</a:t>
            </a:r>
            <a:r>
              <a:rPr lang="en-US" sz="2400" dirty="0" smtClean="0"/>
              <a:t> </a:t>
            </a:r>
            <a:r>
              <a:rPr lang="id-ID" sz="2400" dirty="0" smtClean="0"/>
              <a:t> tak</a:t>
            </a:r>
            <a:r>
              <a:rPr lang="en-US" sz="2400" dirty="0" smtClean="0"/>
              <a:t> </a:t>
            </a:r>
            <a:r>
              <a:rPr lang="id-ID" sz="2400" dirty="0" smtClean="0"/>
              <a:t>diurus.</a:t>
            </a:r>
            <a:r>
              <a:rPr lang="en-US" sz="2400" dirty="0" smtClean="0"/>
              <a:t> </a:t>
            </a:r>
            <a:r>
              <a:rPr lang="id-ID" sz="2400" dirty="0" smtClean="0"/>
              <a:t>Negara </a:t>
            </a:r>
            <a:r>
              <a:rPr lang="id-ID" sz="2400" dirty="0"/>
              <a:t>tak </a:t>
            </a:r>
            <a:r>
              <a:rPr lang="id-ID" sz="2400" dirty="0" smtClean="0"/>
              <a:t>hadir </a:t>
            </a:r>
            <a:r>
              <a:rPr lang="en-US" sz="2400" dirty="0" smtClean="0"/>
              <a:t>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mengatur</a:t>
            </a:r>
            <a:r>
              <a:rPr lang="en-US" sz="2400" dirty="0" smtClean="0"/>
              <a:t> </a:t>
            </a:r>
          </a:p>
          <a:p>
            <a:pPr marL="114300" indent="0">
              <a:buNone/>
            </a:pPr>
            <a:r>
              <a:rPr lang="en-US" sz="2400" dirty="0"/>
              <a:t> </a:t>
            </a:r>
            <a:r>
              <a:rPr lang="en-US" sz="2400" dirty="0" smtClean="0"/>
              <a:t>     </a:t>
            </a:r>
            <a:r>
              <a:rPr lang="en-US" sz="2400" dirty="0" err="1" smtClean="0"/>
              <a:t>untuk</a:t>
            </a:r>
            <a:r>
              <a:rPr lang="en-US" sz="2400" dirty="0" smtClean="0"/>
              <a:t> </a:t>
            </a:r>
            <a:r>
              <a:rPr lang="en-US" sz="2400" dirty="0" err="1" smtClean="0"/>
              <a:t>kemajuan</a:t>
            </a:r>
            <a:r>
              <a:rPr lang="en-US" sz="2400" dirty="0" smtClean="0"/>
              <a:t> </a:t>
            </a:r>
            <a:r>
              <a:rPr lang="en-US" sz="2400" dirty="0" err="1" smtClean="0"/>
              <a:t>serta</a:t>
            </a:r>
            <a:r>
              <a:rPr lang="en-US" sz="2400" dirty="0" smtClean="0"/>
              <a:t> </a:t>
            </a:r>
            <a:r>
              <a:rPr lang="en-US" sz="2400" dirty="0" err="1" smtClean="0"/>
              <a:t>kebijakan</a:t>
            </a:r>
            <a:r>
              <a:rPr lang="en-US" sz="2400" dirty="0" smtClean="0"/>
              <a:t> bias </a:t>
            </a:r>
            <a:r>
              <a:rPr lang="en-US" sz="2400" dirty="0" err="1" smtClean="0"/>
              <a:t>kota</a:t>
            </a:r>
            <a:r>
              <a:rPr lang="en-US" sz="2400" dirty="0" smtClean="0"/>
              <a:t> </a:t>
            </a:r>
          </a:p>
          <a:p>
            <a:pPr marL="114300" indent="0">
              <a:buNone/>
            </a:pPr>
            <a:r>
              <a:rPr lang="en-US" sz="2400" dirty="0" smtClean="0"/>
              <a:t>2.   Negara </a:t>
            </a:r>
            <a:r>
              <a:rPr lang="en-US" sz="2400" dirty="0" err="1"/>
              <a:t>menciptakan</a:t>
            </a:r>
            <a:r>
              <a:rPr lang="en-US" sz="2400" dirty="0"/>
              <a:t> </a:t>
            </a:r>
            <a:r>
              <a:rPr lang="en-US" sz="2400" dirty="0" err="1"/>
              <a:t>desa</a:t>
            </a:r>
            <a:r>
              <a:rPr lang="en-US" sz="2400" dirty="0"/>
              <a:t>. </a:t>
            </a:r>
            <a:r>
              <a:rPr lang="en-US" sz="2400" dirty="0" err="1"/>
              <a:t>Ini</a:t>
            </a:r>
            <a:r>
              <a:rPr lang="en-US" sz="2400" dirty="0"/>
              <a:t> </a:t>
            </a:r>
            <a:r>
              <a:rPr lang="en-US" sz="2400" dirty="0" err="1"/>
              <a:t>terjadi</a:t>
            </a:r>
            <a:r>
              <a:rPr lang="en-US" sz="2400" dirty="0"/>
              <a:t> </a:t>
            </a:r>
            <a:r>
              <a:rPr lang="en-US" sz="2400" dirty="0" err="1"/>
              <a:t>pada</a:t>
            </a:r>
            <a:r>
              <a:rPr lang="en-US" sz="2400" dirty="0"/>
              <a:t> </a:t>
            </a:r>
            <a:r>
              <a:rPr lang="en-US" sz="2400" dirty="0" err="1"/>
              <a:t>desa</a:t>
            </a:r>
            <a:r>
              <a:rPr lang="en-US" sz="2400" dirty="0"/>
              <a:t> </a:t>
            </a:r>
            <a:r>
              <a:rPr lang="en-US" sz="2400" dirty="0" err="1"/>
              <a:t>pada</a:t>
            </a:r>
            <a:r>
              <a:rPr lang="en-US" sz="2400" dirty="0"/>
              <a:t>  </a:t>
            </a:r>
          </a:p>
          <a:p>
            <a:pPr marL="114300" indent="0">
              <a:buNone/>
            </a:pPr>
            <a:r>
              <a:rPr lang="en-US" sz="2400" dirty="0"/>
              <a:t>      </a:t>
            </a:r>
            <a:r>
              <a:rPr lang="en-US" sz="2400" dirty="0" err="1"/>
              <a:t>masyarakat</a:t>
            </a:r>
            <a:r>
              <a:rPr lang="en-US" sz="2400" dirty="0"/>
              <a:t> </a:t>
            </a:r>
            <a:r>
              <a:rPr lang="en-US" sz="2400" dirty="0" err="1"/>
              <a:t>adat,lokasi</a:t>
            </a:r>
            <a:r>
              <a:rPr lang="en-US" sz="2400" dirty="0"/>
              <a:t> </a:t>
            </a:r>
            <a:r>
              <a:rPr lang="en-US" sz="2400" dirty="0" err="1"/>
              <a:t>transmigrasi</a:t>
            </a:r>
            <a:endParaRPr lang="en-US" sz="2400" dirty="0"/>
          </a:p>
          <a:p>
            <a:pPr marL="114300" indent="0">
              <a:buNone/>
            </a:pPr>
            <a:r>
              <a:rPr lang="en-US" sz="2400" dirty="0" smtClean="0"/>
              <a:t>3.   </a:t>
            </a:r>
            <a:r>
              <a:rPr lang="id-ID" sz="2400" dirty="0" smtClean="0"/>
              <a:t>Negara </a:t>
            </a:r>
            <a:r>
              <a:rPr lang="id-ID" sz="2400" dirty="0"/>
              <a:t>mengubah desa</a:t>
            </a:r>
            <a:endParaRPr lang="en-US" sz="2400" dirty="0"/>
          </a:p>
          <a:p>
            <a:pPr marL="114300" indent="0">
              <a:buNone/>
            </a:pPr>
            <a:r>
              <a:rPr lang="en-US" sz="2400" dirty="0"/>
              <a:t> </a:t>
            </a:r>
            <a:r>
              <a:rPr lang="en-US" sz="2400" dirty="0" smtClean="0"/>
              <a:t>      </a:t>
            </a:r>
            <a:r>
              <a:rPr lang="id-ID" sz="2400" dirty="0" smtClean="0"/>
              <a:t>Di Eropa</a:t>
            </a:r>
            <a:r>
              <a:rPr lang="en-US" sz="2400" dirty="0" smtClean="0"/>
              <a:t> </a:t>
            </a:r>
            <a:r>
              <a:rPr lang="en-US" sz="2400" dirty="0" err="1" smtClean="0"/>
              <a:t>keberadaan</a:t>
            </a:r>
            <a:r>
              <a:rPr lang="en-US" sz="2400" dirty="0" smtClean="0"/>
              <a:t>  d</a:t>
            </a:r>
            <a:r>
              <a:rPr lang="id-ID" sz="2400" dirty="0" smtClean="0"/>
              <a:t>esa mengganggu</a:t>
            </a:r>
            <a:r>
              <a:rPr lang="en-US" sz="2400" dirty="0" smtClean="0"/>
              <a:t> </a:t>
            </a:r>
            <a:r>
              <a:rPr lang="en-US" sz="2400" dirty="0" err="1" smtClean="0"/>
              <a:t>kekuasaan</a:t>
            </a:r>
            <a:endParaRPr lang="en-US" sz="2400" dirty="0" smtClean="0"/>
          </a:p>
          <a:p>
            <a:pPr marL="114300" indent="0">
              <a:buNone/>
            </a:pPr>
            <a:r>
              <a:rPr lang="en-US" sz="2400" dirty="0"/>
              <a:t> </a:t>
            </a:r>
            <a:r>
              <a:rPr lang="en-US" sz="2400" dirty="0" smtClean="0"/>
              <a:t>      </a:t>
            </a:r>
            <a:r>
              <a:rPr lang="id-ID" sz="2400" dirty="0" smtClean="0"/>
              <a:t>negara</a:t>
            </a:r>
            <a:r>
              <a:rPr lang="en-US" sz="2400" dirty="0" smtClean="0"/>
              <a:t>.S</a:t>
            </a:r>
            <a:r>
              <a:rPr lang="id-ID" sz="2400" dirty="0" smtClean="0"/>
              <a:t>entral</a:t>
            </a:r>
            <a:r>
              <a:rPr lang="en-US" sz="2400" dirty="0" smtClean="0"/>
              <a:t>i</a:t>
            </a:r>
            <a:r>
              <a:rPr lang="id-ID" sz="2400" dirty="0" smtClean="0"/>
              <a:t>sasi </a:t>
            </a:r>
            <a:r>
              <a:rPr lang="id-ID" sz="2400" dirty="0"/>
              <a:t>sehingga kekuasaan negara </a:t>
            </a:r>
            <a:endParaRPr lang="en-US" sz="2400" dirty="0" smtClean="0"/>
          </a:p>
          <a:p>
            <a:pPr marL="114300" indent="0">
              <a:buNone/>
            </a:pPr>
            <a:r>
              <a:rPr lang="en-US" sz="2400" dirty="0"/>
              <a:t> </a:t>
            </a:r>
            <a:r>
              <a:rPr lang="en-US" sz="2400" dirty="0" smtClean="0"/>
              <a:t>      j</a:t>
            </a:r>
            <a:r>
              <a:rPr lang="id-ID" sz="2400" dirty="0" smtClean="0"/>
              <a:t>angan </a:t>
            </a:r>
            <a:r>
              <a:rPr lang="id-ID" sz="2400" dirty="0"/>
              <a:t>ada adat,tokoh yang </a:t>
            </a:r>
            <a:r>
              <a:rPr lang="id-ID" sz="2400" dirty="0" smtClean="0"/>
              <a:t>menya</a:t>
            </a:r>
            <a:r>
              <a:rPr lang="en-US" sz="2400" dirty="0" smtClean="0"/>
              <a:t>i</a:t>
            </a:r>
            <a:r>
              <a:rPr lang="id-ID" sz="2400" dirty="0" smtClean="0"/>
              <a:t>ngi   </a:t>
            </a:r>
            <a:r>
              <a:rPr lang="id-ID" sz="2400" dirty="0"/>
              <a:t>negara. </a:t>
            </a:r>
            <a:endParaRPr lang="en-US" sz="2400" dirty="0" smtClean="0"/>
          </a:p>
          <a:p>
            <a:pPr marL="114300" indent="0">
              <a:buNone/>
            </a:pPr>
            <a:r>
              <a:rPr lang="en-US" sz="2400" dirty="0"/>
              <a:t> </a:t>
            </a:r>
            <a:r>
              <a:rPr lang="en-US" sz="2400" dirty="0" smtClean="0"/>
              <a:t>      </a:t>
            </a:r>
            <a:r>
              <a:rPr lang="id-ID" sz="2400" dirty="0" smtClean="0"/>
              <a:t>Sentralisme</a:t>
            </a:r>
            <a:r>
              <a:rPr lang="en-US" sz="2400" dirty="0" smtClean="0"/>
              <a:t>    </a:t>
            </a:r>
            <a:r>
              <a:rPr lang="id-ID" sz="2400" dirty="0" smtClean="0"/>
              <a:t>menjadi </a:t>
            </a:r>
            <a:r>
              <a:rPr lang="id-ID" sz="2400" dirty="0"/>
              <a:t>negara </a:t>
            </a:r>
            <a:r>
              <a:rPr lang="id-ID" sz="2400" dirty="0" smtClean="0"/>
              <a:t>di kuat</a:t>
            </a:r>
            <a:r>
              <a:rPr lang="en-US" sz="2400" dirty="0" smtClean="0"/>
              <a:t>,</a:t>
            </a:r>
            <a:r>
              <a:rPr lang="id-ID" sz="2400" dirty="0" smtClean="0"/>
              <a:t>membunuh  </a:t>
            </a:r>
            <a:r>
              <a:rPr lang="id-ID" sz="2400" dirty="0"/>
              <a:t>dari </a:t>
            </a:r>
            <a:endParaRPr lang="en-US" sz="2400" dirty="0" smtClean="0"/>
          </a:p>
          <a:p>
            <a:pPr marL="114300" indent="0">
              <a:buNone/>
            </a:pPr>
            <a:r>
              <a:rPr lang="en-US" sz="2400" dirty="0"/>
              <a:t> </a:t>
            </a:r>
            <a:r>
              <a:rPr lang="en-US" sz="2400" dirty="0" smtClean="0"/>
              <a:t>      </a:t>
            </a:r>
            <a:r>
              <a:rPr lang="id-ID" sz="2400" dirty="0" smtClean="0"/>
              <a:t>hukum lokal</a:t>
            </a:r>
            <a:r>
              <a:rPr lang="en-US" sz="2400" dirty="0" smtClean="0"/>
              <a:t>  </a:t>
            </a:r>
            <a:r>
              <a:rPr lang="id-ID" sz="2400" dirty="0" smtClean="0"/>
              <a:t>menjadi </a:t>
            </a:r>
            <a:r>
              <a:rPr lang="id-ID" sz="2400" dirty="0"/>
              <a:t>hukum positif unfikasi .Dari </a:t>
            </a:r>
            <a:r>
              <a:rPr lang="en-US" sz="2400" dirty="0" smtClean="0"/>
              <a:t> </a:t>
            </a:r>
          </a:p>
          <a:p>
            <a:pPr marL="114300" indent="0">
              <a:buNone/>
            </a:pPr>
            <a:r>
              <a:rPr lang="en-US" sz="2400" dirty="0"/>
              <a:t> </a:t>
            </a:r>
            <a:r>
              <a:rPr lang="en-US" sz="2400" dirty="0" smtClean="0"/>
              <a:t>     </a:t>
            </a:r>
            <a:r>
              <a:rPr lang="id-ID" sz="2400" dirty="0" smtClean="0"/>
              <a:t>kawula </a:t>
            </a:r>
            <a:r>
              <a:rPr lang="id-ID" sz="2400" dirty="0"/>
              <a:t>menjadi warga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9937831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</a:t>
            </a:r>
            <a:r>
              <a:rPr lang="en-US" dirty="0" smtClean="0"/>
              <a:t>overning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z="2400" dirty="0" err="1" smtClean="0"/>
              <a:t>Perbuatan</a:t>
            </a:r>
            <a:r>
              <a:rPr lang="en-US" sz="2400" dirty="0" smtClean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fungsi</a:t>
            </a:r>
            <a:r>
              <a:rPr lang="en-US" sz="2400" dirty="0"/>
              <a:t> </a:t>
            </a:r>
            <a:r>
              <a:rPr lang="en-US" sz="2400" dirty="0" err="1" smtClean="0"/>
              <a:t>pemerintah</a:t>
            </a:r>
            <a:r>
              <a:rPr lang="en-US" sz="2400" dirty="0" smtClean="0"/>
              <a:t> </a:t>
            </a:r>
            <a:r>
              <a:rPr lang="en-US" sz="2400" dirty="0" err="1" smtClean="0"/>
              <a:t>untuk</a:t>
            </a:r>
            <a:r>
              <a:rPr lang="en-US" sz="2400" dirty="0" smtClean="0"/>
              <a:t>  </a:t>
            </a:r>
            <a:r>
              <a:rPr lang="en-US" sz="2400" dirty="0" err="1" smtClean="0"/>
              <a:t>memerintah</a:t>
            </a:r>
            <a:r>
              <a:rPr lang="en-US" sz="2400" dirty="0" smtClean="0"/>
              <a:t> </a:t>
            </a:r>
            <a:r>
              <a:rPr lang="en-US" sz="2400" dirty="0" err="1" smtClean="0"/>
              <a:t>yaitu</a:t>
            </a:r>
            <a:r>
              <a:rPr lang="en-US" sz="2400" dirty="0" smtClean="0"/>
              <a:t> </a:t>
            </a:r>
            <a:r>
              <a:rPr lang="en-US" sz="2400" dirty="0" err="1"/>
              <a:t>melakukan</a:t>
            </a:r>
            <a:r>
              <a:rPr lang="en-US" sz="2400" dirty="0"/>
              <a:t> </a:t>
            </a:r>
            <a:r>
              <a:rPr lang="en-US" sz="2400" dirty="0" err="1"/>
              <a:t>eksekusi</a:t>
            </a:r>
            <a:r>
              <a:rPr lang="en-US" sz="2400" dirty="0"/>
              <a:t>, </a:t>
            </a:r>
            <a:r>
              <a:rPr lang="en-US" sz="2400" dirty="0" err="1"/>
              <a:t>proteksi</a:t>
            </a:r>
            <a:r>
              <a:rPr lang="en-US" sz="2400" dirty="0"/>
              <a:t>, </a:t>
            </a:r>
            <a:r>
              <a:rPr lang="en-US" sz="2400" dirty="0" err="1"/>
              <a:t>distribusi</a:t>
            </a:r>
            <a:r>
              <a:rPr lang="en-US" sz="2400" dirty="0"/>
              <a:t>, </a:t>
            </a:r>
            <a:r>
              <a:rPr lang="en-US" sz="2400" dirty="0" err="1" smtClean="0"/>
              <a:t>regulasi</a:t>
            </a:r>
            <a:r>
              <a:rPr lang="en-US" sz="2400" dirty="0" smtClean="0"/>
              <a:t>. </a:t>
            </a:r>
            <a:r>
              <a:rPr lang="en-US" sz="2400" dirty="0" err="1" smtClean="0"/>
              <a:t>Perbuatan</a:t>
            </a:r>
            <a:r>
              <a:rPr lang="en-US" sz="2400" dirty="0" smtClean="0"/>
              <a:t> </a:t>
            </a:r>
            <a:r>
              <a:rPr lang="en-US" sz="2400" dirty="0" err="1" smtClean="0"/>
              <a:t>pemerintah</a:t>
            </a:r>
            <a:r>
              <a:rPr lang="en-US" sz="2400" dirty="0" smtClean="0"/>
              <a:t>  </a:t>
            </a:r>
            <a:r>
              <a:rPr lang="en-US" sz="2400" dirty="0" err="1" smtClean="0"/>
              <a:t>dipengaruhi</a:t>
            </a:r>
            <a:r>
              <a:rPr lang="en-US" sz="2400" dirty="0" smtClean="0"/>
              <a:t> </a:t>
            </a:r>
            <a:r>
              <a:rPr lang="en-US" sz="2400" dirty="0" err="1" smtClean="0"/>
              <a:t>oleh</a:t>
            </a:r>
            <a:r>
              <a:rPr lang="en-US" sz="2400" dirty="0" smtClean="0"/>
              <a:t> model </a:t>
            </a:r>
            <a:r>
              <a:rPr lang="en-US" sz="2400" dirty="0" err="1" smtClean="0"/>
              <a:t>kepemimpinan</a:t>
            </a:r>
            <a:endParaRPr lang="en-US" sz="2400" dirty="0" smtClean="0"/>
          </a:p>
          <a:p>
            <a:pPr marL="114300" lvl="0" indent="0">
              <a:buNone/>
            </a:pPr>
            <a:r>
              <a:rPr lang="en-US" sz="2400" dirty="0" smtClean="0"/>
              <a:t>   1 </a:t>
            </a:r>
            <a:r>
              <a:rPr lang="en-US" sz="2400" dirty="0" err="1" smtClean="0"/>
              <a:t>regresif</a:t>
            </a:r>
            <a:r>
              <a:rPr lang="en-US" sz="2400" dirty="0" smtClean="0"/>
              <a:t>: </a:t>
            </a:r>
            <a:r>
              <a:rPr lang="en-US" sz="2400" dirty="0" err="1" smtClean="0"/>
              <a:t>berwatak</a:t>
            </a:r>
            <a:r>
              <a:rPr lang="en-US" sz="2400" dirty="0" smtClean="0"/>
              <a:t> </a:t>
            </a:r>
            <a:r>
              <a:rPr lang="en-US" sz="2400" dirty="0" err="1" smtClean="0"/>
              <a:t>otokratif</a:t>
            </a:r>
            <a:endParaRPr lang="en-US" sz="2400" dirty="0" smtClean="0"/>
          </a:p>
          <a:p>
            <a:pPr marL="114300" lvl="0" indent="0">
              <a:buNone/>
            </a:pPr>
            <a:r>
              <a:rPr lang="en-US" sz="2400" dirty="0"/>
              <a:t> </a:t>
            </a:r>
            <a:r>
              <a:rPr lang="en-US" sz="2400" dirty="0" smtClean="0"/>
              <a:t>  2.konservatif  </a:t>
            </a:r>
            <a:r>
              <a:rPr lang="en-US" sz="2400" dirty="0" err="1" smtClean="0"/>
              <a:t>involutif</a:t>
            </a:r>
            <a:r>
              <a:rPr lang="en-US" sz="2400" dirty="0" smtClean="0"/>
              <a:t>: </a:t>
            </a:r>
            <a:r>
              <a:rPr lang="en-US" sz="2400" dirty="0" err="1" smtClean="0"/>
              <a:t>bekerja</a:t>
            </a:r>
            <a:r>
              <a:rPr lang="en-US" sz="2400" dirty="0" smtClean="0"/>
              <a:t> </a:t>
            </a:r>
            <a:r>
              <a:rPr lang="en-US" sz="2400" dirty="0" err="1" smtClean="0"/>
              <a:t>apa</a:t>
            </a:r>
            <a:r>
              <a:rPr lang="en-US" sz="2400" dirty="0" smtClean="0"/>
              <a:t> </a:t>
            </a:r>
            <a:r>
              <a:rPr lang="en-US" sz="2400" dirty="0" err="1" smtClean="0"/>
              <a:t>adanya,tak</a:t>
            </a:r>
            <a:r>
              <a:rPr lang="en-US" sz="2400" dirty="0" smtClean="0"/>
              <a:t> </a:t>
            </a:r>
            <a:r>
              <a:rPr lang="en-US" sz="2400" dirty="0" err="1" smtClean="0"/>
              <a:t>ada</a:t>
            </a:r>
            <a:r>
              <a:rPr lang="en-US" sz="2400" dirty="0" smtClean="0"/>
              <a:t> </a:t>
            </a:r>
          </a:p>
          <a:p>
            <a:pPr marL="114300" lvl="0" indent="0">
              <a:buNone/>
            </a:pPr>
            <a:r>
              <a:rPr lang="en-US" sz="2400" dirty="0"/>
              <a:t> </a:t>
            </a:r>
            <a:r>
              <a:rPr lang="en-US" sz="2400" dirty="0" smtClean="0"/>
              <a:t>   </a:t>
            </a:r>
            <a:r>
              <a:rPr lang="en-US" sz="2400" dirty="0" err="1" smtClean="0"/>
              <a:t>inovasi</a:t>
            </a:r>
            <a:r>
              <a:rPr lang="en-US" sz="2400" dirty="0" smtClean="0"/>
              <a:t>, </a:t>
            </a:r>
            <a:r>
              <a:rPr lang="en-US" sz="2400" dirty="0" err="1" smtClean="0"/>
              <a:t>menunggu</a:t>
            </a:r>
            <a:r>
              <a:rPr lang="en-US" sz="2400" dirty="0" smtClean="0"/>
              <a:t> </a:t>
            </a:r>
            <a:r>
              <a:rPr lang="en-US" sz="2400" dirty="0" err="1" smtClean="0"/>
              <a:t>arahan</a:t>
            </a:r>
            <a:r>
              <a:rPr lang="en-US" sz="2400" dirty="0" smtClean="0"/>
              <a:t>, </a:t>
            </a:r>
            <a:r>
              <a:rPr lang="en-US" sz="2400" dirty="0" err="1" smtClean="0"/>
              <a:t>berpegang</a:t>
            </a:r>
            <a:r>
              <a:rPr lang="en-US" sz="2400" dirty="0" smtClean="0"/>
              <a:t> “</a:t>
            </a:r>
            <a:r>
              <a:rPr lang="en-US" sz="2400" dirty="0" err="1" smtClean="0"/>
              <a:t>aman</a:t>
            </a:r>
            <a:r>
              <a:rPr lang="en-US" sz="2400" dirty="0" smtClean="0"/>
              <a:t>” </a:t>
            </a:r>
            <a:r>
              <a:rPr lang="en-US" sz="2400" dirty="0" err="1" smtClean="0"/>
              <a:t>sesuai</a:t>
            </a:r>
            <a:r>
              <a:rPr lang="en-US" sz="2400" dirty="0" smtClean="0"/>
              <a:t> </a:t>
            </a:r>
          </a:p>
          <a:p>
            <a:pPr marL="114300" lvl="0" indent="0">
              <a:buNone/>
            </a:pPr>
            <a:r>
              <a:rPr lang="en-US" sz="2400" dirty="0"/>
              <a:t> </a:t>
            </a:r>
            <a:r>
              <a:rPr lang="en-US" sz="2400" dirty="0" smtClean="0"/>
              <a:t>   </a:t>
            </a:r>
            <a:r>
              <a:rPr lang="en-US" sz="2400" dirty="0" err="1" smtClean="0"/>
              <a:t>tupoksi</a:t>
            </a:r>
            <a:endParaRPr lang="en-US" sz="2400" dirty="0" smtClean="0"/>
          </a:p>
          <a:p>
            <a:pPr marL="114300" lvl="0" indent="0">
              <a:buNone/>
            </a:pPr>
            <a:r>
              <a:rPr lang="en-US" sz="2400" dirty="0" smtClean="0"/>
              <a:t>  3.inovatif </a:t>
            </a:r>
            <a:r>
              <a:rPr lang="en-US" sz="2400" dirty="0" err="1" smtClean="0"/>
              <a:t>progresif</a:t>
            </a:r>
            <a:r>
              <a:rPr lang="en-US" sz="2400" dirty="0" smtClean="0"/>
              <a:t>: </a:t>
            </a:r>
            <a:r>
              <a:rPr lang="en-US" sz="2400" dirty="0" err="1" smtClean="0"/>
              <a:t>kesadaran</a:t>
            </a:r>
            <a:r>
              <a:rPr lang="en-US" sz="2400" dirty="0" smtClean="0"/>
              <a:t> </a:t>
            </a:r>
            <a:r>
              <a:rPr lang="en-US" sz="2400" dirty="0" err="1" smtClean="0"/>
              <a:t>baru</a:t>
            </a:r>
            <a:r>
              <a:rPr lang="en-US" sz="2400" dirty="0" smtClean="0"/>
              <a:t> </a:t>
            </a:r>
            <a:r>
              <a:rPr lang="en-US" sz="2400" dirty="0" err="1" smtClean="0"/>
              <a:t>mengelola</a:t>
            </a:r>
            <a:r>
              <a:rPr lang="en-US" sz="2400" dirty="0" smtClean="0"/>
              <a:t> </a:t>
            </a:r>
            <a:r>
              <a:rPr lang="en-US" sz="2400" dirty="0" err="1" smtClean="0"/>
              <a:t>desa</a:t>
            </a:r>
            <a:r>
              <a:rPr lang="en-US" sz="2400" dirty="0" smtClean="0"/>
              <a:t>, </a:t>
            </a:r>
          </a:p>
          <a:p>
            <a:pPr marL="114300" lvl="0" indent="0">
              <a:buNone/>
            </a:pPr>
            <a:r>
              <a:rPr lang="en-US" sz="2400" dirty="0"/>
              <a:t> </a:t>
            </a:r>
            <a:r>
              <a:rPr lang="en-US" sz="2400" dirty="0" smtClean="0"/>
              <a:t>    </a:t>
            </a:r>
            <a:r>
              <a:rPr lang="en-US" sz="2400" dirty="0" err="1" smtClean="0"/>
              <a:t>kekuasaan</a:t>
            </a:r>
            <a:r>
              <a:rPr lang="en-US" sz="2400" dirty="0" smtClean="0"/>
              <a:t> </a:t>
            </a:r>
            <a:r>
              <a:rPr lang="en-US" sz="2400" dirty="0" err="1" smtClean="0"/>
              <a:t>untuk</a:t>
            </a:r>
            <a:r>
              <a:rPr lang="en-US" sz="2400" dirty="0" smtClean="0"/>
              <a:t> </a:t>
            </a:r>
            <a:r>
              <a:rPr lang="en-US" sz="2400" dirty="0" err="1" smtClean="0"/>
              <a:t>kepentingan</a:t>
            </a:r>
            <a:r>
              <a:rPr lang="en-US" sz="2400" dirty="0" smtClean="0"/>
              <a:t>  </a:t>
            </a:r>
            <a:r>
              <a:rPr lang="en-US" sz="2400" dirty="0" err="1" smtClean="0"/>
              <a:t>rakyat</a:t>
            </a:r>
            <a:r>
              <a:rPr lang="en-US" sz="2400" dirty="0" smtClean="0"/>
              <a:t> </a:t>
            </a:r>
            <a:r>
              <a:rPr lang="en-US" sz="2400" dirty="0" err="1" smtClean="0"/>
              <a:t>banyak</a:t>
            </a:r>
            <a:r>
              <a:rPr lang="en-US" sz="2400" dirty="0" smtClean="0"/>
              <a:t>, </a:t>
            </a:r>
            <a:r>
              <a:rPr lang="en-US" sz="2400" dirty="0" err="1" smtClean="0"/>
              <a:t>membuka</a:t>
            </a:r>
            <a:r>
              <a:rPr lang="en-US" sz="2400" dirty="0" smtClean="0"/>
              <a:t> </a:t>
            </a:r>
          </a:p>
          <a:p>
            <a:pPr marL="114300" lvl="0" indent="0">
              <a:buNone/>
            </a:pPr>
            <a:r>
              <a:rPr lang="en-US" sz="2400" dirty="0"/>
              <a:t> </a:t>
            </a:r>
            <a:r>
              <a:rPr lang="en-US" sz="2400" dirty="0" smtClean="0"/>
              <a:t>    </a:t>
            </a:r>
            <a:r>
              <a:rPr lang="en-US" sz="2400" dirty="0" err="1" smtClean="0"/>
              <a:t>ruang</a:t>
            </a:r>
            <a:r>
              <a:rPr lang="en-US" sz="2400" dirty="0" smtClean="0"/>
              <a:t> </a:t>
            </a:r>
            <a:r>
              <a:rPr lang="en-US" sz="2400" dirty="0" err="1" smtClean="0"/>
              <a:t>partisipasi</a:t>
            </a:r>
            <a:r>
              <a:rPr lang="en-US" sz="2400" dirty="0" smtClean="0"/>
              <a:t>, </a:t>
            </a:r>
            <a:r>
              <a:rPr lang="en-US" sz="2400" dirty="0" err="1" smtClean="0"/>
              <a:t>transparan</a:t>
            </a:r>
            <a:r>
              <a:rPr lang="en-US" sz="2400" dirty="0" smtClean="0"/>
              <a:t>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akuntabel</a:t>
            </a:r>
            <a:endParaRPr lang="en-US" sz="2400" dirty="0"/>
          </a:p>
          <a:p>
            <a:endParaRPr lang="en-US" sz="24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8510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1046</TotalTime>
  <Words>888</Words>
  <Application>Microsoft Office PowerPoint</Application>
  <PresentationFormat>On-screen Show (4:3)</PresentationFormat>
  <Paragraphs>148</Paragraphs>
  <Slides>17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Office Theme</vt:lpstr>
      <vt:lpstr>Governing  PRAKTIK</vt:lpstr>
      <vt:lpstr>Ilmu Pemerintahan Ontologi</vt:lpstr>
      <vt:lpstr>PowerPoint Presentation</vt:lpstr>
      <vt:lpstr>Apa ilmu Pemerintahan</vt:lpstr>
      <vt:lpstr>Pemerintahan sebagai subyek dan perspektif.</vt:lpstr>
      <vt:lpstr>  5 Konsep Kunci DALAM PEMERINTAHAN  </vt:lpstr>
      <vt:lpstr>  PEMERINTAHAN INDONESIA Menurut Konstitusi UUD 1945    </vt:lpstr>
      <vt:lpstr>Hubungan desa dengan negara</vt:lpstr>
      <vt:lpstr>Governing</vt:lpstr>
      <vt:lpstr>PowerPoint Presentation</vt:lpstr>
      <vt:lpstr>PowerPoint Presentation</vt:lpstr>
      <vt:lpstr>Local self government</vt:lpstr>
      <vt:lpstr>pagerharjo</vt:lpstr>
      <vt:lpstr>problem</vt:lpstr>
      <vt:lpstr>Pelembagaan desa  mandiri budaya Pagerharjo berdasarkan model common pool resources</vt:lpstr>
      <vt:lpstr>Pemerintah daerah kerjasama antar pemerintah</vt:lpstr>
      <vt:lpstr>Kulon  Progo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Governing  PRAKTIK</dc:title>
  <dc:creator>Jaka</dc:creator>
  <cp:lastModifiedBy>Jaka</cp:lastModifiedBy>
  <cp:revision>13</cp:revision>
  <dcterms:created xsi:type="dcterms:W3CDTF">2021-12-07T09:14:28Z</dcterms:created>
  <dcterms:modified xsi:type="dcterms:W3CDTF">2021-12-09T02:01:17Z</dcterms:modified>
</cp:coreProperties>
</file>