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3" r:id="rId2"/>
    <p:sldId id="258" r:id="rId3"/>
    <p:sldId id="281" r:id="rId4"/>
    <p:sldId id="259" r:id="rId5"/>
    <p:sldId id="284" r:id="rId6"/>
    <p:sldId id="262" r:id="rId7"/>
    <p:sldId id="285" r:id="rId8"/>
    <p:sldId id="263" r:id="rId9"/>
    <p:sldId id="287" r:id="rId10"/>
    <p:sldId id="264" r:id="rId11"/>
    <p:sldId id="286" r:id="rId12"/>
    <p:sldId id="266" r:id="rId13"/>
    <p:sldId id="268" r:id="rId14"/>
    <p:sldId id="269" r:id="rId15"/>
    <p:sldId id="270" r:id="rId16"/>
    <p:sldId id="271" r:id="rId17"/>
    <p:sldId id="273" r:id="rId18"/>
    <p:sldId id="289" r:id="rId19"/>
    <p:sldId id="288" r:id="rId20"/>
    <p:sldId id="276" r:id="rId21"/>
    <p:sldId id="290" r:id="rId22"/>
    <p:sldId id="277" r:id="rId23"/>
    <p:sldId id="29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42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7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cs typeface="Arial" pitchFamily="34" charset="0"/>
              </a:rPr>
              <a:t>SISTEM PEMERINTAHAN DAERAH</a:t>
            </a:r>
            <a:br>
              <a:rPr lang="en-US" sz="3200" b="1" dirty="0">
                <a:cs typeface="Arial" pitchFamily="34" charset="0"/>
              </a:rPr>
            </a:br>
            <a:r>
              <a:rPr lang="en-US" sz="3200" b="1" dirty="0" err="1">
                <a:cs typeface="Arial" pitchFamily="34" charset="0"/>
              </a:rPr>
              <a:t>Dra</a:t>
            </a:r>
            <a:r>
              <a:rPr lang="en-US" sz="3200" b="1" dirty="0">
                <a:cs typeface="Arial" pitchFamily="34" charset="0"/>
              </a:rPr>
              <a:t>. </a:t>
            </a:r>
            <a:r>
              <a:rPr lang="en-US" sz="3200" b="1" dirty="0" err="1">
                <a:cs typeface="Arial" pitchFamily="34" charset="0"/>
              </a:rPr>
              <a:t>Herawati</a:t>
            </a:r>
            <a:r>
              <a:rPr lang="en-US" sz="3200" b="1" dirty="0">
                <a:cs typeface="Arial" pitchFamily="34" charset="0"/>
              </a:rPr>
              <a:t>, MPA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Kesepakatan pelaksanaan proses </a:t>
            </a:r>
            <a:r>
              <a:rPr lang="id-ID"/>
              <a:t>belajar </a:t>
            </a:r>
            <a:r>
              <a:rPr lang="id-ID" smtClean="0"/>
              <a:t>mengajar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Bentuk</a:t>
            </a:r>
            <a:r>
              <a:rPr lang="en-US" dirty="0"/>
              <a:t>  </a:t>
            </a:r>
            <a:r>
              <a:rPr lang="en-US" dirty="0" err="1"/>
              <a:t>pembelajaran</a:t>
            </a:r>
            <a:r>
              <a:rPr lang="en-US" dirty="0"/>
              <a:t> daring :</a:t>
            </a:r>
          </a:p>
          <a:p>
            <a:pPr marL="0" indent="0">
              <a:buNone/>
            </a:pPr>
            <a:r>
              <a:rPr lang="en-US" dirty="0"/>
              <a:t>    - 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 portal </a:t>
            </a:r>
            <a:r>
              <a:rPr lang="en-US" dirty="0" err="1"/>
              <a:t>akademik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-  </a:t>
            </a:r>
            <a:r>
              <a:rPr lang="id-ID" dirty="0"/>
              <a:t>Mahasiswa wajib </a:t>
            </a:r>
            <a:r>
              <a:rPr lang="en-US" dirty="0" err="1"/>
              <a:t>Presensi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-  </a:t>
            </a:r>
            <a:r>
              <a:rPr lang="en-US" dirty="0" err="1"/>
              <a:t>Presensi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.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id-ID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Komponen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-  T</a:t>
            </a:r>
            <a:r>
              <a:rPr lang="id-ID" dirty="0"/>
              <a:t>ugas individu</a:t>
            </a:r>
          </a:p>
          <a:p>
            <a:pPr marL="0" indent="0">
              <a:buNone/>
            </a:pPr>
            <a:r>
              <a:rPr lang="en-US" dirty="0"/>
              <a:t>    -  Evaluasi  Tengah </a:t>
            </a:r>
            <a:r>
              <a:rPr lang="id-ID" dirty="0"/>
              <a:t>Semester</a:t>
            </a:r>
          </a:p>
          <a:p>
            <a:pPr marL="0" indent="0">
              <a:buNone/>
            </a:pPr>
            <a:r>
              <a:rPr lang="en-US" dirty="0"/>
              <a:t>    -  </a:t>
            </a:r>
            <a:r>
              <a:rPr lang="id-ID" dirty="0"/>
              <a:t>Ujian Akhir Semester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025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685800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pnyelenggaraan</a:t>
            </a:r>
            <a:r>
              <a:rPr lang="en-US" sz="3200" b="1" dirty="0" smtClean="0"/>
              <a:t> Pemerintahan-Da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pPr marL="514350" lvl="1" indent="-5143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Sentralisasi</a:t>
            </a:r>
            <a:r>
              <a:rPr lang="en-US" sz="2400" b="1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segala</a:t>
            </a:r>
            <a:r>
              <a:rPr lang="en-US" sz="2400" dirty="0" smtClean="0">
                <a:latin typeface="+mj-lt"/>
                <a:cs typeface="Arial" pitchFamily="34" charset="0"/>
              </a:rPr>
              <a:t>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dipusatkan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r>
              <a:rPr lang="en-US" sz="2400" b="1" dirty="0" err="1">
                <a:latin typeface="+mj-lt"/>
              </a:rPr>
              <a:t>Asas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dasar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Daerah.  </a:t>
            </a:r>
            <a:endParaRPr lang="id-ID" sz="2400" dirty="0">
              <a:latin typeface="+mj-lt"/>
            </a:endParaRPr>
          </a:p>
          <a:p>
            <a:pPr lvl="0" fontAlgn="base"/>
            <a:r>
              <a:rPr lang="en-US" sz="2400" b="1" dirty="0" err="1">
                <a:latin typeface="+mj-lt"/>
              </a:rPr>
              <a:t>Desentralisasi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penyerahan</a:t>
            </a:r>
            <a:r>
              <a:rPr lang="en-US" sz="2400" dirty="0">
                <a:latin typeface="+mj-lt"/>
              </a:rPr>
              <a:t> Urusan Pemerintahan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.  </a:t>
            </a:r>
            <a:endParaRPr lang="id-ID" sz="2400" dirty="0">
              <a:latin typeface="+mj-lt"/>
            </a:endParaRPr>
          </a:p>
          <a:p>
            <a:pPr lvl="0" fontAlgn="base"/>
            <a:r>
              <a:rPr lang="en-US" sz="2400" b="1" dirty="0">
                <a:latin typeface="+mj-lt"/>
              </a:rPr>
              <a:t>Dekonsentrasi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pelimpahan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instansi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vertikal</a:t>
            </a:r>
            <a:r>
              <a:rPr lang="en-US" sz="2400" dirty="0">
                <a:latin typeface="+mj-lt"/>
              </a:rPr>
              <a:t>  di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wali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jawab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 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4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6096000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n-US" b="1" dirty="0" err="1">
                <a:latin typeface="+mj-lt"/>
              </a:rPr>
              <a:t>Instansi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Vertikal</a:t>
            </a:r>
            <a:r>
              <a:rPr lang="en-US" b="1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nonkementerian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mengurus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diserahkan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rangka</a:t>
            </a:r>
            <a:r>
              <a:rPr lang="en-US" dirty="0">
                <a:latin typeface="+mj-lt"/>
              </a:rPr>
              <a:t> </a:t>
            </a:r>
            <a:endParaRPr lang="id-ID" dirty="0">
              <a:latin typeface="+mj-lt"/>
            </a:endParaRPr>
          </a:p>
          <a:p>
            <a:pPr lvl="0" fontAlgn="base"/>
            <a:r>
              <a:rPr lang="en-US" b="1" dirty="0" err="1" smtClean="0">
                <a:latin typeface="+mj-lt"/>
              </a:rPr>
              <a:t>Tugas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Pembantuan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penugasan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sebagian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endParaRPr lang="id-ID" dirty="0">
              <a:latin typeface="+mj-lt"/>
            </a:endParaRPr>
          </a:p>
          <a:p>
            <a:pPr lvl="0" fontAlgn="base"/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en-US" dirty="0" err="1">
                <a:latin typeface="+mj-lt"/>
              </a:rPr>
              <a:t>Otonom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selanjutnya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disebut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hukum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batas-batas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berwenang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mengatur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mengurus</a:t>
            </a:r>
            <a:r>
              <a:rPr lang="en-US" dirty="0">
                <a:latin typeface="+mj-lt"/>
              </a:rPr>
              <a:t> Urusan Pemerintahan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menurut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prakarsa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sendiri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aspirasi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Negara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Indonesia. </a:t>
            </a:r>
            <a:endParaRPr lang="id-ID" dirty="0">
              <a:latin typeface="+mj-lt"/>
            </a:endParaRPr>
          </a:p>
          <a:p>
            <a:pPr lvl="0" fontAlgn="base"/>
            <a:r>
              <a:rPr lang="en-US" b="1" dirty="0">
                <a:latin typeface="+mj-lt"/>
              </a:rPr>
              <a:t>Wilayah </a:t>
            </a:r>
            <a:r>
              <a:rPr lang="en-US" b="1" dirty="0" err="1">
                <a:latin typeface="+mj-lt"/>
              </a:rPr>
              <a:t>Administratif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termasuk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gubernur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menyelenggarakan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di Daerah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gubernur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bupati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wali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 di Daerah. </a:t>
            </a:r>
            <a:endParaRPr lang="id-ID" dirty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</a:t>
            </a:r>
            <a:endParaRPr lang="en-US" dirty="0">
              <a:latin typeface="+mj-lt"/>
              <a:cs typeface="Arial" pitchFamily="34" charset="0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1892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6397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dipusatkan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000" b="1" dirty="0" err="1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mnrt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J. I Het Veld)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Kelebihannya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lembga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mencegah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nafsu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memisahkan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rasa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persatuan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&amp; rasa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persamaan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per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2an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pengadilan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sepanjang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meliputi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serupa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Terdapat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hasrat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mengutamakan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golongan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perorangan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beban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merata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tenaga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dihimpun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id-ID" sz="2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eningkatkan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tsbt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tenaga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dihimpun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474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cs typeface="Arial" pitchFamily="34" charset="0"/>
              </a:rPr>
              <a:t>Alasan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emerintah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usat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>
                <a:cs typeface="Arial" pitchFamily="34" charset="0"/>
              </a:rPr>
              <a:t>Mendesentralisaikan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</a:t>
            </a:r>
            <a:r>
              <a:rPr lang="en-US" sz="2800" b="1" dirty="0" err="1" smtClean="0">
                <a:cs typeface="Arial" pitchFamily="34" charset="0"/>
              </a:rPr>
              <a:t>ekuasaan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>
                <a:cs typeface="Arial" pitchFamily="34" charset="0"/>
              </a:rPr>
              <a:t>kepada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emda</a:t>
            </a:r>
            <a:endParaRPr lang="en-US" sz="28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5105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Segi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politik</a:t>
            </a:r>
            <a:r>
              <a:rPr lang="en-US" b="1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dimaksudkan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mengikutsertakan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warga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dalam</a:t>
            </a:r>
            <a:r>
              <a:rPr lang="en-US" b="1" dirty="0" smtClean="0">
                <a:latin typeface="+mj-lt"/>
              </a:rPr>
              <a:t> proses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kepentingan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sendiri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mendukung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politik</a:t>
            </a:r>
            <a:r>
              <a:rPr lang="en-US" dirty="0" smtClean="0">
                <a:latin typeface="+mj-lt"/>
              </a:rPr>
              <a:t> &amp;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nasonal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melalui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pembangunan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proses </a:t>
            </a:r>
            <a:r>
              <a:rPr lang="en-US" b="1" dirty="0" err="1" smtClean="0">
                <a:latin typeface="+mj-lt"/>
              </a:rPr>
              <a:t>demokrasi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di </a:t>
            </a:r>
            <a:r>
              <a:rPr lang="en-US" dirty="0" err="1" smtClean="0">
                <a:latin typeface="+mj-lt"/>
              </a:rPr>
              <a:t>lapisan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bawah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 </a:t>
            </a:r>
            <a:r>
              <a:rPr lang="en-US" dirty="0" err="1" smtClean="0">
                <a:latin typeface="+mj-lt"/>
                <a:sym typeface="Wingdings" pitchFamily="2" charset="2"/>
              </a:rPr>
              <a:t>dari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sudut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politik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desentralisasi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>
                <a:latin typeface="+mj-lt"/>
                <a:sym typeface="Wingdings" pitchFamily="2" charset="2"/>
              </a:rPr>
              <a:t>d</a:t>
            </a:r>
            <a:r>
              <a:rPr lang="en-US" dirty="0" err="1" smtClean="0">
                <a:latin typeface="+mj-lt"/>
                <a:sym typeface="Wingdings" pitchFamily="2" charset="2"/>
              </a:rPr>
              <a:t>imaksudkan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untuk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mencegah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pemupukan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kekuasaan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satu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pihak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saja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yg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dapat</a:t>
            </a:r>
            <a:r>
              <a:rPr lang="en-US" dirty="0" smtClean="0">
                <a:latin typeface="+mj-lt"/>
                <a:sym typeface="Wingdings" pitchFamily="2" charset="2"/>
              </a:rPr>
              <a:t>  </a:t>
            </a:r>
            <a:r>
              <a:rPr lang="en-US" dirty="0" err="1" smtClean="0">
                <a:latin typeface="+mj-lt"/>
                <a:sym typeface="Wingdings" pitchFamily="2" charset="2"/>
              </a:rPr>
              <a:t>menimbulkan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tirani</a:t>
            </a:r>
            <a:r>
              <a:rPr lang="en-US" dirty="0" smtClean="0">
                <a:latin typeface="+mj-lt"/>
                <a:sym typeface="Wingdings" pitchFamily="2" charset="2"/>
              </a:rPr>
              <a:t>,  </a:t>
            </a:r>
            <a:r>
              <a:rPr lang="en-US" dirty="0" err="1" smtClean="0">
                <a:latin typeface="+mj-lt"/>
                <a:sym typeface="Wingdings" pitchFamily="2" charset="2"/>
              </a:rPr>
              <a:t>sebagai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pendemokrasian</a:t>
            </a:r>
            <a:r>
              <a:rPr lang="en-US" dirty="0">
                <a:latin typeface="+mj-lt"/>
                <a:sym typeface="Wingdings" pitchFamily="2" charset="2"/>
              </a:rPr>
              <a:t> </a:t>
            </a:r>
            <a:r>
              <a:rPr lang="en-US" dirty="0" smtClean="0">
                <a:latin typeface="+mj-lt"/>
                <a:sym typeface="Wingdings" pitchFamily="2" charset="2"/>
              </a:rPr>
              <a:t>agar </a:t>
            </a:r>
            <a:r>
              <a:rPr lang="en-US" dirty="0" err="1" smtClean="0">
                <a:latin typeface="+mj-lt"/>
                <a:sym typeface="Wingdings" pitchFamily="2" charset="2"/>
              </a:rPr>
              <a:t>rakyat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dapat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menggunakan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hak</a:t>
            </a:r>
            <a:r>
              <a:rPr lang="en-US" dirty="0" err="1">
                <a:latin typeface="+mj-lt"/>
                <a:sym typeface="Wingdings" pitchFamily="2" charset="2"/>
              </a:rPr>
              <a:t>-</a:t>
            </a:r>
            <a:r>
              <a:rPr lang="en-US" dirty="0" err="1" smtClean="0">
                <a:latin typeface="+mj-lt"/>
                <a:sym typeface="Wingdings" pitchFamily="2" charset="2"/>
              </a:rPr>
              <a:t>hak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demokrasi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Segi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manajemen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meningkatkan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efesiensi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efektivitas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akuntabilitas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terutama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penyediaan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pelayanan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publik</a:t>
            </a:r>
            <a:r>
              <a:rPr lang="en-US" b="1" dirty="0" smtClean="0">
                <a:latin typeface="+mj-lt"/>
              </a:rPr>
              <a:t>. </a:t>
            </a:r>
          </a:p>
          <a:p>
            <a:pPr marL="0" indent="0">
              <a:buNone/>
            </a:pPr>
            <a:endParaRPr lang="en-US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1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>
                <a:latin typeface="+mj-lt"/>
                <a:cs typeface="Arial" pitchFamily="34" charset="0"/>
              </a:rPr>
              <a:t>kultural</a:t>
            </a:r>
            <a:r>
              <a:rPr lang="en-US" sz="2600" b="1" dirty="0">
                <a:latin typeface="+mj-lt"/>
                <a:cs typeface="Arial" pitchFamily="34" charset="0"/>
              </a:rPr>
              <a:t>: </a:t>
            </a:r>
            <a:r>
              <a:rPr lang="en-US" sz="2600" dirty="0" err="1">
                <a:latin typeface="+mj-lt"/>
                <a:cs typeface="Arial" pitchFamily="34" charset="0"/>
              </a:rPr>
              <a:t>desentralisasi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untuk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memperhatikan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kekhususan</a:t>
            </a:r>
            <a:r>
              <a:rPr lang="en-US" sz="2600" dirty="0">
                <a:latin typeface="+mj-lt"/>
                <a:cs typeface="Arial" pitchFamily="34" charset="0"/>
              </a:rPr>
              <a:t>, </a:t>
            </a:r>
            <a:r>
              <a:rPr lang="en-US" sz="2600" dirty="0" err="1">
                <a:latin typeface="+mj-lt"/>
                <a:cs typeface="Arial" pitchFamily="34" charset="0"/>
              </a:rPr>
              <a:t>keistimewaan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suatu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seperti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geografis</a:t>
            </a:r>
            <a:r>
              <a:rPr lang="en-US" sz="2600" dirty="0">
                <a:latin typeface="+mj-lt"/>
                <a:cs typeface="Arial" pitchFamily="34" charset="0"/>
              </a:rPr>
              <a:t>, </a:t>
            </a:r>
            <a:r>
              <a:rPr lang="en-US" sz="2600" b="1" dirty="0" err="1">
                <a:latin typeface="+mj-lt"/>
                <a:cs typeface="Arial" pitchFamily="34" charset="0"/>
              </a:rPr>
              <a:t>demografi</a:t>
            </a:r>
            <a:r>
              <a:rPr lang="en-US" sz="2600" b="1" dirty="0">
                <a:latin typeface="+mj-lt"/>
                <a:cs typeface="Arial" pitchFamily="34" charset="0"/>
              </a:rPr>
              <a:t>,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ekonomi</a:t>
            </a:r>
            <a:r>
              <a:rPr lang="en-US" sz="2600" b="1" dirty="0">
                <a:latin typeface="+mj-lt"/>
                <a:cs typeface="Arial" pitchFamily="34" charset="0"/>
              </a:rPr>
              <a:t>,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>
                <a:latin typeface="+mj-lt"/>
                <a:cs typeface="Arial" pitchFamily="34" charset="0"/>
              </a:rPr>
              <a:t>budaya</a:t>
            </a:r>
            <a:r>
              <a:rPr lang="en-US" sz="26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dan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latar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belakang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sejarahnya</a:t>
            </a:r>
            <a:r>
              <a:rPr lang="en-US" sz="2600" dirty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pusat</a:t>
            </a:r>
            <a:r>
              <a:rPr lang="en-US" sz="2600" b="1" dirty="0" smtClean="0">
                <a:latin typeface="+mj-lt"/>
                <a:cs typeface="Arial" pitchFamily="34" charset="0"/>
              </a:rPr>
              <a:t>:  </a:t>
            </a:r>
            <a:r>
              <a:rPr lang="en-US" sz="26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600" dirty="0" smtClean="0">
                <a:latin typeface="+mj-lt"/>
                <a:cs typeface="Arial" pitchFamily="34" charset="0"/>
              </a:rPr>
              <a:t> 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600" dirty="0" smtClean="0">
                <a:latin typeface="+mj-lt"/>
                <a:cs typeface="Arial" pitchFamily="34" charset="0"/>
              </a:rPr>
              <a:t> 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mengatasi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kelemahan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mengawasi</a:t>
            </a:r>
            <a:r>
              <a:rPr lang="en-US" sz="2600" dirty="0" smtClean="0">
                <a:latin typeface="+mj-lt"/>
                <a:cs typeface="Arial" pitchFamily="34" charset="0"/>
              </a:rPr>
              <a:t> program </a:t>
            </a:r>
            <a:r>
              <a:rPr lang="en-US" sz="2600" dirty="0" err="1" smtClean="0">
                <a:latin typeface="+mj-lt"/>
                <a:cs typeface="Arial" pitchFamily="34" charset="0"/>
              </a:rPr>
              <a:t>programnya</a:t>
            </a:r>
            <a:r>
              <a:rPr lang="en-US" sz="26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percepatan</a:t>
            </a:r>
            <a:r>
              <a:rPr lang="en-US" sz="2600" b="1" dirty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pembangunan</a:t>
            </a:r>
            <a:r>
              <a:rPr lang="en-US" sz="2600" b="1" dirty="0" smtClean="0">
                <a:latin typeface="+mj-lt"/>
                <a:cs typeface="Arial" pitchFamily="34" charset="0"/>
              </a:rPr>
              <a:t> : </a:t>
            </a:r>
            <a:r>
              <a:rPr lang="en-US" sz="26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persaingan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positif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antar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inovasi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rangka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kualitas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63246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b="1" dirty="0" err="1" smtClean="0">
                <a:latin typeface="+mj-lt"/>
              </a:rPr>
              <a:t>Desentralisasi</a:t>
            </a:r>
            <a:r>
              <a:rPr lang="id-ID" sz="2400" b="1" dirty="0" smtClean="0">
                <a:latin typeface="+mj-lt"/>
              </a:rPr>
              <a:t> :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penyerahan</a:t>
            </a:r>
            <a:r>
              <a:rPr lang="en-US" sz="2400" dirty="0">
                <a:latin typeface="+mj-lt"/>
              </a:rPr>
              <a:t> Urusan Pemerintahan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.  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Kelebihan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Desentralisasi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Mengurangi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bertumpuknya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pekerjaan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menghadapi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mendesak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membutuhkan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tindakan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cepat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menunggu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instruksi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mengurangai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buruk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setiap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Mngurangi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kmungkinan</a:t>
            </a:r>
            <a:r>
              <a:rPr lang="en-US" sz="2400" dirty="0" smtClean="0">
                <a:latin typeface="+mj-lt"/>
                <a:cs typeface="Arial" pitchFamily="34" charset="0"/>
              </a:rPr>
              <a:t> kesewenang2an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krn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sifatnya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langsung</a:t>
            </a:r>
            <a:r>
              <a:rPr lang="en-US" sz="2400" dirty="0" smtClean="0">
                <a:latin typeface="+mj-lt"/>
                <a:cs typeface="Arial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3625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organ-organ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mempersulit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koordinasi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keserasian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terganggu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timbulnya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fanatisme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diambil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lama.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kebaikan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penduduk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meringankan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menonjol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berkesempatan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control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thdp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tingkah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1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457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3. Dekonsentrasi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5943600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j-lt"/>
                <a:cs typeface="Arial" pitchFamily="34" charset="0"/>
              </a:rPr>
              <a:t>Dekonsentrasi :</a:t>
            </a:r>
            <a:r>
              <a:rPr lang="en-US" sz="2400" b="1" dirty="0">
                <a:latin typeface="+mj-lt"/>
              </a:rPr>
              <a:t>Dekonsentrasi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pelimpahan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instansi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vertikal</a:t>
            </a:r>
            <a:r>
              <a:rPr lang="en-US" sz="2400" dirty="0">
                <a:latin typeface="+mj-lt"/>
              </a:rPr>
              <a:t>  di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wali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jawab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 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>
                <a:cs typeface="Arial" pitchFamily="34" charset="0"/>
              </a:rPr>
              <a:t>Kelebihan</a:t>
            </a:r>
            <a:r>
              <a:rPr lang="en-US" sz="2400" b="1" dirty="0">
                <a:cs typeface="Arial" pitchFamily="34" charset="0"/>
              </a:rPr>
              <a:t> Dekonsentrasi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>
                <a:cs typeface="Arial" pitchFamily="34" charset="0"/>
              </a:rPr>
              <a:t>Secara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politis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mengurangi</a:t>
            </a:r>
            <a:r>
              <a:rPr lang="en-US" sz="2400" dirty="0">
                <a:cs typeface="Arial" pitchFamily="34" charset="0"/>
              </a:rPr>
              <a:t> keluhan2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protes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thd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>
                <a:cs typeface="Arial" pitchFamily="34" charset="0"/>
              </a:rPr>
              <a:t>Secara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ekonomi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aparat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dekonsentrasi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membantu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merumuskan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perencanaan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pelaksanaan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melalui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informasi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intensif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disampaikan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melindungi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eksploitasi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ekonomi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oleh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sekelopok</a:t>
            </a:r>
            <a:r>
              <a:rPr lang="en-US" sz="2400" dirty="0">
                <a:cs typeface="Arial" pitchFamily="34" charset="0"/>
              </a:rPr>
              <a:t> orang.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8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cs typeface="Arial" pitchFamily="34" charset="0"/>
              </a:rPr>
              <a:t>Dekonsentrasi </a:t>
            </a:r>
            <a:r>
              <a:rPr lang="en-US" dirty="0" err="1">
                <a:cs typeface="Arial" pitchFamily="34" charset="0"/>
              </a:rPr>
              <a:t>memngkinkan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kontak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langsung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diperintah</a:t>
            </a:r>
            <a:r>
              <a:rPr lang="en-US" dirty="0" smtClean="0">
                <a:cs typeface="Arial" pitchFamily="34" charset="0"/>
              </a:rPr>
              <a:t>.</a:t>
            </a:r>
            <a:endParaRPr lang="id-ID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mengamankan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pelaksanaan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kebijakan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kebijakan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nasional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bidang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politik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ekonomi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administrasi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menjadi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alat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efektif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menjamin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persatuan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kesatuan</a:t>
            </a:r>
            <a:r>
              <a:rPr lang="en-US" dirty="0">
                <a:cs typeface="Arial" pitchFamily="34" charset="0"/>
              </a:rPr>
              <a:t>.  </a:t>
            </a:r>
          </a:p>
          <a:p>
            <a:pPr lvl="0" fontAlgn="base"/>
            <a:r>
              <a:rPr lang="en-US" b="1" dirty="0" err="1"/>
              <a:t>Instansi</a:t>
            </a:r>
            <a:r>
              <a:rPr lang="en-US" b="1" dirty="0"/>
              <a:t> </a:t>
            </a:r>
            <a:r>
              <a:rPr lang="en-US" b="1" dirty="0" err="1"/>
              <a:t>Vertikal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 yang </a:t>
            </a:r>
            <a:r>
              <a:rPr lang="en-US" dirty="0" err="1"/>
              <a:t>mengurus</a:t>
            </a:r>
            <a:r>
              <a:rPr lang="en-US" dirty="0"/>
              <a:t> Urusan Pemerintahan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smtClean="0"/>
              <a:t>Dekonsentrasi</a:t>
            </a:r>
            <a:r>
              <a:rPr lang="en-US" dirty="0"/>
              <a:t>.  </a:t>
            </a:r>
            <a:endParaRPr lang="id-ID" dirty="0"/>
          </a:p>
          <a:p>
            <a:pPr marL="0" indent="0">
              <a:buNone/>
            </a:pPr>
            <a:endParaRPr lang="en-US" dirty="0"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3399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>
                <a:cs typeface="Arial" pitchFamily="34" charset="0"/>
              </a:rPr>
              <a:t>Wilayah </a:t>
            </a:r>
            <a:r>
              <a:rPr lang="en-US" sz="2400" b="1" dirty="0" err="1">
                <a:cs typeface="Arial" pitchFamily="34" charset="0"/>
              </a:rPr>
              <a:t>adminisrasi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ad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 err="1">
                <a:cs typeface="Arial" pitchFamily="34" charset="0"/>
              </a:rPr>
              <a:t>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wilayah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kerja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pejabat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 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 </a:t>
            </a:r>
            <a:r>
              <a:rPr lang="en-US" sz="2400" dirty="0" err="1">
                <a:cs typeface="Arial" pitchFamily="34" charset="0"/>
              </a:rPr>
              <a:t>menyelenggarakan</a:t>
            </a:r>
            <a:r>
              <a:rPr lang="en-US" sz="2400" dirty="0">
                <a:cs typeface="Arial" pitchFamily="34" charset="0"/>
              </a:rPr>
              <a:t> k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 err="1">
                <a:cs typeface="Arial" pitchFamily="34" charset="0"/>
              </a:rPr>
              <a:t>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administrasi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didaerah</a:t>
            </a:r>
            <a:r>
              <a:rPr lang="en-US" sz="2400" dirty="0">
                <a:cs typeface="Arial" pitchFamily="34" charset="0"/>
              </a:rPr>
              <a:t> s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>
                <a:cs typeface="Arial" pitchFamily="34" charset="0"/>
              </a:rPr>
              <a:t>b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g</a:t>
            </a:r>
            <a:r>
              <a:rPr lang="id-ID" sz="2400" dirty="0">
                <a:cs typeface="Arial" pitchFamily="34" charset="0"/>
              </a:rPr>
              <a:t>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wakil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000" dirty="0">
                <a:cs typeface="Arial" pitchFamily="34" charset="0"/>
              </a:rPr>
              <a:t>(</a:t>
            </a:r>
            <a:r>
              <a:rPr lang="en-US" sz="2000" dirty="0" err="1">
                <a:cs typeface="Arial" pitchFamily="34" charset="0"/>
              </a:rPr>
              <a:t>terbentuk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krn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adanya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dekonsentrasi</a:t>
            </a:r>
            <a:r>
              <a:rPr lang="en-US" sz="2000" dirty="0">
                <a:cs typeface="Arial" pitchFamily="34" charset="0"/>
              </a:rPr>
              <a:t>). </a:t>
            </a:r>
          </a:p>
          <a:p>
            <a:r>
              <a:rPr lang="en-US" sz="2400" dirty="0" err="1">
                <a:cs typeface="Arial" pitchFamily="34" charset="0"/>
              </a:rPr>
              <a:t>Pejabat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membuat</a:t>
            </a:r>
            <a:r>
              <a:rPr lang="en-US" sz="2400" dirty="0">
                <a:cs typeface="Arial" pitchFamily="34" charset="0"/>
              </a:rPr>
              <a:t> kantor-2 &amp; </a:t>
            </a:r>
            <a:r>
              <a:rPr lang="en-US" sz="2400" dirty="0" err="1">
                <a:cs typeface="Arial" pitchFamily="34" charset="0"/>
              </a:rPr>
              <a:t>fasilitasnya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mrpkan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cabang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kantor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disebut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instansi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vertikal</a:t>
            </a:r>
            <a:endParaRPr lang="en-US" sz="2400" dirty="0">
              <a:cs typeface="Arial" pitchFamily="34" charset="0"/>
            </a:endParaRPr>
          </a:p>
          <a:p>
            <a:r>
              <a:rPr lang="en-US" sz="2400" dirty="0" err="1">
                <a:cs typeface="Arial" pitchFamily="34" charset="0"/>
              </a:rPr>
              <a:t>Instansi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vertikal</a:t>
            </a:r>
            <a:r>
              <a:rPr lang="en-US" sz="2400" dirty="0">
                <a:cs typeface="Arial" pitchFamily="34" charset="0"/>
              </a:rPr>
              <a:t> ad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l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h </a:t>
            </a:r>
            <a:r>
              <a:rPr lang="en-US" sz="2400" dirty="0" err="1">
                <a:cs typeface="Arial" pitchFamily="34" charset="0"/>
              </a:rPr>
              <a:t>lembaga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pmerintah</a:t>
            </a:r>
            <a:r>
              <a:rPr lang="en-US" sz="2400" dirty="0">
                <a:cs typeface="Arial" pitchFamily="34" charset="0"/>
              </a:rPr>
              <a:t>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m</a:t>
            </a:r>
            <a:r>
              <a:rPr lang="id-ID" sz="2400" dirty="0">
                <a:cs typeface="Arial" pitchFamily="34" charset="0"/>
              </a:rPr>
              <a:t>eru</a:t>
            </a:r>
            <a:r>
              <a:rPr lang="en-US" sz="2400" dirty="0">
                <a:cs typeface="Arial" pitchFamily="34" charset="0"/>
              </a:rPr>
              <a:t>p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k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n </a:t>
            </a:r>
            <a:r>
              <a:rPr lang="en-US" sz="2400" dirty="0" err="1">
                <a:cs typeface="Arial" pitchFamily="34" charset="0"/>
              </a:rPr>
              <a:t>cabang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kementerian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</a:t>
            </a:r>
            <a:r>
              <a:rPr lang="en-US" sz="2400" dirty="0" err="1">
                <a:cs typeface="Arial" pitchFamily="34" charset="0"/>
              </a:rPr>
              <a:t>berada</a:t>
            </a:r>
            <a:r>
              <a:rPr lang="en-US" sz="2400" dirty="0">
                <a:cs typeface="Arial" pitchFamily="34" charset="0"/>
              </a:rPr>
              <a:t> di </a:t>
            </a:r>
            <a:r>
              <a:rPr lang="en-US" sz="2400" dirty="0" err="1">
                <a:cs typeface="Arial" pitchFamily="34" charset="0"/>
              </a:rPr>
              <a:t>wilayah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adminisrasi</a:t>
            </a:r>
            <a:r>
              <a:rPr lang="en-US" sz="2400" dirty="0">
                <a:cs typeface="Arial" pitchFamily="34" charset="0"/>
              </a:rPr>
              <a:t> s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>
                <a:cs typeface="Arial" pitchFamily="34" charset="0"/>
              </a:rPr>
              <a:t>b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g</a:t>
            </a:r>
            <a:r>
              <a:rPr lang="id-ID" sz="2400" dirty="0">
                <a:cs typeface="Arial" pitchFamily="34" charset="0"/>
              </a:rPr>
              <a:t>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kepanjangan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tangan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ari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 err="1">
                <a:cs typeface="Arial" pitchFamily="34" charset="0"/>
              </a:rPr>
              <a:t>partemen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5518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err="1" smtClean="0"/>
              <a:t>Pengertian</a:t>
            </a:r>
            <a:r>
              <a:rPr lang="en-US" sz="4000" b="1" dirty="0" smtClean="0"/>
              <a:t> </a:t>
            </a:r>
            <a:r>
              <a:rPr lang="id-ID" sz="4000" b="1" dirty="0" smtClean="0"/>
              <a:t>Sistem</a:t>
            </a:r>
            <a:r>
              <a:rPr lang="en-US" sz="4000" b="1" dirty="0" smtClean="0"/>
              <a:t> </a:t>
            </a:r>
            <a:r>
              <a:rPr lang="en-US" sz="4000" b="1" dirty="0"/>
              <a:t>Pemerintahan</a:t>
            </a:r>
            <a:r>
              <a:rPr lang="id-ID" sz="4000" dirty="0"/>
              <a:t/>
            </a:r>
            <a:br>
              <a:rPr lang="id-ID" sz="4000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dirty="0" err="1">
                <a:latin typeface="+mj-lt"/>
                <a:cs typeface="Arial" pitchFamily="34" charset="0"/>
              </a:rPr>
              <a:t>Sistem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himpunan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bagian-bagian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berkaitan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dimana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masing-masing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bekerja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secara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mandiri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bersama-sama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sama</a:t>
            </a:r>
            <a:r>
              <a:rPr lang="en-US" sz="2400" dirty="0">
                <a:latin typeface="+mj-lt"/>
                <a:cs typeface="Arial" pitchFamily="34" charset="0"/>
              </a:rPr>
              <a:t> lain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mendukung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semuanya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ditujukan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bersama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berasal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dr</a:t>
            </a:r>
            <a:r>
              <a:rPr lang="en-US" sz="2400" dirty="0">
                <a:latin typeface="+mj-lt"/>
                <a:cs typeface="Arial" pitchFamily="34" charset="0"/>
              </a:rPr>
              <a:t> kata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>
                <a:latin typeface="+mj-lt"/>
                <a:cs typeface="Arial" pitchFamily="34" charset="0"/>
              </a:rPr>
              <a:t>berasal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dari</a:t>
            </a:r>
            <a:r>
              <a:rPr lang="en-US" sz="2400" dirty="0">
                <a:latin typeface="+mj-lt"/>
                <a:cs typeface="Arial" pitchFamily="34" charset="0"/>
              </a:rPr>
              <a:t> kata </a:t>
            </a:r>
            <a:r>
              <a:rPr lang="en-US" sz="2400" dirty="0" err="1">
                <a:latin typeface="+mj-lt"/>
                <a:cs typeface="Arial" pitchFamily="34" charset="0"/>
              </a:rPr>
              <a:t>perintah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400" dirty="0">
                <a:latin typeface="+mj-lt"/>
                <a:cs typeface="Arial" pitchFamily="34" charset="0"/>
              </a:rPr>
              <a:t>Menurut </a:t>
            </a:r>
            <a:r>
              <a:rPr lang="en-US" sz="2400" dirty="0" err="1">
                <a:latin typeface="+mj-lt"/>
                <a:cs typeface="Arial" pitchFamily="34" charset="0"/>
              </a:rPr>
              <a:t>Kamus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Bahasa</a:t>
            </a:r>
            <a:r>
              <a:rPr lang="en-US" sz="2400" dirty="0">
                <a:latin typeface="+mj-lt"/>
                <a:cs typeface="Arial" pitchFamily="34" charset="0"/>
              </a:rPr>
              <a:t> Indonesia, kata2 </a:t>
            </a:r>
            <a:r>
              <a:rPr lang="en-US" sz="2400" dirty="0" err="1">
                <a:latin typeface="+mj-lt"/>
                <a:cs typeface="Arial" pitchFamily="34" charset="0"/>
              </a:rPr>
              <a:t>itu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berarti</a:t>
            </a:r>
            <a:r>
              <a:rPr lang="en-US" sz="2400" dirty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err="1">
                <a:latin typeface="+mj-lt"/>
                <a:cs typeface="Arial" pitchFamily="34" charset="0"/>
              </a:rPr>
              <a:t>Perintah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perkataan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bermakna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menyuruh</a:t>
            </a:r>
            <a:r>
              <a:rPr lang="en-US" sz="2400" dirty="0">
                <a:latin typeface="+mj-lt"/>
                <a:cs typeface="Arial" pitchFamily="34" charset="0"/>
              </a:rPr>
              <a:t>    </a:t>
            </a:r>
            <a:r>
              <a:rPr lang="en-US" sz="2400" dirty="0" err="1">
                <a:latin typeface="+mj-lt"/>
                <a:cs typeface="Arial" pitchFamily="34" charset="0"/>
              </a:rPr>
              <a:t>melakukan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sesuatau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kekuasaan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wilayah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atau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smtClean="0">
                <a:latin typeface="+mj-lt"/>
                <a:cs typeface="Arial" pitchFamily="34" charset="0"/>
              </a:rPr>
              <a:t>Negara.</a:t>
            </a:r>
            <a:endParaRPr lang="en-US" sz="24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cara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hal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urusan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>
              <a:defRPr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sz="2400" dirty="0">
              <a:latin typeface="+mj-lt"/>
              <a:cs typeface="Arial" pitchFamily="34" charset="0"/>
            </a:endParaRPr>
          </a:p>
          <a:p>
            <a:pPr>
              <a:defRPr/>
            </a:pPr>
            <a:endParaRPr lang="id-ID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embantuan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Medebewind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924800" cy="5715000"/>
          </a:xfrm>
        </p:spPr>
        <p:txBody>
          <a:bodyPr>
            <a:noAutofit/>
          </a:bodyPr>
          <a:lstStyle/>
          <a:p>
            <a:pPr lvl="0" fontAlgn="base"/>
            <a:r>
              <a:rPr lang="en-US" sz="2400" b="1" dirty="0" err="1">
                <a:latin typeface="+mj-lt"/>
              </a:rPr>
              <a:t>Tugas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penugasan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kabupaten</a:t>
            </a:r>
            <a:r>
              <a:rPr lang="en-US" sz="2400" dirty="0" smtClean="0">
                <a:latin typeface="+mj-lt"/>
              </a:rPr>
              <a:t>/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 </a:t>
            </a:r>
            <a:endParaRPr lang="id-ID" sz="2400" dirty="0">
              <a:latin typeface="+mj-lt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+mj-lt"/>
                <a:cs typeface="Arial" pitchFamily="34" charset="0"/>
              </a:rPr>
              <a:t>Penyerahan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pekerjaan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disertai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pembiayaannya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inisiatif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diserahkan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tetapi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tugas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tetap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dipertanggungjawabkan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pemberi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latin typeface="+mj-lt"/>
                <a:cs typeface="Arial" pitchFamily="34" charset="0"/>
              </a:rPr>
              <a:t>. DD.</a:t>
            </a:r>
          </a:p>
        </p:txBody>
      </p:sp>
    </p:spTree>
    <p:extLst>
      <p:ext uri="{BB962C8B-B14F-4D97-AF65-F5344CB8AC3E}">
        <p14:creationId xmlns:p14="http://schemas.microsoft.com/office/powerpoint/2010/main" val="20960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lvl="1" indent="0">
              <a:buNone/>
            </a:pPr>
            <a:r>
              <a:rPr lang="en-US" sz="2400" b="1" dirty="0" err="1">
                <a:cs typeface="Arial" pitchFamily="34" charset="0"/>
              </a:rPr>
              <a:t>Tujuan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diberikannya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tugas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pembantuan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adalah</a:t>
            </a:r>
            <a:r>
              <a:rPr lang="en-US" sz="2400" b="1" dirty="0">
                <a:cs typeface="Arial" pitchFamily="34" charset="0"/>
              </a:rPr>
              <a:t> 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meningkatkan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efesiensi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efektifitas</a:t>
            </a:r>
            <a:r>
              <a:rPr lang="en-US" sz="2400" dirty="0">
                <a:cs typeface="Arial" pitchFamily="34" charset="0"/>
              </a:rPr>
              <a:t>  </a:t>
            </a:r>
            <a:r>
              <a:rPr lang="en-US" sz="2400" dirty="0" err="1">
                <a:cs typeface="Arial" pitchFamily="34" charset="0"/>
              </a:rPr>
              <a:t>penyelenggaraan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pembangunan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serta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pelayanan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umum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kpd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masyarakat</a:t>
            </a:r>
            <a:endParaRPr lang="en-US" sz="2400" dirty="0"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>
                <a:cs typeface="Arial" pitchFamily="34" charset="0"/>
              </a:rPr>
              <a:t>Untuk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memperlancar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pelaksanaan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penyelesaian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permasalahan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serta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membantu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mengembangkan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pembangunan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sesuai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potensi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karakteristiknya</a:t>
            </a:r>
            <a:endParaRPr lang="en-US" sz="2400" dirty="0">
              <a:cs typeface="Arial" pitchFamily="34" charset="0"/>
            </a:endParaRPr>
          </a:p>
          <a:p>
            <a:pPr marL="0" lvl="1" indent="0">
              <a:buNone/>
            </a:pPr>
            <a:endParaRPr lang="en-US" sz="2400" dirty="0"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0920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Latar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belakang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perlunya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desa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+mj-lt"/>
                <a:cs typeface="Arial" pitchFamily="34" charset="0"/>
              </a:rPr>
              <a:t>Landasannya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pasal</a:t>
            </a:r>
            <a:r>
              <a:rPr lang="en-US" sz="2400" dirty="0" smtClean="0">
                <a:latin typeface="+mj-lt"/>
                <a:cs typeface="Arial" pitchFamily="34" charset="0"/>
              </a:rPr>
              <a:t> 18 A UUD 1945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sampai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UU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pelaksanaanya</a:t>
            </a:r>
            <a:r>
              <a:rPr lang="en-US" sz="2400" dirty="0" smtClean="0">
                <a:latin typeface="+mj-lt"/>
                <a:cs typeface="Arial" pitchFamily="34" charset="0"/>
              </a:rPr>
              <a:t> : UU No 2</a:t>
            </a:r>
            <a:r>
              <a:rPr lang="id-ID" sz="2400" dirty="0" smtClean="0">
                <a:latin typeface="+mj-lt"/>
                <a:cs typeface="Arial" pitchFamily="34" charset="0"/>
              </a:rPr>
              <a:t>3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dirty="0" smtClean="0">
                <a:latin typeface="+mj-lt"/>
                <a:cs typeface="Arial" pitchFamily="34" charset="0"/>
              </a:rPr>
              <a:t> 20</a:t>
            </a:r>
            <a:r>
              <a:rPr lang="id-ID" sz="2400" dirty="0" smtClean="0">
                <a:latin typeface="+mj-lt"/>
                <a:cs typeface="Arial" pitchFamily="34" charset="0"/>
              </a:rPr>
              <a:t>1</a:t>
            </a:r>
            <a:r>
              <a:rPr lang="en-US" sz="2400" dirty="0" smtClean="0">
                <a:latin typeface="+mj-lt"/>
                <a:cs typeface="Arial" pitchFamily="34" charset="0"/>
              </a:rPr>
              <a:t>4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Adanya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politacal</a:t>
            </a:r>
            <a:r>
              <a:rPr lang="en-US" sz="2400" dirty="0" smtClean="0">
                <a:latin typeface="+mj-lt"/>
                <a:cs typeface="Arial" pitchFamily="34" charset="0"/>
              </a:rPr>
              <a:t> will/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yang prima k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d</a:t>
            </a:r>
            <a:r>
              <a:rPr lang="id-ID" sz="2400" dirty="0" smtClean="0">
                <a:latin typeface="+mj-lt"/>
                <a:cs typeface="Arial" pitchFamily="34" charset="0"/>
              </a:rPr>
              <a:t>en</a:t>
            </a:r>
            <a:r>
              <a:rPr lang="en-US" sz="2400" dirty="0" smtClean="0">
                <a:latin typeface="+mj-lt"/>
                <a:cs typeface="Arial" pitchFamily="34" charset="0"/>
              </a:rPr>
              <a:t>g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mudah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cepat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murah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akurat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  <a:cs typeface="Arial" pitchFamily="34" charset="0"/>
              </a:rPr>
              <a:t>M</a:t>
            </a:r>
            <a:r>
              <a:rPr lang="en-US" sz="2400" dirty="0" err="1" smtClean="0">
                <a:latin typeface="+mj-lt"/>
                <a:cs typeface="Arial" pitchFamily="34" charset="0"/>
              </a:rPr>
              <a:t>enyelenggarakan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pembangunan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memberikan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smtClean="0">
                <a:latin typeface="+mj-lt"/>
                <a:cs typeface="Arial" pitchFamily="34" charset="0"/>
              </a:rPr>
              <a:t>c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r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efesiensi</a:t>
            </a:r>
            <a:r>
              <a:rPr lang="en-US" sz="2400" dirty="0">
                <a:latin typeface="+mj-lt"/>
                <a:cs typeface="Arial" pitchFamily="34" charset="0"/>
              </a:rPr>
              <a:t>,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efektivitas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transparan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akuntabel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Pertimbangan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T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ugas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Pembantuan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Keterbatasan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Sifat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sulit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tanpa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mengikut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sertakan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Perkembangan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guna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berhasil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guna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apabila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ditugaskan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en-US" b="1" dirty="0"/>
              <a:t>Wilayah </a:t>
            </a:r>
            <a:r>
              <a:rPr lang="en-US" b="1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di Daerah. </a:t>
            </a:r>
            <a:endParaRPr lang="id-ID" dirty="0"/>
          </a:p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Wajib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Pilihan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Daerah.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3942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248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arti</a:t>
            </a:r>
            <a:r>
              <a:rPr lang="en-US" sz="2400" b="1" dirty="0">
                <a:latin typeface="+mj-lt"/>
                <a:cs typeface="Arial" pitchFamily="34" charset="0"/>
              </a:rPr>
              <a:t> yang </a:t>
            </a:r>
            <a:r>
              <a:rPr lang="en-US" sz="2400" b="1" dirty="0" err="1">
                <a:latin typeface="+mj-lt"/>
                <a:cs typeface="Arial" pitchFamily="34" charset="0"/>
              </a:rPr>
              <a:t>sempit</a:t>
            </a:r>
            <a:r>
              <a:rPr lang="en-US" sz="2400" dirty="0">
                <a:latin typeface="+mj-lt"/>
                <a:cs typeface="Arial" pitchFamily="34" charset="0"/>
              </a:rPr>
              <a:t>,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dilakukan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eksekutif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beserta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jajarannya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dlm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rangka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neg.</a:t>
            </a:r>
          </a:p>
          <a:p>
            <a:r>
              <a:rPr lang="en-US" sz="2400" dirty="0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arti</a:t>
            </a:r>
            <a:r>
              <a:rPr lang="en-US" sz="2400" b="1" dirty="0">
                <a:latin typeface="+mj-lt"/>
                <a:cs typeface="Arial" pitchFamily="34" charset="0"/>
              </a:rPr>
              <a:t> yang </a:t>
            </a:r>
            <a:r>
              <a:rPr lang="en-US" sz="2400" b="1" dirty="0" err="1">
                <a:latin typeface="+mj-lt"/>
                <a:cs typeface="Arial" pitchFamily="34" charset="0"/>
              </a:rPr>
              <a:t>luas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badan-badan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legislatif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eksekutif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yudikatif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rangka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negara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pemerintahan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diartikan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tatanan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utuh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terdiri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komponen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bekerja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saling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bergantungan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memengaruhi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fungsi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b="1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Pemerintahan di Daerah </a:t>
            </a:r>
            <a:r>
              <a:rPr lang="en-US" sz="2400" dirty="0" err="1">
                <a:latin typeface="+mj-lt"/>
                <a:cs typeface="Arial" pitchFamily="34" charset="0"/>
              </a:rPr>
              <a:t>diartikan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kebulatan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atau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keseluruhan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utuh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didalamnya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terdapat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komponen</a:t>
            </a:r>
            <a:r>
              <a:rPr lang="en-US" sz="2400" dirty="0" smtClean="0">
                <a:latin typeface="+mj-lt"/>
                <a:cs typeface="Arial" pitchFamily="34" charset="0"/>
              </a:rPr>
              <a:t>-</a:t>
            </a:r>
            <a:r>
              <a:rPr lang="id-ID" sz="2400" dirty="0" smtClean="0">
                <a:latin typeface="+mj-lt"/>
                <a:cs typeface="Arial" pitchFamily="34" charset="0"/>
              </a:rPr>
              <a:t>2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unit Daerah yang </a:t>
            </a:r>
            <a:r>
              <a:rPr lang="en-US" sz="2400" dirty="0" err="1">
                <a:latin typeface="+mj-lt"/>
                <a:cs typeface="Arial" pitchFamily="34" charset="0"/>
              </a:rPr>
              <a:t>mempunyai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fungsi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tugas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terkait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berdasarkan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asas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Pemerintahan di Daerah </a:t>
            </a:r>
            <a:r>
              <a:rPr lang="en-US" sz="2400" dirty="0" err="1">
                <a:latin typeface="+mj-lt"/>
                <a:cs typeface="Arial" pitchFamily="34" charset="0"/>
              </a:rPr>
              <a:t>untuk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.  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315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cs typeface="Arial" pitchFamily="34" charset="0"/>
              </a:rPr>
              <a:t>SISTEM </a:t>
            </a:r>
            <a:r>
              <a:rPr lang="en-US" sz="3200" b="1" dirty="0">
                <a:cs typeface="Arial" pitchFamily="34" charset="0"/>
              </a:rPr>
              <a:t>PEMERINTAHAN DAERAH</a:t>
            </a:r>
            <a:r>
              <a:rPr lang="en-US" sz="3600" b="1" dirty="0">
                <a:cs typeface="Arial" pitchFamily="34" charset="0"/>
              </a:rPr>
              <a:t/>
            </a:r>
            <a:br>
              <a:rPr lang="en-US" sz="3600" b="1" dirty="0">
                <a:cs typeface="Arial" pitchFamily="34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Autofit/>
          </a:bodyPr>
          <a:lstStyle/>
          <a:p>
            <a:r>
              <a:rPr lang="id-ID" sz="2400" dirty="0">
                <a:latin typeface="+mj-lt"/>
                <a:cs typeface="Arial" pitchFamily="34" charset="0"/>
              </a:rPr>
              <a:t>Sejarah </a:t>
            </a:r>
            <a:r>
              <a:rPr lang="en-US" sz="2400" b="1" dirty="0" err="1">
                <a:latin typeface="+mj-lt"/>
                <a:cs typeface="Arial" pitchFamily="34" charset="0"/>
              </a:rPr>
              <a:t>Sistem</a:t>
            </a:r>
            <a:r>
              <a:rPr lang="en-US" sz="2400" b="1" dirty="0">
                <a:latin typeface="+mj-lt"/>
                <a:cs typeface="Arial" pitchFamily="34" charset="0"/>
              </a:rPr>
              <a:t> Pemerintahan </a:t>
            </a:r>
            <a:r>
              <a:rPr lang="en-US" sz="2400" b="1" dirty="0" smtClean="0">
                <a:latin typeface="+mj-lt"/>
                <a:cs typeface="Arial" pitchFamily="34" charset="0"/>
              </a:rPr>
              <a:t>di</a:t>
            </a:r>
            <a:r>
              <a:rPr lang="id-ID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Daerah</a:t>
            </a:r>
            <a:r>
              <a:rPr lang="id-ID" sz="2400" dirty="0">
                <a:latin typeface="+mj-lt"/>
                <a:cs typeface="Arial" pitchFamily="34" charset="0"/>
              </a:rPr>
              <a:t> 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di </a:t>
            </a:r>
            <a:r>
              <a:rPr lang="en-US" sz="2400" dirty="0" err="1">
                <a:latin typeface="+mj-lt"/>
                <a:cs typeface="Arial" pitchFamily="34" charset="0"/>
              </a:rPr>
              <a:t>Republik</a:t>
            </a:r>
            <a:r>
              <a:rPr lang="en-US" sz="2400" dirty="0">
                <a:latin typeface="+mj-lt"/>
                <a:cs typeface="Arial" pitchFamily="34" charset="0"/>
              </a:rPr>
              <a:t> Indonesia </a:t>
            </a:r>
            <a:r>
              <a:rPr lang="id-ID" sz="2400" dirty="0">
                <a:latin typeface="+mj-lt"/>
                <a:cs typeface="Arial" pitchFamily="34" charset="0"/>
              </a:rPr>
              <a:t> tidaklah berusia pendek</a:t>
            </a:r>
            <a:r>
              <a:rPr lang="id-ID" sz="2400" dirty="0" smtClean="0">
                <a:latin typeface="+mj-lt"/>
                <a:cs typeface="Arial" pitchFamily="34" charset="0"/>
              </a:rPr>
              <a:t>. Lebih </a:t>
            </a:r>
            <a:r>
              <a:rPr lang="id-ID" sz="2400" dirty="0">
                <a:latin typeface="+mj-lt"/>
                <a:cs typeface="Arial" pitchFamily="34" charset="0"/>
              </a:rPr>
              <a:t>dari setengah abad lembaga pemerintah lokal ini telah mengisi perjalanan bangsa. Dari waktu ke waktu pemerintahan daerah telah mengalami perubahan bentuknya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Negara Indonesia,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dekade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awal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kemerdekaan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negara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bangsa</a:t>
            </a:r>
            <a:r>
              <a:rPr lang="en-US" sz="2400" dirty="0" smtClean="0">
                <a:latin typeface="+mj-lt"/>
              </a:rPr>
              <a:t> Indonesia </a:t>
            </a:r>
            <a:r>
              <a:rPr lang="en-US" sz="2400" dirty="0" err="1" smtClean="0">
                <a:latin typeface="+mj-lt"/>
              </a:rPr>
              <a:t>sudah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berhadapan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. </a:t>
            </a:r>
            <a:endParaRPr lang="id-ID" sz="2400" dirty="0" smtClean="0">
              <a:latin typeface="+mj-lt"/>
            </a:endParaRPr>
          </a:p>
          <a:p>
            <a:r>
              <a:rPr lang="id-ID" sz="2400" dirty="0" smtClean="0">
                <a:latin typeface="+mj-lt"/>
                <a:cs typeface="Arial" pitchFamily="34" charset="0"/>
              </a:rPr>
              <a:t>Setidaknya </a:t>
            </a:r>
            <a:r>
              <a:rPr lang="id-ID" sz="2400" dirty="0">
                <a:latin typeface="+mj-lt"/>
                <a:cs typeface="Arial" pitchFamily="34" charset="0"/>
              </a:rPr>
              <a:t>ada tujuh tahapan hingga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Pemerintahan  Daerah </a:t>
            </a:r>
            <a:r>
              <a:rPr lang="id-ID" sz="2400" dirty="0">
                <a:latin typeface="+mj-lt"/>
                <a:cs typeface="Arial" pitchFamily="34" charset="0"/>
              </a:rPr>
              <a:t> seperti sekarang ini </a:t>
            </a:r>
            <a:r>
              <a:rPr lang="id-ID" sz="2400" dirty="0" smtClean="0">
                <a:latin typeface="+mj-lt"/>
                <a:cs typeface="Arial" pitchFamily="34" charset="0"/>
              </a:rPr>
              <a:t>Pembagian </a:t>
            </a:r>
            <a:r>
              <a:rPr lang="id-ID" sz="2400" dirty="0">
                <a:latin typeface="+mj-lt"/>
                <a:cs typeface="Arial" pitchFamily="34" charset="0"/>
              </a:rPr>
              <a:t>tahapan ini didasarkan pd mas</a:t>
            </a:r>
            <a:r>
              <a:rPr lang="en-US" sz="2400" dirty="0">
                <a:latin typeface="+mj-lt"/>
                <a:cs typeface="Arial" pitchFamily="34" charset="0"/>
              </a:rPr>
              <a:t>a </a:t>
            </a:r>
            <a:r>
              <a:rPr lang="id-ID" sz="2400" dirty="0">
                <a:latin typeface="+mj-lt"/>
                <a:cs typeface="Arial" pitchFamily="34" charset="0"/>
              </a:rPr>
              <a:t>berlakunya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Undang-undang</a:t>
            </a:r>
            <a:r>
              <a:rPr lang="id-ID" sz="2400" dirty="0">
                <a:latin typeface="+mj-lt"/>
                <a:cs typeface="Arial" pitchFamily="34" charset="0"/>
              </a:rPr>
              <a:t> yang mengatu</a:t>
            </a:r>
            <a:r>
              <a:rPr lang="en-US" sz="2400" dirty="0">
                <a:latin typeface="+mj-lt"/>
                <a:cs typeface="Arial" pitchFamily="34" charset="0"/>
              </a:rPr>
              <a:t>r </a:t>
            </a:r>
            <a:r>
              <a:rPr lang="en-US" sz="2400" b="1" dirty="0" err="1">
                <a:latin typeface="+mj-lt"/>
                <a:cs typeface="Arial" pitchFamily="34" charset="0"/>
              </a:rPr>
              <a:t>Pemerintaha</a:t>
            </a:r>
            <a:r>
              <a:rPr lang="id-ID" sz="2400" b="1" dirty="0">
                <a:latin typeface="+mj-lt"/>
                <a:cs typeface="Arial" pitchFamily="34" charset="0"/>
              </a:rPr>
              <a:t> </a:t>
            </a:r>
            <a:r>
              <a:rPr lang="en-US" sz="2400" b="1" u="sng" dirty="0" err="1" smtClean="0">
                <a:latin typeface="+mj-lt"/>
                <a:cs typeface="Arial" pitchFamily="34" charset="0"/>
              </a:rPr>
              <a:t>loka</a:t>
            </a:r>
            <a:r>
              <a:rPr lang="id-ID" sz="2400" b="1" u="sng" dirty="0" smtClean="0">
                <a:latin typeface="+mj-lt"/>
                <a:cs typeface="Arial" pitchFamily="34" charset="0"/>
              </a:rPr>
              <a:t>l</a:t>
            </a:r>
            <a:endParaRPr lang="en-US" sz="2400" b="1" u="sng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5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5867400"/>
          </a:xfrm>
        </p:spPr>
        <p:txBody>
          <a:bodyPr>
            <a:noAutofit/>
          </a:bodyPr>
          <a:lstStyle/>
          <a:p>
            <a:r>
              <a:rPr lang="id-ID" sz="2400" dirty="0">
                <a:cs typeface="Arial" pitchFamily="34" charset="0"/>
              </a:rPr>
              <a:t>Tiap-tiap periode </a:t>
            </a:r>
            <a:r>
              <a:rPr lang="en-US" sz="2400" b="1" dirty="0">
                <a:cs typeface="Arial" pitchFamily="34" charset="0"/>
              </a:rPr>
              <a:t> Pemerintahan di Daerah </a:t>
            </a:r>
            <a:r>
              <a:rPr lang="id-ID" sz="2400" dirty="0">
                <a:cs typeface="Arial" pitchFamily="34" charset="0"/>
              </a:rPr>
              <a:t> memiliki bentuk dan susunan yang berbeda-beda berdasarkan aturan umum yang ditetapkan melalui undang-undang. Patut juga dicatat bahwa </a:t>
            </a:r>
            <a:r>
              <a:rPr lang="en-US" sz="2400" b="1" dirty="0" err="1">
                <a:cs typeface="Arial" pitchFamily="34" charset="0"/>
              </a:rPr>
              <a:t>konstitus</a:t>
            </a:r>
            <a:r>
              <a:rPr lang="id-ID" sz="2400" b="1" u="sng" dirty="0">
                <a:cs typeface="Arial" pitchFamily="34" charset="0"/>
              </a:rPr>
              <a:t>i</a:t>
            </a:r>
            <a:r>
              <a:rPr lang="id-ID" sz="2400" dirty="0">
                <a:cs typeface="Arial" pitchFamily="34" charset="0"/>
              </a:rPr>
              <a:t> yang digunakan juga turut memengaruhi corak dari </a:t>
            </a:r>
            <a:r>
              <a:rPr lang="id-ID" sz="2400" dirty="0" smtClean="0">
                <a:cs typeface="Arial" pitchFamily="34" charset="0"/>
              </a:rPr>
              <a:t>undang-2 yg </a:t>
            </a:r>
            <a:r>
              <a:rPr lang="id-ID" sz="2400" dirty="0">
                <a:cs typeface="Arial" pitchFamily="34" charset="0"/>
              </a:rPr>
              <a:t>mengatur</a:t>
            </a:r>
            <a:r>
              <a:rPr lang="en-US" sz="2400" b="1" dirty="0">
                <a:cs typeface="Arial" pitchFamily="34" charset="0"/>
              </a:rPr>
              <a:t> Pemerintahan di Daerah </a:t>
            </a:r>
            <a:r>
              <a:rPr lang="id-ID" sz="2400" dirty="0">
                <a:cs typeface="Arial" pitchFamily="34" charset="0"/>
              </a:rPr>
              <a:t> . </a:t>
            </a:r>
            <a:endParaRPr lang="en-US" sz="2400" dirty="0">
              <a:cs typeface="Arial" pitchFamily="34" charset="0"/>
            </a:endParaRPr>
          </a:p>
          <a:p>
            <a:pPr lvl="0"/>
            <a:r>
              <a:rPr lang="en-US" sz="2400" dirty="0" err="1">
                <a:cs typeface="Arial" pitchFamily="34" charset="0"/>
              </a:rPr>
              <a:t>Penyelenggaraan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Negara Indonesia </a:t>
            </a:r>
            <a:r>
              <a:rPr lang="en-US" sz="2400" dirty="0" err="1">
                <a:cs typeface="Arial" pitchFamily="34" charset="0"/>
              </a:rPr>
              <a:t>meliputi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Pusat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dan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Daerah.</a:t>
            </a:r>
            <a:endParaRPr lang="id-ID" sz="2400" b="1" dirty="0" smtClean="0"/>
          </a:p>
          <a:p>
            <a:pPr lvl="0"/>
            <a:r>
              <a:rPr lang="en-US" sz="2400" b="1" dirty="0" err="1" smtClean="0"/>
              <a:t>Pemerintah</a:t>
            </a:r>
            <a:r>
              <a:rPr lang="en-US" sz="2400" b="1" dirty="0" smtClean="0"/>
              <a:t> </a:t>
            </a:r>
            <a:r>
              <a:rPr lang="en-US" sz="2400" b="1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 yang </a:t>
            </a:r>
            <a:r>
              <a:rPr lang="en-US" sz="2400" dirty="0" err="1"/>
              <a:t>memegang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 yang </a:t>
            </a:r>
            <a:r>
              <a:rPr lang="en-US" sz="2400" dirty="0" err="1"/>
              <a:t>dibantu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menteri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dimaksud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Negara </a:t>
            </a:r>
            <a:r>
              <a:rPr lang="en-US" sz="2400" dirty="0" err="1"/>
              <a:t>Republik</a:t>
            </a:r>
            <a:r>
              <a:rPr lang="en-US" sz="2400" dirty="0"/>
              <a:t> Indonesia </a:t>
            </a:r>
            <a:r>
              <a:rPr lang="en-US" sz="2400" dirty="0" err="1"/>
              <a:t>Tahun</a:t>
            </a:r>
            <a:r>
              <a:rPr lang="en-US" sz="2400" dirty="0"/>
              <a:t> 1945.  </a:t>
            </a:r>
            <a:endParaRPr lang="id-ID" sz="2400" dirty="0"/>
          </a:p>
          <a:p>
            <a:r>
              <a:rPr lang="en-US" sz="2400" dirty="0" smtClean="0"/>
              <a:t>Dalam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dibantu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, </a:t>
            </a:r>
            <a:r>
              <a:rPr lang="en-US" sz="2400" dirty="0" err="1"/>
              <a:t>menteri-menteri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non </a:t>
            </a:r>
            <a:r>
              <a:rPr lang="en-US" sz="2400" dirty="0" err="1"/>
              <a:t>departemen</a:t>
            </a:r>
            <a:r>
              <a:rPr lang="en-US" sz="2400" dirty="0" smtClean="0"/>
              <a:t>.</a:t>
            </a:r>
            <a:r>
              <a:rPr lang="en-US" sz="2400" b="1" dirty="0" smtClean="0"/>
              <a:t>. 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7741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err="1" smtClean="0">
                <a:cs typeface="Arial" pitchFamily="34" charset="0"/>
              </a:rPr>
              <a:t>Pemerintah</a:t>
            </a:r>
            <a:r>
              <a:rPr lang="en-US" sz="2800" b="1" dirty="0" smtClean="0">
                <a:cs typeface="Arial" pitchFamily="34" charset="0"/>
              </a:rPr>
              <a:t> Daerah </a:t>
            </a:r>
            <a:r>
              <a:rPr lang="en-US" sz="2800" b="1" dirty="0" err="1" smtClean="0">
                <a:cs typeface="Arial" pitchFamily="34" charset="0"/>
              </a:rPr>
              <a:t>menurut</a:t>
            </a:r>
            <a:r>
              <a:rPr lang="en-US" sz="2800" b="1" dirty="0" smtClean="0">
                <a:cs typeface="Arial" pitchFamily="34" charset="0"/>
              </a:rPr>
              <a:t> U</a:t>
            </a:r>
            <a:r>
              <a:rPr lang="id-ID" sz="2800" b="1" dirty="0" smtClean="0">
                <a:cs typeface="Arial" pitchFamily="34" charset="0"/>
              </a:rPr>
              <a:t>ndang-Undang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/>
              <a:t>Nomor</a:t>
            </a:r>
            <a:r>
              <a:rPr lang="en-US" sz="2800" b="1" dirty="0" smtClean="0"/>
              <a:t> 23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</a:t>
            </a:r>
            <a:r>
              <a:rPr lang="en-US" sz="2800" b="1" dirty="0"/>
              <a:t>2014 </a:t>
            </a:r>
            <a:r>
              <a:rPr lang="id-ID" sz="2800" b="1" dirty="0"/>
              <a:t/>
            </a:r>
            <a:br>
              <a:rPr lang="id-ID" sz="2800" b="1" dirty="0"/>
            </a:br>
            <a:endParaRPr lang="en-US" sz="28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>
                <a:latin typeface="+mj-lt"/>
              </a:rPr>
              <a:t>Pemerintahan 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tugas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seluas-luasnya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Indonesia</a:t>
            </a:r>
            <a:endParaRPr lang="id-ID" sz="2400" b="1" dirty="0">
              <a:latin typeface="+mj-lt"/>
            </a:endParaRPr>
          </a:p>
          <a:p>
            <a:pPr lvl="0"/>
            <a:r>
              <a:rPr lang="en-US" sz="2400" b="1" dirty="0" err="1" smtClean="0">
                <a:latin typeface="+mj-lt"/>
              </a:rPr>
              <a:t>Pemerintah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 yang </a:t>
            </a:r>
            <a:r>
              <a:rPr lang="en-US" sz="2400" dirty="0" err="1">
                <a:latin typeface="+mj-lt"/>
              </a:rPr>
              <a:t>memimpin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pelaksanaan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(UU 23  Th 2014)</a:t>
            </a:r>
            <a:endParaRPr lang="id-ID" sz="2400" dirty="0">
              <a:latin typeface="+mj-lt"/>
            </a:endParaRPr>
          </a:p>
          <a:p>
            <a:r>
              <a:rPr lang="en-US" sz="2400" b="1" dirty="0" err="1" smtClean="0">
                <a:latin typeface="+mj-lt"/>
              </a:rPr>
              <a:t>Pemerintah</a:t>
            </a:r>
            <a:r>
              <a:rPr lang="en-US" sz="2400" b="1" dirty="0" smtClean="0">
                <a:latin typeface="+mj-lt"/>
              </a:rPr>
              <a:t> Daerah </a:t>
            </a:r>
            <a:r>
              <a:rPr lang="en-US" sz="2400" dirty="0" smtClean="0">
                <a:latin typeface="+mj-lt"/>
              </a:rPr>
              <a:t>adalah 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urusan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D</a:t>
            </a:r>
            <a:r>
              <a:rPr lang="en-US" sz="2400" dirty="0" smtClean="0">
                <a:latin typeface="+mj-lt"/>
              </a:rPr>
              <a:t>aerah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DPRD </a:t>
            </a:r>
            <a:r>
              <a:rPr lang="en-US" sz="2400" dirty="0" err="1" smtClean="0">
                <a:latin typeface="+mj-lt"/>
              </a:rPr>
              <a:t>menurut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seluas-luasnya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NKRI </a:t>
            </a:r>
            <a:r>
              <a:rPr lang="en-US" sz="2400" dirty="0" err="1" smtClean="0">
                <a:latin typeface="+mj-lt"/>
              </a:rPr>
              <a:t>sebagaimana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dimaksud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UUD Negara R</a:t>
            </a:r>
            <a:r>
              <a:rPr lang="id-ID" sz="2400" dirty="0" smtClean="0">
                <a:latin typeface="+mj-lt"/>
              </a:rPr>
              <a:t>I</a:t>
            </a:r>
            <a:r>
              <a:rPr lang="en-US" sz="2400" dirty="0" smtClean="0">
                <a:latin typeface="+mj-lt"/>
              </a:rPr>
              <a:t> Indonesia 1945.</a:t>
            </a:r>
            <a:r>
              <a:rPr lang="id-ID" sz="2400" dirty="0" smtClean="0">
                <a:latin typeface="+mj-lt"/>
              </a:rPr>
              <a:t> </a:t>
            </a:r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5163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</a:rPr>
              <a:t>Melihat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definisi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tersebut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maka</a:t>
            </a:r>
            <a:r>
              <a:rPr lang="en-US" sz="2400" dirty="0">
                <a:latin typeface="+mj-lt"/>
              </a:rPr>
              <a:t>  yang </a:t>
            </a:r>
            <a:r>
              <a:rPr lang="en-US" sz="2400" dirty="0" err="1">
                <a:latin typeface="+mj-lt"/>
              </a:rPr>
              <a:t>dimaksud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Pemerintah</a:t>
            </a:r>
            <a:r>
              <a:rPr lang="en-US" sz="2400" b="1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DPRD 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desentralisasi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walikota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.</a:t>
            </a:r>
          </a:p>
          <a:p>
            <a:r>
              <a:rPr lang="en-US" sz="2400" b="1" dirty="0" err="1" smtClean="0">
                <a:latin typeface="+mj-lt"/>
              </a:rPr>
              <a:t>Dewan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Perwakilan</a:t>
            </a:r>
            <a:r>
              <a:rPr lang="en-US" sz="2400" b="1" dirty="0">
                <a:latin typeface="+mj-lt"/>
              </a:rPr>
              <a:t> Rakyat Daerah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(</a:t>
            </a:r>
            <a:r>
              <a:rPr lang="en-US" sz="2400" dirty="0" smtClean="0">
                <a:latin typeface="+mj-lt"/>
              </a:rPr>
              <a:t>DPRD</a:t>
            </a:r>
            <a:r>
              <a:rPr lang="id-ID" sz="2400" dirty="0" smtClean="0">
                <a:latin typeface="+mj-lt"/>
              </a:rPr>
              <a:t>)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lembaga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berkedudukan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Daerah. </a:t>
            </a:r>
            <a:endParaRPr lang="id-ID" sz="2400" dirty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Urusan </a:t>
            </a:r>
            <a:r>
              <a:rPr lang="en-US" sz="2400" b="1" dirty="0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kekuasaan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Presiden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pelaksanaannya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kementerian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melindungi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melayani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memberdayakan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menyejahterakan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.  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022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/>
              <a:t>Otonomi</a:t>
            </a:r>
            <a:r>
              <a:rPr lang="en-US" sz="2400" b="1" dirty="0"/>
              <a:t> Daerah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, </a:t>
            </a:r>
            <a:r>
              <a:rPr lang="en-US" sz="2400" dirty="0" err="1"/>
              <a:t>wewenang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otonom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Urusan Pemerintahan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Negara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</a:t>
            </a:r>
            <a:r>
              <a:rPr lang="id-ID" sz="2400" dirty="0"/>
              <a:t> </a:t>
            </a:r>
            <a:r>
              <a:rPr lang="en-US" sz="2400" dirty="0"/>
              <a:t>.  </a:t>
            </a:r>
            <a:endParaRPr lang="id-ID" sz="2400" dirty="0"/>
          </a:p>
          <a:p>
            <a:r>
              <a:rPr lang="en-US" sz="2400" dirty="0" smtClean="0">
                <a:latin typeface="+mj-lt"/>
              </a:rPr>
              <a:t>Dalam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K</a:t>
            </a:r>
            <a:r>
              <a:rPr lang="en-US" sz="2400" dirty="0" err="1" smtClean="0">
                <a:latin typeface="+mj-lt"/>
              </a:rPr>
              <a:t>epala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dibantu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Perangkat</a:t>
            </a:r>
            <a:r>
              <a:rPr lang="en-US" sz="2400" dirty="0" smtClean="0">
                <a:latin typeface="+mj-lt"/>
              </a:rPr>
              <a:t> Daerah yang </a:t>
            </a:r>
            <a:r>
              <a:rPr lang="en-US" sz="2400" dirty="0" err="1" smtClean="0">
                <a:latin typeface="+mj-lt"/>
              </a:rPr>
              <a:t>terdiri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staf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membantu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penyusunan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koordinasi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Sekertariat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pengawas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Inspektorat</a:t>
            </a:r>
            <a:endParaRPr lang="en-US" sz="2400" b="1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pendukung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penyusunan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bersifat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spesifik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L</a:t>
            </a:r>
            <a:r>
              <a:rPr lang="en-US" sz="2400" b="1" dirty="0" err="1" smtClean="0">
                <a:latin typeface="+mj-lt"/>
              </a:rPr>
              <a:t>embaga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Teknis</a:t>
            </a:r>
            <a:r>
              <a:rPr lang="en-US" sz="2400" b="1" dirty="0" smtClean="0">
                <a:latin typeface="+mj-lt"/>
              </a:rPr>
              <a:t> Daerah.</a:t>
            </a: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urusan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Dinas</a:t>
            </a:r>
            <a:r>
              <a:rPr lang="en-US" sz="2400" b="1" dirty="0" smtClean="0">
                <a:latin typeface="+mj-lt"/>
              </a:rPr>
              <a:t> Daerah.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79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3349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715000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+mj-lt"/>
              </a:rPr>
              <a:t>Kelembagaan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elemen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dasar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disuatu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selain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elemen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urusan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kapasitas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aparatur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sendiri</a:t>
            </a:r>
            <a:r>
              <a:rPr lang="en-US" sz="2800" dirty="0">
                <a:latin typeface="+mj-lt"/>
              </a:rPr>
              <a:t>. </a:t>
            </a:r>
          </a:p>
          <a:p>
            <a:r>
              <a:rPr lang="en-US" sz="2800" dirty="0" err="1">
                <a:latin typeface="+mj-lt"/>
              </a:rPr>
              <a:t>Pengaturan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Kelembagaan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/ Organisasi </a:t>
            </a:r>
            <a:r>
              <a:rPr lang="en-US" sz="2800" dirty="0" err="1">
                <a:latin typeface="+mj-lt"/>
              </a:rPr>
              <a:t>Perangkat</a:t>
            </a:r>
            <a:r>
              <a:rPr lang="en-US" sz="2800" dirty="0">
                <a:latin typeface="+mj-lt"/>
              </a:rPr>
              <a:t> Daerah (OPD)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ditetapkan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berdasarkan</a:t>
            </a:r>
            <a:r>
              <a:rPr lang="en-US" sz="2800" dirty="0">
                <a:latin typeface="+mj-lt"/>
              </a:rPr>
              <a:t> PP No 84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2000 yang </a:t>
            </a:r>
            <a:r>
              <a:rPr lang="en-US" sz="2800" dirty="0" err="1">
                <a:latin typeface="+mj-lt"/>
              </a:rPr>
              <a:t>diganti</a:t>
            </a:r>
            <a:r>
              <a:rPr lang="en-US" sz="2800" dirty="0">
                <a:latin typeface="+mj-lt"/>
              </a:rPr>
              <a:t> dg PP No 8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2003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kemudian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direvisi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PP No. 41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2007 </a:t>
            </a:r>
            <a:r>
              <a:rPr lang="en-US" sz="2800" dirty="0" err="1">
                <a:latin typeface="+mj-lt"/>
              </a:rPr>
              <a:t>ttg</a:t>
            </a:r>
            <a:r>
              <a:rPr lang="en-US" sz="2800" dirty="0">
                <a:latin typeface="+mj-lt"/>
              </a:rPr>
              <a:t> OPD.  </a:t>
            </a:r>
          </a:p>
          <a:p>
            <a:r>
              <a:rPr lang="en-US" sz="2800" dirty="0" err="1">
                <a:latin typeface="+mj-lt"/>
              </a:rPr>
              <a:t>Akhir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2008 </a:t>
            </a:r>
            <a:r>
              <a:rPr lang="en-US" sz="2800" dirty="0" err="1">
                <a:latin typeface="+mj-lt"/>
              </a:rPr>
              <a:t>batas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waktu</a:t>
            </a: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latin typeface="+mj-lt"/>
              </a:rPr>
              <a:t>Pemda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menetapkan</a:t>
            </a:r>
            <a:r>
              <a:rPr lang="en-US" sz="2800" dirty="0">
                <a:latin typeface="+mj-lt"/>
              </a:rPr>
              <a:t>  PP No. 41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2007 </a:t>
            </a:r>
            <a:r>
              <a:rPr lang="en-US" sz="2800" dirty="0" err="1">
                <a:latin typeface="+mj-lt"/>
              </a:rPr>
              <a:t>ttg</a:t>
            </a:r>
            <a:r>
              <a:rPr lang="en-US" sz="2800" dirty="0">
                <a:latin typeface="+mj-lt"/>
              </a:rPr>
              <a:t> OPD.  </a:t>
            </a:r>
          </a:p>
          <a:p>
            <a:pPr marL="0" indent="0">
              <a:buNone/>
            </a:pP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74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1852</Words>
  <Application>Microsoft Office PowerPoint</Application>
  <PresentationFormat>On-screen Show (4:3)</PresentationFormat>
  <Paragraphs>129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SISTEM PEMERINTAHAN DAERAH Dra. Herawati, MPA</vt:lpstr>
      <vt:lpstr> Pengertian Sistem Pemerintahan </vt:lpstr>
      <vt:lpstr>PowerPoint Presentation</vt:lpstr>
      <vt:lpstr> SISTEM PEMERINTAHAN DAERAH </vt:lpstr>
      <vt:lpstr>PowerPoint Presentation</vt:lpstr>
      <vt:lpstr> Pemerintah Daerah menurut Undang-Undang Nomor 23 Tahun 2014  </vt:lpstr>
      <vt:lpstr>PowerPoint Presentation</vt:lpstr>
      <vt:lpstr>PowerPoint Presentation</vt:lpstr>
      <vt:lpstr>PowerPoint Presentation</vt:lpstr>
      <vt:lpstr>Asas pnyelenggaraan Pemerintahan-Da</vt:lpstr>
      <vt:lpstr>PowerPoint Presentation</vt:lpstr>
      <vt:lpstr>1. Sentralisasi</vt:lpstr>
      <vt:lpstr>Alasan Pemerintah Pusat Mendesentralisaikan Kekuasaan kepada Pemda</vt:lpstr>
      <vt:lpstr>PowerPoint Presentation</vt:lpstr>
      <vt:lpstr>2. Desentralisasi</vt:lpstr>
      <vt:lpstr>PowerPoint Presentation</vt:lpstr>
      <vt:lpstr>3. Dekonsentrasi</vt:lpstr>
      <vt:lpstr>PowerPoint Presentation</vt:lpstr>
      <vt:lpstr>PowerPoint Presentation</vt:lpstr>
      <vt:lpstr>4. Tugas Pembantuan /Medebewind</vt:lpstr>
      <vt:lpstr>PowerPoint Presentation</vt:lpstr>
      <vt:lpstr>Latar belakang perlunya Tugas Pembantuan kepada daerah dan desa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My PC</cp:lastModifiedBy>
  <cp:revision>93</cp:revision>
  <dcterms:created xsi:type="dcterms:W3CDTF">2019-09-19T05:41:28Z</dcterms:created>
  <dcterms:modified xsi:type="dcterms:W3CDTF">2021-09-27T09:22:09Z</dcterms:modified>
</cp:coreProperties>
</file>