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4" r:id="rId4"/>
    <p:sldId id="263" r:id="rId5"/>
    <p:sldId id="258" r:id="rId6"/>
    <p:sldId id="259" r:id="rId7"/>
    <p:sldId id="267" r:id="rId8"/>
    <p:sldId id="266" r:id="rId9"/>
    <p:sldId id="268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452B-E60B-4142-87EB-C2742F1A7B97}" type="datetimeFigureOut">
              <a:rPr lang="id-ID" smtClean="0"/>
              <a:t>31/05/2021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C60A-C628-44C1-B03A-BC9034BBD76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55661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452B-E60B-4142-87EB-C2742F1A7B97}" type="datetimeFigureOut">
              <a:rPr lang="id-ID" smtClean="0"/>
              <a:t>31/05/2021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C60A-C628-44C1-B03A-BC9034BBD76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3695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452B-E60B-4142-87EB-C2742F1A7B97}" type="datetimeFigureOut">
              <a:rPr lang="id-ID" smtClean="0"/>
              <a:t>31/05/2021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C60A-C628-44C1-B03A-BC9034BBD76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697386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452B-E60B-4142-87EB-C2742F1A7B97}" type="datetimeFigureOut">
              <a:rPr lang="id-ID" smtClean="0"/>
              <a:t>31/05/2021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C60A-C628-44C1-B03A-BC9034BBD76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2941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452B-E60B-4142-87EB-C2742F1A7B97}" type="datetimeFigureOut">
              <a:rPr lang="id-ID" smtClean="0"/>
              <a:t>31/05/2021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C60A-C628-44C1-B03A-BC9034BBD76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248285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452B-E60B-4142-87EB-C2742F1A7B97}" type="datetimeFigureOut">
              <a:rPr lang="id-ID" smtClean="0"/>
              <a:t>31/05/2021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C60A-C628-44C1-B03A-BC9034BBD76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7716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452B-E60B-4142-87EB-C2742F1A7B97}" type="datetimeFigureOut">
              <a:rPr lang="id-ID" smtClean="0"/>
              <a:t>31/05/2021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C60A-C628-44C1-B03A-BC9034BBD76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50492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452B-E60B-4142-87EB-C2742F1A7B97}" type="datetimeFigureOut">
              <a:rPr lang="id-ID" smtClean="0"/>
              <a:t>31/05/2021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C60A-C628-44C1-B03A-BC9034BBD76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961414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452B-E60B-4142-87EB-C2742F1A7B97}" type="datetimeFigureOut">
              <a:rPr lang="id-ID" smtClean="0"/>
              <a:t>31/05/2021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C60A-C628-44C1-B03A-BC9034BBD76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98994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452B-E60B-4142-87EB-C2742F1A7B97}" type="datetimeFigureOut">
              <a:rPr lang="id-ID" smtClean="0"/>
              <a:t>31/05/2021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C60A-C628-44C1-B03A-BC9034BBD76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50203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E452B-E60B-4142-87EB-C2742F1A7B97}" type="datetimeFigureOut">
              <a:rPr lang="id-ID" smtClean="0"/>
              <a:t>31/05/2021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24C60A-C628-44C1-B03A-BC9034BBD76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94278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CE452B-E60B-4142-87EB-C2742F1A7B97}" type="datetimeFigureOut">
              <a:rPr lang="id-ID" smtClean="0"/>
              <a:t>31/05/2021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24C60A-C628-44C1-B03A-BC9034BBD767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73889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74638"/>
            <a:ext cx="8003232" cy="634082"/>
          </a:xfrm>
        </p:spPr>
        <p:txBody>
          <a:bodyPr>
            <a:noAutofit/>
          </a:bodyPr>
          <a:lstStyle/>
          <a:p>
            <a:r>
              <a:rPr lang="id-ID" sz="3600" b="1" dirty="0" smtClean="0"/>
              <a:t>Keuangan Daerah 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980728"/>
            <a:ext cx="8147248" cy="5400600"/>
          </a:xfrm>
        </p:spPr>
        <p:txBody>
          <a:bodyPr>
            <a:noAutofit/>
          </a:bodyPr>
          <a:lstStyle/>
          <a:p>
            <a:r>
              <a:rPr lang="id-ID" sz="2800" dirty="0" smtClean="0">
                <a:cs typeface="Arial" pitchFamily="34" charset="0"/>
              </a:rPr>
              <a:t>Devolusi (penyerahan) tanggung jawab fiskal dari pemerintah pusat kepada tingkatan pemerintahan yang ada dibawahnya</a:t>
            </a:r>
            <a:r>
              <a:rPr lang="en-US" sz="2800" dirty="0" smtClean="0">
                <a:cs typeface="Arial" pitchFamily="34" charset="0"/>
              </a:rPr>
              <a:t>.</a:t>
            </a:r>
            <a:r>
              <a:rPr lang="id-ID" sz="2800" dirty="0" smtClean="0">
                <a:cs typeface="Arial" pitchFamily="34" charset="0"/>
              </a:rPr>
              <a:t> </a:t>
            </a:r>
            <a:endParaRPr lang="en-US" sz="2800" dirty="0" smtClean="0">
              <a:cs typeface="Arial" pitchFamily="34" charset="0"/>
            </a:endParaRPr>
          </a:p>
          <a:p>
            <a:r>
              <a:rPr lang="id-ID" sz="2800" dirty="0" smtClean="0">
                <a:cs typeface="Arial" pitchFamily="34" charset="0"/>
              </a:rPr>
              <a:t>Suatu proses distribusi anggaran dr pemerintah y</a:t>
            </a:r>
            <a:r>
              <a:rPr lang="en-US" sz="2800" dirty="0" smtClean="0">
                <a:cs typeface="Arial" pitchFamily="34" charset="0"/>
              </a:rPr>
              <a:t>a</a:t>
            </a:r>
            <a:r>
              <a:rPr lang="id-ID" sz="2800" dirty="0" smtClean="0">
                <a:cs typeface="Arial" pitchFamily="34" charset="0"/>
              </a:rPr>
              <a:t>ng lebih tinggi k</a:t>
            </a:r>
            <a:r>
              <a:rPr lang="en-US" sz="2800" dirty="0" smtClean="0">
                <a:cs typeface="Arial" pitchFamily="34" charset="0"/>
              </a:rPr>
              <a:t>e</a:t>
            </a:r>
            <a:r>
              <a:rPr lang="id-ID" sz="2800" dirty="0" smtClean="0">
                <a:cs typeface="Arial" pitchFamily="34" charset="0"/>
              </a:rPr>
              <a:t>p</a:t>
            </a:r>
            <a:r>
              <a:rPr lang="en-US" sz="2800" dirty="0" smtClean="0">
                <a:cs typeface="Arial" pitchFamily="34" charset="0"/>
              </a:rPr>
              <a:t>a</a:t>
            </a:r>
            <a:r>
              <a:rPr lang="id-ID" sz="2800" dirty="0" smtClean="0">
                <a:cs typeface="Arial" pitchFamily="34" charset="0"/>
              </a:rPr>
              <a:t>d</a:t>
            </a:r>
            <a:r>
              <a:rPr lang="en-US" sz="2800" dirty="0" smtClean="0">
                <a:cs typeface="Arial" pitchFamily="34" charset="0"/>
              </a:rPr>
              <a:t>a</a:t>
            </a:r>
            <a:r>
              <a:rPr lang="id-ID" sz="2800" dirty="0" smtClean="0">
                <a:cs typeface="Arial" pitchFamily="34" charset="0"/>
              </a:rPr>
              <a:t> pemerintahan yang lebih rendah</a:t>
            </a:r>
            <a:r>
              <a:rPr lang="en-US" sz="2800" dirty="0" smtClean="0">
                <a:cs typeface="Arial" pitchFamily="34" charset="0"/>
              </a:rPr>
              <a:t> </a:t>
            </a:r>
            <a:r>
              <a:rPr lang="id-ID" sz="2800" dirty="0" smtClean="0">
                <a:cs typeface="Arial" pitchFamily="34" charset="0"/>
                <a:sym typeface="Wingdings" pitchFamily="2" charset="2"/>
              </a:rPr>
              <a:t>un</a:t>
            </a:r>
            <a:r>
              <a:rPr lang="en-US" sz="2800" dirty="0" smtClean="0">
                <a:cs typeface="Arial" pitchFamily="34" charset="0"/>
                <a:sym typeface="Wingdings" pitchFamily="2" charset="2"/>
              </a:rPr>
              <a:t>t</a:t>
            </a:r>
            <a:r>
              <a:rPr lang="id-ID" sz="2800" dirty="0" smtClean="0">
                <a:cs typeface="Arial" pitchFamily="34" charset="0"/>
                <a:sym typeface="Wingdings" pitchFamily="2" charset="2"/>
              </a:rPr>
              <a:t>u</a:t>
            </a:r>
            <a:r>
              <a:rPr lang="en-US" sz="2800" dirty="0" smtClean="0">
                <a:cs typeface="Arial" pitchFamily="34" charset="0"/>
                <a:sym typeface="Wingdings" pitchFamily="2" charset="2"/>
              </a:rPr>
              <a:t>k</a:t>
            </a:r>
            <a:r>
              <a:rPr lang="id-ID" sz="2800" dirty="0" smtClean="0">
                <a:cs typeface="Arial" pitchFamily="34" charset="0"/>
                <a:sym typeface="Wingdings" pitchFamily="2" charset="2"/>
              </a:rPr>
              <a:t> mendukung fungsi</a:t>
            </a:r>
            <a:r>
              <a:rPr lang="en-US" sz="2800" dirty="0" smtClean="0">
                <a:cs typeface="Arial" pitchFamily="34" charset="0"/>
                <a:sym typeface="Wingdings" pitchFamily="2" charset="2"/>
              </a:rPr>
              <a:t>/</a:t>
            </a:r>
            <a:r>
              <a:rPr lang="id-ID" sz="2800" dirty="0" smtClean="0">
                <a:cs typeface="Arial" pitchFamily="34" charset="0"/>
                <a:sym typeface="Wingdings" pitchFamily="2" charset="2"/>
              </a:rPr>
              <a:t>tugas p</a:t>
            </a:r>
            <a:r>
              <a:rPr lang="en-US" sz="2800" dirty="0" smtClean="0">
                <a:cs typeface="Arial" pitchFamily="34" charset="0"/>
                <a:sym typeface="Wingdings" pitchFamily="2" charset="2"/>
              </a:rPr>
              <a:t>e</a:t>
            </a:r>
            <a:r>
              <a:rPr lang="id-ID" sz="2800" dirty="0" smtClean="0">
                <a:cs typeface="Arial" pitchFamily="34" charset="0"/>
                <a:sym typeface="Wingdings" pitchFamily="2" charset="2"/>
              </a:rPr>
              <a:t>merintahan atau pelayanan publik</a:t>
            </a:r>
            <a:r>
              <a:rPr lang="en-US" sz="2800" dirty="0" smtClean="0">
                <a:cs typeface="Arial" pitchFamily="34" charset="0"/>
                <a:sym typeface="Wingdings" pitchFamily="2" charset="2"/>
              </a:rPr>
              <a:t> </a:t>
            </a:r>
            <a:r>
              <a:rPr lang="id-ID" sz="2800" dirty="0" smtClean="0">
                <a:cs typeface="Arial" pitchFamily="34" charset="0"/>
                <a:sym typeface="Wingdings" pitchFamily="2" charset="2"/>
              </a:rPr>
              <a:t>sesuai banyaknya kewenangan pemerintahan yang dilimpahkan</a:t>
            </a:r>
            <a:endParaRPr lang="en-US" sz="2800" dirty="0" smtClean="0">
              <a:cs typeface="Arial" pitchFamily="34" charset="0"/>
              <a:sym typeface="Wingdings" pitchFamily="2" charset="2"/>
            </a:endParaRPr>
          </a:p>
          <a:p>
            <a:r>
              <a:rPr lang="id-ID" sz="2800" dirty="0" smtClean="0">
                <a:cs typeface="Arial" pitchFamily="34" charset="0"/>
              </a:rPr>
              <a:t>Daerah diberikan hak untuk mendapatkan sumber keuangan yang antara lain berupa : kepastian tersedianya pendanaan dari Pemerintah sesuai dengan urusan pemerintah yang diserahkan</a:t>
            </a:r>
            <a:endParaRPr lang="en-US" sz="2800" dirty="0" smtClean="0">
              <a:cs typeface="Arial" pitchFamily="34" charset="0"/>
            </a:endParaRPr>
          </a:p>
          <a:p>
            <a:pPr marL="0" indent="0">
              <a:buNone/>
            </a:pPr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9225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78098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2941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latin typeface="+mj-lt"/>
              </a:rPr>
              <a:t>K</a:t>
            </a:r>
            <a:r>
              <a:rPr lang="id-ID" dirty="0" smtClean="0">
                <a:latin typeface="+mj-lt"/>
              </a:rPr>
              <a:t>ewenangan memungut dan mendayagunakan pajak dan retribusi daerah dan hak untuk mendapatkan bagi hasil dari sumber-sumber daya nasional yang berada di daerah dan dana perimbangan lainnya;</a:t>
            </a:r>
            <a:endParaRPr lang="en-US" dirty="0" smtClean="0">
              <a:latin typeface="+mj-lt"/>
            </a:endParaRPr>
          </a:p>
          <a:p>
            <a:r>
              <a:rPr lang="en-US" dirty="0" smtClean="0">
                <a:latin typeface="+mj-lt"/>
              </a:rPr>
              <a:t>H</a:t>
            </a:r>
            <a:r>
              <a:rPr lang="id-ID" dirty="0" smtClean="0">
                <a:latin typeface="+mj-lt"/>
              </a:rPr>
              <a:t>ak untuk mengelola kekayaan Daerah dan mendapatkan sumber-sumber pendapatan lain yang sah serta sumber-sumber pembiayaan. </a:t>
            </a:r>
            <a:endParaRPr lang="en-US" dirty="0" smtClean="0">
              <a:latin typeface="+mj-lt"/>
            </a:endParaRPr>
          </a:p>
          <a:p>
            <a:r>
              <a:rPr lang="id-ID" dirty="0" smtClean="0">
                <a:latin typeface="+mj-lt"/>
              </a:rPr>
              <a:t>Dengan pengaturan tersebut, dalam hal ini pada dasarnya Pemerintah menerapkan prinsip uang mengikuti fungsi.</a:t>
            </a:r>
            <a:endParaRPr lang="en-US" dirty="0" smtClean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73627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778098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052736"/>
            <a:ext cx="8219256" cy="5073427"/>
          </a:xfrm>
        </p:spPr>
        <p:txBody>
          <a:bodyPr>
            <a:normAutofit fontScale="92500" lnSpcReduction="10000"/>
          </a:bodyPr>
          <a:lstStyle/>
          <a:p>
            <a:r>
              <a:rPr lang="en-US" sz="3000" b="1" dirty="0" err="1" smtClean="0">
                <a:latin typeface="+mj-lt"/>
              </a:rPr>
              <a:t>Keuangan</a:t>
            </a:r>
            <a:r>
              <a:rPr lang="en-US" sz="3000" b="1" dirty="0" smtClean="0">
                <a:latin typeface="+mj-lt"/>
              </a:rPr>
              <a:t> Daerah </a:t>
            </a:r>
            <a:r>
              <a:rPr lang="en-US" sz="3000" dirty="0" err="1" smtClean="0">
                <a:latin typeface="+mj-lt"/>
              </a:rPr>
              <a:t>adalah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semua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hak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kewajiban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dalam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rangka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penyelenggaraan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pemerintahan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yang </a:t>
            </a:r>
            <a:r>
              <a:rPr lang="en-US" sz="3000" dirty="0" err="1" smtClean="0">
                <a:latin typeface="+mj-lt"/>
              </a:rPr>
              <a:t>dapat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dinilai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dengan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uang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termasuk</a:t>
            </a:r>
            <a:r>
              <a:rPr lang="en-US" sz="3000" dirty="0" smtClean="0">
                <a:latin typeface="+mj-lt"/>
              </a:rPr>
              <a:t> di </a:t>
            </a:r>
            <a:r>
              <a:rPr lang="en-US" sz="3000" dirty="0" err="1" smtClean="0">
                <a:latin typeface="+mj-lt"/>
              </a:rPr>
              <a:t>dalamnya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segala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bentuk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kekayaan</a:t>
            </a:r>
            <a:r>
              <a:rPr lang="en-US" sz="3000" dirty="0" smtClean="0">
                <a:latin typeface="+mj-lt"/>
              </a:rPr>
              <a:t> yang </a:t>
            </a:r>
            <a:r>
              <a:rPr lang="en-US" sz="3000" dirty="0" err="1" smtClean="0">
                <a:latin typeface="+mj-lt"/>
              </a:rPr>
              <a:t>berhubungan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dengan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hak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kewajiban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tersebut</a:t>
            </a:r>
            <a:r>
              <a:rPr lang="en-US" sz="3000" dirty="0" smtClean="0">
                <a:latin typeface="+mj-lt"/>
              </a:rPr>
              <a:t>. (</a:t>
            </a:r>
            <a:r>
              <a:rPr lang="en-US" sz="3000" dirty="0" err="1" smtClean="0">
                <a:latin typeface="+mj-lt"/>
              </a:rPr>
              <a:t>Menurut</a:t>
            </a:r>
            <a:r>
              <a:rPr lang="en-US" sz="3000" dirty="0" smtClean="0">
                <a:latin typeface="+mj-lt"/>
              </a:rPr>
              <a:t> PP </a:t>
            </a:r>
            <a:r>
              <a:rPr lang="en-US" sz="3000" dirty="0" err="1" smtClean="0">
                <a:latin typeface="+mj-lt"/>
              </a:rPr>
              <a:t>Nomor</a:t>
            </a:r>
            <a:r>
              <a:rPr lang="en-US" sz="3000" dirty="0" smtClean="0">
                <a:latin typeface="+mj-lt"/>
              </a:rPr>
              <a:t> 58 </a:t>
            </a:r>
            <a:r>
              <a:rPr lang="en-US" sz="3000" dirty="0" err="1" smtClean="0">
                <a:latin typeface="+mj-lt"/>
              </a:rPr>
              <a:t>tahun</a:t>
            </a:r>
            <a:r>
              <a:rPr lang="en-US" sz="3000" dirty="0" smtClean="0">
                <a:latin typeface="+mj-lt"/>
              </a:rPr>
              <a:t> 2005)</a:t>
            </a:r>
          </a:p>
          <a:p>
            <a:r>
              <a:rPr lang="en-US" sz="3000" b="1" dirty="0" err="1" smtClean="0">
                <a:latin typeface="+mj-lt"/>
              </a:rPr>
              <a:t>Keuangan</a:t>
            </a:r>
            <a:r>
              <a:rPr lang="en-US" sz="3000" b="1" dirty="0" smtClean="0">
                <a:latin typeface="+mj-lt"/>
              </a:rPr>
              <a:t> Daerah </a:t>
            </a:r>
            <a:r>
              <a:rPr lang="en-US" sz="3000" dirty="0" err="1" smtClean="0">
                <a:latin typeface="+mj-lt"/>
              </a:rPr>
              <a:t>merupakan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semua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hak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kewajiban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yang </a:t>
            </a:r>
            <a:r>
              <a:rPr lang="en-US" sz="3000" dirty="0" err="1" smtClean="0">
                <a:latin typeface="+mj-lt"/>
              </a:rPr>
              <a:t>dapat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dinilai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dengan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uang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segala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sesuatu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berupa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uang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barang</a:t>
            </a:r>
            <a:r>
              <a:rPr lang="en-US" sz="3000" dirty="0" smtClean="0">
                <a:latin typeface="+mj-lt"/>
              </a:rPr>
              <a:t> yang </a:t>
            </a:r>
            <a:r>
              <a:rPr lang="en-US" sz="3000" dirty="0" err="1" smtClean="0">
                <a:latin typeface="+mj-lt"/>
              </a:rPr>
              <a:t>dapat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dijadikan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milik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daerah</a:t>
            </a:r>
            <a:r>
              <a:rPr lang="en-US" sz="3000" dirty="0" smtClean="0">
                <a:latin typeface="+mj-lt"/>
              </a:rPr>
              <a:t> yang </a:t>
            </a:r>
            <a:r>
              <a:rPr lang="en-US" sz="3000" dirty="0" err="1" smtClean="0">
                <a:latin typeface="+mj-lt"/>
              </a:rPr>
              <a:t>berhubungan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dengan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pelaksanaan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hak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dan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kewajiban</a:t>
            </a:r>
            <a:r>
              <a:rPr lang="en-US" sz="3000" dirty="0" smtClean="0">
                <a:latin typeface="+mj-lt"/>
              </a:rPr>
              <a:t> </a:t>
            </a:r>
            <a:r>
              <a:rPr lang="en-US" sz="3000" dirty="0" err="1" smtClean="0">
                <a:latin typeface="+mj-lt"/>
              </a:rPr>
              <a:t>tersebut</a:t>
            </a:r>
            <a:r>
              <a:rPr lang="en-US" sz="3000" dirty="0" smtClean="0">
                <a:latin typeface="+mj-lt"/>
              </a:rPr>
              <a:t> (UU </a:t>
            </a:r>
            <a:r>
              <a:rPr lang="en-US" sz="3000" dirty="0" err="1" smtClean="0">
                <a:latin typeface="+mj-lt"/>
              </a:rPr>
              <a:t>Nomor</a:t>
            </a:r>
            <a:r>
              <a:rPr lang="en-US" sz="3000" dirty="0" smtClean="0">
                <a:latin typeface="+mj-lt"/>
              </a:rPr>
              <a:t> 23 </a:t>
            </a:r>
            <a:r>
              <a:rPr lang="en-US" sz="3000" dirty="0" err="1" smtClean="0">
                <a:latin typeface="+mj-lt"/>
              </a:rPr>
              <a:t>tahun</a:t>
            </a:r>
            <a:r>
              <a:rPr lang="en-US" sz="3000" dirty="0" smtClean="0">
                <a:latin typeface="+mj-lt"/>
              </a:rPr>
              <a:t> 2014) 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537328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274042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764704"/>
            <a:ext cx="8147248" cy="5832648"/>
          </a:xfrm>
        </p:spPr>
        <p:txBody>
          <a:bodyPr>
            <a:noAutofit/>
          </a:bodyPr>
          <a:lstStyle/>
          <a:p>
            <a:r>
              <a:rPr lang="en-US" sz="2400" dirty="0" err="1" smtClean="0">
                <a:latin typeface="+mj-lt"/>
              </a:rPr>
              <a:t>Perubahan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pengelolaan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Keuangan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berdasar</a:t>
            </a:r>
            <a:r>
              <a:rPr lang="en-US" sz="2400" dirty="0" smtClean="0">
                <a:latin typeface="+mj-lt"/>
              </a:rPr>
              <a:t> PP 58 </a:t>
            </a:r>
            <a:r>
              <a:rPr lang="en-US" sz="2400" dirty="0" err="1" smtClean="0">
                <a:latin typeface="+mj-lt"/>
              </a:rPr>
              <a:t>Th</a:t>
            </a:r>
            <a:r>
              <a:rPr lang="en-US" sz="2400" dirty="0" smtClean="0">
                <a:latin typeface="+mj-lt"/>
              </a:rPr>
              <a:t> 2005 al:</a:t>
            </a:r>
          </a:p>
          <a:p>
            <a:r>
              <a:rPr lang="en-US" sz="2400" dirty="0" smtClean="0">
                <a:latin typeface="+mj-lt"/>
              </a:rPr>
              <a:t>Tata </a:t>
            </a:r>
            <a:r>
              <a:rPr lang="en-US" sz="2400" dirty="0" err="1" smtClean="0">
                <a:latin typeface="+mj-lt"/>
              </a:rPr>
              <a:t>cara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penyusunan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pelaksanaan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anggaran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pengawasan</a:t>
            </a:r>
            <a:r>
              <a:rPr lang="en-US" sz="2400" dirty="0" smtClean="0">
                <a:latin typeface="+mj-lt"/>
              </a:rPr>
              <a:t> &amp; </a:t>
            </a:r>
            <a:r>
              <a:rPr lang="en-US" sz="2400" dirty="0" err="1" smtClean="0">
                <a:latin typeface="+mj-lt"/>
              </a:rPr>
              <a:t>pertanggungjawaban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anggaran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disesuaikan</a:t>
            </a:r>
            <a:r>
              <a:rPr lang="en-US" sz="2400" dirty="0" smtClean="0">
                <a:latin typeface="+mj-lt"/>
              </a:rPr>
              <a:t> dg UU 17/2003, UU1/2004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UU 15/2004.</a:t>
            </a:r>
          </a:p>
          <a:p>
            <a:r>
              <a:rPr lang="en-US" sz="2400" dirty="0" err="1" smtClean="0">
                <a:latin typeface="+mj-lt"/>
              </a:rPr>
              <a:t>Desentralisasi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pengelolaan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Keuangan</a:t>
            </a:r>
            <a:r>
              <a:rPr lang="en-US" sz="2400" dirty="0" smtClean="0">
                <a:latin typeface="+mj-lt"/>
              </a:rPr>
              <a:t> di O</a:t>
            </a:r>
            <a:r>
              <a:rPr lang="id-ID" sz="2400" dirty="0" smtClean="0">
                <a:latin typeface="+mj-lt"/>
              </a:rPr>
              <a:t>rganisasi </a:t>
            </a:r>
            <a:r>
              <a:rPr lang="en-US" sz="2400" dirty="0" smtClean="0">
                <a:latin typeface="+mj-lt"/>
              </a:rPr>
              <a:t>P</a:t>
            </a:r>
            <a:r>
              <a:rPr lang="id-ID" sz="2400" dirty="0" smtClean="0">
                <a:latin typeface="+mj-lt"/>
              </a:rPr>
              <a:t>erangkat </a:t>
            </a:r>
            <a:r>
              <a:rPr lang="en-US" sz="2400" dirty="0" smtClean="0">
                <a:latin typeface="+mj-lt"/>
              </a:rPr>
              <a:t>D</a:t>
            </a:r>
            <a:r>
              <a:rPr lang="id-ID" sz="2400" dirty="0" smtClean="0">
                <a:latin typeface="+mj-lt"/>
              </a:rPr>
              <a:t>aerah (OPD) </a:t>
            </a:r>
            <a:r>
              <a:rPr lang="en-US" sz="2400" dirty="0" smtClean="0">
                <a:latin typeface="+mj-lt"/>
              </a:rPr>
              <a:t>:</a:t>
            </a:r>
            <a:r>
              <a:rPr lang="id-ID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K</a:t>
            </a:r>
            <a:r>
              <a:rPr lang="en-US" sz="2400" dirty="0" err="1" smtClean="0">
                <a:latin typeface="+mj-lt"/>
              </a:rPr>
              <a:t>epala</a:t>
            </a:r>
            <a:r>
              <a:rPr lang="en-US" sz="2400" dirty="0" smtClean="0">
                <a:latin typeface="+mj-lt"/>
              </a:rPr>
              <a:t> OPD </a:t>
            </a:r>
            <a:r>
              <a:rPr lang="en-US" sz="2400" dirty="0" err="1" smtClean="0">
                <a:latin typeface="+mj-lt"/>
              </a:rPr>
              <a:t>menerbitkan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Surat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Membayar</a:t>
            </a:r>
            <a:r>
              <a:rPr lang="en-US" sz="2400" dirty="0" smtClean="0">
                <a:latin typeface="+mj-lt"/>
              </a:rPr>
              <a:t> (SPM) &amp;</a:t>
            </a:r>
            <a:r>
              <a:rPr lang="id-ID" sz="2400" dirty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menyusun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laporan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Keuangan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sbg</a:t>
            </a:r>
            <a:r>
              <a:rPr lang="en-US" sz="2400" dirty="0" smtClean="0">
                <a:latin typeface="+mj-lt"/>
              </a:rPr>
              <a:t> L</a:t>
            </a:r>
            <a:r>
              <a:rPr lang="id-ID" sz="2400" dirty="0" smtClean="0">
                <a:latin typeface="+mj-lt"/>
              </a:rPr>
              <a:t>aporan </a:t>
            </a:r>
            <a:r>
              <a:rPr lang="en-US" sz="2400" dirty="0" smtClean="0">
                <a:latin typeface="+mj-lt"/>
              </a:rPr>
              <a:t>P</a:t>
            </a:r>
            <a:r>
              <a:rPr lang="id-ID" sz="2400" dirty="0" smtClean="0">
                <a:latin typeface="+mj-lt"/>
              </a:rPr>
              <a:t>ertanggung </a:t>
            </a:r>
            <a:r>
              <a:rPr lang="en-US" sz="2400" dirty="0" smtClean="0">
                <a:latin typeface="+mj-lt"/>
              </a:rPr>
              <a:t>J</a:t>
            </a:r>
            <a:r>
              <a:rPr lang="id-ID" sz="2400" dirty="0" smtClean="0">
                <a:latin typeface="+mj-lt"/>
              </a:rPr>
              <a:t>awaban (LPJ)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pelaksanaan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Anggaran</a:t>
            </a:r>
            <a:r>
              <a:rPr lang="en-US" sz="2400" dirty="0" smtClean="0">
                <a:latin typeface="+mj-lt"/>
              </a:rPr>
              <a:t> OPD</a:t>
            </a:r>
          </a:p>
          <a:p>
            <a:r>
              <a:rPr lang="id-ID" sz="2400" dirty="0" err="1">
                <a:latin typeface="+mj-lt"/>
              </a:rPr>
              <a:t>P</a:t>
            </a:r>
            <a:r>
              <a:rPr lang="en-US" sz="2400" dirty="0" err="1" smtClean="0">
                <a:latin typeface="+mj-lt"/>
              </a:rPr>
              <a:t>engaturan</a:t>
            </a:r>
            <a:r>
              <a:rPr lang="en-US" sz="2400" dirty="0" smtClean="0">
                <a:latin typeface="+mj-lt"/>
              </a:rPr>
              <a:t> </a:t>
            </a:r>
            <a:r>
              <a:rPr lang="id-ID" sz="2400" dirty="0" smtClean="0">
                <a:latin typeface="+mj-lt"/>
              </a:rPr>
              <a:t>keuangan </a:t>
            </a:r>
            <a:r>
              <a:rPr lang="en-US" sz="2400" dirty="0" err="1" smtClean="0">
                <a:latin typeface="+mj-lt"/>
              </a:rPr>
              <a:t>dilakukan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untuk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menjaga</a:t>
            </a:r>
            <a:r>
              <a:rPr lang="en-US" sz="2400" dirty="0" smtClean="0">
                <a:latin typeface="+mj-lt"/>
              </a:rPr>
              <a:t> 3 (</a:t>
            </a:r>
            <a:r>
              <a:rPr lang="en-US" sz="2400" dirty="0" err="1" smtClean="0">
                <a:latin typeface="+mj-lt"/>
              </a:rPr>
              <a:t>tiga</a:t>
            </a:r>
            <a:r>
              <a:rPr lang="en-US" sz="2400" dirty="0" smtClean="0">
                <a:latin typeface="+mj-lt"/>
              </a:rPr>
              <a:t>) </a:t>
            </a:r>
            <a:r>
              <a:rPr lang="en-US" sz="2400" dirty="0" err="1" smtClean="0">
                <a:latin typeface="+mj-lt"/>
              </a:rPr>
              <a:t>pilar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tata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Pengelolaan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Keuangan</a:t>
            </a:r>
            <a:r>
              <a:rPr lang="en-US" sz="2400" dirty="0" smtClean="0">
                <a:latin typeface="+mj-lt"/>
              </a:rPr>
              <a:t> Daerah yang </a:t>
            </a:r>
            <a:r>
              <a:rPr lang="en-US" sz="2400" dirty="0" err="1" smtClean="0">
                <a:latin typeface="+mj-lt"/>
              </a:rPr>
              <a:t>baik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yaitu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transparansi</a:t>
            </a:r>
            <a:r>
              <a:rPr lang="en-US" sz="2400" b="1" dirty="0" smtClean="0">
                <a:latin typeface="+mj-lt"/>
              </a:rPr>
              <a:t>, </a:t>
            </a:r>
            <a:r>
              <a:rPr lang="en-US" sz="2400" b="1" dirty="0" err="1" smtClean="0">
                <a:latin typeface="+mj-lt"/>
              </a:rPr>
              <a:t>akuntabilitas</a:t>
            </a:r>
            <a:r>
              <a:rPr lang="en-US" sz="2400" b="1" dirty="0" smtClean="0">
                <a:latin typeface="+mj-lt"/>
              </a:rPr>
              <a:t>, </a:t>
            </a:r>
            <a:r>
              <a:rPr lang="en-US" sz="2400" b="1" dirty="0" err="1" smtClean="0">
                <a:latin typeface="+mj-lt"/>
              </a:rPr>
              <a:t>dan</a:t>
            </a:r>
            <a:r>
              <a:rPr lang="en-US" sz="2400" b="1" dirty="0" smtClean="0">
                <a:latin typeface="+mj-lt"/>
              </a:rPr>
              <a:t> </a:t>
            </a:r>
            <a:r>
              <a:rPr lang="en-US" sz="2400" b="1" dirty="0" err="1" smtClean="0">
                <a:latin typeface="+mj-lt"/>
              </a:rPr>
              <a:t>partisipatif</a:t>
            </a:r>
            <a:r>
              <a:rPr lang="en-US" sz="2400" b="1" dirty="0" smtClean="0">
                <a:latin typeface="+mj-lt"/>
              </a:rPr>
              <a:t>.</a:t>
            </a:r>
          </a:p>
          <a:p>
            <a:endParaRPr lang="id-ID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8884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850106"/>
          </a:xfrm>
        </p:spPr>
        <p:txBody>
          <a:bodyPr>
            <a:normAutofit/>
          </a:bodyPr>
          <a:lstStyle/>
          <a:p>
            <a:r>
              <a:rPr lang="id-ID" sz="3600" b="1" dirty="0" err="1" smtClean="0">
                <a:solidFill>
                  <a:prstClr val="black"/>
                </a:solidFill>
              </a:rPr>
              <a:t>P</a:t>
            </a:r>
            <a:r>
              <a:rPr lang="en-US" sz="3600" b="1" dirty="0" err="1" smtClean="0">
                <a:solidFill>
                  <a:prstClr val="black"/>
                </a:solidFill>
              </a:rPr>
              <a:t>engelolaan</a:t>
            </a:r>
            <a:r>
              <a:rPr lang="en-US" sz="3600" b="1" dirty="0" smtClean="0">
                <a:solidFill>
                  <a:prstClr val="black"/>
                </a:solidFill>
              </a:rPr>
              <a:t> </a:t>
            </a:r>
            <a:r>
              <a:rPr lang="en-US" sz="3600" b="1" dirty="0" err="1">
                <a:solidFill>
                  <a:prstClr val="black"/>
                </a:solidFill>
              </a:rPr>
              <a:t>Keuangan</a:t>
            </a:r>
            <a:r>
              <a:rPr lang="en-US" sz="3600" b="1" dirty="0">
                <a:solidFill>
                  <a:prstClr val="black"/>
                </a:solidFill>
              </a:rPr>
              <a:t> </a:t>
            </a:r>
            <a:r>
              <a:rPr lang="id-ID" sz="3600" b="1" dirty="0" err="1" smtClean="0">
                <a:solidFill>
                  <a:prstClr val="black"/>
                </a:solidFill>
              </a:rPr>
              <a:t>D</a:t>
            </a:r>
            <a:r>
              <a:rPr lang="en-US" sz="3600" b="1" dirty="0" err="1" smtClean="0">
                <a:solidFill>
                  <a:prstClr val="black"/>
                </a:solidFill>
              </a:rPr>
              <a:t>aerah</a:t>
            </a:r>
            <a:endParaRPr lang="id-ID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124744"/>
            <a:ext cx="8075240" cy="54006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id-ID" b="1" dirty="0" smtClean="0">
                <a:solidFill>
                  <a:prstClr val="black"/>
                </a:solidFill>
                <a:latin typeface="+mj-lt"/>
              </a:rPr>
              <a:t>Menurut </a:t>
            </a:r>
            <a:r>
              <a:rPr lang="en-US" b="1" dirty="0" smtClean="0">
                <a:solidFill>
                  <a:prstClr val="black"/>
                </a:solidFill>
                <a:latin typeface="+mj-lt"/>
              </a:rPr>
              <a:t>PP </a:t>
            </a:r>
            <a:r>
              <a:rPr lang="en-US" b="1" dirty="0">
                <a:solidFill>
                  <a:prstClr val="black"/>
                </a:solidFill>
                <a:latin typeface="+mj-lt"/>
              </a:rPr>
              <a:t>58 </a:t>
            </a:r>
            <a:r>
              <a:rPr lang="en-US" b="1" dirty="0" err="1">
                <a:solidFill>
                  <a:prstClr val="black"/>
                </a:solidFill>
                <a:latin typeface="+mj-lt"/>
              </a:rPr>
              <a:t>Th</a:t>
            </a:r>
            <a:r>
              <a:rPr lang="en-US" b="1" dirty="0">
                <a:solidFill>
                  <a:prstClr val="black"/>
                </a:solidFill>
                <a:latin typeface="+mj-lt"/>
              </a:rPr>
              <a:t> 2005 </a:t>
            </a:r>
            <a:r>
              <a:rPr lang="en-US" b="1" dirty="0" err="1">
                <a:solidFill>
                  <a:prstClr val="black"/>
                </a:solidFill>
                <a:latin typeface="+mj-lt"/>
              </a:rPr>
              <a:t>pasal</a:t>
            </a:r>
            <a:r>
              <a:rPr lang="en-US" b="1" dirty="0">
                <a:solidFill>
                  <a:prstClr val="black"/>
                </a:solidFill>
                <a:latin typeface="+mj-lt"/>
              </a:rPr>
              <a:t> 1,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pengelolaan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Keuangan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daerah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adalah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kegiatan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+mj-lt"/>
              </a:rPr>
              <a:t>Perencanaan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pelaksanaan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penatausahaan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pelaporan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,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pertanggungjawaban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dan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pengawasan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Keuangan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+mj-lt"/>
              </a:rPr>
              <a:t>daerah</a:t>
            </a:r>
            <a:r>
              <a:rPr lang="en-US" dirty="0">
                <a:solidFill>
                  <a:prstClr val="black"/>
                </a:solidFill>
                <a:latin typeface="+mj-lt"/>
              </a:rPr>
              <a:t>. </a:t>
            </a:r>
            <a:endParaRPr lang="id-ID" dirty="0" smtClean="0">
              <a:solidFill>
                <a:prstClr val="black"/>
              </a:solidFill>
              <a:latin typeface="+mj-lt"/>
            </a:endParaRPr>
          </a:p>
          <a:p>
            <a:pPr marL="0" indent="0">
              <a:buNone/>
            </a:pPr>
            <a:endParaRPr lang="en-US" dirty="0">
              <a:solidFill>
                <a:prstClr val="black"/>
              </a:solidFill>
              <a:latin typeface="+mj-lt"/>
            </a:endParaRPr>
          </a:p>
          <a:p>
            <a:pPr marL="0" indent="0">
              <a:buNone/>
            </a:pPr>
            <a:r>
              <a:rPr lang="en-US" b="1" dirty="0" err="1">
                <a:solidFill>
                  <a:prstClr val="black"/>
                </a:solidFill>
                <a:latin typeface="+mj-lt"/>
              </a:rPr>
              <a:t>Aktivitas</a:t>
            </a:r>
            <a:r>
              <a:rPr lang="en-US" b="1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+mj-lt"/>
              </a:rPr>
              <a:t>pengelolaan</a:t>
            </a:r>
            <a:r>
              <a:rPr lang="en-US" b="1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+mj-lt"/>
              </a:rPr>
              <a:t>Keuangan</a:t>
            </a:r>
            <a:r>
              <a:rPr lang="en-US" b="1" dirty="0">
                <a:solidFill>
                  <a:prstClr val="black"/>
                </a:solidFill>
                <a:latin typeface="+mj-lt"/>
              </a:rPr>
              <a:t>: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Perencanaan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penganggaran</a:t>
            </a:r>
            <a:endParaRPr lang="en-US" dirty="0" smtClean="0">
              <a:latin typeface="+mj-lt"/>
            </a:endParaRP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Perencanaan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melibatkan</a:t>
            </a:r>
            <a:r>
              <a:rPr lang="en-US" dirty="0" smtClean="0">
                <a:latin typeface="+mj-lt"/>
              </a:rPr>
              <a:t> stakeholders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</a:rPr>
              <a:t>Perencanaan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 RPJPD; RPJMD; RKPD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  <a:sym typeface="Wingdings" panose="05000000000000000000" pitchFamily="2" charset="2"/>
              </a:rPr>
              <a:t>Penyusunan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 APBD </a:t>
            </a:r>
            <a:r>
              <a:rPr lang="en-US" dirty="0" err="1" smtClean="0">
                <a:latin typeface="+mj-lt"/>
                <a:sym typeface="Wingdings" panose="05000000000000000000" pitchFamily="2" charset="2"/>
              </a:rPr>
              <a:t>dibahas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+mj-lt"/>
                <a:sym typeface="Wingdings" panose="05000000000000000000" pitchFamily="2" charset="2"/>
              </a:rPr>
              <a:t>bersama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+mj-lt"/>
                <a:sym typeface="Wingdings" panose="05000000000000000000" pitchFamily="2" charset="2"/>
              </a:rPr>
              <a:t>Pemda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 dg DPRD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 err="1" smtClean="0">
                <a:latin typeface="+mj-lt"/>
                <a:sym typeface="Wingdings" panose="05000000000000000000" pitchFamily="2" charset="2"/>
              </a:rPr>
              <a:t>Anggaran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+mj-lt"/>
                <a:sym typeface="Wingdings" panose="05000000000000000000" pitchFamily="2" charset="2"/>
              </a:rPr>
              <a:t>mempunyai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+mj-lt"/>
                <a:sym typeface="Wingdings" panose="05000000000000000000" pitchFamily="2" charset="2"/>
              </a:rPr>
              <a:t>fungsi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+mj-lt"/>
                <a:sym typeface="Wingdings" panose="05000000000000000000" pitchFamily="2" charset="2"/>
              </a:rPr>
              <a:t>otorisasi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, </a:t>
            </a:r>
            <a:r>
              <a:rPr lang="en-US" dirty="0" err="1" smtClean="0">
                <a:latin typeface="+mj-lt"/>
                <a:sym typeface="Wingdings" panose="05000000000000000000" pitchFamily="2" charset="2"/>
              </a:rPr>
              <a:t>Perencanaan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, </a:t>
            </a:r>
            <a:r>
              <a:rPr lang="en-US" dirty="0" err="1" smtClean="0">
                <a:latin typeface="+mj-lt"/>
                <a:sym typeface="Wingdings" panose="05000000000000000000" pitchFamily="2" charset="2"/>
              </a:rPr>
              <a:t>pengawasan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, </a:t>
            </a:r>
            <a:r>
              <a:rPr lang="en-US" dirty="0" err="1" smtClean="0">
                <a:latin typeface="+mj-lt"/>
                <a:sym typeface="Wingdings" panose="05000000000000000000" pitchFamily="2" charset="2"/>
              </a:rPr>
              <a:t>alokasi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, </a:t>
            </a:r>
            <a:r>
              <a:rPr lang="en-US" dirty="0" err="1" smtClean="0">
                <a:latin typeface="+mj-lt"/>
                <a:sym typeface="Wingdings" panose="05000000000000000000" pitchFamily="2" charset="2"/>
              </a:rPr>
              <a:t>distribusi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+mj-lt"/>
                <a:sym typeface="Wingdings" panose="05000000000000000000" pitchFamily="2" charset="2"/>
              </a:rPr>
              <a:t>dan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 </a:t>
            </a:r>
            <a:r>
              <a:rPr lang="en-US" dirty="0" err="1" smtClean="0">
                <a:latin typeface="+mj-lt"/>
                <a:sym typeface="Wingdings" panose="05000000000000000000" pitchFamily="2" charset="2"/>
              </a:rPr>
              <a:t>stabilisasi</a:t>
            </a:r>
            <a:r>
              <a:rPr lang="en-US" dirty="0" smtClean="0">
                <a:latin typeface="+mj-lt"/>
                <a:sym typeface="Wingdings" panose="05000000000000000000" pitchFamily="2" charset="2"/>
              </a:rPr>
              <a:t>. </a:t>
            </a: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16667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6207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00141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000" dirty="0" err="1">
                <a:latin typeface="+mj-lt"/>
              </a:rPr>
              <a:t>Tujuan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diaturnya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keuangan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oleh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Pemerintah</a:t>
            </a:r>
            <a:r>
              <a:rPr lang="en-US" sz="3000" dirty="0">
                <a:latin typeface="+mj-lt"/>
              </a:rPr>
              <a:t> Daerah </a:t>
            </a:r>
            <a:r>
              <a:rPr lang="en-US" sz="3000" dirty="0" err="1">
                <a:latin typeface="+mj-lt"/>
              </a:rPr>
              <a:t>adalah</a:t>
            </a:r>
            <a:r>
              <a:rPr lang="en-US" sz="3000" dirty="0">
                <a:latin typeface="+mj-lt"/>
              </a:rPr>
              <a:t> :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Untuk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meningkatkan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efisiensi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efektifitas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dalam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pengelolaan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sumber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daya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keuangan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. 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err="1">
                <a:latin typeface="+mj-lt"/>
              </a:rPr>
              <a:t>Meningkatkan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kesejahteraan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mengoptimalkan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pelayanan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kepada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masyarakat</a:t>
            </a:r>
            <a:r>
              <a:rPr lang="en-US" sz="3000" dirty="0">
                <a:latin typeface="+mj-lt"/>
              </a:rPr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000" dirty="0" err="1">
                <a:latin typeface="+mj-lt"/>
              </a:rPr>
              <a:t>Sumber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pendapatan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untuk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melaksanakan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kekuasaannya</a:t>
            </a:r>
            <a:r>
              <a:rPr lang="en-US" sz="3000" dirty="0">
                <a:latin typeface="+mj-lt"/>
              </a:rPr>
              <a:t>, </a:t>
            </a:r>
            <a:r>
              <a:rPr lang="en-US" sz="3000" dirty="0" err="1">
                <a:latin typeface="+mj-lt"/>
              </a:rPr>
              <a:t>kepala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melimpahkan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sebagian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atau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seluruh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kekuasaan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keuangan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kepada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perangkat</a:t>
            </a:r>
            <a:r>
              <a:rPr lang="en-US" sz="3000" dirty="0">
                <a:latin typeface="+mj-lt"/>
              </a:rPr>
              <a:t> </a:t>
            </a:r>
            <a:r>
              <a:rPr lang="en-US" sz="3000" dirty="0" err="1">
                <a:latin typeface="+mj-lt"/>
              </a:rPr>
              <a:t>daerah</a:t>
            </a:r>
            <a:endParaRPr lang="id-ID" sz="3000" dirty="0">
              <a:latin typeface="+mj-lt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29093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274638"/>
            <a:ext cx="7931224" cy="562074"/>
          </a:xfrm>
        </p:spPr>
        <p:txBody>
          <a:bodyPr>
            <a:normAutofit fontScale="90000"/>
          </a:bodyPr>
          <a:lstStyle/>
          <a:p>
            <a:r>
              <a:rPr lang="id-ID" b="1" dirty="0" smtClean="0">
                <a:cs typeface="Arial" pitchFamily="34" charset="0"/>
              </a:rPr>
              <a:t/>
            </a:r>
            <a:br>
              <a:rPr lang="id-ID" b="1" dirty="0" smtClean="0">
                <a:cs typeface="Arial" pitchFamily="34" charset="0"/>
              </a:rPr>
            </a:br>
            <a:r>
              <a:rPr lang="id-ID" sz="3600" b="1" dirty="0" smtClean="0">
                <a:cs typeface="Arial" pitchFamily="34" charset="0"/>
              </a:rPr>
              <a:t>Sumber </a:t>
            </a:r>
            <a:r>
              <a:rPr lang="en-US" sz="3600" b="1" dirty="0" smtClean="0">
                <a:cs typeface="Arial" pitchFamily="34" charset="0"/>
              </a:rPr>
              <a:t>P</a:t>
            </a:r>
            <a:r>
              <a:rPr lang="id-ID" sz="3600" b="1" dirty="0" smtClean="0">
                <a:cs typeface="Arial" pitchFamily="34" charset="0"/>
              </a:rPr>
              <a:t>endapatan </a:t>
            </a:r>
            <a:r>
              <a:rPr lang="en-US" sz="3600" b="1" dirty="0" smtClean="0">
                <a:cs typeface="Arial" pitchFamily="34" charset="0"/>
              </a:rPr>
              <a:t>D</a:t>
            </a:r>
            <a:r>
              <a:rPr lang="id-ID" sz="3600" b="1" dirty="0" smtClean="0">
                <a:cs typeface="Arial" pitchFamily="34" charset="0"/>
              </a:rPr>
              <a:t>aerah</a:t>
            </a:r>
            <a:r>
              <a:rPr lang="en-US" sz="3600" dirty="0" smtClean="0">
                <a:cs typeface="Arial" pitchFamily="34" charset="0"/>
              </a:rPr>
              <a:t/>
            </a:r>
            <a:br>
              <a:rPr lang="en-US" sz="3600" dirty="0" smtClean="0">
                <a:cs typeface="Arial" pitchFamily="34" charset="0"/>
              </a:rPr>
            </a:br>
            <a:endParaRPr lang="id-ID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836712"/>
            <a:ext cx="8003232" cy="58326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400" dirty="0"/>
              <a:t>Pendapatan daerah dirinci menurut urusan pemerintahan daerah, organisasi, kelompok, jenis, obyek dan rincian obyek pendapatan. Pendapatan daerah dikelompokkan atas</a:t>
            </a:r>
          </a:p>
          <a:p>
            <a:pPr marL="0" lvl="0" indent="0">
              <a:buNone/>
            </a:pPr>
            <a:r>
              <a:rPr lang="id-ID" sz="2400" b="1" dirty="0" smtClean="0"/>
              <a:t>1. </a:t>
            </a:r>
            <a:r>
              <a:rPr lang="en-US" sz="2400" b="1" dirty="0" smtClean="0"/>
              <a:t>P</a:t>
            </a:r>
            <a:r>
              <a:rPr lang="id-ID" sz="2400" b="1" dirty="0" smtClean="0"/>
              <a:t>endapatan asli daerah ( PAD), </a:t>
            </a:r>
            <a:r>
              <a:rPr lang="id-ID" sz="2400" dirty="0" smtClean="0"/>
              <a:t>yang meliputi:</a:t>
            </a:r>
            <a:endParaRPr lang="en-US" sz="24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id-ID" sz="2400" dirty="0" smtClean="0"/>
              <a:t> hasil pajak daerah</a:t>
            </a:r>
            <a:endParaRPr lang="en-US" sz="24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id-ID" sz="2400" dirty="0" smtClean="0"/>
              <a:t> hasil retribusi daerah</a:t>
            </a:r>
            <a:endParaRPr lang="en-US" sz="24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id-ID" sz="2400" dirty="0" smtClean="0"/>
              <a:t> hasil pengelolaan kekayaan daerah yang dipisahkan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id-ID" sz="2400" dirty="0" smtClean="0"/>
              <a:t>lain-lain PAD yang sah</a:t>
            </a:r>
            <a:endParaRPr lang="id-ID" sz="2400" dirty="0"/>
          </a:p>
          <a:p>
            <a:pPr marL="0" lvl="0" indent="0">
              <a:buNone/>
            </a:pPr>
            <a:r>
              <a:rPr lang="en-US" sz="2400" b="1" dirty="0" smtClean="0"/>
              <a:t>2.  D</a:t>
            </a:r>
            <a:r>
              <a:rPr lang="id-ID" sz="2400" b="1" dirty="0" smtClean="0"/>
              <a:t>ana perimbangan yang meliputi:</a:t>
            </a:r>
            <a:endParaRPr lang="en-US" sz="2400" b="1" dirty="0" smtClean="0"/>
          </a:p>
          <a:p>
            <a:pPr marL="514350" lvl="0" indent="-514350">
              <a:buFont typeface="+mj-lt"/>
              <a:buAutoNum type="alphaLcPeriod"/>
            </a:pPr>
            <a:r>
              <a:rPr lang="id-ID" sz="2400" dirty="0" smtClean="0"/>
              <a:t>Dana Bagi Hasil;</a:t>
            </a:r>
            <a:endParaRPr lang="en-US" sz="2400" dirty="0" smtClean="0"/>
          </a:p>
          <a:p>
            <a:pPr marL="514350" lvl="0" indent="-514350">
              <a:buFont typeface="+mj-lt"/>
              <a:buAutoNum type="alphaLcPeriod"/>
            </a:pPr>
            <a:r>
              <a:rPr lang="id-ID" sz="2400" dirty="0" smtClean="0"/>
              <a:t>Dana Alokasi Umum; dan</a:t>
            </a:r>
            <a:endParaRPr lang="en-US" sz="2400" dirty="0" smtClean="0"/>
          </a:p>
          <a:p>
            <a:pPr marL="514350" indent="-514350">
              <a:buFont typeface="+mj-lt"/>
              <a:buAutoNum type="alphaLcPeriod"/>
            </a:pPr>
            <a:r>
              <a:rPr lang="id-ID" sz="2400" dirty="0" smtClean="0"/>
              <a:t> Dana Alokasi Khusus</a:t>
            </a:r>
            <a:r>
              <a:rPr lang="en-US" sz="2400" dirty="0" smtClean="0"/>
              <a:t> </a:t>
            </a:r>
            <a:r>
              <a:rPr lang="id-ID" sz="2400" dirty="0" smtClean="0"/>
              <a:t> dll</a:t>
            </a:r>
            <a:r>
              <a:rPr lang="en-US" sz="2400" dirty="0" smtClean="0"/>
              <a:t> </a:t>
            </a:r>
            <a:r>
              <a:rPr lang="id-ID" sz="2400" dirty="0" smtClean="0"/>
              <a:t> pendapatan daerah yang sah. seperti hibah dari pemerintah/pemda lain, badan/lembaga, organisasi swasta dalam negeri dll</a:t>
            </a:r>
          </a:p>
          <a:p>
            <a:pPr marL="0" lvl="0" indent="0">
              <a:buNone/>
            </a:pPr>
            <a:endParaRPr lang="en-US" sz="2400" dirty="0" smtClean="0"/>
          </a:p>
          <a:p>
            <a:pPr marL="514350" lvl="0" indent="-514350">
              <a:buFont typeface="+mj-lt"/>
              <a:buAutoNum type="arabicPeriod" startAt="2"/>
            </a:pPr>
            <a:endParaRPr lang="id-ID" sz="2400" dirty="0" smtClean="0"/>
          </a:p>
          <a:p>
            <a:pPr marL="0" lvl="0" indent="0">
              <a:buNone/>
            </a:pPr>
            <a:endParaRPr lang="id-ID" sz="2400" dirty="0"/>
          </a:p>
          <a:p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4075805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706090"/>
          </a:xfrm>
        </p:spPr>
        <p:txBody>
          <a:bodyPr>
            <a:normAutofit fontScale="90000"/>
          </a:bodyPr>
          <a:lstStyle/>
          <a:p>
            <a:r>
              <a:rPr lang="id-ID" b="1" dirty="0" smtClean="0"/>
              <a:t/>
            </a:r>
            <a:br>
              <a:rPr lang="id-ID" b="1" dirty="0" smtClean="0"/>
            </a:br>
            <a:r>
              <a:rPr lang="id-ID" sz="3600" b="1" dirty="0" smtClean="0"/>
              <a:t>Pajak Daerah berdasarkan  PP 65/2001</a:t>
            </a:r>
            <a:r>
              <a:rPr lang="id-ID" sz="4000" b="1" dirty="0" smtClean="0"/>
              <a:t/>
            </a:r>
            <a:br>
              <a:rPr lang="id-ID" sz="4000" b="1" dirty="0" smtClean="0"/>
            </a:br>
            <a:endParaRPr lang="id-ID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980728"/>
            <a:ext cx="8219256" cy="5145435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d-ID" sz="3400" b="1" dirty="0" smtClean="0">
                <a:latin typeface="+mj-lt"/>
              </a:rPr>
              <a:t>Jenis-jenis pajak propinsi terdiri dari </a:t>
            </a:r>
            <a:r>
              <a:rPr lang="id-ID" sz="3400" dirty="0" smtClean="0">
                <a:latin typeface="+mj-lt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kendaraan bermotor &amp; kendaraan air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Bea balik nama kendaraan bermotor &amp; kendaraan air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bahan bakar  kendaraan bermotor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pengambilan dan pemanfaatan air bawah tanah dan air pernukaan </a:t>
            </a:r>
          </a:p>
          <a:p>
            <a:pPr marL="514350" indent="-514350">
              <a:buAutoNum type="arabicPeriod" startAt="2"/>
            </a:pPr>
            <a:r>
              <a:rPr lang="id-ID" sz="3400" b="1" dirty="0" smtClean="0">
                <a:latin typeface="+mj-lt"/>
              </a:rPr>
              <a:t>Jenis-jenis pajak kabupaten/kota terdiri dari</a:t>
            </a:r>
            <a:r>
              <a:rPr lang="id-ID" sz="3400" dirty="0" smtClean="0">
                <a:latin typeface="+mj-lt"/>
              </a:rPr>
              <a:t>: 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hotel 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restoran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hiburan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rakiame 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penerengan jalan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pengambilan bahan galian golongan c</a:t>
            </a:r>
          </a:p>
          <a:p>
            <a:pPr marL="514350" indent="-514350">
              <a:buFont typeface="+mj-lt"/>
              <a:buAutoNum type="alphaLcPeriod"/>
            </a:pPr>
            <a:r>
              <a:rPr lang="id-ID" sz="3400" dirty="0" smtClean="0">
                <a:latin typeface="+mj-lt"/>
              </a:rPr>
              <a:t>Pajak parkir </a:t>
            </a:r>
          </a:p>
          <a:p>
            <a:endParaRPr lang="id-ID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4345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202034"/>
          </a:xfrm>
        </p:spPr>
        <p:txBody>
          <a:bodyPr>
            <a:normAutofit fontScale="90000"/>
          </a:bodyPr>
          <a:lstStyle/>
          <a:p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20688"/>
            <a:ext cx="8219256" cy="597666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id-ID" sz="2000" b="1" dirty="0">
                <a:latin typeface="+mj-lt"/>
              </a:rPr>
              <a:t>Belanja Daerah</a:t>
            </a:r>
            <a:endParaRPr lang="id-ID" sz="2000" dirty="0">
              <a:latin typeface="+mj-lt"/>
            </a:endParaRPr>
          </a:p>
          <a:p>
            <a:pPr marL="0" indent="0">
              <a:buNone/>
            </a:pPr>
            <a:r>
              <a:rPr lang="id-ID" sz="2000" dirty="0">
                <a:latin typeface="+mj-lt"/>
              </a:rPr>
              <a:t>Dalam rangka memudahkan penilaian kewajaran biaya suatu program atau kegiatan, maka belanja terdiri dari atas 2 (dua) kelompok, yaitu:</a:t>
            </a:r>
          </a:p>
          <a:p>
            <a:pPr marL="0" lvl="0" indent="0">
              <a:buNone/>
            </a:pPr>
            <a:r>
              <a:rPr lang="id-ID" sz="2000" b="1" dirty="0">
                <a:latin typeface="+mj-lt"/>
              </a:rPr>
              <a:t>1. Belanja tidak langsung, terdiri dari:</a:t>
            </a:r>
          </a:p>
          <a:p>
            <a:r>
              <a:rPr lang="id-ID" sz="2000" dirty="0">
                <a:latin typeface="+mj-lt"/>
              </a:rPr>
              <a:t>    Belanja pegawai (gaji dan tunjangan)</a:t>
            </a:r>
          </a:p>
          <a:p>
            <a:r>
              <a:rPr lang="id-ID" sz="2000" dirty="0">
                <a:latin typeface="+mj-lt"/>
              </a:rPr>
              <a:t>     Belanja bunga</a:t>
            </a:r>
          </a:p>
          <a:p>
            <a:r>
              <a:rPr lang="id-ID" sz="2000" dirty="0">
                <a:latin typeface="+mj-lt"/>
              </a:rPr>
              <a:t>     Belanja subsidi</a:t>
            </a:r>
          </a:p>
          <a:p>
            <a:r>
              <a:rPr lang="id-ID" sz="2000" dirty="0">
                <a:latin typeface="+mj-lt"/>
              </a:rPr>
              <a:t>     Belanja hibah</a:t>
            </a:r>
          </a:p>
          <a:p>
            <a:r>
              <a:rPr lang="id-ID" sz="2000" dirty="0">
                <a:latin typeface="+mj-lt"/>
              </a:rPr>
              <a:t>     Belanja bantuan sosial</a:t>
            </a:r>
          </a:p>
          <a:p>
            <a:r>
              <a:rPr lang="id-ID" sz="2000" dirty="0">
                <a:latin typeface="+mj-lt"/>
              </a:rPr>
              <a:t>     Belanja bagi hasil</a:t>
            </a:r>
          </a:p>
          <a:p>
            <a:r>
              <a:rPr lang="id-ID" sz="2000" dirty="0">
                <a:latin typeface="+mj-lt"/>
              </a:rPr>
              <a:t>     Bantuan keuangan</a:t>
            </a:r>
          </a:p>
          <a:p>
            <a:r>
              <a:rPr lang="id-ID" sz="2000" dirty="0">
                <a:latin typeface="+mj-lt"/>
              </a:rPr>
              <a:t>    Belanja tidak terduga</a:t>
            </a:r>
          </a:p>
          <a:p>
            <a:pPr marL="0" indent="0">
              <a:buNone/>
            </a:pPr>
            <a:r>
              <a:rPr lang="id-ID" sz="2000" b="1" dirty="0">
                <a:latin typeface="+mj-lt"/>
              </a:rPr>
              <a:t>2. </a:t>
            </a:r>
            <a:r>
              <a:rPr lang="id-ID" sz="2000" dirty="0">
                <a:latin typeface="+mj-lt"/>
              </a:rPr>
              <a:t> </a:t>
            </a:r>
            <a:r>
              <a:rPr lang="id-ID" sz="2000" b="1" dirty="0">
                <a:latin typeface="+mj-lt"/>
              </a:rPr>
              <a:t> Belanja langsung, yakni:</a:t>
            </a:r>
          </a:p>
          <a:p>
            <a:r>
              <a:rPr lang="id-ID" sz="2000" dirty="0">
                <a:latin typeface="+mj-lt"/>
              </a:rPr>
              <a:t> Belanja pegawai (honorarium/upah)</a:t>
            </a:r>
          </a:p>
          <a:p>
            <a:r>
              <a:rPr lang="id-ID" sz="2000" dirty="0">
                <a:latin typeface="+mj-lt"/>
              </a:rPr>
              <a:t> Belanja barang dan jasa</a:t>
            </a:r>
          </a:p>
          <a:p>
            <a:r>
              <a:rPr lang="id-ID" sz="2000" dirty="0">
                <a:latin typeface="+mj-lt"/>
              </a:rPr>
              <a:t>Belanja modal</a:t>
            </a:r>
          </a:p>
          <a:p>
            <a:endParaRPr lang="id-ID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9784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624</Words>
  <Application>Microsoft Office PowerPoint</Application>
  <PresentationFormat>On-screen Show (4:3)</PresentationFormat>
  <Paragraphs>67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Keuangan Daerah </vt:lpstr>
      <vt:lpstr>PowerPoint Presentation</vt:lpstr>
      <vt:lpstr>PowerPoint Presentation</vt:lpstr>
      <vt:lpstr>PowerPoint Presentation</vt:lpstr>
      <vt:lpstr>Pengelolaan Keuangan Daerah</vt:lpstr>
      <vt:lpstr>PowerPoint Presentation</vt:lpstr>
      <vt:lpstr> Sumber Pendapatan Daerah </vt:lpstr>
      <vt:lpstr> Pajak Daerah berdasarkan  PP 65/2001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Keuangan Daerah</dc:title>
  <dc:creator>My PC</dc:creator>
  <cp:lastModifiedBy>My PC</cp:lastModifiedBy>
  <cp:revision>7</cp:revision>
  <dcterms:created xsi:type="dcterms:W3CDTF">2021-05-31T06:17:44Z</dcterms:created>
  <dcterms:modified xsi:type="dcterms:W3CDTF">2021-05-31T07:19:00Z</dcterms:modified>
</cp:coreProperties>
</file>