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theme/theme14.xml" ContentType="application/vnd.openxmlformats-officedocument.them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47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5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s/slide24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20" r:id="rId3"/>
    <p:sldMasterId id="2147483732" r:id="rId4"/>
    <p:sldMasterId id="2147483744" r:id="rId5"/>
    <p:sldMasterId id="2147483756" r:id="rId6"/>
    <p:sldMasterId id="2147483768" r:id="rId7"/>
    <p:sldMasterId id="2147483780" r:id="rId8"/>
    <p:sldMasterId id="2147483792" r:id="rId9"/>
    <p:sldMasterId id="2147483804" r:id="rId10"/>
    <p:sldMasterId id="2147483816" r:id="rId11"/>
    <p:sldMasterId id="2147483828" r:id="rId12"/>
    <p:sldMasterId id="2147483840" r:id="rId13"/>
    <p:sldMasterId id="2147483852" r:id="rId14"/>
  </p:sldMasterIdLst>
  <p:notesMasterIdLst>
    <p:notesMasterId r:id="rId40"/>
  </p:notesMasterIdLst>
  <p:sldIdLst>
    <p:sldId id="256" r:id="rId15"/>
    <p:sldId id="280" r:id="rId16"/>
    <p:sldId id="257" r:id="rId17"/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70" r:id="rId30"/>
    <p:sldId id="271" r:id="rId31"/>
    <p:sldId id="272" r:id="rId32"/>
    <p:sldId id="273" r:id="rId33"/>
    <p:sldId id="274" r:id="rId34"/>
    <p:sldId id="275" r:id="rId35"/>
    <p:sldId id="276" r:id="rId36"/>
    <p:sldId id="277" r:id="rId37"/>
    <p:sldId id="278" r:id="rId38"/>
    <p:sldId id="279" r:id="rId3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9" Type="http://schemas.openxmlformats.org/officeDocument/2006/relationships/slide" Target="slides/slide2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slide" Target="slides/slide20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slide" Target="slides/slide19.xml"/><Relationship Id="rId38" Type="http://schemas.openxmlformats.org/officeDocument/2006/relationships/slide" Target="slides/slide2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slide" Target="slides/slide23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slide" Target="slides/slide22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slide" Target="slides/slide21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7C728-3593-492A-BC85-75C009F2C1F6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355FEE-BF2C-4C17-B2F0-D47C2BB2FEE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355FEE-BF2C-4C17-B2F0-D47C2BB2FEE3}" type="slidenum">
              <a:rPr lang="id-ID" smtClean="0"/>
              <a:pPr/>
              <a:t>15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ECEC1F-0A00-462B-AC39-2CC1AEA1323D}" type="datetimeFigureOut">
              <a:rPr lang="id-ID" smtClean="0"/>
              <a:pPr/>
              <a:t>12/04/2013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1D6583-2F0C-4A9A-AE1C-5C60B238138D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Pembangunan </a:t>
            </a:r>
            <a:r>
              <a:rPr lang="en-US" dirty="0" err="1" smtClean="0"/>
              <a:t>Masyarakat</a:t>
            </a:r>
            <a:endParaRPr lang="id-ID" dirty="0"/>
          </a:p>
        </p:txBody>
      </p:sp>
      <p:pic>
        <p:nvPicPr>
          <p:cNvPr id="1026" name="Picture 2" descr="E:\tradisi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571876"/>
            <a:ext cx="3737004" cy="2477797"/>
          </a:xfrm>
          <a:prstGeom prst="rect">
            <a:avLst/>
          </a:prstGeom>
          <a:noFill/>
        </p:spPr>
      </p:pic>
      <p:pic>
        <p:nvPicPr>
          <p:cNvPr id="1027" name="Picture 3" descr="E:\wanita pekerj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714488"/>
            <a:ext cx="3542826" cy="242729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8604"/>
            <a:ext cx="9144000" cy="135729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PENGERTIAN PUG</a:t>
            </a:r>
            <a:br>
              <a:rPr lang="en-US" dirty="0" smtClean="0"/>
            </a:br>
            <a:r>
              <a:rPr lang="en-US" sz="4400" dirty="0" smtClean="0"/>
              <a:t>(gender mainstreaming)</a:t>
            </a:r>
            <a:endParaRPr lang="id-ID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32061"/>
            <a:ext cx="8686800" cy="4525963"/>
          </a:xfrm>
        </p:spPr>
        <p:txBody>
          <a:bodyPr/>
          <a:lstStyle/>
          <a:p>
            <a:r>
              <a:rPr lang="en-US" dirty="0" err="1" smtClean="0"/>
              <a:t>Pengarusutamaan</a:t>
            </a:r>
            <a:r>
              <a:rPr lang="en-US" dirty="0" smtClean="0"/>
              <a:t> Gender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i="1" dirty="0" err="1" smtClean="0"/>
              <a:t>strategi</a:t>
            </a:r>
            <a:r>
              <a:rPr lang="en-US" b="1" i="1" dirty="0" smtClean="0"/>
              <a:t> </a:t>
            </a:r>
            <a:r>
              <a:rPr lang="en-US" b="1" i="1" dirty="0" err="1" smtClean="0"/>
              <a:t>untuk</a:t>
            </a:r>
            <a:r>
              <a:rPr lang="en-US" b="1" i="1" dirty="0" smtClean="0"/>
              <a:t> </a:t>
            </a:r>
            <a:r>
              <a:rPr lang="en-US" b="1" i="1" dirty="0" err="1" smtClean="0"/>
              <a:t>mewujudkan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kesetaraan</a:t>
            </a:r>
            <a:r>
              <a:rPr lang="en-US" b="1" i="1" dirty="0" smtClean="0"/>
              <a:t>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keadilan</a:t>
            </a:r>
            <a:r>
              <a:rPr lang="en-US" b="1" i="1" dirty="0" smtClean="0"/>
              <a:t> gender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pembangunan,dimana</a:t>
            </a:r>
            <a:r>
              <a:rPr lang="en-US" dirty="0" smtClean="0"/>
              <a:t> </a:t>
            </a:r>
            <a:r>
              <a:rPr lang="en-US" dirty="0" err="1" smtClean="0"/>
              <a:t>asper</a:t>
            </a:r>
            <a:r>
              <a:rPr lang="en-US" dirty="0" smtClean="0"/>
              <a:t> gender </a:t>
            </a:r>
            <a:r>
              <a:rPr lang="en-US" dirty="0" err="1" smtClean="0"/>
              <a:t>terintegrasi,dalam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perencanaan,pelaksanaan,pemantauan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endParaRPr lang="id-ID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tujuan</a:t>
            </a:r>
            <a:r>
              <a:rPr lang="en-US" sz="4400" dirty="0" smtClean="0"/>
              <a:t> </a:t>
            </a:r>
            <a:r>
              <a:rPr lang="en-US" sz="4400" dirty="0" err="1" smtClean="0"/>
              <a:t>pengarusutamaan</a:t>
            </a:r>
            <a:r>
              <a:rPr lang="en-US" sz="4400" dirty="0" smtClean="0"/>
              <a:t> gender</a:t>
            </a:r>
            <a:endParaRPr lang="id-ID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impres</a:t>
            </a:r>
            <a:r>
              <a:rPr lang="en-US" dirty="0" smtClean="0"/>
              <a:t> No.9 </a:t>
            </a:r>
            <a:r>
              <a:rPr lang="en-US" dirty="0" err="1" smtClean="0"/>
              <a:t>tahun</a:t>
            </a:r>
            <a:r>
              <a:rPr lang="en-US" dirty="0" smtClean="0"/>
              <a:t> 2000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responsif</a:t>
            </a:r>
            <a:r>
              <a:rPr lang="en-US" dirty="0" smtClean="0"/>
              <a:t> gender.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bias gender,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(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Non </a:t>
            </a:r>
            <a:r>
              <a:rPr lang="en-US" dirty="0" err="1" smtClean="0"/>
              <a:t>Pemerintah</a:t>
            </a:r>
            <a:r>
              <a:rPr lang="en-US" dirty="0" smtClean="0"/>
              <a:t>) agar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responsif</a:t>
            </a:r>
            <a:r>
              <a:rPr lang="en-US" dirty="0" smtClean="0"/>
              <a:t> gender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bidangnya</a:t>
            </a:r>
            <a:r>
              <a:rPr lang="en-US" dirty="0" smtClean="0"/>
              <a:t> </a:t>
            </a:r>
            <a:r>
              <a:rPr lang="en-US" dirty="0" err="1" smtClean="0"/>
              <a:t>masing</a:t>
            </a:r>
            <a:r>
              <a:rPr lang="en-US" dirty="0" smtClean="0"/>
              <a:t> – </a:t>
            </a:r>
            <a:r>
              <a:rPr lang="en-US" dirty="0" err="1" smtClean="0"/>
              <a:t>masing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0"/>
            <a:ext cx="8229600" cy="642918"/>
          </a:xfrm>
        </p:spPr>
        <p:txBody>
          <a:bodyPr>
            <a:noAutofit/>
          </a:bodyPr>
          <a:lstStyle/>
          <a:p>
            <a:r>
              <a:rPr lang="en-US" sz="3800" dirty="0" smtClean="0"/>
              <a:t>SASARAN PENGARUSUTAMAAN GENDER</a:t>
            </a:r>
            <a:endParaRPr lang="id-ID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514351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inpres</a:t>
            </a:r>
            <a:r>
              <a:rPr lang="en-US" dirty="0" smtClean="0"/>
              <a:t> No. 9/2000,sasaran </a:t>
            </a:r>
            <a:r>
              <a:rPr lang="en-US" dirty="0" err="1" smtClean="0"/>
              <a:t>utama</a:t>
            </a:r>
            <a:r>
              <a:rPr lang="en-US" dirty="0" smtClean="0"/>
              <a:t> PUG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” agar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SDM yang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lini</a:t>
            </a:r>
            <a:r>
              <a:rPr lang="en-US" dirty="0" smtClean="0"/>
              <a:t> </a:t>
            </a:r>
            <a:r>
              <a:rPr lang="en-US" dirty="0" err="1" smtClean="0"/>
              <a:t>lapangan,terutama</a:t>
            </a:r>
            <a:r>
              <a:rPr lang="en-US" dirty="0" smtClean="0"/>
              <a:t> yang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kebijakan,program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kegiatan,serta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perencana</a:t>
            </a:r>
            <a:r>
              <a:rPr lang="en-US" dirty="0" smtClean="0"/>
              <a:t> program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PUG.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keagamaan,dll</a:t>
            </a:r>
            <a:endParaRPr lang="en-US" dirty="0" smtClean="0"/>
          </a:p>
          <a:p>
            <a:endParaRPr lang="en-US" dirty="0" smtClean="0"/>
          </a:p>
          <a:p>
            <a:endParaRPr lang="id-ID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BUTA GENDER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KONDISI / KEADAAN SESEORANG YANG TIDAK MEMAHAMI TENTANG PENGERTIAN ATAU KONSEP GENDER</a:t>
            </a:r>
          </a:p>
          <a:p>
            <a:pPr algn="ctr">
              <a:buNone/>
            </a:pPr>
            <a:r>
              <a:rPr lang="en-US" sz="3200" dirty="0" smtClean="0"/>
              <a:t>(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perbedaan</a:t>
            </a:r>
            <a:r>
              <a:rPr lang="en-US" sz="3200" dirty="0" smtClean="0"/>
              <a:t> </a:t>
            </a:r>
            <a:r>
              <a:rPr lang="en-US" sz="3200" dirty="0" err="1" smtClean="0"/>
              <a:t>kepentingan</a:t>
            </a:r>
            <a:r>
              <a:rPr lang="en-US" sz="3200" dirty="0" smtClean="0"/>
              <a:t> </a:t>
            </a:r>
            <a:r>
              <a:rPr lang="en-US" sz="3200" dirty="0" err="1" smtClean="0"/>
              <a:t>Laki</a:t>
            </a:r>
            <a:r>
              <a:rPr lang="en-US" sz="3200" dirty="0" smtClean="0"/>
              <a:t> – </a:t>
            </a:r>
            <a:r>
              <a:rPr lang="en-US" sz="3200" dirty="0" err="1" smtClean="0"/>
              <a:t>laki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perempuan</a:t>
            </a:r>
            <a:r>
              <a:rPr lang="en-US" sz="3200" dirty="0" smtClean="0"/>
              <a:t>)</a:t>
            </a:r>
            <a:endParaRPr lang="id-ID" sz="3200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>SENSITIF GENDER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 KEMAMPUAN DAN KEPEKAAN SESEORANG DALAM MELIHAT DAN MENILAI HASIL PEMBANGUNAN DAN ASPEK KEHIDUPAN LAINNYA  DARI PRESPEKTIF GENDER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3200" dirty="0" smtClean="0"/>
              <a:t>(</a:t>
            </a:r>
            <a:r>
              <a:rPr lang="en-US" sz="3200" dirty="0" err="1" smtClean="0"/>
              <a:t>disesuaikan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kepentingan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berbeda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laki</a:t>
            </a:r>
            <a:r>
              <a:rPr lang="en-US" sz="3200" dirty="0" smtClean="0"/>
              <a:t> – </a:t>
            </a:r>
            <a:r>
              <a:rPr lang="en-US" sz="3200" dirty="0" err="1" smtClean="0"/>
              <a:t>laki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perempuan</a:t>
            </a:r>
            <a:r>
              <a:rPr lang="en-US" sz="3200" dirty="0" smtClean="0"/>
              <a:t>)</a:t>
            </a:r>
            <a:endParaRPr lang="id-ID" sz="3200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KEBIJAKAN / PROGRAM / KEGIATAN YANG SUDAH MEMPERHITUNGKAN KEPENTINGAN LAKI – LAKI DAN PEREMPUAN</a:t>
            </a:r>
            <a:endParaRPr lang="id-ID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RESPONSIF GENDER</a:t>
            </a:r>
            <a:endParaRPr lang="id-ID" sz="60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NETRAL GENDER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000" dirty="0" smtClean="0"/>
              <a:t>KEBIJAKAN / PROGRAM / KEGIATAN ATAU KONDISI YANG TIDAK MEMIHAK PADA SALAH SATU JENIS KELAMIN</a:t>
            </a:r>
            <a:endParaRPr lang="id-ID" sz="40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0"/>
            <a:ext cx="8229600" cy="1000108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BIAS GENDER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35719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4000" dirty="0" smtClean="0"/>
              <a:t>  KEBIJAKAN / PROGRAM / KEGIATAN ATAU KONDISI YANG MENGUNTUNGKAN PADA SALAH SATU JENIS KELAMIN</a:t>
            </a:r>
            <a:endParaRPr lang="id-ID" sz="40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>ISU GENDER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PENDIDIKAN</a:t>
            </a:r>
          </a:p>
          <a:p>
            <a:pPr>
              <a:buNone/>
            </a:pPr>
            <a:r>
              <a:rPr lang="en-US" dirty="0" smtClean="0"/>
              <a:t>- Makin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yang bias gender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yang </a:t>
            </a:r>
            <a:r>
              <a:rPr lang="en-US" dirty="0" err="1" smtClean="0"/>
              <a:t>hamil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KESEHATAN</a:t>
            </a:r>
          </a:p>
          <a:p>
            <a:pPr>
              <a:buNone/>
            </a:pPr>
            <a:r>
              <a:rPr lang="en-US" dirty="0" smtClean="0"/>
              <a:t>-  </a:t>
            </a:r>
            <a:r>
              <a:rPr lang="en-US" dirty="0" err="1" smtClean="0"/>
              <a:t>Tingginya</a:t>
            </a:r>
            <a:r>
              <a:rPr lang="en-US" dirty="0" smtClean="0"/>
              <a:t> un save </a:t>
            </a:r>
            <a:r>
              <a:rPr lang="en-US" dirty="0" err="1" smtClean="0"/>
              <a:t>abortin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 </a:t>
            </a:r>
            <a:r>
              <a:rPr lang="en-US" dirty="0" err="1" smtClean="0"/>
              <a:t>Tingginya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Remaja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 </a:t>
            </a:r>
            <a:r>
              <a:rPr lang="en-US" dirty="0" err="1" smtClean="0"/>
              <a:t>Tingginya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 </a:t>
            </a:r>
            <a:r>
              <a:rPr lang="en-US" dirty="0" err="1" smtClean="0"/>
              <a:t>Tingginya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HIV / AIDS</a:t>
            </a:r>
            <a:endParaRPr lang="id-ID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/>
          <a:lstStyle/>
          <a:p>
            <a:r>
              <a:rPr lang="en-US" sz="3200" dirty="0" smtClean="0"/>
              <a:t>KEPENDUDUKAN</a:t>
            </a:r>
          </a:p>
          <a:p>
            <a:pPr>
              <a:buNone/>
            </a:pPr>
            <a:r>
              <a:rPr lang="en-US" dirty="0" smtClean="0"/>
              <a:t>- 6,6% </a:t>
            </a:r>
            <a:r>
              <a:rPr lang="en-US" dirty="0" err="1" smtClean="0"/>
              <a:t>Perkawinan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(10 – 16 </a:t>
            </a:r>
            <a:r>
              <a:rPr lang="en-US" dirty="0" err="1" smtClean="0"/>
              <a:t>tahun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- 10%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/ </a:t>
            </a:r>
            <a:r>
              <a:rPr lang="en-US" dirty="0" err="1" smtClean="0"/>
              <a:t>janda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- 85% </a:t>
            </a:r>
            <a:r>
              <a:rPr lang="en-US" dirty="0" err="1" smtClean="0"/>
              <a:t>peserta</a:t>
            </a:r>
            <a:r>
              <a:rPr lang="en-US" dirty="0" smtClean="0"/>
              <a:t> KB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EKONOMI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renda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Tingkat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27%</a:t>
            </a:r>
          </a:p>
          <a:p>
            <a:endParaRPr lang="en-US" dirty="0" smtClean="0"/>
          </a:p>
          <a:p>
            <a:r>
              <a:rPr lang="en-US" dirty="0" smtClean="0"/>
              <a:t>TENAGA KERJA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 – </a:t>
            </a:r>
            <a:r>
              <a:rPr lang="en-US" dirty="0" err="1" smtClean="0"/>
              <a:t>laki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(</a:t>
            </a:r>
            <a:r>
              <a:rPr lang="en-US" dirty="0" err="1" smtClean="0"/>
              <a:t>Rakernas</a:t>
            </a:r>
            <a:r>
              <a:rPr lang="en-US" dirty="0" smtClean="0"/>
              <a:t>  1999)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Lebih</a:t>
            </a:r>
            <a:r>
              <a:rPr lang="en-US" dirty="0" smtClean="0"/>
              <a:t> 40%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</a:t>
            </a:r>
            <a:r>
              <a:rPr lang="en-US" dirty="0" err="1" smtClean="0"/>
              <a:t>berusia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(</a:t>
            </a:r>
            <a:r>
              <a:rPr lang="en-US" dirty="0" err="1" smtClean="0"/>
              <a:t>Hasil</a:t>
            </a:r>
            <a:r>
              <a:rPr lang="en-US" dirty="0" smtClean="0"/>
              <a:t> survey LSM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 2000)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/>
              <a:t>Pengertian</a:t>
            </a:r>
            <a:r>
              <a:rPr lang="en-US" sz="4800" dirty="0" smtClean="0"/>
              <a:t> sex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28868"/>
            <a:ext cx="7406640" cy="257176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- </a:t>
            </a:r>
            <a:r>
              <a:rPr lang="en-US" sz="3600" dirty="0" err="1" smtClean="0"/>
              <a:t>Jenis</a:t>
            </a:r>
            <a:r>
              <a:rPr lang="en-US" sz="3600" dirty="0" smtClean="0"/>
              <a:t> </a:t>
            </a:r>
            <a:r>
              <a:rPr lang="en-US" sz="3600" dirty="0" err="1" smtClean="0"/>
              <a:t>kelamin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dibawa</a:t>
            </a:r>
            <a:r>
              <a:rPr lang="en-US" sz="3600" dirty="0" smtClean="0"/>
              <a:t> </a:t>
            </a:r>
            <a:r>
              <a:rPr lang="en-US" sz="3600" dirty="0" err="1" smtClean="0"/>
              <a:t>sejak</a:t>
            </a:r>
            <a:r>
              <a:rPr lang="en-US" sz="3600" dirty="0" smtClean="0"/>
              <a:t> </a:t>
            </a:r>
            <a:r>
              <a:rPr lang="en-US" sz="3600" dirty="0" err="1" smtClean="0"/>
              <a:t>lahir</a:t>
            </a:r>
            <a:endParaRPr lang="en-US" sz="3600" dirty="0" smtClean="0"/>
          </a:p>
          <a:p>
            <a:r>
              <a:rPr lang="en-US" sz="3600" dirty="0" smtClean="0"/>
              <a:t>-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dipertukarkan</a:t>
            </a:r>
            <a:endParaRPr lang="en-US" sz="3600" dirty="0" smtClean="0"/>
          </a:p>
          <a:p>
            <a:r>
              <a:rPr lang="en-US" sz="3600" dirty="0" smtClean="0"/>
              <a:t>- </a:t>
            </a:r>
            <a:r>
              <a:rPr lang="en-US" sz="3600" dirty="0" err="1" smtClean="0"/>
              <a:t>Sama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waktu</a:t>
            </a:r>
            <a:r>
              <a:rPr lang="en-US" sz="3600" dirty="0" smtClean="0"/>
              <a:t> </a:t>
            </a:r>
            <a:r>
              <a:rPr lang="en-US" sz="3600" dirty="0" err="1" smtClean="0"/>
              <a:t>ke</a:t>
            </a:r>
            <a:r>
              <a:rPr lang="en-US" sz="3600" dirty="0" smtClean="0"/>
              <a:t> </a:t>
            </a:r>
            <a:r>
              <a:rPr lang="en-US" sz="3600" dirty="0" err="1" smtClean="0"/>
              <a:t>waktu</a:t>
            </a:r>
            <a:endParaRPr lang="en-US" sz="3600" dirty="0" smtClean="0"/>
          </a:p>
          <a:p>
            <a:r>
              <a:rPr lang="en-US" sz="3600" dirty="0" smtClean="0"/>
              <a:t>- </a:t>
            </a:r>
            <a:r>
              <a:rPr lang="en-US" sz="3600" dirty="0" err="1" smtClean="0"/>
              <a:t>Sama</a:t>
            </a:r>
            <a:r>
              <a:rPr lang="en-US" sz="3600" dirty="0" smtClean="0"/>
              <a:t> </a:t>
            </a:r>
            <a:r>
              <a:rPr lang="en-US" sz="3600" dirty="0" err="1" smtClean="0"/>
              <a:t>di</a:t>
            </a:r>
            <a:r>
              <a:rPr lang="en-US" sz="3600" dirty="0" smtClean="0"/>
              <a:t> </a:t>
            </a:r>
            <a:r>
              <a:rPr lang="en-US" sz="3600" dirty="0" err="1" smtClean="0"/>
              <a:t>semua</a:t>
            </a:r>
            <a:r>
              <a:rPr lang="en-US" sz="3600" dirty="0" smtClean="0"/>
              <a:t> </a:t>
            </a:r>
            <a:r>
              <a:rPr lang="en-US" sz="3600" dirty="0" err="1" smtClean="0"/>
              <a:t>tempat</a:t>
            </a:r>
            <a:endParaRPr lang="id-ID" sz="3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HUKUM</a:t>
            </a:r>
          </a:p>
          <a:p>
            <a:pPr>
              <a:buNone/>
            </a:pPr>
            <a:r>
              <a:rPr lang="en-US" sz="3200" dirty="0" smtClean="0"/>
              <a:t>- </a:t>
            </a:r>
            <a:r>
              <a:rPr lang="en-US" sz="3200" dirty="0" err="1" smtClean="0"/>
              <a:t>Banyak</a:t>
            </a:r>
            <a:r>
              <a:rPr lang="en-US" sz="3200" dirty="0" smtClean="0"/>
              <a:t> </a:t>
            </a:r>
            <a:r>
              <a:rPr lang="en-US" sz="3200" dirty="0" err="1" smtClean="0"/>
              <a:t>produk</a:t>
            </a:r>
            <a:r>
              <a:rPr lang="en-US" sz="3200" dirty="0" smtClean="0"/>
              <a:t> </a:t>
            </a:r>
            <a:r>
              <a:rPr lang="en-US" sz="3200" dirty="0" err="1" smtClean="0"/>
              <a:t>hukum</a:t>
            </a:r>
            <a:r>
              <a:rPr lang="en-US" sz="3200" dirty="0" smtClean="0"/>
              <a:t> yang bias gender</a:t>
            </a:r>
          </a:p>
          <a:p>
            <a:pPr>
              <a:buNone/>
            </a:pPr>
            <a:r>
              <a:rPr lang="en-US" sz="3200" dirty="0" smtClean="0"/>
              <a:t>- </a:t>
            </a:r>
            <a:r>
              <a:rPr lang="en-US" sz="3200" dirty="0" err="1" smtClean="0"/>
              <a:t>Masih</a:t>
            </a:r>
            <a:r>
              <a:rPr lang="en-US" sz="3200" dirty="0" smtClean="0"/>
              <a:t> </a:t>
            </a:r>
            <a:r>
              <a:rPr lang="en-US" sz="3200" dirty="0" err="1" smtClean="0"/>
              <a:t>kurang</a:t>
            </a:r>
            <a:r>
              <a:rPr lang="en-US" sz="3200" dirty="0" smtClean="0"/>
              <a:t> </a:t>
            </a:r>
            <a:r>
              <a:rPr lang="en-US" sz="3200" dirty="0" err="1" smtClean="0"/>
              <a:t>peraturan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mengatur</a:t>
            </a:r>
            <a:r>
              <a:rPr lang="en-US" sz="3200" dirty="0" smtClean="0"/>
              <a:t> </a:t>
            </a:r>
            <a:r>
              <a:rPr lang="en-US" sz="3200" dirty="0" err="1" smtClean="0"/>
              <a:t>perlindungan</a:t>
            </a:r>
            <a:r>
              <a:rPr lang="en-US" sz="3200" dirty="0" smtClean="0"/>
              <a:t> </a:t>
            </a:r>
            <a:r>
              <a:rPr lang="en-US" sz="3200" dirty="0" err="1" smtClean="0"/>
              <a:t>hak</a:t>
            </a:r>
            <a:r>
              <a:rPr lang="en-US" sz="3200" dirty="0" smtClean="0"/>
              <a:t> – </a:t>
            </a:r>
            <a:r>
              <a:rPr lang="en-US" sz="3200" dirty="0" err="1" smtClean="0"/>
              <a:t>hak</a:t>
            </a:r>
            <a:r>
              <a:rPr lang="en-US" sz="3200" dirty="0" smtClean="0"/>
              <a:t> </a:t>
            </a:r>
            <a:r>
              <a:rPr lang="en-US" sz="3200" dirty="0" err="1" smtClean="0"/>
              <a:t>perempuan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- </a:t>
            </a:r>
            <a:r>
              <a:rPr lang="en-US" sz="3200" dirty="0" err="1" smtClean="0"/>
              <a:t>Masih</a:t>
            </a:r>
            <a:r>
              <a:rPr lang="en-US" sz="3200" dirty="0" smtClean="0"/>
              <a:t> </a:t>
            </a:r>
            <a:r>
              <a:rPr lang="en-US" sz="3200" dirty="0" err="1" smtClean="0"/>
              <a:t>kurang</a:t>
            </a:r>
            <a:r>
              <a:rPr lang="en-US" sz="3200" dirty="0" smtClean="0"/>
              <a:t> </a:t>
            </a:r>
            <a:r>
              <a:rPr lang="en-US" sz="3200" dirty="0" err="1" smtClean="0"/>
              <a:t>perempuan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penegak</a:t>
            </a:r>
            <a:r>
              <a:rPr lang="en-US" sz="3200" dirty="0" smtClean="0"/>
              <a:t> </a:t>
            </a:r>
            <a:r>
              <a:rPr lang="en-US" sz="3200" dirty="0" err="1" smtClean="0"/>
              <a:t>hukum</a:t>
            </a:r>
            <a:r>
              <a:rPr lang="en-US" sz="3200" dirty="0" smtClean="0"/>
              <a:t> </a:t>
            </a:r>
            <a:r>
              <a:rPr lang="en-US" sz="3200" dirty="0" err="1" smtClean="0"/>
              <a:t>padahal</a:t>
            </a:r>
            <a:r>
              <a:rPr lang="en-US" sz="3200" dirty="0" smtClean="0"/>
              <a:t> </a:t>
            </a:r>
            <a:r>
              <a:rPr lang="en-US" sz="3200" dirty="0" err="1" smtClean="0"/>
              <a:t>banyak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berkaitan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kekerasan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perempuan</a:t>
            </a:r>
            <a:endParaRPr lang="en-US" sz="3200" dirty="0" smtClean="0"/>
          </a:p>
          <a:p>
            <a:pPr>
              <a:buNone/>
            </a:pPr>
            <a:r>
              <a:rPr lang="en-US" sz="3200" dirty="0" smtClean="0"/>
              <a:t>- </a:t>
            </a:r>
            <a:r>
              <a:rPr lang="en-US" sz="3200" dirty="0" err="1" smtClean="0"/>
              <a:t>Aturan</a:t>
            </a:r>
            <a:r>
              <a:rPr lang="en-US" sz="3200" dirty="0" smtClean="0"/>
              <a:t> </a:t>
            </a:r>
            <a:r>
              <a:rPr lang="en-US" sz="3200" dirty="0" err="1" smtClean="0"/>
              <a:t>hukum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budaya</a:t>
            </a:r>
            <a:r>
              <a:rPr lang="en-US" sz="3200" dirty="0" smtClean="0"/>
              <a:t> </a:t>
            </a:r>
            <a:r>
              <a:rPr lang="en-US" sz="3200" dirty="0" err="1" smtClean="0"/>
              <a:t>hukum</a:t>
            </a:r>
            <a:r>
              <a:rPr lang="en-US" sz="3200" dirty="0" smtClean="0"/>
              <a:t> </a:t>
            </a:r>
            <a:r>
              <a:rPr lang="en-US" sz="3200" dirty="0" err="1" smtClean="0"/>
              <a:t>masih</a:t>
            </a:r>
            <a:r>
              <a:rPr lang="en-US" sz="3200" dirty="0" smtClean="0"/>
              <a:t> bias </a:t>
            </a:r>
            <a:r>
              <a:rPr lang="en-US" sz="3200" dirty="0" err="1" smtClean="0"/>
              <a:t>laki</a:t>
            </a:r>
            <a:r>
              <a:rPr lang="en-US" sz="3200" dirty="0" smtClean="0"/>
              <a:t> - </a:t>
            </a:r>
            <a:r>
              <a:rPr lang="en-US" sz="3200" dirty="0" err="1" smtClean="0"/>
              <a:t>laki</a:t>
            </a:r>
            <a:endParaRPr lang="id-ID" sz="32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KELEMBAGAAN</a:t>
            </a:r>
          </a:p>
          <a:p>
            <a:pPr>
              <a:buNone/>
            </a:pPr>
            <a:r>
              <a:rPr lang="en-US" sz="3600" dirty="0" smtClean="0"/>
              <a:t>- </a:t>
            </a:r>
            <a:r>
              <a:rPr lang="en-US" sz="3600" dirty="0" err="1" smtClean="0"/>
              <a:t>Kelembagaan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menangani</a:t>
            </a:r>
            <a:r>
              <a:rPr lang="en-US" sz="3600" dirty="0" smtClean="0"/>
              <a:t> </a:t>
            </a:r>
            <a:r>
              <a:rPr lang="en-US" sz="3600" dirty="0" err="1" smtClean="0"/>
              <a:t>pemberdayaan</a:t>
            </a:r>
            <a:r>
              <a:rPr lang="en-US" sz="3600" dirty="0" smtClean="0"/>
              <a:t> </a:t>
            </a:r>
            <a:r>
              <a:rPr lang="en-US" sz="3600" dirty="0" err="1" smtClean="0"/>
              <a:t>perempuan</a:t>
            </a:r>
            <a:r>
              <a:rPr lang="en-US" sz="3600" dirty="0" smtClean="0"/>
              <a:t>. (</a:t>
            </a:r>
            <a:r>
              <a:rPr lang="en-US" sz="3600" dirty="0" err="1" smtClean="0"/>
              <a:t>di</a:t>
            </a:r>
            <a:r>
              <a:rPr lang="en-US" sz="3600" dirty="0" smtClean="0"/>
              <a:t> </a:t>
            </a:r>
            <a:r>
              <a:rPr lang="en-US" sz="3600" dirty="0" err="1" smtClean="0"/>
              <a:t>propinsi</a:t>
            </a:r>
            <a:r>
              <a:rPr lang="en-US" sz="3600" dirty="0" smtClean="0"/>
              <a:t> </a:t>
            </a:r>
            <a:r>
              <a:rPr lang="en-US" sz="3600" dirty="0" err="1" smtClean="0"/>
              <a:t>tahun</a:t>
            </a:r>
            <a:r>
              <a:rPr lang="en-US" sz="3600" dirty="0" smtClean="0"/>
              <a:t> 2000 </a:t>
            </a:r>
            <a:r>
              <a:rPr lang="en-US" sz="3600" dirty="0" err="1" smtClean="0"/>
              <a:t>Biro,tahun</a:t>
            </a:r>
            <a:r>
              <a:rPr lang="en-US" sz="3600" dirty="0" smtClean="0"/>
              <a:t> 2001 </a:t>
            </a:r>
            <a:r>
              <a:rPr lang="en-US" sz="3600" dirty="0" err="1" smtClean="0"/>
              <a:t>Bagian</a:t>
            </a:r>
            <a:r>
              <a:rPr lang="en-US" sz="3600" dirty="0" smtClean="0"/>
              <a:t>, </a:t>
            </a:r>
            <a:r>
              <a:rPr lang="en-US" sz="3600" dirty="0" err="1" smtClean="0"/>
              <a:t>tahun</a:t>
            </a:r>
            <a:r>
              <a:rPr lang="en-US" sz="3600" dirty="0" smtClean="0"/>
              <a:t> 2003 s/d </a:t>
            </a:r>
            <a:r>
              <a:rPr lang="en-US" sz="3600" dirty="0" err="1" smtClean="0"/>
              <a:t>sekarang</a:t>
            </a:r>
            <a:r>
              <a:rPr lang="en-US" sz="3600" dirty="0" smtClean="0"/>
              <a:t>.</a:t>
            </a:r>
          </a:p>
          <a:p>
            <a:pPr>
              <a:buNone/>
            </a:pPr>
            <a:r>
              <a:rPr lang="en-US" sz="3600" dirty="0" smtClean="0"/>
              <a:t>- </a:t>
            </a:r>
            <a:r>
              <a:rPr lang="en-US" sz="3600" dirty="0" err="1" smtClean="0"/>
              <a:t>Kelembagaan</a:t>
            </a:r>
            <a:r>
              <a:rPr lang="en-US" sz="3600" dirty="0" smtClean="0"/>
              <a:t> </a:t>
            </a:r>
            <a:r>
              <a:rPr lang="en-US" sz="3600" dirty="0" err="1" smtClean="0"/>
              <a:t>di</a:t>
            </a:r>
            <a:r>
              <a:rPr lang="en-US" sz="3600" dirty="0" smtClean="0"/>
              <a:t> </a:t>
            </a:r>
            <a:r>
              <a:rPr lang="en-US" sz="3600" dirty="0" err="1" smtClean="0"/>
              <a:t>kab</a:t>
            </a:r>
            <a:r>
              <a:rPr lang="en-US" sz="3600" dirty="0" smtClean="0"/>
              <a:t> / </a:t>
            </a:r>
            <a:r>
              <a:rPr lang="en-US" sz="3600" dirty="0" err="1" smtClean="0"/>
              <a:t>kota</a:t>
            </a:r>
            <a:r>
              <a:rPr lang="en-US" sz="3600" dirty="0" smtClean="0"/>
              <a:t> </a:t>
            </a:r>
            <a:r>
              <a:rPr lang="en-US" sz="3600" dirty="0" err="1" smtClean="0"/>
              <a:t>masih</a:t>
            </a:r>
            <a:r>
              <a:rPr lang="en-US" sz="3600" dirty="0" smtClean="0"/>
              <a:t> </a:t>
            </a:r>
            <a:r>
              <a:rPr lang="en-US" sz="3600" dirty="0" err="1" smtClean="0"/>
              <a:t>bervariasi</a:t>
            </a:r>
            <a:r>
              <a:rPr lang="en-US" sz="3600" dirty="0" smtClean="0"/>
              <a:t> / </a:t>
            </a:r>
            <a:r>
              <a:rPr lang="en-US" sz="3600" dirty="0" err="1" smtClean="0"/>
              <a:t>belum</a:t>
            </a:r>
            <a:r>
              <a:rPr lang="en-US" sz="3600" dirty="0" smtClean="0"/>
              <a:t> </a:t>
            </a:r>
            <a:r>
              <a:rPr lang="en-US" sz="3600" dirty="0" err="1" smtClean="0"/>
              <a:t>jelas</a:t>
            </a:r>
            <a:r>
              <a:rPr lang="en-US" sz="3600" dirty="0" smtClean="0"/>
              <a:t>)</a:t>
            </a:r>
          </a:p>
          <a:p>
            <a:pPr>
              <a:buNone/>
            </a:pPr>
            <a:r>
              <a:rPr lang="en-US" sz="3600" dirty="0" smtClean="0"/>
              <a:t>-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pengangguran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netral</a:t>
            </a:r>
            <a:r>
              <a:rPr lang="en-US" sz="3600" dirty="0" smtClean="0"/>
              <a:t> gender</a:t>
            </a:r>
            <a:endParaRPr lang="id-ID" sz="36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en-US" sz="4800" dirty="0" smtClean="0"/>
              <a:t>MENGAPA PUG DIPERLUKAN ?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2400" u="sng" dirty="0" err="1" smtClean="0"/>
              <a:t>Pemerintah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dapat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bekerja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lebih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efisien</a:t>
            </a:r>
            <a:r>
              <a:rPr lang="en-US" sz="2400" u="sng" dirty="0" smtClean="0"/>
              <a:t> &amp; </a:t>
            </a:r>
            <a:r>
              <a:rPr lang="en-US" sz="2400" u="sng" dirty="0" err="1" smtClean="0"/>
              <a:t>efektif</a:t>
            </a:r>
            <a:r>
              <a:rPr lang="en-US" sz="2400" u="sng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memproduksi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–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adil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responsif</a:t>
            </a:r>
            <a:r>
              <a:rPr lang="en-US" sz="2400" dirty="0" smtClean="0"/>
              <a:t> gender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rakyatnya</a:t>
            </a:r>
            <a:r>
              <a:rPr lang="en-US" sz="2400" dirty="0" smtClean="0"/>
              <a:t> </a:t>
            </a:r>
            <a:r>
              <a:rPr lang="en-US" sz="2400" dirty="0" err="1" smtClean="0"/>
              <a:t>perempuan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laki</a:t>
            </a:r>
            <a:r>
              <a:rPr lang="en-US" sz="2400" dirty="0" smtClean="0"/>
              <a:t> – </a:t>
            </a:r>
            <a:r>
              <a:rPr lang="en-US" sz="2400" dirty="0" err="1" smtClean="0"/>
              <a:t>laki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program &amp; </a:t>
            </a:r>
            <a:r>
              <a:rPr lang="en-US" sz="2400" dirty="0" err="1" smtClean="0"/>
              <a:t>prundang</a:t>
            </a:r>
            <a:r>
              <a:rPr lang="en-US" sz="2400" dirty="0" smtClean="0"/>
              <a:t> – </a:t>
            </a:r>
            <a:r>
              <a:rPr lang="en-US" sz="2400" dirty="0" err="1" smtClean="0"/>
              <a:t>undangan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adil</a:t>
            </a:r>
            <a:r>
              <a:rPr lang="en-US" sz="2400" dirty="0" smtClean="0"/>
              <a:t> &amp; </a:t>
            </a:r>
            <a:r>
              <a:rPr lang="en-US" sz="2400" dirty="0" err="1" smtClean="0"/>
              <a:t>responsif</a:t>
            </a:r>
            <a:r>
              <a:rPr lang="en-US" sz="2400" dirty="0" smtClean="0"/>
              <a:t> gender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u="sng" dirty="0" err="1" smtClean="0"/>
              <a:t>membuahkan</a:t>
            </a:r>
            <a:r>
              <a:rPr lang="en-US" sz="2400" u="sng" dirty="0" smtClean="0"/>
              <a:t> </a:t>
            </a:r>
            <a:r>
              <a:rPr lang="en-US" sz="2400" u="sng" dirty="0" err="1" smtClean="0"/>
              <a:t>manfaat</a:t>
            </a:r>
            <a:r>
              <a:rPr lang="en-US" sz="2400" dirty="0" smtClean="0"/>
              <a:t>  yang </a:t>
            </a:r>
            <a:r>
              <a:rPr lang="en-US" sz="2400" dirty="0" err="1" smtClean="0"/>
              <a:t>adil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rakyat</a:t>
            </a:r>
            <a:r>
              <a:rPr lang="en-US" sz="2400" dirty="0" smtClean="0"/>
              <a:t> </a:t>
            </a:r>
            <a:r>
              <a:rPr lang="en-US" sz="2400" dirty="0" err="1" smtClean="0"/>
              <a:t>perempuan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laki</a:t>
            </a:r>
            <a:r>
              <a:rPr lang="en-US" sz="2400" dirty="0" smtClean="0"/>
              <a:t> – </a:t>
            </a:r>
            <a:r>
              <a:rPr lang="en-US" sz="2400" dirty="0" err="1" smtClean="0"/>
              <a:t>laki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PUG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upaya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menegakkan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–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perempuan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laki</a:t>
            </a:r>
            <a:r>
              <a:rPr lang="en-US" sz="2400" dirty="0" smtClean="0"/>
              <a:t> – </a:t>
            </a:r>
            <a:r>
              <a:rPr lang="en-US" sz="2400" dirty="0" err="1" smtClean="0"/>
              <a:t>laki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kesempatan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 ,</a:t>
            </a:r>
            <a:r>
              <a:rPr lang="en-US" sz="2400" dirty="0" err="1" smtClean="0"/>
              <a:t>pengakuan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 &amp; </a:t>
            </a:r>
            <a:r>
              <a:rPr lang="en-US" sz="2400" dirty="0" err="1" smtClean="0"/>
              <a:t>penghargaan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PUG </a:t>
            </a:r>
            <a:r>
              <a:rPr lang="en-US" sz="2400" dirty="0" err="1" smtClean="0"/>
              <a:t>mengantar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pencapaian</a:t>
            </a:r>
            <a:r>
              <a:rPr lang="en-US" sz="2400" dirty="0" smtClean="0"/>
              <a:t> KKG 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karenanya</a:t>
            </a:r>
            <a:r>
              <a:rPr lang="en-US" sz="2400" dirty="0" smtClean="0"/>
              <a:t> PUG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Akuntabilitas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rakyatnya</a:t>
            </a:r>
            <a:r>
              <a:rPr lang="en-US" sz="2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/>
              <a:t>Keberhasilan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r>
              <a:rPr lang="en-US" sz="2400" dirty="0" smtClean="0"/>
              <a:t> PUG </a:t>
            </a:r>
            <a:r>
              <a:rPr lang="en-US" sz="2400" dirty="0" err="1" smtClean="0"/>
              <a:t>memperkuat</a:t>
            </a:r>
            <a:r>
              <a:rPr lang="en-US" sz="2400" dirty="0" smtClean="0"/>
              <a:t> </a:t>
            </a:r>
            <a:r>
              <a:rPr lang="en-US" sz="2400" dirty="0" err="1" smtClean="0"/>
              <a:t>kehidupan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politik,Ekonomi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bangsa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24132"/>
            <a:ext cx="8229600" cy="4191016"/>
          </a:xfrm>
        </p:spPr>
        <p:txBody>
          <a:bodyPr/>
          <a:lstStyle/>
          <a:p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u="sng" dirty="0" err="1" smtClean="0"/>
              <a:t>akses</a:t>
            </a:r>
            <a:r>
              <a:rPr lang="en-US" u="sng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Pembangunan</a:t>
            </a:r>
          </a:p>
          <a:p>
            <a:r>
              <a:rPr lang="en-US" dirty="0" err="1" smtClean="0"/>
              <a:t>Ber</a:t>
            </a:r>
            <a:r>
              <a:rPr lang="en-US" u="sng" dirty="0" err="1" smtClean="0"/>
              <a:t>partisipasi</a:t>
            </a:r>
            <a:r>
              <a:rPr lang="en-US" u="sng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pembangunan,termasuk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u="sng" dirty="0" err="1" smtClean="0"/>
              <a:t>kontrol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Pembangunan;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u="sng" dirty="0" err="1" smtClean="0"/>
              <a:t>manfaat</a:t>
            </a:r>
            <a:r>
              <a:rPr lang="en-US" dirty="0" smtClean="0"/>
              <a:t> 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8230"/>
            <a:ext cx="8229600" cy="1219200"/>
          </a:xfrm>
        </p:spPr>
        <p:txBody>
          <a:bodyPr>
            <a:noAutofit/>
          </a:bodyPr>
          <a:lstStyle/>
          <a:p>
            <a:r>
              <a:rPr lang="en-US" sz="3600" dirty="0" smtClean="0"/>
              <a:t>APA KEUNTUNGAN MENYELENGGARAKAN PUG?DAPAT DIIDENTIFIKASI APAKAH LAKI – LAKI &amp; PEREMPUAN</a:t>
            </a:r>
            <a:endParaRPr lang="id-ID" sz="36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 smtClean="0"/>
              <a:t>Sasaran</a:t>
            </a:r>
            <a:r>
              <a:rPr lang="en-US" sz="6000" dirty="0" smtClean="0"/>
              <a:t> yang </a:t>
            </a:r>
            <a:r>
              <a:rPr lang="en-US" sz="6000" dirty="0" err="1" smtClean="0"/>
              <a:t>dilaksanakan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Sosialisasi</a:t>
            </a:r>
            <a:r>
              <a:rPr lang="en-US" sz="3200" dirty="0" smtClean="0"/>
              <a:t> PUG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rangka</a:t>
            </a:r>
            <a:r>
              <a:rPr lang="en-US" sz="3200" dirty="0" smtClean="0"/>
              <a:t> </a:t>
            </a:r>
            <a:r>
              <a:rPr lang="en-US" sz="3200" dirty="0" err="1" smtClean="0"/>
              <a:t>mewujudkan</a:t>
            </a:r>
            <a:r>
              <a:rPr lang="en-US" sz="3200" dirty="0" smtClean="0"/>
              <a:t> </a:t>
            </a:r>
            <a:r>
              <a:rPr lang="en-US" sz="3200" dirty="0" err="1" smtClean="0"/>
              <a:t>kesejahteraan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keadilan</a:t>
            </a:r>
            <a:r>
              <a:rPr lang="en-US" sz="3200" dirty="0" smtClean="0"/>
              <a:t> gender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Memberdayakan</a:t>
            </a:r>
            <a:r>
              <a:rPr lang="en-US" sz="3200" dirty="0" smtClean="0"/>
              <a:t> </a:t>
            </a:r>
            <a:r>
              <a:rPr lang="en-US" sz="3200" dirty="0" err="1" smtClean="0"/>
              <a:t>perempuan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mengejar</a:t>
            </a:r>
            <a:r>
              <a:rPr lang="en-US" sz="3200" dirty="0" smtClean="0"/>
              <a:t> </a:t>
            </a:r>
            <a:r>
              <a:rPr lang="en-US" sz="3200" dirty="0" err="1" smtClean="0"/>
              <a:t>ketertinggalannya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menuju</a:t>
            </a:r>
            <a:r>
              <a:rPr lang="en-US" sz="3200" dirty="0" smtClean="0"/>
              <a:t> </a:t>
            </a:r>
            <a:r>
              <a:rPr lang="en-US" sz="3200" dirty="0" err="1" smtClean="0"/>
              <a:t>setara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kaum</a:t>
            </a:r>
            <a:r>
              <a:rPr lang="en-US" sz="3200" dirty="0" smtClean="0"/>
              <a:t> </a:t>
            </a:r>
            <a:r>
              <a:rPr lang="en-US" sz="3200" dirty="0" err="1" smtClean="0"/>
              <a:t>laki</a:t>
            </a:r>
            <a:r>
              <a:rPr lang="en-US" sz="3200" dirty="0" smtClean="0"/>
              <a:t> -</a:t>
            </a:r>
            <a:r>
              <a:rPr lang="en-US" sz="3200" dirty="0" err="1" smtClean="0"/>
              <a:t>laki</a:t>
            </a:r>
            <a:endParaRPr lang="id-ID" sz="32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911484"/>
            <a:ext cx="8686800" cy="8747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>
                <a:latin typeface="Monotype Corsiva" pitchFamily="66" charset="0"/>
              </a:rPr>
              <a:t>SEKIAN TERIMAKASIH</a:t>
            </a:r>
            <a:endParaRPr lang="en-US" sz="4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85842"/>
            <a:ext cx="8686800" cy="542908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JENIS KELAMIN YANG DIPEROLEH SEJAK LAHIR: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79668"/>
          </a:xfrm>
        </p:spPr>
        <p:txBody>
          <a:bodyPr>
            <a:no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LAKI – LAKI: </a:t>
            </a:r>
            <a:r>
              <a:rPr lang="en-US" sz="3600" dirty="0" err="1" smtClean="0"/>
              <a:t>Penis,Buah</a:t>
            </a:r>
            <a:r>
              <a:rPr lang="en-US" sz="3600" dirty="0" smtClean="0"/>
              <a:t> </a:t>
            </a:r>
            <a:r>
              <a:rPr lang="en-US" sz="3600" dirty="0" err="1" smtClean="0"/>
              <a:t>sakar,sperma,tumbuh</a:t>
            </a:r>
            <a:r>
              <a:rPr lang="en-US" sz="3600" dirty="0" smtClean="0"/>
              <a:t> </a:t>
            </a:r>
            <a:r>
              <a:rPr lang="en-US" sz="3600" dirty="0" err="1" smtClean="0"/>
              <a:t>jenggot,Bulu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Karakter</a:t>
            </a:r>
            <a:r>
              <a:rPr lang="en-US" sz="3600" dirty="0" smtClean="0"/>
              <a:t> </a:t>
            </a:r>
            <a:r>
              <a:rPr lang="en-US" sz="3600" dirty="0" err="1" smtClean="0"/>
              <a:t>fisik</a:t>
            </a:r>
            <a:r>
              <a:rPr lang="en-US" sz="3600" dirty="0" smtClean="0"/>
              <a:t> </a:t>
            </a:r>
            <a:r>
              <a:rPr lang="en-US" sz="3600" dirty="0" err="1" smtClean="0"/>
              <a:t>lainnya</a:t>
            </a:r>
            <a:r>
              <a:rPr lang="en-US" sz="3600" dirty="0" smtClean="0"/>
              <a:t> (</a:t>
            </a:r>
            <a:r>
              <a:rPr lang="en-US" sz="3600" dirty="0" err="1" smtClean="0"/>
              <a:t>suara,otot</a:t>
            </a:r>
            <a:r>
              <a:rPr lang="en-US" sz="3600" dirty="0" smtClean="0"/>
              <a:t>)</a:t>
            </a:r>
          </a:p>
          <a:p>
            <a:r>
              <a:rPr lang="en-US" sz="3600" dirty="0" err="1" smtClean="0"/>
              <a:t>Perempuan</a:t>
            </a:r>
            <a:r>
              <a:rPr lang="en-US" sz="3600" dirty="0" smtClean="0"/>
              <a:t>: </a:t>
            </a:r>
            <a:r>
              <a:rPr lang="en-US" sz="3600" dirty="0" err="1" smtClean="0"/>
              <a:t>Vagina,Buah</a:t>
            </a:r>
            <a:r>
              <a:rPr lang="en-US" sz="3600" dirty="0" smtClean="0"/>
              <a:t> </a:t>
            </a:r>
            <a:r>
              <a:rPr lang="en-US" sz="3600" dirty="0" err="1" smtClean="0"/>
              <a:t>dada,Rahim,Sel</a:t>
            </a:r>
            <a:r>
              <a:rPr lang="en-US" sz="3600" dirty="0" smtClean="0"/>
              <a:t> </a:t>
            </a:r>
            <a:r>
              <a:rPr lang="en-US" sz="3600" dirty="0" err="1" smtClean="0"/>
              <a:t>telur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Karakter</a:t>
            </a:r>
            <a:r>
              <a:rPr lang="en-US" sz="3600" dirty="0" smtClean="0"/>
              <a:t> </a:t>
            </a:r>
            <a:r>
              <a:rPr lang="en-US" sz="3600" dirty="0" err="1" smtClean="0"/>
              <a:t>fisik</a:t>
            </a:r>
            <a:r>
              <a:rPr lang="en-US" sz="3600" dirty="0" smtClean="0"/>
              <a:t> </a:t>
            </a:r>
            <a:r>
              <a:rPr lang="en-US" sz="3600" dirty="0" err="1" smtClean="0"/>
              <a:t>lainnya</a:t>
            </a:r>
            <a:r>
              <a:rPr lang="en-US" sz="3600" dirty="0" smtClean="0"/>
              <a:t> (</a:t>
            </a:r>
            <a:r>
              <a:rPr lang="en-US" sz="3600" dirty="0" err="1" smtClean="0"/>
              <a:t>suara</a:t>
            </a:r>
            <a:r>
              <a:rPr lang="en-US" sz="3600" dirty="0" smtClean="0"/>
              <a:t>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merdu,kulit</a:t>
            </a:r>
            <a:r>
              <a:rPr lang="en-US" sz="3600" dirty="0" smtClean="0"/>
              <a:t> </a:t>
            </a:r>
            <a:r>
              <a:rPr lang="en-US" sz="3600" dirty="0" err="1" smtClean="0"/>
              <a:t>lebih</a:t>
            </a:r>
            <a:r>
              <a:rPr lang="en-US" sz="3600" dirty="0" smtClean="0"/>
              <a:t> </a:t>
            </a:r>
            <a:r>
              <a:rPr lang="en-US" sz="3600" dirty="0" err="1" smtClean="0"/>
              <a:t>halus</a:t>
            </a:r>
            <a:r>
              <a:rPr lang="en-US" sz="3600" dirty="0" smtClean="0"/>
              <a:t>)</a:t>
            </a:r>
            <a:endParaRPr lang="id-ID" sz="36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25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7686700" cy="142876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PERAN SEKS / PERAN KODRATI MANUSIA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649860"/>
            <a:ext cx="8472518" cy="3636660"/>
          </a:xfrm>
        </p:spPr>
        <p:txBody>
          <a:bodyPr>
            <a:normAutofit/>
          </a:bodyPr>
          <a:lstStyle/>
          <a:p>
            <a:pPr lvl="2"/>
            <a:r>
              <a:rPr lang="en-US" sz="3600" dirty="0" err="1" smtClean="0"/>
              <a:t>Perbedaan</a:t>
            </a:r>
            <a:r>
              <a:rPr lang="en-US" sz="3600" dirty="0" smtClean="0"/>
              <a:t> </a:t>
            </a:r>
            <a:r>
              <a:rPr lang="en-US" sz="3600" dirty="0" err="1" smtClean="0"/>
              <a:t>seks</a:t>
            </a:r>
            <a:r>
              <a:rPr lang="en-US" sz="3600" dirty="0" smtClean="0"/>
              <a:t> (</a:t>
            </a:r>
            <a:r>
              <a:rPr lang="en-US" sz="3600" dirty="0" err="1" smtClean="0"/>
              <a:t>jenis</a:t>
            </a:r>
            <a:r>
              <a:rPr lang="en-US" sz="3600" dirty="0" smtClean="0"/>
              <a:t> </a:t>
            </a:r>
            <a:r>
              <a:rPr lang="en-US" sz="3600" dirty="0" err="1" smtClean="0"/>
              <a:t>kelamin</a:t>
            </a:r>
            <a:r>
              <a:rPr lang="en-US" sz="3600" dirty="0" smtClean="0"/>
              <a:t> </a:t>
            </a:r>
            <a:r>
              <a:rPr lang="en-US" sz="3600" dirty="0" err="1" smtClean="0"/>
              <a:t>sejak</a:t>
            </a:r>
            <a:r>
              <a:rPr lang="en-US" sz="3600" dirty="0" smtClean="0"/>
              <a:t> </a:t>
            </a:r>
            <a:r>
              <a:rPr lang="en-US" sz="3600" dirty="0" err="1" smtClean="0"/>
              <a:t>lahir</a:t>
            </a:r>
            <a:r>
              <a:rPr lang="en-US" sz="3600" dirty="0" smtClean="0"/>
              <a:t>) </a:t>
            </a:r>
            <a:r>
              <a:rPr lang="en-US" sz="3600" dirty="0" err="1" smtClean="0"/>
              <a:t>membawa</a:t>
            </a:r>
            <a:r>
              <a:rPr lang="en-US" sz="3600" dirty="0" smtClean="0"/>
              <a:t> </a:t>
            </a:r>
            <a:r>
              <a:rPr lang="en-US" sz="3600" dirty="0" err="1" smtClean="0"/>
              <a:t>konsekuensi</a:t>
            </a:r>
            <a:r>
              <a:rPr lang="en-US" sz="3600" dirty="0" smtClean="0"/>
              <a:t> PEREMPUAN </a:t>
            </a:r>
            <a:r>
              <a:rPr lang="en-US" sz="3600" dirty="0" err="1" smtClean="0"/>
              <a:t>bisa</a:t>
            </a:r>
            <a:r>
              <a:rPr lang="en-US" sz="3600" dirty="0" smtClean="0"/>
              <a:t> HAMIL,MELAHIRKAN </a:t>
            </a:r>
            <a:r>
              <a:rPr lang="en-US" sz="3600" dirty="0" err="1" smtClean="0"/>
              <a:t>dan</a:t>
            </a:r>
            <a:r>
              <a:rPr lang="en-US" sz="3600" dirty="0" smtClean="0"/>
              <a:t> MENYUSUI </a:t>
            </a:r>
            <a:r>
              <a:rPr lang="en-US" sz="3600" dirty="0" err="1" smtClean="0"/>
              <a:t>sedangkan</a:t>
            </a:r>
            <a:r>
              <a:rPr lang="en-US" sz="3600" dirty="0" smtClean="0"/>
              <a:t> LAKI-LAKI </a:t>
            </a:r>
            <a:r>
              <a:rPr lang="en-US" sz="3600" dirty="0" err="1" smtClean="0"/>
              <a:t>bisa</a:t>
            </a:r>
            <a:r>
              <a:rPr lang="en-US" sz="3600" dirty="0" smtClean="0"/>
              <a:t> MENGHAMILI</a:t>
            </a:r>
            <a:endParaRPr lang="id-ID" sz="3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11780"/>
            <a:ext cx="8229600" cy="3388988"/>
          </a:xfrm>
        </p:spPr>
        <p:txBody>
          <a:bodyPr/>
          <a:lstStyle/>
          <a:p>
            <a:r>
              <a:rPr lang="en-US" dirty="0" err="1" smtClean="0"/>
              <a:t>Kuat</a:t>
            </a:r>
            <a:r>
              <a:rPr lang="en-US" dirty="0" smtClean="0"/>
              <a:t>				   </a:t>
            </a:r>
            <a:r>
              <a:rPr lang="en-US" dirty="0" err="1" smtClean="0"/>
              <a:t>Lemah</a:t>
            </a:r>
            <a:r>
              <a:rPr lang="en-US" dirty="0" smtClean="0"/>
              <a:t>	</a:t>
            </a:r>
          </a:p>
          <a:p>
            <a:r>
              <a:rPr lang="en-US" dirty="0" err="1" smtClean="0"/>
              <a:t>Tampan</a:t>
            </a:r>
            <a:r>
              <a:rPr lang="en-US" dirty="0" smtClean="0"/>
              <a:t>				   </a:t>
            </a:r>
            <a:r>
              <a:rPr lang="en-US" dirty="0" err="1" smtClean="0"/>
              <a:t>Cantik</a:t>
            </a:r>
            <a:endParaRPr lang="en-US" dirty="0" smtClean="0"/>
          </a:p>
          <a:p>
            <a:r>
              <a:rPr lang="en-US" dirty="0" err="1" smtClean="0"/>
              <a:t>Kasar</a:t>
            </a:r>
            <a:r>
              <a:rPr lang="en-US" dirty="0" smtClean="0"/>
              <a:t>				   </a:t>
            </a:r>
            <a:r>
              <a:rPr lang="en-US" dirty="0" err="1" smtClean="0"/>
              <a:t>Halus</a:t>
            </a:r>
            <a:r>
              <a:rPr lang="en-US" dirty="0" smtClean="0"/>
              <a:t>/</a:t>
            </a:r>
            <a:r>
              <a:rPr lang="en-US" dirty="0" err="1" smtClean="0"/>
              <a:t>lembut</a:t>
            </a:r>
            <a:endParaRPr lang="en-US" dirty="0" smtClean="0"/>
          </a:p>
          <a:p>
            <a:r>
              <a:rPr lang="en-US" dirty="0" err="1" smtClean="0"/>
              <a:t>Publik</a:t>
            </a:r>
            <a:r>
              <a:rPr lang="en-US" dirty="0" smtClean="0"/>
              <a:t>/</a:t>
            </a:r>
            <a:r>
              <a:rPr lang="en-US" dirty="0" err="1" smtClean="0"/>
              <a:t>diluar</a:t>
            </a:r>
            <a:r>
              <a:rPr lang="en-US" dirty="0" smtClean="0"/>
              <a:t>			   </a:t>
            </a:r>
            <a:r>
              <a:rPr lang="en-US" dirty="0" err="1" smtClean="0"/>
              <a:t>Domestik</a:t>
            </a:r>
            <a:r>
              <a:rPr lang="en-US" dirty="0" smtClean="0"/>
              <a:t>/</a:t>
            </a:r>
            <a:r>
              <a:rPr lang="en-US" dirty="0" err="1" smtClean="0"/>
              <a:t>didalam</a:t>
            </a:r>
            <a:endParaRPr lang="en-US" dirty="0" smtClean="0"/>
          </a:p>
          <a:p>
            <a:r>
              <a:rPr lang="en-US" dirty="0" err="1" smtClean="0"/>
              <a:t>Menguasai</a:t>
            </a:r>
            <a:r>
              <a:rPr lang="en-US" dirty="0" smtClean="0"/>
              <a:t>		            </a:t>
            </a:r>
            <a:r>
              <a:rPr lang="en-US" dirty="0" err="1" smtClean="0"/>
              <a:t>Dikuasai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err="1" smtClean="0"/>
              <a:t>Laki</a:t>
            </a:r>
            <a:r>
              <a:rPr lang="en-US" sz="4400" dirty="0" smtClean="0"/>
              <a:t> – </a:t>
            </a:r>
            <a:r>
              <a:rPr lang="en-US" sz="4400" dirty="0" err="1" smtClean="0"/>
              <a:t>laki</a:t>
            </a:r>
            <a:r>
              <a:rPr lang="en-US" sz="4400" dirty="0" smtClean="0"/>
              <a:t>:			</a:t>
            </a:r>
            <a:r>
              <a:rPr lang="en-US" sz="4400" dirty="0" err="1" smtClean="0"/>
              <a:t>Perempuan</a:t>
            </a:r>
            <a:endParaRPr lang="id-ID" sz="4400" dirty="0"/>
          </a:p>
        </p:txBody>
      </p:sp>
      <p:sp>
        <p:nvSpPr>
          <p:cNvPr id="4" name="Left-Right Arrow 3"/>
          <p:cNvSpPr/>
          <p:nvPr/>
        </p:nvSpPr>
        <p:spPr>
          <a:xfrm>
            <a:off x="3000364" y="3214686"/>
            <a:ext cx="2214578" cy="121444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PERAN GENDER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49860"/>
            <a:ext cx="8229600" cy="2850842"/>
          </a:xfrm>
        </p:spPr>
        <p:txBody>
          <a:bodyPr>
            <a:normAutofit/>
          </a:bodyPr>
          <a:lstStyle/>
          <a:p>
            <a:pPr lvl="2"/>
            <a:r>
              <a:rPr lang="en-US" sz="3600" dirty="0" err="1" smtClean="0"/>
              <a:t>Peran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mengurus</a:t>
            </a:r>
            <a:r>
              <a:rPr lang="en-US" sz="3600" dirty="0" smtClean="0"/>
              <a:t> </a:t>
            </a:r>
            <a:r>
              <a:rPr lang="en-US" sz="3600" dirty="0" err="1" smtClean="0"/>
              <a:t>anak,membesarkan</a:t>
            </a:r>
            <a:r>
              <a:rPr lang="en-US" sz="3600" dirty="0" smtClean="0"/>
              <a:t> </a:t>
            </a:r>
            <a:r>
              <a:rPr lang="en-US" sz="3600" dirty="0" err="1" smtClean="0"/>
              <a:t>anak,mencari</a:t>
            </a:r>
            <a:r>
              <a:rPr lang="en-US" sz="3600" dirty="0" smtClean="0"/>
              <a:t> </a:t>
            </a:r>
            <a:r>
              <a:rPr lang="en-US" sz="3600" dirty="0" err="1" smtClean="0"/>
              <a:t>nafkah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peran</a:t>
            </a:r>
            <a:r>
              <a:rPr lang="en-US" sz="3600" dirty="0" smtClean="0"/>
              <a:t> – </a:t>
            </a:r>
            <a:r>
              <a:rPr lang="en-US" sz="3600" dirty="0" err="1" smtClean="0"/>
              <a:t>peran</a:t>
            </a:r>
            <a:r>
              <a:rPr lang="en-US" sz="3600" dirty="0" smtClean="0"/>
              <a:t> </a:t>
            </a:r>
            <a:r>
              <a:rPr lang="en-US" sz="3600" dirty="0" err="1" smtClean="0"/>
              <a:t>kemasyarakatan</a:t>
            </a:r>
            <a:r>
              <a:rPr lang="en-US" sz="3600" dirty="0" smtClean="0"/>
              <a:t> </a:t>
            </a:r>
            <a:r>
              <a:rPr lang="en-US" sz="3600" dirty="0" err="1" smtClean="0"/>
              <a:t>lainnya</a:t>
            </a:r>
            <a:r>
              <a:rPr lang="en-US" sz="3600" dirty="0" smtClean="0"/>
              <a:t>.</a:t>
            </a:r>
            <a:endParaRPr lang="id-ID" sz="3600" dirty="0"/>
          </a:p>
        </p:txBody>
      </p:sp>
      <p:sp>
        <p:nvSpPr>
          <p:cNvPr id="5" name="Right Arrow 4"/>
          <p:cNvSpPr/>
          <p:nvPr/>
        </p:nvSpPr>
        <p:spPr>
          <a:xfrm>
            <a:off x="714348" y="2714620"/>
            <a:ext cx="71438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61"/>
            <a:ext cx="8229600" cy="4525963"/>
          </a:xfrm>
        </p:spPr>
        <p:txBody>
          <a:bodyPr/>
          <a:lstStyle/>
          <a:p>
            <a:r>
              <a:rPr lang="en-US" sz="2800" dirty="0" smtClean="0"/>
              <a:t>PERAN DOMESTIC/</a:t>
            </a:r>
            <a:r>
              <a:rPr lang="en-US" sz="2800" dirty="0" err="1" smtClean="0"/>
              <a:t>didalam</a:t>
            </a:r>
            <a:r>
              <a:rPr lang="en-US" sz="2800" dirty="0" smtClean="0"/>
              <a:t>	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uang,kekuasaan</a:t>
            </a:r>
            <a:r>
              <a:rPr lang="en-US" sz="2800" dirty="0" smtClean="0"/>
              <a:t> &amp;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diserahkan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kaum</a:t>
            </a:r>
            <a:r>
              <a:rPr lang="en-US" sz="2800" dirty="0" smtClean="0"/>
              <a:t> </a:t>
            </a:r>
            <a:r>
              <a:rPr lang="en-US" sz="2800" dirty="0" err="1" smtClean="0"/>
              <a:t>perempuan</a:t>
            </a:r>
            <a:endParaRPr lang="en-US" sz="2800" dirty="0" smtClean="0"/>
          </a:p>
          <a:p>
            <a:endParaRPr lang="en-US" dirty="0" smtClean="0"/>
          </a:p>
          <a:p>
            <a:r>
              <a:rPr lang="en-US" sz="2800" dirty="0" smtClean="0"/>
              <a:t>PERAN PUBLIK yang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uang,pengaruh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diserahkan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kaum</a:t>
            </a:r>
            <a:r>
              <a:rPr lang="en-US" sz="2800" dirty="0" smtClean="0"/>
              <a:t> </a:t>
            </a:r>
            <a:r>
              <a:rPr lang="en-US" sz="2800" dirty="0" err="1" smtClean="0"/>
              <a:t>laki</a:t>
            </a:r>
            <a:r>
              <a:rPr lang="en-US" sz="2800" dirty="0" smtClean="0"/>
              <a:t> - </a:t>
            </a:r>
            <a:r>
              <a:rPr lang="en-US" sz="2800" dirty="0" err="1" smtClean="0"/>
              <a:t>laki</a:t>
            </a:r>
            <a:endParaRPr lang="en-US" sz="2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/>
          <a:p>
            <a:r>
              <a:rPr lang="en-US" dirty="0" smtClean="0"/>
              <a:t>PEMBAGIAN PERAN GENDER</a:t>
            </a:r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>
            <a:off x="500034" y="2428868"/>
            <a:ext cx="28575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ight Arrow 4"/>
          <p:cNvSpPr/>
          <p:nvPr/>
        </p:nvSpPr>
        <p:spPr>
          <a:xfrm>
            <a:off x="500034" y="4143380"/>
            <a:ext cx="28575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222" y="928694"/>
            <a:ext cx="8786778" cy="607220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Akibat</a:t>
            </a:r>
            <a:r>
              <a:rPr lang="en-US" sz="3600" dirty="0" smtClean="0"/>
              <a:t> </a:t>
            </a:r>
            <a:r>
              <a:rPr lang="en-US" sz="3600" dirty="0" err="1" smtClean="0"/>
              <a:t>pembagian</a:t>
            </a:r>
            <a:r>
              <a:rPr lang="en-US" sz="3600" dirty="0" smtClean="0"/>
              <a:t> </a:t>
            </a:r>
            <a:r>
              <a:rPr lang="en-US" sz="3600" dirty="0" err="1" smtClean="0"/>
              <a:t>kerja</a:t>
            </a:r>
            <a:r>
              <a:rPr lang="en-US" sz="3600" dirty="0" smtClean="0"/>
              <a:t> yang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seimbang</a:t>
            </a:r>
            <a:r>
              <a:rPr lang="en-US" sz="3600" dirty="0" smtClean="0"/>
              <a:t> </a:t>
            </a:r>
            <a:r>
              <a:rPr lang="en-US" sz="3600" dirty="0" err="1" smtClean="0"/>
              <a:t>melahirkan</a:t>
            </a:r>
            <a:r>
              <a:rPr lang="en-US" sz="3600" dirty="0" smtClean="0"/>
              <a:t> </a:t>
            </a:r>
            <a:r>
              <a:rPr lang="en-US" sz="3600" dirty="0" err="1" smtClean="0"/>
              <a:t>ketimpangan</a:t>
            </a:r>
            <a:r>
              <a:rPr lang="en-US" sz="3600" dirty="0" smtClean="0"/>
              <a:t> </a:t>
            </a:r>
            <a:r>
              <a:rPr lang="en-US" sz="3600" dirty="0" err="1" smtClean="0"/>
              <a:t>peran</a:t>
            </a:r>
            <a:r>
              <a:rPr lang="en-US" sz="3600" dirty="0" smtClean="0"/>
              <a:t> </a:t>
            </a:r>
            <a:r>
              <a:rPr lang="en-US" sz="3600" dirty="0" err="1" smtClean="0"/>
              <a:t>laki</a:t>
            </a:r>
            <a:r>
              <a:rPr lang="en-US" sz="3600" dirty="0" smtClean="0"/>
              <a:t> – </a:t>
            </a:r>
            <a:r>
              <a:rPr lang="en-US" sz="3600" dirty="0" err="1" smtClean="0"/>
              <a:t>laki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perempuan.Laki</a:t>
            </a:r>
            <a:r>
              <a:rPr lang="en-US" sz="3600" dirty="0" smtClean="0"/>
              <a:t> – </a:t>
            </a:r>
            <a:r>
              <a:rPr lang="en-US" sz="3600" dirty="0" err="1" smtClean="0"/>
              <a:t>laki</a:t>
            </a:r>
            <a:r>
              <a:rPr lang="en-US" sz="3600" dirty="0" smtClean="0"/>
              <a:t> </a:t>
            </a:r>
            <a:r>
              <a:rPr lang="en-US" sz="3600" dirty="0" err="1" smtClean="0"/>
              <a:t>berada</a:t>
            </a:r>
            <a:r>
              <a:rPr lang="en-US" sz="3600" dirty="0" smtClean="0"/>
              <a:t> </a:t>
            </a:r>
            <a:r>
              <a:rPr lang="en-US" sz="3600" dirty="0" err="1" smtClean="0"/>
              <a:t>di</a:t>
            </a:r>
            <a:r>
              <a:rPr lang="en-US" sz="3600" dirty="0" smtClean="0"/>
              <a:t> </a:t>
            </a:r>
            <a:r>
              <a:rPr lang="en-US" sz="3600" dirty="0" err="1" smtClean="0"/>
              <a:t>daerah</a:t>
            </a:r>
            <a:r>
              <a:rPr lang="en-US" sz="3600" dirty="0" smtClean="0"/>
              <a:t> yang </a:t>
            </a:r>
            <a:r>
              <a:rPr lang="en-US" sz="3600" dirty="0" err="1" smtClean="0"/>
              <a:t>makin</a:t>
            </a:r>
            <a:r>
              <a:rPr lang="en-US" sz="3600" dirty="0" smtClean="0"/>
              <a:t> lama </a:t>
            </a:r>
            <a:r>
              <a:rPr lang="en-US" sz="3600" dirty="0" err="1" smtClean="0"/>
              <a:t>makin</a:t>
            </a:r>
            <a:r>
              <a:rPr lang="en-US" sz="3600" dirty="0" smtClean="0"/>
              <a:t> </a:t>
            </a:r>
            <a:r>
              <a:rPr lang="en-US" sz="3600" dirty="0" err="1" smtClean="0"/>
              <a:t>berkuasa,menghasilkan</a:t>
            </a:r>
            <a:r>
              <a:rPr lang="en-US" sz="3600" dirty="0" smtClean="0"/>
              <a:t> </a:t>
            </a:r>
            <a:r>
              <a:rPr lang="en-US" sz="3600" dirty="0" err="1" smtClean="0"/>
              <a:t>uang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pengaruh,sedangkan</a:t>
            </a:r>
            <a:r>
              <a:rPr lang="en-US" sz="3600" dirty="0" smtClean="0"/>
              <a:t> </a:t>
            </a:r>
            <a:r>
              <a:rPr lang="en-US" sz="3600" dirty="0" err="1" smtClean="0"/>
              <a:t>perempuan</a:t>
            </a:r>
            <a:r>
              <a:rPr lang="en-US" sz="3600" dirty="0" smtClean="0"/>
              <a:t> </a:t>
            </a:r>
            <a:r>
              <a:rPr lang="en-US" sz="3600" dirty="0" err="1" smtClean="0"/>
              <a:t>tidak</a:t>
            </a:r>
            <a:r>
              <a:rPr lang="en-US" sz="3600" dirty="0" smtClean="0"/>
              <a:t> </a:t>
            </a:r>
            <a:r>
              <a:rPr lang="en-US" sz="3600" dirty="0" err="1" smtClean="0"/>
              <a:t>menghasilkan</a:t>
            </a:r>
            <a:r>
              <a:rPr lang="en-US" sz="3600" dirty="0" smtClean="0"/>
              <a:t> </a:t>
            </a:r>
            <a:r>
              <a:rPr lang="en-US" sz="3600" dirty="0" err="1" smtClean="0"/>
              <a:t>uang,pengaruh</a:t>
            </a:r>
            <a:r>
              <a:rPr lang="en-US" sz="3600" dirty="0" smtClean="0"/>
              <a:t> </a:t>
            </a:r>
            <a:r>
              <a:rPr lang="en-US" sz="3600" dirty="0" err="1" smtClean="0"/>
              <a:t>ataupun</a:t>
            </a:r>
            <a:r>
              <a:rPr lang="en-US" sz="3600" dirty="0" smtClean="0"/>
              <a:t> </a:t>
            </a:r>
            <a:r>
              <a:rPr lang="en-US" sz="3600" dirty="0" err="1" smtClean="0"/>
              <a:t>kekuasaan.Lahirlah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berakibat</a:t>
            </a:r>
            <a:r>
              <a:rPr lang="en-US" sz="3600" dirty="0" smtClean="0"/>
              <a:t> </a:t>
            </a:r>
            <a:r>
              <a:rPr lang="en-US" sz="3600" dirty="0" err="1" smtClean="0"/>
              <a:t>ketidak</a:t>
            </a:r>
            <a:r>
              <a:rPr lang="en-US" sz="3600" dirty="0" smtClean="0"/>
              <a:t> </a:t>
            </a:r>
            <a:r>
              <a:rPr lang="en-US" sz="3600" dirty="0" err="1" smtClean="0"/>
              <a:t>adilan</a:t>
            </a:r>
            <a:r>
              <a:rPr lang="en-US" sz="3600" dirty="0" smtClean="0"/>
              <a:t> gender yang </a:t>
            </a:r>
            <a:r>
              <a:rPr lang="en-US" sz="3600" dirty="0" err="1" smtClean="0"/>
              <a:t>merugikan</a:t>
            </a:r>
            <a:r>
              <a:rPr lang="en-US" sz="3600" dirty="0" smtClean="0"/>
              <a:t> </a:t>
            </a:r>
            <a:r>
              <a:rPr lang="en-US" sz="3600" dirty="0" err="1" smtClean="0"/>
              <a:t>perempuan</a:t>
            </a:r>
            <a:endParaRPr lang="id-ID" sz="3600" dirty="0"/>
          </a:p>
        </p:txBody>
      </p:sp>
      <p:sp>
        <p:nvSpPr>
          <p:cNvPr id="4" name="Right Arrow 3"/>
          <p:cNvSpPr/>
          <p:nvPr/>
        </p:nvSpPr>
        <p:spPr>
          <a:xfrm>
            <a:off x="285752" y="1000108"/>
            <a:ext cx="357158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322" y="428628"/>
            <a:ext cx="7072330" cy="857232"/>
          </a:xfrm>
        </p:spPr>
        <p:txBody>
          <a:bodyPr/>
          <a:lstStyle/>
          <a:p>
            <a:r>
              <a:rPr lang="en-US" dirty="0" smtClean="0"/>
              <a:t>KETIDAK ADILAN GENDER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DALAM KELUARGA : </a:t>
            </a:r>
            <a:r>
              <a:rPr lang="en-US" sz="2800" dirty="0" err="1" smtClean="0"/>
              <a:t>istri</a:t>
            </a:r>
            <a:r>
              <a:rPr lang="en-US" sz="2800" dirty="0" smtClean="0"/>
              <a:t> </a:t>
            </a:r>
            <a:r>
              <a:rPr lang="en-US" sz="2800" dirty="0" err="1" smtClean="0"/>
              <a:t>mengurus</a:t>
            </a:r>
            <a:r>
              <a:rPr lang="en-US" sz="2800" dirty="0" smtClean="0"/>
              <a:t> </a:t>
            </a:r>
            <a:r>
              <a:rPr lang="en-US" sz="2800" dirty="0" err="1" smtClean="0"/>
              <a:t>anak,suami</a:t>
            </a:r>
            <a:r>
              <a:rPr lang="en-US" sz="2800" dirty="0" smtClean="0"/>
              <a:t> </a:t>
            </a:r>
            <a:r>
              <a:rPr lang="en-US" sz="2800" dirty="0" err="1" smtClean="0"/>
              <a:t>bekerja,sebagian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diambil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suami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sepihak,anak</a:t>
            </a:r>
            <a:r>
              <a:rPr lang="en-US" sz="2800" dirty="0" smtClean="0"/>
              <a:t> </a:t>
            </a:r>
            <a:r>
              <a:rPr lang="en-US" sz="2800" dirty="0" err="1" smtClean="0"/>
              <a:t>laki</a:t>
            </a:r>
            <a:r>
              <a:rPr lang="en-US" sz="2800" dirty="0" smtClean="0"/>
              <a:t> – </a:t>
            </a:r>
            <a:r>
              <a:rPr lang="en-US" sz="2800" dirty="0" err="1" smtClean="0"/>
              <a:t>lakidiutamakan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meneruskan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jenjang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DALAM MASYARAKAT : </a:t>
            </a:r>
            <a:r>
              <a:rPr lang="en-US" sz="2800" dirty="0" err="1" smtClean="0"/>
              <a:t>peran</a:t>
            </a:r>
            <a:r>
              <a:rPr lang="en-US" sz="2800" dirty="0" smtClean="0"/>
              <a:t> – </a:t>
            </a:r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perempuan</a:t>
            </a:r>
            <a:r>
              <a:rPr lang="en-US" sz="2800" dirty="0" smtClean="0"/>
              <a:t> </a:t>
            </a:r>
            <a:r>
              <a:rPr lang="en-US" sz="2800" dirty="0" err="1" smtClean="0"/>
              <a:t>dibatasi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– </a:t>
            </a:r>
            <a:r>
              <a:rPr lang="en-US" sz="2800" dirty="0" err="1" smtClean="0"/>
              <a:t>hal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seksi</a:t>
            </a:r>
            <a:r>
              <a:rPr lang="en-US" sz="2800" dirty="0" smtClean="0"/>
              <a:t> </a:t>
            </a:r>
            <a:r>
              <a:rPr lang="en-US" sz="2800" dirty="0" err="1" smtClean="0"/>
              <a:t>konsumsi,penerima</a:t>
            </a:r>
            <a:r>
              <a:rPr lang="en-US" sz="2800" dirty="0" smtClean="0"/>
              <a:t> </a:t>
            </a:r>
            <a:r>
              <a:rPr lang="en-US" sz="2800" dirty="0" err="1" smtClean="0"/>
              <a:t>tamu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panitia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DALAM PEMERINTAHAN :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kebijakan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mengutamakan</a:t>
            </a:r>
            <a:r>
              <a:rPr lang="en-US" sz="2800" dirty="0" smtClean="0"/>
              <a:t> </a:t>
            </a:r>
            <a:r>
              <a:rPr lang="en-US" sz="2800" dirty="0" err="1" smtClean="0"/>
              <a:t>laki</a:t>
            </a:r>
            <a:r>
              <a:rPr lang="en-US" sz="2800" dirty="0" smtClean="0"/>
              <a:t> – </a:t>
            </a:r>
            <a:r>
              <a:rPr lang="en-US" sz="2800" dirty="0" err="1" smtClean="0"/>
              <a:t>laki</a:t>
            </a:r>
            <a:r>
              <a:rPr lang="en-US" sz="2800" dirty="0" smtClean="0"/>
              <a:t>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undang</a:t>
            </a:r>
            <a:r>
              <a:rPr lang="en-US" sz="2800" dirty="0" smtClean="0"/>
              <a:t> – </a:t>
            </a:r>
            <a:r>
              <a:rPr lang="en-US" sz="2800" dirty="0" err="1" smtClean="0"/>
              <a:t>undang</a:t>
            </a:r>
            <a:r>
              <a:rPr lang="en-US" sz="2800" dirty="0" smtClean="0"/>
              <a:t> </a:t>
            </a:r>
            <a:r>
              <a:rPr lang="en-US" sz="2800" dirty="0" err="1" smtClean="0"/>
              <a:t>perburuhan</a:t>
            </a:r>
            <a:r>
              <a:rPr lang="en-US" sz="2800" dirty="0" smtClean="0"/>
              <a:t> </a:t>
            </a:r>
            <a:r>
              <a:rPr lang="en-US" sz="2800" dirty="0" err="1" smtClean="0"/>
              <a:t>tunjangan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</a:t>
            </a:r>
            <a:r>
              <a:rPr lang="en-US" sz="2800" dirty="0" smtClean="0"/>
              <a:t> </a:t>
            </a:r>
            <a:r>
              <a:rPr lang="en-US" sz="2800" dirty="0" err="1" smtClean="0"/>
              <a:t>melekat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laki</a:t>
            </a:r>
            <a:r>
              <a:rPr lang="en-US" sz="2800" dirty="0" smtClean="0"/>
              <a:t> – </a:t>
            </a:r>
            <a:r>
              <a:rPr lang="en-US" sz="2800" dirty="0" err="1" smtClean="0"/>
              <a:t>laki</a:t>
            </a:r>
            <a:r>
              <a:rPr lang="en-US" sz="2800" dirty="0" smtClean="0"/>
              <a:t>.</a:t>
            </a:r>
            <a:endParaRPr lang="id-ID" sz="28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_Trek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234</TotalTime>
  <Words>866</Words>
  <Application>Microsoft Office PowerPoint</Application>
  <PresentationFormat>On-screen Show (4:3)</PresentationFormat>
  <Paragraphs>119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14</vt:i4>
      </vt:variant>
      <vt:variant>
        <vt:lpstr>Slide Titles</vt:lpstr>
      </vt:variant>
      <vt:variant>
        <vt:i4>25</vt:i4>
      </vt:variant>
    </vt:vector>
  </HeadingPairs>
  <TitlesOfParts>
    <vt:vector size="39" baseType="lpstr">
      <vt:lpstr>Flow</vt:lpstr>
      <vt:lpstr>Concourse</vt:lpstr>
      <vt:lpstr>Solstice</vt:lpstr>
      <vt:lpstr>Trek</vt:lpstr>
      <vt:lpstr>1_Concourse</vt:lpstr>
      <vt:lpstr>2_Concourse</vt:lpstr>
      <vt:lpstr>Equity</vt:lpstr>
      <vt:lpstr>Urban</vt:lpstr>
      <vt:lpstr>1_Flow</vt:lpstr>
      <vt:lpstr>Opulent</vt:lpstr>
      <vt:lpstr>Paper</vt:lpstr>
      <vt:lpstr>1_Solstice</vt:lpstr>
      <vt:lpstr>1_Trek</vt:lpstr>
      <vt:lpstr>Oriel</vt:lpstr>
      <vt:lpstr>Peran Wanita dalam  Pembangunan Masyarakat</vt:lpstr>
      <vt:lpstr>Pengertian sex</vt:lpstr>
      <vt:lpstr>    JENIS KELAMIN YANG DIPEROLEH SEJAK LAHIR:</vt:lpstr>
      <vt:lpstr>PERAN SEKS / PERAN KODRATI MANUSIA</vt:lpstr>
      <vt:lpstr>Laki – laki:   Perempuan</vt:lpstr>
      <vt:lpstr>PERAN GENDER</vt:lpstr>
      <vt:lpstr>PEMBAGIAN PERAN GENDER</vt:lpstr>
      <vt:lpstr>Slide 8</vt:lpstr>
      <vt:lpstr>KETIDAK ADILAN GENDER</vt:lpstr>
      <vt:lpstr>PENGERTIAN PUG (gender mainstreaming)</vt:lpstr>
      <vt:lpstr>tujuan pengarusutamaan gender</vt:lpstr>
      <vt:lpstr>SASARAN PENGARUSUTAMAAN GENDER</vt:lpstr>
      <vt:lpstr>BUTA GENDER</vt:lpstr>
      <vt:lpstr>SENSITIF GENDER</vt:lpstr>
      <vt:lpstr>RESPONSIF GENDER</vt:lpstr>
      <vt:lpstr>NETRAL GENDER</vt:lpstr>
      <vt:lpstr>BIAS GENDER</vt:lpstr>
      <vt:lpstr>ISU GENDER</vt:lpstr>
      <vt:lpstr>Slide 19</vt:lpstr>
      <vt:lpstr>Slide 20</vt:lpstr>
      <vt:lpstr>Slide 21</vt:lpstr>
      <vt:lpstr>MENGAPA PUG DIPERLUKAN ?</vt:lpstr>
      <vt:lpstr>APA KEUNTUNGAN MENYELENGGARAKAN PUG?DAPAT DIIDENTIFIKASI APAKAH LAKI – LAKI &amp; PEREMPUAN</vt:lpstr>
      <vt:lpstr>Sasaran yang dilaksanakan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sex</dc:title>
  <dc:creator>Anton</dc:creator>
  <cp:lastModifiedBy>SOSIATRI</cp:lastModifiedBy>
  <cp:revision>32</cp:revision>
  <dcterms:created xsi:type="dcterms:W3CDTF">2013-04-13T16:44:24Z</dcterms:created>
  <dcterms:modified xsi:type="dcterms:W3CDTF">2013-04-11T20:07:57Z</dcterms:modified>
</cp:coreProperties>
</file>