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0" r:id="rId8"/>
    <p:sldId id="263" r:id="rId9"/>
    <p:sldId id="269" r:id="rId10"/>
    <p:sldId id="270" r:id="rId11"/>
    <p:sldId id="271" r:id="rId12"/>
    <p:sldId id="272" r:id="rId13"/>
    <p:sldId id="264" r:id="rId14"/>
    <p:sldId id="265" r:id="rId15"/>
    <p:sldId id="267" r:id="rId16"/>
    <p:sldId id="268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41" autoAdjust="0"/>
  </p:normalViewPr>
  <p:slideViewPr>
    <p:cSldViewPr>
      <p:cViewPr varScale="1">
        <p:scale>
          <a:sx n="78" d="100"/>
          <a:sy n="78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96DB57-6EB4-4BF4-8821-57A1A18F0736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8D47B4-E5EE-464C-8CDE-384A9DF2181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KETERKAITAN </a:t>
            </a:r>
            <a:r>
              <a:rPr lang="en-US" dirty="0" smtClean="0"/>
              <a:t>DESA-KOTA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1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939172"/>
              </p:ext>
            </p:extLst>
          </p:nvPr>
        </p:nvGraphicFramePr>
        <p:xfrm>
          <a:off x="457200" y="990599"/>
          <a:ext cx="8229600" cy="5643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415745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Elemen-Elemen</a:t>
                      </a:r>
                      <a:endParaRPr lang="en-US" dirty="0"/>
                    </a:p>
                  </a:txBody>
                  <a:tcPr/>
                </a:tc>
              </a:tr>
              <a:tr h="1332662"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Sosial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etnis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agama</a:t>
                      </a:r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kekerabatan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endParaRPr lang="en-US" dirty="0" smtClean="0"/>
                    </a:p>
                  </a:txBody>
                  <a:tcPr/>
                </a:tc>
              </a:tr>
              <a:tr h="1947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err="1" smtClean="0"/>
                        <a:t>Jaringan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utilitas</a:t>
                      </a:r>
                      <a:endParaRPr lang="en-US" i="0" dirty="0" smtClean="0"/>
                    </a:p>
                    <a:p>
                      <a:r>
                        <a:rPr lang="en-US" i="0" baseline="0" dirty="0" err="1" smtClean="0"/>
                        <a:t>Jaringan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pendidikan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pelatihan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Sistem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diseminasi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informasi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hasil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penelitian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transformasi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perseorangan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Keterkaitan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kesehatan</a:t>
                      </a:r>
                      <a:endParaRPr lang="en-US" i="0" baseline="0" dirty="0" smtClean="0"/>
                    </a:p>
                  </a:txBody>
                  <a:tcPr/>
                </a:tc>
              </a:tr>
              <a:tr h="1947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Institusi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anggaran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sesuai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kewenangan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82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perkotaan-perdesaan</a:t>
            </a:r>
            <a:r>
              <a:rPr lang="en-US" dirty="0" smtClean="0"/>
              <a:t>,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 </a:t>
            </a:r>
            <a:r>
              <a:rPr lang="en-US" dirty="0" err="1" smtClean="0"/>
              <a:t>perkotaan-perdesaan</a:t>
            </a:r>
            <a:endParaRPr lang="en-US" dirty="0" smtClean="0"/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sosal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 </a:t>
            </a:r>
            <a:r>
              <a:rPr lang="en-US" dirty="0" err="1" smtClean="0"/>
              <a:t>perkotaan-perdesaan</a:t>
            </a:r>
            <a:endParaRPr lang="en-US" dirty="0" smtClean="0"/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 </a:t>
            </a:r>
            <a:r>
              <a:rPr lang="en-US" dirty="0" err="1" smtClean="0"/>
              <a:t>perkotaan-perdesaan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1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Bentuk</a:t>
            </a:r>
            <a:r>
              <a:rPr lang="en-US" dirty="0" smtClean="0"/>
              <a:t> linkages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Haris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Hans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Keterkaitan</a:t>
            </a:r>
            <a:r>
              <a:rPr lang="en-US" dirty="0" smtClean="0"/>
              <a:t> yang </a:t>
            </a:r>
            <a:r>
              <a:rPr lang="en-US" dirty="0" err="1" smtClean="0"/>
              <a:t>generatif</a:t>
            </a:r>
            <a:r>
              <a:rPr lang="en-US" dirty="0" smtClean="0"/>
              <a:t>, </a:t>
            </a:r>
            <a:r>
              <a:rPr lang="en-US" dirty="0" err="1" smtClean="0"/>
              <a:t>keterkaitan</a:t>
            </a:r>
            <a:r>
              <a:rPr lang="en-US" dirty="0" smtClean="0"/>
              <a:t> yang </a:t>
            </a:r>
            <a:r>
              <a:rPr lang="en-US" dirty="0" err="1" smtClean="0"/>
              <a:t>sinergis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 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generatif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surplus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eksploitatif</a:t>
            </a:r>
            <a:r>
              <a:rPr lang="en-US" dirty="0" smtClean="0"/>
              <a:t>/</a:t>
            </a:r>
            <a:r>
              <a:rPr lang="en-US" dirty="0" err="1" smtClean="0"/>
              <a:t>parasitik</a:t>
            </a:r>
            <a:r>
              <a:rPr lang="en-US" dirty="0" smtClean="0"/>
              <a:t>,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surplus di </a:t>
            </a:r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surplus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5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Siklus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keterkaitan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desa-kota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berkualitas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063528"/>
              </p:ext>
            </p:extLst>
          </p:nvPr>
        </p:nvGraphicFramePr>
        <p:xfrm>
          <a:off x="457200" y="1143000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51892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Ekonomi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Internasional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/input </a:t>
                      </a:r>
                      <a:r>
                        <a:rPr lang="en-US" dirty="0" err="1" smtClean="0"/>
                        <a:t>komuditas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pertanian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rendah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stabil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investasi</a:t>
                      </a:r>
                      <a:r>
                        <a:rPr lang="en-US" dirty="0" smtClean="0"/>
                        <a:t> di  </a:t>
                      </a:r>
                      <a:r>
                        <a:rPr lang="en-US" dirty="0" err="1" smtClean="0"/>
                        <a:t>pedesaan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sangat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terbatas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nasional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Ketidakcukupan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infrastruktur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desa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pendukung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lemahnya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masyarakat</a:t>
                      </a:r>
                      <a:endParaRPr lang="en-US" dirty="0"/>
                    </a:p>
                  </a:txBody>
                  <a:tcPr/>
                </a:tc>
              </a:tr>
              <a:tr h="81788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Pedesaan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72440" y="1981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57200" y="3124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72440" y="4267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0"/>
          </p:cNvCxnSpPr>
          <p:nvPr/>
        </p:nvCxnSpPr>
        <p:spPr>
          <a:xfrm flipV="1">
            <a:off x="685800" y="2286000"/>
            <a:ext cx="0" cy="838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0"/>
          </p:cNvCxnSpPr>
          <p:nvPr/>
        </p:nvCxnSpPr>
        <p:spPr>
          <a:xfrm>
            <a:off x="685800" y="3429000"/>
            <a:ext cx="15240" cy="838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03320" y="48768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CD\</a:t>
            </a:r>
            <a:endParaRPr lang="en-US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3733800" y="502920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Terbatasnya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investasi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produksi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>
            <a:off x="4610100" y="595884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26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182880" y="228600"/>
            <a:ext cx="8793480" cy="6400800"/>
            <a:chOff x="182880" y="228600"/>
            <a:chExt cx="8793480" cy="6400800"/>
          </a:xfrm>
        </p:grpSpPr>
        <p:sp>
          <p:nvSpPr>
            <p:cNvPr id="4" name="Flowchart: Process 3"/>
            <p:cNvSpPr/>
            <p:nvPr/>
          </p:nvSpPr>
          <p:spPr>
            <a:xfrm>
              <a:off x="335280" y="1036320"/>
              <a:ext cx="1905000" cy="792480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Kreatifitas</a:t>
              </a:r>
              <a:r>
                <a:rPr lang="en-US" sz="1400" dirty="0" smtClean="0">
                  <a:solidFill>
                    <a:schemeClr val="tx1"/>
                  </a:solidFill>
                </a:rPr>
                <a:t>,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lapangan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kerja</a:t>
              </a:r>
              <a:r>
                <a:rPr lang="en-US" sz="1400" dirty="0" smtClean="0">
                  <a:solidFill>
                    <a:schemeClr val="tx1"/>
                  </a:solidFill>
                </a:rPr>
                <a:t> &amp;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ketrampilan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rendah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" name="Flowchart: Process 4"/>
            <p:cNvSpPr/>
            <p:nvPr/>
          </p:nvSpPr>
          <p:spPr>
            <a:xfrm>
              <a:off x="3101340" y="1036320"/>
              <a:ext cx="1905000" cy="792480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Tidak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adanya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keterkaitan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hilir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Flowchart: Process 5"/>
            <p:cNvSpPr/>
            <p:nvPr/>
          </p:nvSpPr>
          <p:spPr>
            <a:xfrm>
              <a:off x="5562600" y="1063752"/>
              <a:ext cx="1905000" cy="76504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Permintaan</a:t>
              </a:r>
              <a:r>
                <a:rPr lang="en-US" dirty="0" smtClean="0">
                  <a:solidFill>
                    <a:schemeClr val="tx1"/>
                  </a:solidFill>
                </a:rPr>
                <a:t> input </a:t>
              </a:r>
              <a:r>
                <a:rPr lang="en-US" dirty="0" err="1" smtClean="0">
                  <a:solidFill>
                    <a:schemeClr val="tx1"/>
                  </a:solidFill>
                </a:rPr>
                <a:t>lokal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terbatas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Flowchart: Process 6"/>
            <p:cNvSpPr/>
            <p:nvPr/>
          </p:nvSpPr>
          <p:spPr>
            <a:xfrm>
              <a:off x="1905000" y="2023872"/>
              <a:ext cx="1905000" cy="7193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Pendapatan</a:t>
              </a:r>
              <a:r>
                <a:rPr lang="en-US" sz="1400" dirty="0" smtClean="0">
                  <a:solidFill>
                    <a:schemeClr val="tx1"/>
                  </a:solidFill>
                </a:rPr>
                <a:t> RT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Stagnan</a:t>
              </a:r>
              <a:r>
                <a:rPr lang="en-US" sz="1400" dirty="0" smtClean="0">
                  <a:solidFill>
                    <a:schemeClr val="tx1"/>
                  </a:solidFill>
                </a:rPr>
                <a:t>/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cenderung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turun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8" name="Flowchart: Alternate Process 7"/>
            <p:cNvSpPr/>
            <p:nvPr/>
          </p:nvSpPr>
          <p:spPr>
            <a:xfrm>
              <a:off x="1927860" y="3048000"/>
              <a:ext cx="1752600" cy="92964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>
                  <a:solidFill>
                    <a:schemeClr val="tx1"/>
                  </a:solidFill>
                </a:rPr>
                <a:t>Frekwensi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belanja</a:t>
              </a:r>
              <a:r>
                <a:rPr lang="en-US" dirty="0" smtClean="0">
                  <a:solidFill>
                    <a:schemeClr val="tx1"/>
                  </a:solidFill>
                </a:rPr>
                <a:t> di </a:t>
              </a:r>
              <a:r>
                <a:rPr lang="en-US" dirty="0" err="1" smtClean="0">
                  <a:solidFill>
                    <a:schemeClr val="tx1"/>
                  </a:solidFill>
                </a:rPr>
                <a:t>kota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kecil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jarang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Flowchart: Alternate Process 8"/>
            <p:cNvSpPr/>
            <p:nvPr/>
          </p:nvSpPr>
          <p:spPr>
            <a:xfrm>
              <a:off x="4991100" y="3048000"/>
              <a:ext cx="1752600" cy="92964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Layanan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penjualan</a:t>
              </a:r>
              <a:r>
                <a:rPr lang="en-US" sz="1600" dirty="0" smtClean="0">
                  <a:solidFill>
                    <a:schemeClr val="tx1"/>
                  </a:solidFill>
                </a:rPr>
                <a:t> input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produsen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terbatas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Flowchart: Alternate Process 9"/>
            <p:cNvSpPr/>
            <p:nvPr/>
          </p:nvSpPr>
          <p:spPr>
            <a:xfrm>
              <a:off x="2026920" y="4191000"/>
              <a:ext cx="1752600" cy="92964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</a:rPr>
                <a:t>Permintaan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tak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efektif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untuk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layanan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konsomsi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1" name="Flowchart: Alternate Process 10"/>
            <p:cNvSpPr/>
            <p:nvPr/>
          </p:nvSpPr>
          <p:spPr>
            <a:xfrm>
              <a:off x="5013960" y="4183380"/>
              <a:ext cx="1752600" cy="92964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Expor</a:t>
              </a:r>
              <a:r>
                <a:rPr lang="en-US" dirty="0" smtClean="0">
                  <a:solidFill>
                    <a:schemeClr val="tx1"/>
                  </a:solidFill>
                </a:rPr>
                <a:t> regional </a:t>
              </a:r>
              <a:r>
                <a:rPr lang="en-US" dirty="0" err="1" smtClean="0">
                  <a:solidFill>
                    <a:schemeClr val="tx1"/>
                  </a:solidFill>
                </a:rPr>
                <a:t>rendah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5715000"/>
              <a:ext cx="226314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Kerusakan</a:t>
              </a:r>
              <a:r>
                <a:rPr lang="en-US" sz="1400" dirty="0" smtClean="0">
                  <a:solidFill>
                    <a:schemeClr val="tx1"/>
                  </a:solidFill>
                </a:rPr>
                <a:t> sumberdaya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dan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degradasi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lingkungan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5638800" y="5715000"/>
              <a:ext cx="207264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Keterbatasan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peningkatan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pendapatan</a:t>
              </a:r>
              <a:r>
                <a:rPr lang="en-US" sz="1400" dirty="0" smtClean="0">
                  <a:solidFill>
                    <a:schemeClr val="tx1"/>
                  </a:solidFill>
                </a:rPr>
                <a:t>,</a:t>
              </a:r>
            </a:p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Kemiskinan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2895600" y="5715000"/>
              <a:ext cx="220980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Sistem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tidak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berkembang</a:t>
              </a:r>
              <a:r>
                <a:rPr lang="en-US" sz="1400" dirty="0" smtClean="0">
                  <a:solidFill>
                    <a:schemeClr val="tx1"/>
                  </a:solidFill>
                </a:rPr>
                <a:t>/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kebocoran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wilyah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3505200" y="2286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en-US" dirty="0"/>
            </a:p>
          </p:txBody>
        </p:sp>
        <p:cxnSp>
          <p:nvCxnSpPr>
            <p:cNvPr id="18" name="Straight Arrow Connector 17"/>
            <p:cNvCxnSpPr>
              <a:stCxn id="15" idx="4"/>
            </p:cNvCxnSpPr>
            <p:nvPr/>
          </p:nvCxnSpPr>
          <p:spPr>
            <a:xfrm>
              <a:off x="3779520" y="685800"/>
              <a:ext cx="0" cy="3505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287780" y="861060"/>
              <a:ext cx="50368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324600" y="861060"/>
              <a:ext cx="0" cy="1752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endCxn id="4" idx="0"/>
            </p:cNvCxnSpPr>
            <p:nvPr/>
          </p:nvCxnSpPr>
          <p:spPr>
            <a:xfrm>
              <a:off x="1287780" y="861060"/>
              <a:ext cx="0" cy="1752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324600" y="18288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6" idx="2"/>
            </p:cNvCxnSpPr>
            <p:nvPr/>
          </p:nvCxnSpPr>
          <p:spPr>
            <a:xfrm flipV="1">
              <a:off x="6515100" y="18288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4267200" y="18288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endCxn id="5" idx="2"/>
            </p:cNvCxnSpPr>
            <p:nvPr/>
          </p:nvCxnSpPr>
          <p:spPr>
            <a:xfrm flipV="1">
              <a:off x="4053840" y="1828800"/>
              <a:ext cx="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2880360" y="25908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1432560" y="1828800"/>
              <a:ext cx="0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Flowchart: Alternate Process 40"/>
            <p:cNvSpPr/>
            <p:nvPr/>
          </p:nvSpPr>
          <p:spPr>
            <a:xfrm>
              <a:off x="1082040" y="2895600"/>
              <a:ext cx="5943600" cy="2514600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2" name="Left Brace 41"/>
            <p:cNvSpPr/>
            <p:nvPr/>
          </p:nvSpPr>
          <p:spPr>
            <a:xfrm rot="16200000">
              <a:off x="3684270" y="2084070"/>
              <a:ext cx="632460" cy="6934200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182880" y="6858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4" name="Oval 43"/>
            <p:cNvSpPr/>
            <p:nvPr/>
          </p:nvSpPr>
          <p:spPr>
            <a:xfrm>
              <a:off x="2956560" y="85344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1676400" y="292608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1691640" y="18288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5318760" y="9144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4716780" y="397764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1722120" y="41529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4739640" y="28956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51" name="Oval 50"/>
            <p:cNvSpPr/>
            <p:nvPr/>
          </p:nvSpPr>
          <p:spPr>
            <a:xfrm>
              <a:off x="259080" y="57150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52" name="Oval 51"/>
            <p:cNvSpPr/>
            <p:nvPr/>
          </p:nvSpPr>
          <p:spPr>
            <a:xfrm>
              <a:off x="3810000" y="289560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53" name="Oval 52"/>
            <p:cNvSpPr/>
            <p:nvPr/>
          </p:nvSpPr>
          <p:spPr>
            <a:xfrm>
              <a:off x="5577840" y="569976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</a:t>
              </a:r>
              <a:endParaRPr lang="en-US" dirty="0"/>
            </a:p>
          </p:txBody>
        </p:sp>
        <p:sp>
          <p:nvSpPr>
            <p:cNvPr id="54" name="Oval 53"/>
            <p:cNvSpPr/>
            <p:nvPr/>
          </p:nvSpPr>
          <p:spPr>
            <a:xfrm>
              <a:off x="2804160" y="5699760"/>
              <a:ext cx="54864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en-US" dirty="0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8534400" y="2895600"/>
              <a:ext cx="0" cy="131064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 rot="5400000">
              <a:off x="7322820" y="1211580"/>
              <a:ext cx="2057400" cy="10058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Pertumbuhan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produksi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produsen</a:t>
              </a:r>
              <a:r>
                <a:rPr lang="en-US" sz="1400" dirty="0" smtClean="0">
                  <a:solidFill>
                    <a:schemeClr val="tx1"/>
                  </a:solidFill>
                </a:rPr>
                <a:t> yang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terbatas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 rot="5400000">
              <a:off x="7444740" y="4907280"/>
              <a:ext cx="2057400" cy="10058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Pertumbuhan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perkotaan</a:t>
              </a:r>
              <a:r>
                <a:rPr lang="en-US" sz="1400" dirty="0" smtClean="0">
                  <a:solidFill>
                    <a:schemeClr val="tx1"/>
                  </a:solidFill>
                </a:rPr>
                <a:t> yang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rendah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066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Siklus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wilayah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keterkaitan</a:t>
            </a:r>
            <a:r>
              <a:rPr lang="en-US" sz="3200" dirty="0" smtClean="0"/>
              <a:t> </a:t>
            </a:r>
            <a:r>
              <a:rPr lang="en-US" sz="3200" dirty="0" err="1" smtClean="0"/>
              <a:t>desa-kota</a:t>
            </a:r>
            <a:r>
              <a:rPr lang="en-US" sz="3200" dirty="0" smtClean="0"/>
              <a:t> </a:t>
            </a:r>
            <a:r>
              <a:rPr lang="en-US" sz="3200" dirty="0" err="1" smtClean="0"/>
              <a:t>berkualitas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467420"/>
              </p:ext>
            </p:extLst>
          </p:nvPr>
        </p:nvGraphicFramePr>
        <p:xfrm>
          <a:off x="457200" y="1219200"/>
          <a:ext cx="8229600" cy="315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Ekonomi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Internasional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/input </a:t>
                      </a:r>
                      <a:r>
                        <a:rPr lang="en-US" dirty="0" err="1" smtClean="0"/>
                        <a:t>komuditas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pasar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Internasional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stabil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menguntungkan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lokalissi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diversi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investasi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asing</a:t>
                      </a:r>
                      <a:endParaRPr lang="en-US" dirty="0"/>
                    </a:p>
                  </a:txBody>
                  <a:tcPr/>
                </a:tc>
              </a:tr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nasional</a:t>
                      </a:r>
                      <a:endParaRPr lang="en-US" dirty="0" smtClean="0"/>
                    </a:p>
                    <a:p>
                      <a:pPr algn="ctr"/>
                      <a:r>
                        <a:rPr lang="en-US" baseline="0" dirty="0" err="1" smtClean="0"/>
                        <a:t>Kondisi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infrastruktur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dasar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pendukung</a:t>
                      </a:r>
                      <a:r>
                        <a:rPr lang="en-US" baseline="0" dirty="0" smtClean="0"/>
                        <a:t>, yang </a:t>
                      </a:r>
                      <a:r>
                        <a:rPr lang="en-US" baseline="0" dirty="0" err="1" smtClean="0"/>
                        <a:t>cukup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memadai</a:t>
                      </a:r>
                      <a:r>
                        <a:rPr lang="en-US" baseline="0" dirty="0" smtClean="0"/>
                        <a:t>: </a:t>
                      </a:r>
                      <a:r>
                        <a:rPr lang="en-US" baseline="0" dirty="0" err="1" smtClean="0"/>
                        <a:t>Dukungan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sistim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insentif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pemerintah</a:t>
                      </a:r>
                      <a:r>
                        <a:rPr lang="en-US" baseline="0" dirty="0" smtClean="0"/>
                        <a:t> Daerah </a:t>
                      </a:r>
                      <a:endParaRPr lang="en-US" dirty="0"/>
                    </a:p>
                  </a:txBody>
                  <a:tcPr/>
                </a:tc>
              </a:tr>
              <a:tr h="81788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Pedesaan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72440" y="1981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57200" y="3124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72440" y="42672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0"/>
          </p:cNvCxnSpPr>
          <p:nvPr/>
        </p:nvCxnSpPr>
        <p:spPr>
          <a:xfrm flipV="1">
            <a:off x="685800" y="2286000"/>
            <a:ext cx="0" cy="838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0"/>
          </p:cNvCxnSpPr>
          <p:nvPr/>
        </p:nvCxnSpPr>
        <p:spPr>
          <a:xfrm>
            <a:off x="685800" y="3429000"/>
            <a:ext cx="15240" cy="838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03320" y="4876800"/>
            <a:ext cx="4572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CD\</a:t>
            </a:r>
            <a:endParaRPr lang="en-US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3733800" y="516636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Investasi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sektor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unggulan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>
            <a:off x="4610100" y="6096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32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335280" y="1036320"/>
            <a:ext cx="1905000" cy="79248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Kesempatan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kerja</a:t>
            </a:r>
            <a:r>
              <a:rPr lang="en-US" sz="1400" dirty="0" smtClean="0">
                <a:solidFill>
                  <a:schemeClr val="tx1"/>
                </a:solidFill>
              </a:rPr>
              <a:t> primer </a:t>
            </a:r>
            <a:r>
              <a:rPr lang="en-US" sz="1400" dirty="0" err="1" smtClean="0">
                <a:solidFill>
                  <a:schemeClr val="tx1"/>
                </a:solidFill>
              </a:rPr>
              <a:t>dan</a:t>
            </a:r>
            <a:r>
              <a:rPr lang="en-US" sz="1400" dirty="0" smtClean="0">
                <a:solidFill>
                  <a:schemeClr val="tx1"/>
                </a:solidFill>
              </a:rPr>
              <a:t> non primer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3101340" y="1036320"/>
            <a:ext cx="1905000" cy="79248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Pemrosesan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pengolahan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5562600" y="1063752"/>
            <a:ext cx="1905000" cy="765048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Permintaan</a:t>
            </a:r>
            <a:r>
              <a:rPr lang="en-US" dirty="0" smtClean="0">
                <a:solidFill>
                  <a:schemeClr val="tx1"/>
                </a:solidFill>
              </a:rPr>
              <a:t> input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sarana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1905000" y="2023872"/>
            <a:ext cx="1905000" cy="719328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Peningkatan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Pendapatan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Rumah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Tangga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1927860" y="304800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Pertumbuhan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pusat-pusat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untuk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kebutuhan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ekonomi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4991100" y="304800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Pertumbuhan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pasar</a:t>
            </a:r>
            <a:r>
              <a:rPr lang="en-US" sz="1600" dirty="0" smtClean="0">
                <a:solidFill>
                  <a:schemeClr val="tx1"/>
                </a:solidFill>
              </a:rPr>
              <a:t> input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pelayanan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produsen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1981200" y="419100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 smtClean="0">
                <a:solidFill>
                  <a:schemeClr val="tx1"/>
                </a:solidFill>
              </a:rPr>
              <a:t>Peningkatan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pelayanan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jasa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kesehatan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kesejahteraan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rekreasi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5013960" y="4183380"/>
            <a:ext cx="1752600" cy="92964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Perlasan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ekspor</a:t>
            </a:r>
            <a:r>
              <a:rPr lang="en-US" dirty="0" smtClean="0">
                <a:solidFill>
                  <a:schemeClr val="tx1"/>
                </a:solidFill>
              </a:rPr>
              <a:t> regional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57200" y="5715000"/>
            <a:ext cx="226314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Pemulihan</a:t>
            </a:r>
            <a:r>
              <a:rPr lang="en-US" sz="1400" dirty="0" smtClean="0">
                <a:solidFill>
                  <a:schemeClr val="tx1"/>
                </a:solidFill>
              </a:rPr>
              <a:t> sumberdaya </a:t>
            </a:r>
            <a:r>
              <a:rPr lang="en-US" sz="1400" dirty="0" err="1" smtClean="0">
                <a:solidFill>
                  <a:schemeClr val="tx1"/>
                </a:solidFill>
              </a:rPr>
              <a:t>dasar</a:t>
            </a:r>
            <a:r>
              <a:rPr lang="en-US" sz="1400" dirty="0" smtClean="0">
                <a:solidFill>
                  <a:schemeClr val="tx1"/>
                </a:solidFill>
              </a:rPr>
              <a:t>/</a:t>
            </a:r>
            <a:r>
              <a:rPr lang="en-US" sz="1400" dirty="0" err="1" smtClean="0">
                <a:solidFill>
                  <a:schemeClr val="tx1"/>
                </a:solidFill>
              </a:rPr>
              <a:t>lingkungan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atau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ekologi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38800" y="5715000"/>
            <a:ext cx="207264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Perluasan</a:t>
            </a:r>
            <a:r>
              <a:rPr lang="en-US" sz="1400" dirty="0" smtClean="0">
                <a:solidFill>
                  <a:schemeClr val="tx1"/>
                </a:solidFill>
              </a:rPr>
              <a:t> basis </a:t>
            </a:r>
            <a:r>
              <a:rPr lang="en-US" sz="1400" dirty="0" err="1" smtClean="0">
                <a:solidFill>
                  <a:schemeClr val="tx1"/>
                </a:solidFill>
              </a:rPr>
              <a:t>peningkatan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pendapatan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kesejahteraan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895600" y="5715000"/>
            <a:ext cx="22098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Diversifikasi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ekonomi</a:t>
            </a:r>
            <a:r>
              <a:rPr lang="en-US" sz="1400" dirty="0" smtClean="0">
                <a:solidFill>
                  <a:schemeClr val="tx1"/>
                </a:solidFill>
              </a:rPr>
              <a:t>/</a:t>
            </a:r>
            <a:r>
              <a:rPr lang="en-US" sz="1400" dirty="0" err="1" smtClean="0">
                <a:solidFill>
                  <a:schemeClr val="tx1"/>
                </a:solidFill>
              </a:rPr>
              <a:t>peningkatan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produktivitas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505200" y="2286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5" idx="4"/>
          </p:cNvCxnSpPr>
          <p:nvPr/>
        </p:nvCxnSpPr>
        <p:spPr>
          <a:xfrm>
            <a:off x="3779520" y="685800"/>
            <a:ext cx="0" cy="3505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87780" y="861060"/>
            <a:ext cx="50368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324600" y="861060"/>
            <a:ext cx="0" cy="175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4" idx="0"/>
          </p:cNvCxnSpPr>
          <p:nvPr/>
        </p:nvCxnSpPr>
        <p:spPr>
          <a:xfrm>
            <a:off x="1287780" y="861060"/>
            <a:ext cx="0" cy="175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324600" y="1828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6" idx="2"/>
          </p:cNvCxnSpPr>
          <p:nvPr/>
        </p:nvCxnSpPr>
        <p:spPr>
          <a:xfrm flipV="1">
            <a:off x="6515100" y="1828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267200" y="1828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5" idx="2"/>
          </p:cNvCxnSpPr>
          <p:nvPr/>
        </p:nvCxnSpPr>
        <p:spPr>
          <a:xfrm flipV="1">
            <a:off x="4053840" y="18288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88036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1432560" y="18288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lowchart: Alternate Process 40"/>
          <p:cNvSpPr/>
          <p:nvPr/>
        </p:nvSpPr>
        <p:spPr>
          <a:xfrm>
            <a:off x="1082040" y="2895600"/>
            <a:ext cx="5943600" cy="2514600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Left Brace 41"/>
          <p:cNvSpPr/>
          <p:nvPr/>
        </p:nvSpPr>
        <p:spPr>
          <a:xfrm rot="16200000">
            <a:off x="3684270" y="2084070"/>
            <a:ext cx="632460" cy="6934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182880" y="6858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2956560" y="85344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1676400" y="292608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1691640" y="18288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5318760" y="9144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4716780" y="397764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1752600" y="418338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4739640" y="28956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259080" y="57150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3810000" y="289560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5577840" y="569976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2804160" y="5699760"/>
            <a:ext cx="54864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8534400" y="2895600"/>
            <a:ext cx="0" cy="13106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 rot="5400000">
            <a:off x="7322820" y="1211580"/>
            <a:ext cx="2057400" cy="10058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Pertumbuhan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Pedesaan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7444740" y="4869180"/>
            <a:ext cx="2057400" cy="10058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Pertumbuhan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Produksi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81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istem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Pendekatan</a:t>
            </a:r>
            <a:r>
              <a:rPr lang="en-US" dirty="0" smtClean="0"/>
              <a:t> Regional</a:t>
            </a:r>
          </a:p>
          <a:p>
            <a:pPr marL="0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77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: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/>
              <a:t>k</a:t>
            </a:r>
            <a:r>
              <a:rPr lang="en-US" dirty="0" err="1" smtClean="0"/>
              <a:t>awasan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integral </a:t>
            </a:r>
            <a:r>
              <a:rPr lang="en-US" dirty="0" err="1" smtClean="0"/>
              <a:t>komprensif</a:t>
            </a:r>
            <a:r>
              <a:rPr lang="en-US" dirty="0" smtClean="0"/>
              <a:t>. </a:t>
            </a:r>
            <a:r>
              <a:rPr lang="en-US" dirty="0" err="1" smtClean="0"/>
              <a:t>Seluruh</a:t>
            </a:r>
            <a:r>
              <a:rPr lang="en-US" dirty="0" smtClean="0"/>
              <a:t> stakeholder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sistemik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endParaRPr lang="en-US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Regional 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dg </a:t>
            </a:r>
            <a:r>
              <a:rPr lang="en-US" dirty="0" err="1" smtClean="0"/>
              <a:t>konsep</a:t>
            </a:r>
            <a:r>
              <a:rPr lang="en-US" dirty="0" smtClean="0"/>
              <a:t> regional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diletakkan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regional  </a:t>
            </a:r>
            <a:r>
              <a:rPr lang="en-US" dirty="0" err="1" smtClean="0"/>
              <a:t>disekitarnya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.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program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mengikutsertakan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exploitasi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i="1" dirty="0" smtClean="0"/>
              <a:t>continues improvement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0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, </a:t>
            </a:r>
            <a:r>
              <a:rPr lang="en-US" dirty="0" err="1" smtClean="0"/>
              <a:t>ermasuk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ekspektasi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bermigrasi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.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polarisasi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melebar</a:t>
            </a:r>
            <a:r>
              <a:rPr lang="en-US" dirty="0" smtClean="0"/>
              <a:t> </a:t>
            </a:r>
            <a:r>
              <a:rPr lang="en-US" dirty="0" err="1" smtClean="0"/>
              <a:t>memperderas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Akibatnya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Kota </a:t>
            </a:r>
            <a:r>
              <a:rPr lang="en-US" dirty="0" err="1" smtClean="0"/>
              <a:t>mengalami</a:t>
            </a:r>
            <a:r>
              <a:rPr lang="en-US" dirty="0" smtClean="0"/>
              <a:t> over urbanization, </a:t>
            </a:r>
            <a:r>
              <a:rPr lang="en-US" dirty="0" err="1" smtClean="0"/>
              <a:t>yaitu</a:t>
            </a:r>
            <a:r>
              <a:rPr lang="en-US" dirty="0" smtClean="0"/>
              <a:t> proses </a:t>
            </a:r>
            <a:r>
              <a:rPr lang="en-US" dirty="0" err="1" smtClean="0"/>
              <a:t>urbanisasi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Kota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urbanisasi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,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hebat</a:t>
            </a:r>
            <a:r>
              <a:rPr lang="en-US" dirty="0" smtClean="0"/>
              <a:t>, </a:t>
            </a:r>
            <a:r>
              <a:rPr lang="en-US" dirty="0" err="1" smtClean="0"/>
              <a:t>permukiman</a:t>
            </a:r>
            <a:r>
              <a:rPr lang="en-US" dirty="0" smtClean="0"/>
              <a:t> </a:t>
            </a:r>
            <a:r>
              <a:rPr lang="en-US" dirty="0" err="1" smtClean="0"/>
              <a:t>kumuh</a:t>
            </a:r>
            <a:r>
              <a:rPr lang="en-US" dirty="0" smtClean="0"/>
              <a:t>, </a:t>
            </a:r>
            <a:r>
              <a:rPr lang="en-US" dirty="0" err="1" smtClean="0"/>
              <a:t>sanitasi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,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kriminalitas</a:t>
            </a:r>
            <a:r>
              <a:rPr lang="en-US" dirty="0" smtClean="0"/>
              <a:t>, yang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Kota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memperlemah</a:t>
            </a:r>
            <a:r>
              <a:rPr lang="en-US" dirty="0" smtClean="0"/>
              <a:t>, </a:t>
            </a:r>
            <a:r>
              <a:rPr lang="en-US" dirty="0" err="1" smtClean="0"/>
              <a:t>bukannya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8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Polarisasi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- Kota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Polarisasi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melebar</a:t>
            </a:r>
            <a:endParaRPr lang="en-US" dirty="0" smtClean="0"/>
          </a:p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kota-kota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parasit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pendorong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endParaRPr lang="en-US" dirty="0" smtClean="0"/>
          </a:p>
          <a:p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kota-kota</a:t>
            </a:r>
            <a:endParaRPr lang="en-US" dirty="0" smtClean="0"/>
          </a:p>
          <a:p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kacamata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r>
              <a:rPr lang="en-US" dirty="0" smtClean="0"/>
              <a:t> modal (net capital outflow), brain drain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transfer sumberdaya yang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endParaRPr lang="en-US" dirty="0" smtClean="0"/>
          </a:p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eksploitatif</a:t>
            </a:r>
            <a:r>
              <a:rPr lang="en-US" dirty="0" smtClean="0"/>
              <a:t>. </a:t>
            </a:r>
            <a:r>
              <a:rPr lang="en-US" dirty="0" err="1" smtClean="0"/>
              <a:t>Desa-desa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kedekatan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diiringi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aksesibiitas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sumberdaya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 </a:t>
            </a:r>
            <a:r>
              <a:rPr lang="en-US" dirty="0" err="1" smtClean="0"/>
              <a:t>Sebaliknya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mengeksploitasi</a:t>
            </a:r>
            <a:r>
              <a:rPr lang="en-US" dirty="0" smtClean="0"/>
              <a:t> sumberdaya </a:t>
            </a:r>
            <a:r>
              <a:rPr lang="en-US" dirty="0" err="1" smtClean="0"/>
              <a:t>pedesaan</a:t>
            </a:r>
            <a:endParaRPr lang="en-US" dirty="0" smtClean="0"/>
          </a:p>
          <a:p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tespesialisasi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69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Urban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1970 an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(Lipton : urban bias)</a:t>
            </a:r>
          </a:p>
          <a:p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diseluruh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rural bias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meihat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parasit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ekstrim</a:t>
            </a:r>
            <a:r>
              <a:rPr lang="en-US" dirty="0" smtClean="0"/>
              <a:t>.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primer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Cara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/>
              <a:t> </a:t>
            </a:r>
            <a:r>
              <a:rPr lang="en-US" dirty="0" err="1" smtClean="0"/>
              <a:t>perdesaan</a:t>
            </a:r>
            <a:r>
              <a:rPr lang="en-US" dirty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(linkages)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. </a:t>
            </a:r>
            <a:r>
              <a:rPr lang="en-US" dirty="0" err="1" smtClean="0"/>
              <a:t>Keterkaitan</a:t>
            </a:r>
            <a:r>
              <a:rPr lang="en-US" dirty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global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global yang </a:t>
            </a:r>
            <a:r>
              <a:rPr lang="en-US" dirty="0" err="1" smtClean="0"/>
              <a:t>secara</a:t>
            </a:r>
            <a:r>
              <a:rPr lang="en-US" dirty="0" smtClean="0"/>
              <a:t> status quo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keterbelakangan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8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Keterkaitan</a:t>
            </a:r>
            <a:r>
              <a:rPr lang="en-US" sz="2400" dirty="0" smtClean="0"/>
              <a:t> </a:t>
            </a:r>
            <a:r>
              <a:rPr lang="en-US" sz="2400" dirty="0" err="1"/>
              <a:t>u</a:t>
            </a:r>
            <a:r>
              <a:rPr lang="en-US" sz="2400" dirty="0" err="1" smtClean="0"/>
              <a:t>tama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spasial</a:t>
            </a:r>
            <a:r>
              <a:rPr lang="en-US" sz="2400" dirty="0" smtClean="0"/>
              <a:t>(</a:t>
            </a:r>
            <a:r>
              <a:rPr lang="en-US" sz="2400" dirty="0" err="1" smtClean="0"/>
              <a:t>rondinelli</a:t>
            </a:r>
            <a:r>
              <a:rPr lang="en-US" sz="2400" dirty="0" smtClean="0"/>
              <a:t>, 1985)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130130"/>
              </p:ext>
            </p:extLst>
          </p:nvPr>
        </p:nvGraphicFramePr>
        <p:xfrm>
          <a:off x="457200" y="838201"/>
          <a:ext cx="8229600" cy="609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363776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Elemen-Elemen</a:t>
                      </a:r>
                      <a:endParaRPr lang="en-US" dirty="0"/>
                    </a:p>
                  </a:txBody>
                  <a:tcPr/>
                </a:tc>
              </a:tr>
              <a:tr h="116607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Jalan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Transportasi</a:t>
                      </a:r>
                      <a:r>
                        <a:rPr lang="en-US" dirty="0" smtClean="0"/>
                        <a:t> Sungai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Air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Kereta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Api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Ketergantungan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Ekologi</a:t>
                      </a:r>
                      <a:endParaRPr lang="en-US" dirty="0" smtClean="0"/>
                    </a:p>
                  </a:txBody>
                  <a:tcPr/>
                </a:tc>
              </a:tr>
              <a:tr h="16743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Ekonomi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Pola-pola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Dasar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antara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Arus</a:t>
                      </a:r>
                      <a:r>
                        <a:rPr lang="en-US" baseline="0" dirty="0" smtClean="0"/>
                        <a:t> modal, </a:t>
                      </a:r>
                      <a:r>
                        <a:rPr lang="en-US" baseline="0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produksi</a:t>
                      </a:r>
                      <a:r>
                        <a:rPr lang="en-US" baseline="0" dirty="0" smtClean="0"/>
                        <a:t> –backward, forward &amp; lateral</a:t>
                      </a:r>
                    </a:p>
                    <a:p>
                      <a:r>
                        <a:rPr lang="en-US" baseline="0" dirty="0" err="1" smtClean="0"/>
                        <a:t>Pola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konsumsi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Arus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pendapatan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Arus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komoditi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sektoral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Interregional </a:t>
                      </a:r>
                      <a:r>
                        <a:rPr lang="en-US" i="1" baseline="0" dirty="0" smtClean="0"/>
                        <a:t>Cross </a:t>
                      </a:r>
                      <a:r>
                        <a:rPr lang="en-US" i="1" baseline="0" dirty="0" err="1" smtClean="0"/>
                        <a:t>lingkages</a:t>
                      </a:r>
                      <a:endParaRPr lang="en-US" i="1" dirty="0"/>
                    </a:p>
                  </a:txBody>
                  <a:tcPr/>
                </a:tc>
              </a:tr>
              <a:tr h="89698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Pergerakan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Penduduk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Migrasi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temporer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permanen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Perjalanan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endParaRPr lang="en-US" dirty="0"/>
                    </a:p>
                  </a:txBody>
                  <a:tcPr/>
                </a:tc>
              </a:tr>
              <a:tr h="1613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Teknologi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Kebergantungan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teknologi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irigasi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 Telekomunikasi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81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229591"/>
              </p:ext>
            </p:extLst>
          </p:nvPr>
        </p:nvGraphicFramePr>
        <p:xfrm>
          <a:off x="457200" y="990599"/>
          <a:ext cx="8229600" cy="5643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415745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Elemen-Elemen</a:t>
                      </a:r>
                      <a:endParaRPr lang="en-US" dirty="0"/>
                    </a:p>
                  </a:txBody>
                  <a:tcPr/>
                </a:tc>
              </a:tr>
              <a:tr h="133266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Interkasi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Sosial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visiting</a:t>
                      </a:r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Kindship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rites, rituals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keagamaan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Interaksi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sosial</a:t>
                      </a:r>
                      <a:endParaRPr lang="en-US" dirty="0" smtClean="0"/>
                    </a:p>
                  </a:txBody>
                  <a:tcPr/>
                </a:tc>
              </a:tr>
              <a:tr h="1947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Delivery </a:t>
                      </a:r>
                      <a:r>
                        <a:rPr lang="en-US" baseline="0" dirty="0" err="1" smtClean="0"/>
                        <a:t>Pelayanan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err="1" smtClean="0"/>
                        <a:t>Arus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dan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jaringan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energi</a:t>
                      </a:r>
                      <a:endParaRPr lang="en-US" i="0" dirty="0" smtClean="0"/>
                    </a:p>
                    <a:p>
                      <a:r>
                        <a:rPr lang="en-US" i="0" dirty="0" err="1" smtClean="0"/>
                        <a:t>Jaringan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kredit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dan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finansial</a:t>
                      </a:r>
                      <a:endParaRPr lang="en-US" i="0" dirty="0" smtClean="0"/>
                    </a:p>
                    <a:p>
                      <a:r>
                        <a:rPr lang="en-US" i="0" dirty="0" err="1" smtClean="0"/>
                        <a:t>Keterkaitan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pendidikan</a:t>
                      </a:r>
                      <a:r>
                        <a:rPr lang="en-US" i="0" dirty="0" smtClean="0"/>
                        <a:t>, training, </a:t>
                      </a:r>
                      <a:r>
                        <a:rPr lang="en-US" i="0" dirty="0" err="1" smtClean="0"/>
                        <a:t>dan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pengembangan</a:t>
                      </a:r>
                      <a:endParaRPr lang="en-US" i="0" dirty="0" smtClean="0"/>
                    </a:p>
                    <a:p>
                      <a:r>
                        <a:rPr lang="en-US" i="0" dirty="0" err="1" smtClean="0"/>
                        <a:t>Sistem</a:t>
                      </a:r>
                      <a:r>
                        <a:rPr lang="en-US" i="0" dirty="0" smtClean="0"/>
                        <a:t> delivery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kesehatan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Pola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profesional</a:t>
                      </a:r>
                      <a:r>
                        <a:rPr lang="en-US" i="0" baseline="0" dirty="0" smtClean="0"/>
                        <a:t>, </a:t>
                      </a:r>
                      <a:r>
                        <a:rPr lang="en-US" i="0" baseline="0" dirty="0" err="1" smtClean="0"/>
                        <a:t>komersial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teknik</a:t>
                      </a:r>
                      <a:endParaRPr lang="en-US" i="0" baseline="0" dirty="0" smtClean="0"/>
                    </a:p>
                    <a:p>
                      <a:r>
                        <a:rPr lang="en-US" i="0" baseline="0" dirty="0" err="1" smtClean="0"/>
                        <a:t>Sistem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pelayanan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transportasi</a:t>
                      </a:r>
                      <a:endParaRPr lang="en-US" i="0" baseline="0" dirty="0" smtClean="0"/>
                    </a:p>
                  </a:txBody>
                  <a:tcPr/>
                </a:tc>
              </a:tr>
              <a:tr h="1947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Politik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Administrasi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struktural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Arusbadget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Kebergantungan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otoritas</a:t>
                      </a:r>
                      <a:r>
                        <a:rPr lang="en-US" dirty="0" smtClean="0"/>
                        <a:t>-approval-</a:t>
                      </a:r>
                      <a:r>
                        <a:rPr lang="en-US" dirty="0" err="1" smtClean="0"/>
                        <a:t>supervisi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transaksi</a:t>
                      </a:r>
                      <a:r>
                        <a:rPr lang="en-US" dirty="0" smtClean="0"/>
                        <a:t> inter-</a:t>
                      </a:r>
                      <a:r>
                        <a:rPr lang="en-US" dirty="0" err="1" smtClean="0"/>
                        <a:t>yuridiksi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Rantai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politik</a:t>
                      </a:r>
                      <a:r>
                        <a:rPr lang="en-US" dirty="0" smtClean="0"/>
                        <a:t> informal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9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Urban rural linkages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Linkages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flow (</a:t>
            </a:r>
            <a:r>
              <a:rPr lang="en-US" dirty="0" err="1" smtClean="0"/>
              <a:t>aliran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(interaction)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bentuk-bentuk</a:t>
            </a:r>
            <a:r>
              <a:rPr lang="en-US" dirty="0" smtClean="0"/>
              <a:t> linkages: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Linkages </a:t>
            </a:r>
            <a:r>
              <a:rPr lang="en-US" dirty="0" err="1" smtClean="0"/>
              <a:t>dicerminkan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orang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,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jasa</a:t>
            </a:r>
            <a:r>
              <a:rPr lang="en-US" dirty="0" smtClean="0"/>
              <a:t>, </a:t>
            </a:r>
            <a:r>
              <a:rPr lang="en-US" dirty="0" err="1" smtClean="0"/>
              <a:t>energi</a:t>
            </a:r>
            <a:r>
              <a:rPr lang="en-US" dirty="0" smtClean="0"/>
              <a:t>, financial transfer, transfer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Linkages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teknologi</a:t>
            </a:r>
            <a:r>
              <a:rPr lang="en-US" dirty="0" smtClean="0"/>
              <a:t>, population movement, </a:t>
            </a:r>
            <a:r>
              <a:rPr lang="en-US" dirty="0" err="1" smtClean="0"/>
              <a:t>sosial</a:t>
            </a:r>
            <a:r>
              <a:rPr lang="en-US" dirty="0" smtClean="0"/>
              <a:t>, service delivery,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Menurut</a:t>
            </a:r>
            <a:r>
              <a:rPr lang="en-US" dirty="0" smtClean="0"/>
              <a:t> Douglass (1998), rural-urban linkages, </a:t>
            </a:r>
            <a:r>
              <a:rPr lang="en-US" dirty="0" err="1" smtClean="0"/>
              <a:t>setidaknya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dideskripsikan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lima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orang/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komoditas</a:t>
            </a:r>
            <a:r>
              <a:rPr lang="en-US" dirty="0" smtClean="0"/>
              <a:t>, modal,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Linkages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Pradhan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spatial/physical linkages, economic linkages, socio-cultural linkages, technological linkages, financial linkages, political linkages, administrative organization linkages, </a:t>
            </a:r>
            <a:r>
              <a:rPr lang="en-US" dirty="0" err="1" smtClean="0"/>
              <a:t>dan</a:t>
            </a:r>
            <a:r>
              <a:rPr lang="en-US" dirty="0" smtClean="0"/>
              <a:t> service delivery linkages.                                                                               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2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7685499"/>
              </p:ext>
            </p:extLst>
          </p:nvPr>
        </p:nvGraphicFramePr>
        <p:xfrm>
          <a:off x="457200" y="228599"/>
          <a:ext cx="8229600" cy="6847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1066800"/>
                <a:gridCol w="2209800"/>
                <a:gridCol w="457200"/>
                <a:gridCol w="2286000"/>
              </a:tblGrid>
              <a:tr h="7527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Keterkaitan</a:t>
                      </a:r>
                      <a:r>
                        <a:rPr lang="en-US" sz="1400" dirty="0" smtClean="0"/>
                        <a:t> /</a:t>
                      </a:r>
                      <a:r>
                        <a:rPr lang="en-US" sz="1400" dirty="0" err="1" smtClean="0"/>
                        <a:t>Aliran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Desa</a:t>
                      </a:r>
                      <a:r>
                        <a:rPr lang="en-US" sz="1400" baseline="0" dirty="0" smtClean="0"/>
                        <a:t>-Kota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7647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Struktur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Pedesaan</a:t>
                      </a:r>
                      <a:r>
                        <a:rPr lang="en-US" sz="1400" baseline="0" dirty="0" smtClean="0"/>
                        <a:t> /</a:t>
                      </a:r>
                      <a:r>
                        <a:rPr lang="en-US" sz="1400" baseline="0" dirty="0" err="1" smtClean="0"/>
                        <a:t>Perubahan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Struktural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err="1" smtClean="0"/>
                        <a:t>Penduduk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err="1" smtClean="0"/>
                        <a:t>Mikgrasi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komutasi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tenaga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kerja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Migrasi</a:t>
                      </a:r>
                      <a:r>
                        <a:rPr lang="en-US" sz="1400" dirty="0" smtClean="0"/>
                        <a:t> lain (</a:t>
                      </a:r>
                      <a:r>
                        <a:rPr lang="en-US" sz="1400" dirty="0" err="1" smtClean="0"/>
                        <a:t>pendidikan</a:t>
                      </a:r>
                      <a:r>
                        <a:rPr lang="en-US" sz="1400" dirty="0" smtClean="0"/>
                        <a:t>)</a:t>
                      </a:r>
                    </a:p>
                    <a:p>
                      <a:r>
                        <a:rPr lang="en-US" sz="1400" dirty="0" err="1" smtClean="0"/>
                        <a:t>Belanja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kunjungan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penjualan</a:t>
                      </a: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Fungsi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Perkotaan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702694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Struktur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sosial</a:t>
                      </a:r>
                      <a:r>
                        <a:rPr lang="en-US" sz="1400" baseline="0" dirty="0" err="1" smtClean="0"/>
                        <a:t>-ekonomi</a:t>
                      </a:r>
                      <a:r>
                        <a:rPr lang="en-US" sz="1400" baseline="0" dirty="0" smtClean="0"/>
                        <a:t> /</a:t>
                      </a:r>
                      <a:r>
                        <a:rPr lang="en-US" sz="1400" baseline="0" dirty="0" err="1" smtClean="0"/>
                        <a:t>Keterkaitan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err="1" smtClean="0"/>
                        <a:t>Produksi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err="1" smtClean="0"/>
                        <a:t>Keterkaitan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hulu</a:t>
                      </a:r>
                      <a:r>
                        <a:rPr lang="en-US" sz="1400" baseline="0" dirty="0" smtClean="0"/>
                        <a:t> (input)</a:t>
                      </a:r>
                    </a:p>
                    <a:p>
                      <a:r>
                        <a:rPr lang="en-US" sz="1400" baseline="0" dirty="0" err="1" smtClean="0"/>
                        <a:t>Keterkaitan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hilir</a:t>
                      </a:r>
                      <a:r>
                        <a:rPr lang="en-US" sz="1400" baseline="0" dirty="0" smtClean="0"/>
                        <a:t> (</a:t>
                      </a:r>
                      <a:r>
                        <a:rPr lang="en-US" sz="1400" baseline="0" dirty="0" err="1" smtClean="0"/>
                        <a:t>pemrosesan</a:t>
                      </a:r>
                      <a:r>
                        <a:rPr lang="en-US" sz="1400" baseline="0" dirty="0" smtClean="0"/>
                        <a:t> , </a:t>
                      </a:r>
                      <a:r>
                        <a:rPr lang="en-US" sz="1400" baseline="0" dirty="0" err="1" smtClean="0"/>
                        <a:t>pengolahan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Pekerjaan</a:t>
                      </a:r>
                      <a:r>
                        <a:rPr lang="en-US" sz="1400" dirty="0" smtClean="0"/>
                        <a:t> non </a:t>
                      </a:r>
                      <a:r>
                        <a:rPr lang="en-US" sz="1400" dirty="0" err="1" smtClean="0"/>
                        <a:t>pertanian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Pelayanan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perkotaan</a:t>
                      </a:r>
                      <a:endParaRPr lang="en-US" sz="1400" dirty="0"/>
                    </a:p>
                  </a:txBody>
                  <a:tcPr/>
                </a:tc>
              </a:tr>
              <a:tr h="702694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Ekonomi</a:t>
                      </a:r>
                      <a:r>
                        <a:rPr lang="en-US" sz="1400" dirty="0" smtClean="0"/>
                        <a:t> (</a:t>
                      </a:r>
                      <a:r>
                        <a:rPr lang="en-US" sz="1400" dirty="0" err="1" smtClean="0"/>
                        <a:t>sektor</a:t>
                      </a:r>
                      <a:r>
                        <a:rPr lang="en-US" sz="1400" dirty="0" smtClean="0"/>
                        <a:t>) </a:t>
                      </a:r>
                      <a:r>
                        <a:rPr lang="en-US" sz="1400" dirty="0" err="1" smtClean="0"/>
                        <a:t>Pedesaan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err="1" smtClean="0"/>
                        <a:t>Komoditas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smtClean="0"/>
                        <a:t>Input,  </a:t>
                      </a:r>
                      <a:r>
                        <a:rPr lang="en-US" sz="1400" dirty="0" err="1" smtClean="0"/>
                        <a:t>Barang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konsumsi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tahan</a:t>
                      </a:r>
                      <a:r>
                        <a:rPr lang="en-US" sz="1400" dirty="0" smtClean="0"/>
                        <a:t> lama/</a:t>
                      </a:r>
                      <a:r>
                        <a:rPr lang="en-US" sz="1400" dirty="0" err="1" smtClean="0"/>
                        <a:t>tak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tahan</a:t>
                      </a:r>
                      <a:r>
                        <a:rPr lang="en-US" sz="1400" baseline="0" dirty="0" smtClean="0"/>
                        <a:t> lama, </a:t>
                      </a:r>
                      <a:r>
                        <a:rPr lang="en-US" sz="1400" baseline="0" dirty="0" err="1" smtClean="0"/>
                        <a:t>Produk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pedesaan</a:t>
                      </a:r>
                      <a:r>
                        <a:rPr lang="en-US" sz="1400" baseline="0" dirty="0" smtClean="0"/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Penawaran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produksi</a:t>
                      </a:r>
                      <a:endParaRPr lang="en-US" sz="1400" dirty="0"/>
                    </a:p>
                  </a:txBody>
                  <a:tcPr/>
                </a:tc>
              </a:tr>
              <a:tr h="49774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Fungsi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produksi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Perdesaan</a:t>
                      </a:r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Modal/</a:t>
                      </a:r>
                      <a:r>
                        <a:rPr lang="en-US" sz="1400" dirty="0" err="1" smtClean="0"/>
                        <a:t>Pendapatan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r>
                        <a:rPr lang="en-US" sz="1400" dirty="0" err="1" smtClean="0"/>
                        <a:t>Nilai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tambah</a:t>
                      </a:r>
                      <a:r>
                        <a:rPr lang="en-US" sz="1400" dirty="0" smtClean="0"/>
                        <a:t>,  Tabungan/</a:t>
                      </a:r>
                      <a:r>
                        <a:rPr lang="en-US" sz="1400" dirty="0" err="1" smtClean="0"/>
                        <a:t>pinjaman</a:t>
                      </a:r>
                      <a:r>
                        <a:rPr lang="en-US" sz="1400" dirty="0" smtClean="0"/>
                        <a:t>,  </a:t>
                      </a:r>
                      <a:r>
                        <a:rPr lang="en-US" sz="1400" dirty="0" err="1" smtClean="0"/>
                        <a:t>Remiten</a:t>
                      </a: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Barang-barang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tahan</a:t>
                      </a:r>
                      <a:r>
                        <a:rPr lang="en-US" sz="1400" baseline="0" dirty="0" smtClean="0"/>
                        <a:t> lama /</a:t>
                      </a:r>
                      <a:r>
                        <a:rPr lang="en-US" sz="1400" baseline="0" dirty="0" err="1" smtClean="0"/>
                        <a:t>tak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tahan</a:t>
                      </a:r>
                      <a:r>
                        <a:rPr lang="en-US" sz="1400" baseline="0" dirty="0" smtClean="0"/>
                        <a:t> lama</a:t>
                      </a:r>
                      <a:endParaRPr lang="en-US" sz="1400" dirty="0"/>
                    </a:p>
                  </a:txBody>
                  <a:tcPr/>
                </a:tc>
              </a:tr>
              <a:tr h="52597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Sumberdaya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Alam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Lingkungan</a:t>
                      </a:r>
                      <a:endParaRPr lang="en-US" sz="1400" dirty="0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r>
                        <a:rPr lang="en-US" sz="1400" dirty="0" err="1" smtClean="0"/>
                        <a:t>Informasi</a:t>
                      </a:r>
                      <a:r>
                        <a:rPr lang="en-US" sz="1400" dirty="0" smtClean="0"/>
                        <a:t> :</a:t>
                      </a:r>
                    </a:p>
                    <a:p>
                      <a:r>
                        <a:rPr lang="en-US" sz="1400" dirty="0" err="1" smtClean="0"/>
                        <a:t>Produksi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jasa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penjualan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harga</a:t>
                      </a:r>
                      <a:r>
                        <a:rPr lang="en-US" sz="1400" dirty="0" smtClean="0"/>
                        <a:t> , </a:t>
                      </a:r>
                    </a:p>
                    <a:p>
                      <a:r>
                        <a:rPr lang="en-US" sz="1400" dirty="0" err="1" smtClean="0"/>
                        <a:t>Kesejahteraan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sosial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politik</a:t>
                      </a:r>
                      <a:r>
                        <a:rPr lang="en-US" sz="1400" dirty="0" smtClean="0"/>
                        <a:t>,  </a:t>
                      </a:r>
                      <a:r>
                        <a:rPr lang="en-US" sz="1400" dirty="0" err="1" smtClean="0"/>
                        <a:t>Tenaga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kerja</a:t>
                      </a:r>
                      <a:endParaRPr lang="en-US" sz="1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Pasar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produk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671993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Lingkungan</a:t>
                      </a:r>
                      <a:r>
                        <a:rPr lang="en-US" sz="1400" dirty="0" smtClean="0"/>
                        <a:t> </a:t>
                      </a:r>
                    </a:p>
                    <a:p>
                      <a:r>
                        <a:rPr lang="en-US" sz="1400" dirty="0" err="1" smtClean="0"/>
                        <a:t>Infrastruktur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bangunan</a:t>
                      </a:r>
                      <a:endParaRPr lang="en-US" sz="1400" dirty="0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Informasi</a:t>
                      </a:r>
                      <a:r>
                        <a:rPr lang="en-US" sz="1400" baseline="0" dirty="0" smtClean="0"/>
                        <a:t>  </a:t>
                      </a:r>
                      <a:r>
                        <a:rPr lang="en-US" sz="1400" baseline="0" dirty="0" err="1" smtClean="0"/>
                        <a:t>pekerjaan</a:t>
                      </a:r>
                      <a:endParaRPr lang="en-US" sz="1400" dirty="0"/>
                    </a:p>
                  </a:txBody>
                  <a:tcPr/>
                </a:tc>
              </a:tr>
              <a:tr h="4014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Intetvesi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Kebijakan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6074"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Agrarian reform:</a:t>
                      </a:r>
                    </a:p>
                    <a:p>
                      <a:r>
                        <a:rPr lang="en-US" sz="1400" dirty="0" err="1" smtClean="0"/>
                        <a:t>Intensifikasi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diversifikasi</a:t>
                      </a:r>
                      <a:r>
                        <a:rPr lang="en-US" sz="1400" baseline="0" dirty="0" smtClean="0"/>
                        <a:t> pert.</a:t>
                      </a:r>
                    </a:p>
                    <a:p>
                      <a:r>
                        <a:rPr lang="en-US" sz="1400" baseline="0" dirty="0" err="1" smtClean="0"/>
                        <a:t>Koperasi</a:t>
                      </a:r>
                      <a:r>
                        <a:rPr lang="en-US" sz="1400" baseline="0" dirty="0" smtClean="0"/>
                        <a:t>, Program  </a:t>
                      </a:r>
                      <a:r>
                        <a:rPr lang="en-US" sz="1400" baseline="0" dirty="0" err="1" smtClean="0"/>
                        <a:t>lingkungan</a:t>
                      </a:r>
                      <a:endParaRPr lang="en-US" sz="1400" baseline="0" dirty="0" smtClean="0"/>
                    </a:p>
                    <a:p>
                      <a:r>
                        <a:rPr lang="en-US" sz="1400" baseline="0" dirty="0" err="1" smtClean="0"/>
                        <a:t>Irigasi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fasilitas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pergudangan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infrastruktur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pedesaan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lainnya</a:t>
                      </a:r>
                      <a:r>
                        <a:rPr lang="en-US" sz="1400" baseline="0" dirty="0" smtClean="0"/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Jalan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transportasi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Listrik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Komunikasi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Pelabuhan</a:t>
                      </a:r>
                      <a:r>
                        <a:rPr lang="en-US" sz="1400" dirty="0" smtClean="0"/>
                        <a:t>/ </a:t>
                      </a:r>
                      <a:r>
                        <a:rPr lang="en-US" sz="1400" dirty="0" err="1" smtClean="0"/>
                        <a:t>bandara</a:t>
                      </a:r>
                      <a:endParaRPr lang="en-U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 err="1" smtClean="0"/>
                        <a:t>Pusat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pasar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Outlets </a:t>
                      </a:r>
                      <a:r>
                        <a:rPr lang="en-US" sz="1400" dirty="0" err="1" smtClean="0"/>
                        <a:t>komersiil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Perbankan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perkreditan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Layanan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komunikasi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419600" y="533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96000" y="14478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096000" y="240792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096000" y="3124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096000" y="3657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705600" y="2057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035040" y="4343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438400" y="14478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400300" y="310896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362200" y="240792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400300" y="3657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2324100" y="46482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19600" y="5334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57200" y="914400"/>
            <a:ext cx="21717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705100" y="838200"/>
            <a:ext cx="359664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477000" y="914400"/>
            <a:ext cx="20193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7200" y="1828800"/>
            <a:ext cx="2171700" cy="30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477000" y="1981200"/>
            <a:ext cx="2019300" cy="2895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705100" y="1981200"/>
            <a:ext cx="359664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705100" y="2743200"/>
            <a:ext cx="359664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743200" y="3429000"/>
            <a:ext cx="355854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727960" y="4000500"/>
            <a:ext cx="359664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57200" y="5105400"/>
            <a:ext cx="80391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3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Kategori</a:t>
            </a:r>
            <a:r>
              <a:rPr lang="en-US" sz="2400" dirty="0" smtClean="0"/>
              <a:t> </a:t>
            </a:r>
            <a:r>
              <a:rPr lang="en-US" sz="2400" dirty="0" err="1" smtClean="0"/>
              <a:t>keterkaitan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antarwiayah</a:t>
            </a:r>
            <a:r>
              <a:rPr lang="en-US" sz="2400" dirty="0" smtClean="0"/>
              <a:t> (</a:t>
            </a:r>
            <a:r>
              <a:rPr lang="en-US" sz="2400" dirty="0" err="1" smtClean="0"/>
              <a:t>Bendavid</a:t>
            </a:r>
            <a:r>
              <a:rPr lang="en-US" sz="2400" dirty="0" smtClean="0"/>
              <a:t>-Val, 1991)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102886"/>
              </p:ext>
            </p:extLst>
          </p:nvPr>
        </p:nvGraphicFramePr>
        <p:xfrm>
          <a:off x="457200" y="838201"/>
          <a:ext cx="8229600" cy="5735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363776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Elemen-Elemen</a:t>
                      </a:r>
                      <a:endParaRPr lang="en-US" dirty="0"/>
                    </a:p>
                  </a:txBody>
                  <a:tcPr/>
                </a:tc>
              </a:tr>
              <a:tr h="92963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Transportasi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Jalan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sungai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udara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Infrastruktur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transportasi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dll</a:t>
                      </a:r>
                      <a:endParaRPr lang="en-US" dirty="0" smtClean="0"/>
                    </a:p>
                  </a:txBody>
                  <a:tcPr/>
                </a:tc>
              </a:tr>
              <a:tr h="982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Komunikasi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telegram, </a:t>
                      </a:r>
                      <a:r>
                        <a:rPr lang="en-US" dirty="0" err="1" smtClean="0"/>
                        <a:t>koran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dll</a:t>
                      </a:r>
                      <a:endParaRPr lang="en-US" dirty="0" smtClean="0"/>
                    </a:p>
                    <a:p>
                      <a:r>
                        <a:rPr lang="en-US" i="0" dirty="0" err="1" smtClean="0"/>
                        <a:t>Jenis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0" dirty="0" err="1" smtClean="0"/>
                        <a:t>infrastruktur</a:t>
                      </a:r>
                      <a:endParaRPr lang="en-US" i="0" dirty="0"/>
                    </a:p>
                  </a:txBody>
                  <a:tcPr/>
                </a:tc>
              </a:tr>
              <a:tr h="896982">
                <a:tc>
                  <a:txBody>
                    <a:bodyPr/>
                    <a:lstStyle/>
                    <a:p>
                      <a:r>
                        <a:rPr lang="en-US" dirty="0" smtClean="0"/>
                        <a:t>Natural resources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Sungai, </a:t>
                      </a:r>
                      <a:r>
                        <a:rPr lang="en-US" dirty="0" err="1" smtClean="0"/>
                        <a:t>drainase,arah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angin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zona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iklim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seperti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jaringan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irigasi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dll</a:t>
                      </a:r>
                      <a:endParaRPr lang="en-US" dirty="0"/>
                    </a:p>
                  </a:txBody>
                  <a:tcPr/>
                </a:tc>
              </a:tr>
              <a:tr h="1613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Ekonomi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Rantai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setengah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jadi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belanja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konsumen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kepemilikan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ekonomi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pendapatan</a:t>
                      </a:r>
                      <a:r>
                        <a:rPr lang="en-US" dirty="0" smtClean="0"/>
                        <a:t> (transfer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remiten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modal</a:t>
                      </a:r>
                    </a:p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finansial</a:t>
                      </a:r>
                      <a:r>
                        <a:rPr lang="en-US" dirty="0" smtClean="0"/>
                        <a:t> formal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informal</a:t>
                      </a:r>
                    </a:p>
                    <a:p>
                      <a:r>
                        <a:rPr lang="en-US" dirty="0" err="1" smtClean="0"/>
                        <a:t>Migrasi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musiman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145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1251</TotalTime>
  <Words>1431</Words>
  <Application>Microsoft Office PowerPoint</Application>
  <PresentationFormat>On-screen Show (4:3)</PresentationFormat>
  <Paragraphs>248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KETERKAITAN DESA-KOTA</vt:lpstr>
      <vt:lpstr>PowerPoint Presentation</vt:lpstr>
      <vt:lpstr>Polarisasi pembangunan Desa - Kota</vt:lpstr>
      <vt:lpstr>Urban Bias</vt:lpstr>
      <vt:lpstr>Keterkaitan utama dalam pembangunan spasial(rondinelli, 1985)</vt:lpstr>
      <vt:lpstr>PowerPoint Presentation</vt:lpstr>
      <vt:lpstr>Urban rural linkages</vt:lpstr>
      <vt:lpstr>PowerPoint Presentation</vt:lpstr>
      <vt:lpstr>Kategori keterkaitan antarwiayah (Bendavid-Val, 1991)</vt:lpstr>
      <vt:lpstr>PowerPoint Presentation</vt:lpstr>
      <vt:lpstr>PowerPoint Presentation</vt:lpstr>
      <vt:lpstr>PowerPoint Presentation</vt:lpstr>
      <vt:lpstr>Siklus pembangunan wilayah dan keterkaitan desa-kota tidak berkualitas</vt:lpstr>
      <vt:lpstr>PowerPoint Presentation</vt:lpstr>
      <vt:lpstr>Siklus pembangunan wilayah dan keterkaitan desa-kota berkualitas</vt:lpstr>
      <vt:lpstr>PowerPoint Presentation</vt:lpstr>
      <vt:lpstr>4. Pendekatan pembangunan wilayah dan kawasan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KETRKAITAN DESA-KOTA</dc:title>
  <dc:creator>Widati</dc:creator>
  <cp:lastModifiedBy>Widati</cp:lastModifiedBy>
  <cp:revision>49</cp:revision>
  <dcterms:created xsi:type="dcterms:W3CDTF">2017-03-27T06:07:24Z</dcterms:created>
  <dcterms:modified xsi:type="dcterms:W3CDTF">2019-04-18T02:19:28Z</dcterms:modified>
</cp:coreProperties>
</file>