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367" r:id="rId6"/>
    <p:sldId id="270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357" r:id="rId15"/>
    <p:sldId id="288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31" r:id="rId34"/>
    <p:sldId id="332" r:id="rId35"/>
    <p:sldId id="333" r:id="rId36"/>
    <p:sldId id="334" r:id="rId37"/>
    <p:sldId id="335" r:id="rId38"/>
    <p:sldId id="336" r:id="rId39"/>
    <p:sldId id="337" r:id="rId40"/>
    <p:sldId id="338" r:id="rId41"/>
    <p:sldId id="339" r:id="rId42"/>
    <p:sldId id="340" r:id="rId43"/>
    <p:sldId id="341" r:id="rId44"/>
    <p:sldId id="342" r:id="rId45"/>
    <p:sldId id="343" r:id="rId46"/>
    <p:sldId id="344" r:id="rId47"/>
    <p:sldId id="345" r:id="rId48"/>
    <p:sldId id="368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0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CF5D3-D753-41C4-949D-BEE3E8EDFCC1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228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agraria</a:t>
            </a:r>
            <a:r>
              <a:rPr lang="en-US" smtClean="0">
                <a:solidFill>
                  <a:schemeClr val="tx1"/>
                </a:solidFill>
              </a:rPr>
              <a:t> 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500" dirty="0" smtClean="0">
                <a:solidFill>
                  <a:srgbClr val="FF0000"/>
                </a:solidFill>
              </a:rPr>
              <a:t> PEMBANGUNAN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Pembangunan yang </a:t>
            </a:r>
            <a:r>
              <a:rPr lang="en-US" sz="2800" dirty="0" err="1" smtClean="0">
                <a:solidFill>
                  <a:schemeClr val="tx1"/>
                </a:solidFill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bertujuan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meningkatkan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kesejahteraan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sangat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dipengaruhi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mempengarui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keberadaan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Kedua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yaitu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berinteraksi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ekologi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disebut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maupun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Pembangunan: </a:t>
            </a:r>
            <a:r>
              <a:rPr lang="en-US" dirty="0" err="1" smtClean="0">
                <a:solidFill>
                  <a:schemeClr val="tx1"/>
                </a:solidFill>
              </a:rPr>
              <a:t>mempelajari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interaksi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hidup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menempatkan</a:t>
            </a:r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subyek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Holistik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(Sustainable Development)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didalam</a:t>
            </a:r>
            <a:r>
              <a:rPr lang="en-US" dirty="0" smtClean="0"/>
              <a:t> World Conservation Strategy </a:t>
            </a:r>
            <a:r>
              <a:rPr lang="en-US" dirty="0" err="1" smtClean="0"/>
              <a:t>tahun</a:t>
            </a:r>
            <a:r>
              <a:rPr lang="en-US" dirty="0" smtClean="0"/>
              <a:t> 1980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diterbitkn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UNEP.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1982, UNEP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Naerobi</a:t>
            </a:r>
            <a:r>
              <a:rPr lang="en-US" dirty="0" smtClean="0"/>
              <a:t> Kenya,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puasan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(World Commission on Environment and Development). </a:t>
            </a:r>
            <a:r>
              <a:rPr lang="en-US" dirty="0" err="1" smtClean="0"/>
              <a:t>Komisi</a:t>
            </a:r>
            <a:r>
              <a:rPr lang="en-US" dirty="0" smtClean="0"/>
              <a:t> yang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Brundtland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9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14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Emil </a:t>
            </a:r>
            <a:r>
              <a:rPr lang="en-US" dirty="0" err="1" smtClean="0"/>
              <a:t>Salim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Indonesia.</a:t>
            </a:r>
          </a:p>
          <a:p>
            <a:pPr marL="0" indent="0" algn="just">
              <a:buNone/>
            </a:pP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saran-saran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terangkum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“Our Common Future”, </a:t>
            </a:r>
            <a:r>
              <a:rPr lang="en-US" dirty="0" err="1" smtClean="0"/>
              <a:t>diterbitkan</a:t>
            </a:r>
            <a:r>
              <a:rPr lang="en-US" dirty="0" smtClean="0"/>
              <a:t> 1987. </a:t>
            </a:r>
          </a:p>
          <a:p>
            <a:pPr marL="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Brundtland</a:t>
            </a:r>
            <a:r>
              <a:rPr lang="en-US" dirty="0" smtClean="0"/>
              <a:t> Report,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) yang </a:t>
            </a:r>
            <a:r>
              <a:rPr lang="en-US" dirty="0" err="1" smtClean="0"/>
              <a:t>berprinsip</a:t>
            </a:r>
            <a:r>
              <a:rPr lang="en-US" dirty="0" smtClean="0"/>
              <a:t> “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mempertemukan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linkungan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Brundtland</a:t>
            </a:r>
            <a:r>
              <a:rPr lang="en-US" dirty="0" smtClean="0"/>
              <a:t> Report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diintensipkan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KTT </a:t>
            </a:r>
            <a:r>
              <a:rPr lang="en-US" dirty="0" err="1" smtClean="0"/>
              <a:t>Bumi</a:t>
            </a:r>
            <a:r>
              <a:rPr lang="en-US" dirty="0" smtClean="0"/>
              <a:t> (Earth Summit) </a:t>
            </a:r>
            <a:r>
              <a:rPr lang="en-US" dirty="0" err="1" smtClean="0"/>
              <a:t>di</a:t>
            </a:r>
            <a:r>
              <a:rPr lang="en-US" dirty="0" smtClean="0"/>
              <a:t> Rio de </a:t>
            </a:r>
            <a:r>
              <a:rPr lang="en-US" dirty="0" err="1" smtClean="0"/>
              <a:t>Jenerio</a:t>
            </a:r>
            <a:r>
              <a:rPr lang="en-US" dirty="0" smtClean="0"/>
              <a:t>. KTT 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2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: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: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Paradikma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agenda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paradikma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UNCED (The United Nations Conference on Environment and Development)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1992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(Climate Change)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(Biodiversity) (</a:t>
            </a:r>
            <a:r>
              <a:rPr lang="en-US" dirty="0" err="1" smtClean="0"/>
              <a:t>Barbier</a:t>
            </a:r>
            <a:r>
              <a:rPr lang="en-US" dirty="0" smtClean="0"/>
              <a:t>, 1993)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Moral : </a:t>
            </a:r>
            <a:r>
              <a:rPr lang="en-US" sz="2800" dirty="0" err="1" smtClean="0"/>
              <a:t>memikirkan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: </a:t>
            </a:r>
            <a:r>
              <a:rPr lang="en-US" sz="2800" dirty="0" err="1" smtClean="0"/>
              <a:t>Melindungi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hayati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: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endParaRPr lang="en-US" sz="2800" dirty="0" smtClean="0"/>
          </a:p>
          <a:p>
            <a:pPr marL="514350" indent="-51435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</a:t>
            </a:r>
            <a:r>
              <a:rPr lang="en-US" sz="2800" dirty="0" smtClean="0"/>
              <a:t>, </a:t>
            </a:r>
            <a:r>
              <a:rPr lang="en-US" sz="2800" dirty="0" err="1" smtClean="0"/>
              <a:t>walaupun</a:t>
            </a:r>
            <a:r>
              <a:rPr lang="en-US" sz="2800" dirty="0" smtClean="0"/>
              <a:t> </a:t>
            </a:r>
            <a:r>
              <a:rPr lang="en-US" sz="2800" dirty="0" err="1" smtClean="0"/>
              <a:t>dibalik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rumit</a:t>
            </a:r>
            <a:r>
              <a:rPr lang="en-US" sz="2800" dirty="0" smtClean="0"/>
              <a:t>.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2 </a:t>
            </a:r>
            <a:r>
              <a:rPr lang="en-US" sz="2800" dirty="0" err="1" smtClean="0"/>
              <a:t>dimensi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: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: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SDA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Hal yang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menyerasikan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terlaksana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IMPLEMENTASI PEMBANGUNAN BERKELANJUTAN DI NEGARA MAJU DAN BERKEMBANG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Peruntukan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gererasi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mengacaukan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Negara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SDA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kelautan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.)</a:t>
            </a:r>
          </a:p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diprioritaskan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penekannannya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saran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. 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 yang </a:t>
            </a:r>
            <a:r>
              <a:rPr lang="en-US" dirty="0" err="1" smtClean="0"/>
              <a:t>aneh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diidentikkan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mensejajarkan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60325" indent="-60325" algn="just">
              <a:buNone/>
            </a:pPr>
            <a:r>
              <a:rPr lang="en-US" sz="2800" dirty="0" smtClean="0"/>
              <a:t>TUJUAN PEMBANGUNAN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  </a:t>
            </a:r>
            <a:r>
              <a:rPr lang="en-US" dirty="0" smtClean="0"/>
              <a:t>       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Karena</a:t>
            </a:r>
            <a:r>
              <a:rPr lang="en-US" sz="2800" dirty="0" smtClean="0"/>
              <a:t>   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belum</a:t>
            </a:r>
            <a:r>
              <a:rPr lang="en-US" sz="2800" dirty="0" smtClean="0"/>
              <a:t>  </a:t>
            </a:r>
            <a:r>
              <a:rPr lang="en-US" sz="2800" dirty="0" err="1" smtClean="0"/>
              <a:t>tercapai</a:t>
            </a:r>
            <a:r>
              <a:rPr lang="en-US" sz="2800" dirty="0" smtClean="0"/>
              <a:t>, 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Pembangunan   </a:t>
            </a:r>
            <a:r>
              <a:rPr lang="en-US" sz="2800" dirty="0" err="1" smtClean="0"/>
              <a:t>dilanjutkan</a:t>
            </a:r>
            <a:r>
              <a:rPr lang="en-US" sz="2800" dirty="0" smtClean="0"/>
              <a:t>,  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keserasian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endParaRPr lang="en-US" sz="2800" dirty="0" smtClean="0"/>
          </a:p>
          <a:p>
            <a:pPr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 </a:t>
            </a:r>
            <a:r>
              <a:rPr lang="en-US" dirty="0" err="1" smtClean="0"/>
              <a:t>harus</a:t>
            </a:r>
            <a:r>
              <a:rPr lang="en-US" dirty="0" smtClean="0"/>
              <a:t>       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 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meratifikasi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Indonesia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Emil </a:t>
            </a:r>
            <a:r>
              <a:rPr lang="en-US" dirty="0" err="1" smtClean="0"/>
              <a:t>Salim</a:t>
            </a:r>
            <a:r>
              <a:rPr lang="en-US" dirty="0" smtClean="0"/>
              <a:t> (2006),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mengindahkan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sinergis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Indonesia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keniscayaan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,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terjalin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mapan</a:t>
            </a:r>
            <a:r>
              <a:rPr lang="en-US" dirty="0" smtClean="0"/>
              <a:t>. 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.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kelonggaran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berpotensi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Ekologi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Politik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sebab-akibat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drpd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bio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Bryant,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280988" indent="-280988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hubngan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kapitalisme</a:t>
            </a:r>
            <a:r>
              <a:rPr lang="en-US" dirty="0" smtClean="0"/>
              <a:t> global,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Kondisi</a:t>
            </a:r>
            <a:r>
              <a:rPr lang="en-US" dirty="0" smtClean="0"/>
              <a:t>: </a:t>
            </a:r>
            <a:r>
              <a:rPr lang="en-US" dirty="0" err="1" smtClean="0"/>
              <a:t>konflik-konflik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Ramifikasi</a:t>
            </a:r>
            <a:r>
              <a:rPr lang="en-US" dirty="0" smtClean="0"/>
              <a:t>: </a:t>
            </a:r>
            <a:r>
              <a:rPr lang="en-US" dirty="0" err="1" smtClean="0"/>
              <a:t>konsekwensi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sosial-ekonomi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 KEBIJAKAN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“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”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bgmn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isi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Briyant</a:t>
            </a:r>
            <a:r>
              <a:rPr lang="en-US" b="1" dirty="0" smtClean="0"/>
              <a:t> </a:t>
            </a:r>
            <a:r>
              <a:rPr lang="en-US" b="1" dirty="0" err="1" smtClean="0"/>
              <a:t>mencatat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hampa</a:t>
            </a:r>
            <a:r>
              <a:rPr lang="en-US" dirty="0" smtClean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–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-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multi </a:t>
            </a:r>
            <a:r>
              <a:rPr lang="en-US" dirty="0" err="1" smtClean="0"/>
              <a:t>nasional</a:t>
            </a:r>
            <a:r>
              <a:rPr lang="en-US" dirty="0" smtClean="0"/>
              <a:t>, LSM, </a:t>
            </a:r>
            <a:r>
              <a:rPr lang="en-US" dirty="0" err="1" smtClean="0"/>
              <a:t>lembaga</a:t>
            </a:r>
            <a:r>
              <a:rPr lang="en-US" dirty="0" smtClean="0"/>
              <a:t> donor,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Bryant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, </a:t>
            </a:r>
            <a:r>
              <a:rPr lang="en-US" dirty="0" err="1" smtClean="0"/>
              <a:t>mula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Konpleksitas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-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ketidakstabilan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teritorinya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melupakan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siqnifikan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perubaan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muculnya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Homer-Dixon </a:t>
            </a:r>
            <a:r>
              <a:rPr lang="en-US" dirty="0" err="1" smtClean="0"/>
              <a:t>dkk</a:t>
            </a:r>
            <a:r>
              <a:rPr lang="en-US" dirty="0" smtClean="0"/>
              <a:t> (1993:38) </a:t>
            </a:r>
            <a:r>
              <a:rPr lang="en-US" dirty="0" err="1" smtClean="0"/>
              <a:t>menyimpukan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 </a:t>
            </a:r>
            <a:r>
              <a:rPr lang="en-US" dirty="0" err="1" smtClean="0"/>
              <a:t>menyedihan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pd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subur</a:t>
            </a:r>
            <a:r>
              <a:rPr lang="en-US" dirty="0" smtClean="0"/>
              <a:t>, </a:t>
            </a:r>
            <a:r>
              <a:rPr lang="en-US" dirty="0" err="1" smtClean="0"/>
              <a:t>dikombiasi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susah</a:t>
            </a:r>
            <a:r>
              <a:rPr lang="en-US" dirty="0" smtClean="0"/>
              <a:t>. </a:t>
            </a:r>
            <a:r>
              <a:rPr lang="en-US" dirty="0" err="1" smtClean="0"/>
              <a:t>Kosekwensinya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mengakaitkan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 yang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3300" dirty="0" smtClean="0">
                <a:solidFill>
                  <a:srgbClr val="FF0000"/>
                </a:solidFill>
              </a:rPr>
              <a:t>KOMPONEN LINGKUNGAN HIDUP YANG BERKAITAN DENGAN PROSES PEMBANGUNAN </a:t>
            </a: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3300" dirty="0" smtClean="0"/>
              <a:t>LINGKUNGAN HIDUP:  </a:t>
            </a:r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suatu</a:t>
            </a:r>
            <a:r>
              <a:rPr lang="en-US" sz="3300" dirty="0" smtClean="0"/>
              <a:t> </a:t>
            </a:r>
            <a:r>
              <a:rPr lang="en-US" sz="3300" dirty="0" err="1" smtClean="0"/>
              <a:t>sistem</a:t>
            </a:r>
            <a:r>
              <a:rPr lang="en-US" sz="3300" dirty="0" smtClean="0"/>
              <a:t> </a:t>
            </a:r>
            <a:r>
              <a:rPr lang="en-US" sz="3300" dirty="0" err="1" smtClean="0"/>
              <a:t>yg</a:t>
            </a:r>
            <a:r>
              <a:rPr lang="en-US" sz="3300" dirty="0" smtClean="0"/>
              <a:t> </a:t>
            </a:r>
            <a:r>
              <a:rPr lang="en-US" sz="3300" dirty="0" err="1" smtClean="0"/>
              <a:t>komplek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ada</a:t>
            </a:r>
            <a:r>
              <a:rPr lang="en-US" sz="3300" dirty="0" smtClean="0"/>
              <a:t> </a:t>
            </a: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luar</a:t>
            </a:r>
            <a:r>
              <a:rPr lang="en-US" sz="3300" dirty="0" smtClean="0"/>
              <a:t>  </a:t>
            </a:r>
            <a:r>
              <a:rPr lang="en-US" sz="3300" dirty="0" err="1" smtClean="0"/>
              <a:t>individu</a:t>
            </a:r>
            <a:endParaRPr lang="en-US" sz="3300" dirty="0" smtClean="0"/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Mempengaruhi</a:t>
            </a:r>
            <a:r>
              <a:rPr lang="en-US" sz="3300" dirty="0" smtClean="0"/>
              <a:t> </a:t>
            </a:r>
            <a:r>
              <a:rPr lang="en-US" sz="3300" dirty="0" err="1" smtClean="0"/>
              <a:t>tumbuh</a:t>
            </a:r>
            <a:r>
              <a:rPr lang="en-US" sz="3300" dirty="0" smtClean="0"/>
              <a:t> </a:t>
            </a:r>
            <a:r>
              <a:rPr lang="en-US" sz="3300" dirty="0" err="1" smtClean="0"/>
              <a:t>kembangnya</a:t>
            </a:r>
            <a:r>
              <a:rPr lang="en-US" sz="3300" dirty="0" smtClean="0"/>
              <a:t> </a:t>
            </a:r>
            <a:r>
              <a:rPr lang="en-US" sz="3300" dirty="0" err="1" smtClean="0"/>
              <a:t>organisme</a:t>
            </a:r>
            <a:endParaRPr lang="en-US" sz="3300" dirty="0" smtClean="0"/>
          </a:p>
          <a:p>
            <a:pPr algn="just">
              <a:buNone/>
            </a:pPr>
            <a:r>
              <a:rPr lang="en-US" sz="3300" dirty="0" smtClean="0"/>
              <a:t>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                                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3100" dirty="0" smtClean="0"/>
              <a:t>KOMPONEN BIOTIK                                 KOMPONEN  ABIOTIK           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76400" y="3276600"/>
            <a:ext cx="5791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LINGKUNGAN HIDUP</a:t>
            </a:r>
            <a:endParaRPr lang="en-US" sz="28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371600" y="4038600"/>
            <a:ext cx="2819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00600" y="4038600"/>
            <a:ext cx="2590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Ketidakpastian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bio-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PEMAHAMAN </a:t>
            </a:r>
            <a:r>
              <a:rPr lang="en-US" b="1" dirty="0" err="1" smtClean="0">
                <a:solidFill>
                  <a:srgbClr val="FF0000"/>
                </a:solidFill>
              </a:rPr>
              <a:t>oleh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Cristensen</a:t>
            </a:r>
            <a:r>
              <a:rPr lang="en-US" b="1" dirty="0" smtClean="0">
                <a:solidFill>
                  <a:srgbClr val="FF0000"/>
                </a:solidFill>
              </a:rPr>
              <a:t> (1985)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.  </a:t>
            </a:r>
          </a:p>
          <a:p>
            <a:pPr marL="0" indent="0" algn="just">
              <a:buNone/>
            </a:pP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ketidakjelasan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menempuhnya</a:t>
            </a:r>
            <a:r>
              <a:rPr lang="en-US" dirty="0" smtClean="0"/>
              <a:t>.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pencapaiannya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sependapat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menyetujui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tawar-menawar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 startAt="3"/>
            </a:pP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ruwet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KONFLIK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. (</a:t>
            </a:r>
            <a:r>
              <a:rPr lang="en-US" dirty="0" err="1" smtClean="0"/>
              <a:t>Dorcey</a:t>
            </a:r>
            <a:r>
              <a:rPr lang="en-US" dirty="0" smtClean="0"/>
              <a:t>, 1986) </a:t>
            </a:r>
          </a:p>
          <a:p>
            <a:pPr marL="514350" indent="-51435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Pertama:Perbedaan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pengetahuan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pemahaman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</a:p>
          <a:p>
            <a:pPr marL="0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terkuras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8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kelomok</a:t>
            </a:r>
            <a:r>
              <a:rPr lang="en-US" dirty="0" smtClean="0"/>
              <a:t> lain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30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Kedua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Perbedaan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nilai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r>
              <a:rPr lang="en-US" dirty="0" smtClean="0"/>
              <a:t>,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yang </a:t>
            </a:r>
            <a:r>
              <a:rPr lang="en-US" dirty="0" err="1" smtClean="0"/>
              <a:t>dituju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optimal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(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).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air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dialokasikn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lain,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air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musim</a:t>
            </a:r>
            <a:r>
              <a:rPr lang="en-US" dirty="0" smtClean="0"/>
              <a:t> </a:t>
            </a:r>
            <a:r>
              <a:rPr lang="en-US" dirty="0" err="1" smtClean="0"/>
              <a:t>kemarau</a:t>
            </a:r>
            <a:r>
              <a:rPr lang="en-US" dirty="0" smtClean="0"/>
              <a:t>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Ketiga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Perbedaan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kepentingan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1722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sz="3800" dirty="0" err="1" smtClean="0"/>
              <a:t>Konflik</a:t>
            </a:r>
            <a:r>
              <a:rPr lang="en-US" sz="3800" dirty="0" smtClean="0"/>
              <a:t> </a:t>
            </a:r>
            <a:r>
              <a:rPr lang="en-US" sz="3800" dirty="0" err="1" smtClean="0"/>
              <a:t>muncul</a:t>
            </a:r>
            <a:r>
              <a:rPr lang="en-US" sz="3800" dirty="0" smtClean="0"/>
              <a:t> </a:t>
            </a:r>
            <a:r>
              <a:rPr lang="en-US" sz="3800" dirty="0" err="1" smtClean="0"/>
              <a:t>bukan</a:t>
            </a:r>
            <a:r>
              <a:rPr lang="en-US" sz="3800" dirty="0" smtClean="0"/>
              <a:t> </a:t>
            </a:r>
            <a:r>
              <a:rPr lang="en-US" sz="3800" dirty="0" err="1" smtClean="0"/>
              <a:t>karena</a:t>
            </a:r>
            <a:r>
              <a:rPr lang="en-US" sz="3800" dirty="0" smtClean="0"/>
              <a:t> </a:t>
            </a:r>
            <a:r>
              <a:rPr lang="en-US" sz="3800" dirty="0" err="1" smtClean="0"/>
              <a:t>perbedaan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pengetahuan</a:t>
            </a:r>
            <a:r>
              <a:rPr lang="en-US" sz="3800" dirty="0" smtClean="0"/>
              <a:t> (</a:t>
            </a:r>
            <a:r>
              <a:rPr lang="en-US" sz="3800" dirty="0" err="1" smtClean="0"/>
              <a:t>sumber</a:t>
            </a:r>
            <a:r>
              <a:rPr lang="en-US" sz="3800" dirty="0" smtClean="0"/>
              <a:t> air </a:t>
            </a:r>
            <a:r>
              <a:rPr lang="en-US" sz="3800" dirty="0" err="1" smtClean="0"/>
              <a:t>telah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habis</a:t>
            </a:r>
            <a:r>
              <a:rPr lang="en-US" sz="3800" dirty="0" smtClean="0"/>
              <a:t>), </a:t>
            </a:r>
            <a:r>
              <a:rPr lang="en-US" sz="3800" dirty="0" err="1" smtClean="0"/>
              <a:t>perbadaan</a:t>
            </a:r>
            <a:r>
              <a:rPr lang="en-US" sz="3800" dirty="0" smtClean="0"/>
              <a:t> </a:t>
            </a:r>
            <a:r>
              <a:rPr lang="en-US" sz="3800" dirty="0" err="1" smtClean="0"/>
              <a:t>nilai</a:t>
            </a:r>
            <a:r>
              <a:rPr lang="en-US" sz="3800" dirty="0" smtClean="0"/>
              <a:t> (</a:t>
            </a:r>
            <a:r>
              <a:rPr lang="en-US" sz="3800" dirty="0" err="1" smtClean="0"/>
              <a:t>pertumbuhan</a:t>
            </a:r>
            <a:r>
              <a:rPr lang="en-US" sz="3800" dirty="0" smtClean="0"/>
              <a:t> </a:t>
            </a:r>
            <a:r>
              <a:rPr lang="en-US" sz="3800" dirty="0" err="1" smtClean="0"/>
              <a:t>ekonom</a:t>
            </a:r>
            <a:r>
              <a:rPr lang="en-US" sz="3800" dirty="0" smtClean="0"/>
              <a:t> </a:t>
            </a:r>
            <a:r>
              <a:rPr lang="en-US" sz="3800" dirty="0" err="1" smtClean="0"/>
              <a:t>penting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penyerapan</a:t>
            </a:r>
            <a:r>
              <a:rPr lang="en-US" sz="3800" dirty="0" smtClean="0"/>
              <a:t> </a:t>
            </a:r>
            <a:r>
              <a:rPr lang="en-US" sz="3800" dirty="0" err="1" smtClean="0"/>
              <a:t>tenaga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r>
              <a:rPr lang="en-US" sz="3800" dirty="0" smtClean="0"/>
              <a:t>),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tetapi</a:t>
            </a:r>
            <a:r>
              <a:rPr lang="en-US" sz="3800" dirty="0" smtClean="0"/>
              <a:t> </a:t>
            </a:r>
            <a:r>
              <a:rPr lang="en-US" sz="3800" dirty="0" err="1" smtClean="0"/>
              <a:t>ada</a:t>
            </a:r>
            <a:r>
              <a:rPr lang="en-US" sz="3800" dirty="0" smtClean="0"/>
              <a:t> </a:t>
            </a:r>
            <a:r>
              <a:rPr lang="en-US" sz="3800" dirty="0" err="1" smtClean="0"/>
              <a:t>perbedaan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(</a:t>
            </a:r>
            <a:r>
              <a:rPr lang="en-US" sz="3800" dirty="0" err="1" smtClean="0"/>
              <a:t>tentang</a:t>
            </a:r>
            <a:r>
              <a:rPr lang="en-US" sz="3800" dirty="0" smtClean="0"/>
              <a:t> </a:t>
            </a:r>
            <a:r>
              <a:rPr lang="en-US" sz="3800" dirty="0" err="1" smtClean="0"/>
              <a:t>siapa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diuntungkan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siapa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dirugikan</a:t>
            </a:r>
            <a:r>
              <a:rPr lang="en-US" sz="3800" dirty="0" smtClean="0"/>
              <a:t>).</a:t>
            </a:r>
          </a:p>
          <a:p>
            <a:pPr marL="0" indent="0" algn="just">
              <a:buNone/>
            </a:pPr>
            <a:r>
              <a:rPr lang="en-US" sz="3800" dirty="0" err="1" smtClean="0"/>
              <a:t>Contoh</a:t>
            </a:r>
            <a:r>
              <a:rPr lang="en-US" sz="3800" dirty="0" smtClean="0"/>
              <a:t>:</a:t>
            </a:r>
          </a:p>
          <a:p>
            <a:pPr marL="0" indent="0" algn="just">
              <a:buNone/>
            </a:pPr>
            <a:r>
              <a:rPr lang="en-US" sz="3800" dirty="0" err="1" smtClean="0"/>
              <a:t>Satu</a:t>
            </a:r>
            <a:r>
              <a:rPr lang="en-US" sz="3800" dirty="0" smtClean="0"/>
              <a:t> </a:t>
            </a:r>
            <a:r>
              <a:rPr lang="en-US" sz="3800" dirty="0" err="1" smtClean="0"/>
              <a:t>klpk</a:t>
            </a:r>
            <a:r>
              <a:rPr lang="en-US" sz="3800" dirty="0" smtClean="0"/>
              <a:t> </a:t>
            </a:r>
            <a:r>
              <a:rPr lang="en-US" sz="3800" dirty="0" err="1" smtClean="0"/>
              <a:t>meyakini</a:t>
            </a:r>
            <a:r>
              <a:rPr lang="en-US" sz="3800" dirty="0" smtClean="0"/>
              <a:t> </a:t>
            </a:r>
            <a:r>
              <a:rPr lang="en-US" sz="3800" dirty="0" err="1" smtClean="0"/>
              <a:t>bahwa</a:t>
            </a:r>
            <a:r>
              <a:rPr lang="en-US" sz="3800" dirty="0" smtClean="0"/>
              <a:t> </a:t>
            </a:r>
            <a:r>
              <a:rPr lang="en-US" sz="3800" dirty="0" err="1" smtClean="0"/>
              <a:t>pemanfaatan</a:t>
            </a:r>
            <a:r>
              <a:rPr lang="en-US" sz="3800" dirty="0" smtClean="0"/>
              <a:t> air </a:t>
            </a:r>
            <a:r>
              <a:rPr lang="en-US" sz="3800" dirty="0" err="1" smtClean="0"/>
              <a:t>utk</a:t>
            </a:r>
            <a:r>
              <a:rPr lang="en-US" sz="3800" dirty="0" smtClean="0"/>
              <a:t> </a:t>
            </a:r>
            <a:r>
              <a:rPr lang="en-US" sz="3800" dirty="0" err="1" smtClean="0"/>
              <a:t>irigasi</a:t>
            </a:r>
            <a:r>
              <a:rPr lang="en-US" sz="3800" dirty="0" smtClean="0"/>
              <a:t> </a:t>
            </a:r>
            <a:r>
              <a:rPr lang="en-US" sz="3800" dirty="0" err="1" smtClean="0"/>
              <a:t>adalah</a:t>
            </a:r>
            <a:r>
              <a:rPr lang="en-US" sz="3800" dirty="0" smtClean="0"/>
              <a:t> </a:t>
            </a:r>
            <a:r>
              <a:rPr lang="en-US" sz="3800" dirty="0" err="1" smtClean="0"/>
              <a:t>tepat</a:t>
            </a:r>
            <a:r>
              <a:rPr lang="en-US" sz="3800" dirty="0" smtClean="0"/>
              <a:t>, </a:t>
            </a:r>
            <a:r>
              <a:rPr lang="en-US" sz="3800" dirty="0" err="1" smtClean="0"/>
              <a:t>krn</a:t>
            </a:r>
            <a:r>
              <a:rPr lang="en-US" sz="3800" dirty="0" smtClean="0"/>
              <a:t>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meningkatkan</a:t>
            </a:r>
            <a:r>
              <a:rPr lang="en-US" sz="3800" dirty="0" smtClean="0"/>
              <a:t> </a:t>
            </a:r>
            <a:r>
              <a:rPr lang="en-US" sz="3800" dirty="0" err="1" smtClean="0"/>
              <a:t>produksi</a:t>
            </a:r>
            <a:r>
              <a:rPr lang="en-US" sz="3800" dirty="0" smtClean="0"/>
              <a:t> </a:t>
            </a:r>
            <a:r>
              <a:rPr lang="en-US" sz="3800" dirty="0" err="1" smtClean="0"/>
              <a:t>pangan</a:t>
            </a:r>
            <a:r>
              <a:rPr lang="en-US" sz="3800" dirty="0" smtClean="0"/>
              <a:t>, </a:t>
            </a:r>
            <a:r>
              <a:rPr lang="en-US" sz="3800" dirty="0" err="1" smtClean="0"/>
              <a:t>shg</a:t>
            </a:r>
            <a:r>
              <a:rPr lang="en-US" sz="3800" dirty="0" smtClean="0"/>
              <a:t> </a:t>
            </a:r>
            <a:r>
              <a:rPr lang="en-US" sz="3800" dirty="0" err="1" smtClean="0"/>
              <a:t>swasembada</a:t>
            </a:r>
            <a:r>
              <a:rPr lang="en-US" sz="3800" dirty="0" smtClean="0"/>
              <a:t> </a:t>
            </a:r>
            <a:r>
              <a:rPr lang="en-US" sz="3800" dirty="0" err="1" smtClean="0"/>
              <a:t>pangan</a:t>
            </a:r>
            <a:r>
              <a:rPr lang="en-US" sz="3800" dirty="0" smtClean="0"/>
              <a:t> </a:t>
            </a:r>
            <a:r>
              <a:rPr lang="en-US" sz="3800" dirty="0" err="1" smtClean="0"/>
              <a:t>tercapai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ekpor</a:t>
            </a:r>
            <a:r>
              <a:rPr lang="en-US" sz="3800" dirty="0" smtClean="0"/>
              <a:t> yang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menaikkan</a:t>
            </a:r>
            <a:r>
              <a:rPr lang="en-US" sz="3800" dirty="0" smtClean="0"/>
              <a:t> </a:t>
            </a:r>
            <a:r>
              <a:rPr lang="en-US" sz="3800" dirty="0" err="1" smtClean="0"/>
              <a:t>pendapatan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. </a:t>
            </a:r>
            <a:r>
              <a:rPr lang="en-US" sz="3800" dirty="0" err="1" smtClean="0"/>
              <a:t>Kelompok</a:t>
            </a:r>
            <a:r>
              <a:rPr lang="en-US" sz="3800" dirty="0" smtClean="0"/>
              <a:t> lain </a:t>
            </a:r>
            <a:r>
              <a:rPr lang="en-US" sz="3800" dirty="0" err="1" smtClean="0"/>
              <a:t>meyakini</a:t>
            </a:r>
            <a:r>
              <a:rPr lang="en-US" sz="3800" dirty="0" smtClean="0"/>
              <a:t> </a:t>
            </a:r>
            <a:r>
              <a:rPr lang="en-US" sz="3800" dirty="0" err="1" smtClean="0"/>
              <a:t>bahwa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 </a:t>
            </a:r>
            <a:r>
              <a:rPr lang="en-US" sz="3800" dirty="0" err="1" smtClean="0"/>
              <a:t>tidak</a:t>
            </a:r>
            <a:r>
              <a:rPr lang="en-US" sz="3800" dirty="0" smtClean="0"/>
              <a:t> </a:t>
            </a:r>
            <a:r>
              <a:rPr lang="en-US" sz="3800" dirty="0" err="1" smtClean="0"/>
              <a:t>harus</a:t>
            </a:r>
            <a:r>
              <a:rPr lang="en-US" sz="3800" dirty="0" smtClean="0"/>
              <a:t> </a:t>
            </a:r>
            <a:r>
              <a:rPr lang="en-US" sz="3800" dirty="0" err="1" smtClean="0"/>
              <a:t>memproduksi</a:t>
            </a:r>
            <a:r>
              <a:rPr lang="en-US" sz="3800" dirty="0" smtClean="0"/>
              <a:t> </a:t>
            </a:r>
            <a:r>
              <a:rPr lang="en-US" sz="3800" dirty="0" err="1" smtClean="0"/>
              <a:t>satu</a:t>
            </a:r>
            <a:r>
              <a:rPr lang="en-US" sz="3800" dirty="0" smtClean="0"/>
              <a:t> </a:t>
            </a:r>
            <a:r>
              <a:rPr lang="en-US" sz="3800" dirty="0" err="1" smtClean="0"/>
              <a:t>jenis</a:t>
            </a:r>
            <a:r>
              <a:rPr lang="en-US" sz="3800" dirty="0" smtClean="0"/>
              <a:t> </a:t>
            </a:r>
            <a:r>
              <a:rPr lang="en-US" sz="3800" dirty="0" err="1" smtClean="0"/>
              <a:t>tanaman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mana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diimpor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 lain </a:t>
            </a:r>
            <a:r>
              <a:rPr lang="en-US" sz="3800" dirty="0" err="1" smtClean="0"/>
              <a:t>dengan</a:t>
            </a:r>
            <a:r>
              <a:rPr lang="en-US" sz="3800" dirty="0" smtClean="0"/>
              <a:t> </a:t>
            </a:r>
            <a:r>
              <a:rPr lang="en-US" sz="3800" dirty="0" err="1" smtClean="0"/>
              <a:t>biaya</a:t>
            </a:r>
            <a:r>
              <a:rPr lang="en-US" sz="3800" dirty="0" smtClean="0"/>
              <a:t> </a:t>
            </a:r>
            <a:r>
              <a:rPr lang="en-US" sz="3800" dirty="0" err="1" smtClean="0"/>
              <a:t>produks</a:t>
            </a:r>
            <a:r>
              <a:rPr lang="en-US" sz="3800" dirty="0" smtClean="0"/>
              <a:t> yang </a:t>
            </a:r>
            <a:r>
              <a:rPr lang="en-US" sz="3800" dirty="0" err="1" smtClean="0"/>
              <a:t>lebih</a:t>
            </a:r>
            <a:r>
              <a:rPr lang="en-US" sz="3800" dirty="0" smtClean="0"/>
              <a:t> </a:t>
            </a:r>
            <a:r>
              <a:rPr lang="en-US" sz="3800" dirty="0" err="1" smtClean="0"/>
              <a:t>murah</a:t>
            </a:r>
            <a:r>
              <a:rPr lang="en-US" sz="3800" dirty="0" smtClean="0"/>
              <a:t>, </a:t>
            </a:r>
            <a:r>
              <a:rPr lang="en-US" sz="3800" dirty="0" err="1" smtClean="0"/>
              <a:t>shg</a:t>
            </a:r>
            <a:r>
              <a:rPr lang="en-US" sz="3800" dirty="0" smtClean="0"/>
              <a:t> air </a:t>
            </a:r>
            <a:r>
              <a:rPr lang="en-US" sz="3800" dirty="0" err="1" smtClean="0"/>
              <a:t>bisa</a:t>
            </a:r>
            <a:r>
              <a:rPr lang="en-US" sz="3800" dirty="0" smtClean="0"/>
              <a:t>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keperluan</a:t>
            </a:r>
            <a:r>
              <a:rPr lang="en-US" sz="3800" dirty="0" smtClean="0"/>
              <a:t> lain. </a:t>
            </a:r>
          </a:p>
          <a:p>
            <a:pPr marL="0" indent="0" algn="just">
              <a:buNone/>
            </a:pPr>
            <a:r>
              <a:rPr lang="en-US" sz="3800" dirty="0" err="1" smtClean="0"/>
              <a:t>Misal</a:t>
            </a:r>
            <a:r>
              <a:rPr lang="en-US" sz="3800" dirty="0" smtClean="0"/>
              <a:t>: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</a:t>
            </a:r>
            <a:r>
              <a:rPr lang="en-US" sz="3800" dirty="0" err="1" smtClean="0"/>
              <a:t>industri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kegiatan</a:t>
            </a:r>
            <a:r>
              <a:rPr lang="en-US" sz="3800" dirty="0" smtClean="0"/>
              <a:t> </a:t>
            </a:r>
            <a:r>
              <a:rPr lang="en-US" sz="3800" dirty="0" err="1" smtClean="0"/>
              <a:t>perkotaan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mampu</a:t>
            </a:r>
            <a:r>
              <a:rPr lang="en-US" sz="3800" dirty="0" smtClean="0"/>
              <a:t> </a:t>
            </a:r>
            <a:r>
              <a:rPr lang="en-US" sz="3800" dirty="0" err="1" smtClean="0"/>
              <a:t>membayar</a:t>
            </a:r>
            <a:r>
              <a:rPr lang="en-US" sz="3800" dirty="0" smtClean="0"/>
              <a:t>  </a:t>
            </a:r>
            <a:r>
              <a:rPr lang="en-US" sz="3800" dirty="0" err="1" smtClean="0"/>
              <a:t>pemakaian</a:t>
            </a:r>
            <a:r>
              <a:rPr lang="en-US" sz="3800" dirty="0" smtClean="0"/>
              <a:t> air </a:t>
            </a:r>
            <a:r>
              <a:rPr lang="en-US" sz="3800" dirty="0" err="1" smtClean="0"/>
              <a:t>lebih</a:t>
            </a:r>
            <a:r>
              <a:rPr lang="en-US" sz="3800" dirty="0" smtClean="0"/>
              <a:t> </a:t>
            </a:r>
            <a:r>
              <a:rPr lang="en-US" sz="3800" dirty="0" err="1" smtClean="0"/>
              <a:t>tinggi</a:t>
            </a:r>
            <a:r>
              <a:rPr lang="en-US" sz="3800" dirty="0" smtClean="0"/>
              <a:t>.</a:t>
            </a:r>
          </a:p>
          <a:p>
            <a:pPr marL="0" indent="0" algn="just">
              <a:buNone/>
            </a:pPr>
            <a:r>
              <a:rPr lang="en-US" sz="3800" dirty="0" err="1" smtClean="0"/>
              <a:t>Bagi</a:t>
            </a:r>
            <a:r>
              <a:rPr lang="en-US" sz="3800" dirty="0" smtClean="0"/>
              <a:t> </a:t>
            </a:r>
            <a:r>
              <a:rPr lang="en-US" sz="3800" dirty="0" err="1" smtClean="0"/>
              <a:t>kedua</a:t>
            </a:r>
            <a:r>
              <a:rPr lang="en-US" sz="3800" dirty="0" smtClean="0"/>
              <a:t> </a:t>
            </a:r>
            <a:r>
              <a:rPr lang="en-US" sz="3800" dirty="0" err="1" smtClean="0"/>
              <a:t>kelompok</a:t>
            </a:r>
            <a:r>
              <a:rPr lang="en-US" sz="3800" dirty="0" smtClean="0"/>
              <a:t> </a:t>
            </a:r>
            <a:r>
              <a:rPr lang="en-US" sz="3800" dirty="0" err="1" smtClean="0"/>
              <a:t>tsb</a:t>
            </a:r>
            <a:r>
              <a:rPr lang="en-US" sz="3800" dirty="0" smtClean="0"/>
              <a:t>, </a:t>
            </a:r>
            <a:r>
              <a:rPr lang="en-US" sz="3800" dirty="0" err="1" smtClean="0"/>
              <a:t>lapanga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pertumbuhan</a:t>
            </a:r>
            <a:r>
              <a:rPr lang="en-US" sz="3800" dirty="0" smtClean="0"/>
              <a:t> </a:t>
            </a:r>
            <a:r>
              <a:rPr lang="en-US" sz="3800" dirty="0" err="1" smtClean="0"/>
              <a:t>ekonomi</a:t>
            </a:r>
            <a:r>
              <a:rPr lang="en-US" sz="3800" dirty="0" smtClean="0"/>
              <a:t> </a:t>
            </a:r>
            <a:r>
              <a:rPr lang="en-US" sz="3800" dirty="0" err="1" smtClean="0"/>
              <a:t>sama</a:t>
            </a:r>
            <a:r>
              <a:rPr lang="en-US" sz="3800" dirty="0" smtClean="0"/>
              <a:t> </a:t>
            </a:r>
            <a:r>
              <a:rPr lang="en-US" sz="3800" dirty="0" err="1" smtClean="0"/>
              <a:t>sma</a:t>
            </a:r>
            <a:r>
              <a:rPr lang="en-US" sz="3800" dirty="0" smtClean="0"/>
              <a:t> </a:t>
            </a:r>
            <a:r>
              <a:rPr lang="en-US" sz="3800" dirty="0" err="1" smtClean="0"/>
              <a:t>diyakini</a:t>
            </a:r>
            <a:r>
              <a:rPr lang="en-US" sz="3800" dirty="0" smtClean="0"/>
              <a:t>, </a:t>
            </a:r>
            <a:r>
              <a:rPr lang="en-US" sz="3800" dirty="0" err="1" smtClean="0"/>
              <a:t>tetapi</a:t>
            </a:r>
            <a:r>
              <a:rPr lang="en-US" sz="3800" dirty="0" smtClean="0"/>
              <a:t> </a:t>
            </a:r>
            <a:r>
              <a:rPr lang="en-US" sz="3800" dirty="0" err="1" smtClean="0"/>
              <a:t>terjadi</a:t>
            </a:r>
            <a:r>
              <a:rPr lang="en-US" sz="3800" dirty="0" smtClean="0"/>
              <a:t> </a:t>
            </a:r>
            <a:r>
              <a:rPr lang="en-US" sz="3800" dirty="0" err="1" smtClean="0"/>
              <a:t>prbedaan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, </a:t>
            </a:r>
            <a:r>
              <a:rPr lang="en-US" sz="3800" dirty="0" err="1" smtClean="0"/>
              <a:t>antara</a:t>
            </a:r>
            <a:r>
              <a:rPr lang="en-US" sz="3800" dirty="0" smtClean="0"/>
              <a:t> </a:t>
            </a:r>
            <a:r>
              <a:rPr lang="en-US" sz="3800" dirty="0" err="1" smtClean="0"/>
              <a:t>daerah</a:t>
            </a:r>
            <a:r>
              <a:rPr lang="en-US" sz="3800" dirty="0" smtClean="0"/>
              <a:t> </a:t>
            </a:r>
            <a:r>
              <a:rPr lang="en-US" sz="3800" dirty="0" err="1" smtClean="0"/>
              <a:t>perkotaan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desa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antara</a:t>
            </a:r>
            <a:r>
              <a:rPr lang="en-US" sz="3800" dirty="0" smtClean="0"/>
              <a:t> </a:t>
            </a:r>
            <a:r>
              <a:rPr lang="en-US" sz="3800" dirty="0" err="1" smtClean="0"/>
              <a:t>kegiatan</a:t>
            </a:r>
            <a:r>
              <a:rPr lang="en-US" sz="3800" dirty="0" smtClean="0"/>
              <a:t> </a:t>
            </a:r>
            <a:r>
              <a:rPr lang="en-US" sz="3800" dirty="0" err="1" smtClean="0"/>
              <a:t>industri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sektor</a:t>
            </a:r>
            <a:r>
              <a:rPr lang="en-US" sz="3800" dirty="0" smtClean="0"/>
              <a:t> </a:t>
            </a:r>
            <a:r>
              <a:rPr lang="en-US" sz="3800" dirty="0" err="1" smtClean="0"/>
              <a:t>jasa</a:t>
            </a:r>
            <a:r>
              <a:rPr lang="en-US" sz="3800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Keempat</a:t>
            </a:r>
            <a:r>
              <a:rPr lang="en-US" sz="2800" dirty="0" smtClean="0">
                <a:solidFill>
                  <a:srgbClr val="FF0000"/>
                </a:solidFill>
              </a:rPr>
              <a:t>: per </a:t>
            </a:r>
            <a:r>
              <a:rPr lang="en-US" sz="2800" dirty="0" err="1" smtClean="0">
                <a:solidFill>
                  <a:srgbClr val="FF0000"/>
                </a:solidFill>
              </a:rPr>
              <a:t>soalan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pribadi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latar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belakng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masalah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lama </a:t>
            </a:r>
            <a:r>
              <a:rPr lang="en-US" dirty="0" err="1" smtClean="0"/>
              <a:t>memendam</a:t>
            </a:r>
            <a:r>
              <a:rPr lang="en-US" dirty="0" smtClean="0"/>
              <a:t> </a:t>
            </a:r>
            <a:r>
              <a:rPr lang="en-US" dirty="0" err="1" smtClean="0"/>
              <a:t>kemarahan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lain </a:t>
            </a:r>
            <a:r>
              <a:rPr lang="en-US" dirty="0" err="1" smtClean="0"/>
              <a:t>menghalangi</a:t>
            </a:r>
            <a:r>
              <a:rPr lang="en-US" dirty="0" smtClean="0"/>
              <a:t>/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dihalangi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membalas</a:t>
            </a:r>
            <a:r>
              <a:rPr lang="en-US" dirty="0" smtClean="0"/>
              <a:t> </a:t>
            </a:r>
            <a:r>
              <a:rPr lang="en-US" dirty="0" err="1" smtClean="0"/>
              <a:t>dendam</a:t>
            </a:r>
            <a:r>
              <a:rPr lang="en-US" dirty="0" smtClean="0"/>
              <a:t>.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keenggan</a:t>
            </a:r>
            <a:r>
              <a:rPr lang="en-US" dirty="0" smtClean="0"/>
              <a:t> pd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niatnya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: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: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konstruktif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distruktif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ALTERNATIF PENYELESAIAN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menyatu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 (</a:t>
            </a:r>
            <a:r>
              <a:rPr lang="en-US" dirty="0" err="1" smtClean="0"/>
              <a:t>johnson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Duinker</a:t>
            </a:r>
            <a:r>
              <a:rPr lang="en-US" dirty="0" smtClean="0"/>
              <a:t>, 1993:17).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terelakkan</a:t>
            </a:r>
            <a:r>
              <a:rPr lang="en-US" dirty="0" smtClean="0"/>
              <a:t> 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negatf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,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kesalah</a:t>
            </a:r>
            <a:r>
              <a:rPr lang="en-US" dirty="0" smtClean="0"/>
              <a:t> </a:t>
            </a:r>
            <a:r>
              <a:rPr lang="en-US" dirty="0" err="1" smtClean="0"/>
              <a:t>pahaman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mempertanyakan</a:t>
            </a:r>
            <a:r>
              <a:rPr lang="en-US" dirty="0" smtClean="0"/>
              <a:t> status quo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terselesaiakan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kesalahpahaman</a:t>
            </a:r>
            <a:r>
              <a:rPr lang="en-US" dirty="0" smtClean="0"/>
              <a:t> ,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percayaan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bias.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meluasnya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biofisik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         </a:t>
            </a:r>
            <a:r>
              <a:rPr lang="en-US" sz="3000" dirty="0" err="1" smtClean="0"/>
              <a:t>keadaan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dukungan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optimal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manusia</a:t>
            </a:r>
            <a:r>
              <a:rPr lang="en-US" sz="3000" dirty="0" smtClean="0"/>
              <a:t>,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kebutuhan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terpenuhi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jaminan</a:t>
            </a:r>
            <a:r>
              <a:rPr lang="en-US" sz="3000" dirty="0" smtClean="0"/>
              <a:t> rasa </a:t>
            </a:r>
            <a:r>
              <a:rPr lang="en-US" sz="3000" dirty="0" err="1" smtClean="0"/>
              <a:t>aman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tenteram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juga</a:t>
            </a:r>
            <a:r>
              <a:rPr lang="en-US" sz="3000" dirty="0" smtClean="0"/>
              <a:t> </a:t>
            </a:r>
            <a:r>
              <a:rPr lang="en-US" sz="3000" dirty="0" err="1" smtClean="0"/>
              <a:t>dilihat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harmonis</a:t>
            </a:r>
            <a:r>
              <a:rPr lang="en-US" sz="3000" dirty="0" smtClean="0"/>
              <a:t>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hubungan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relasi</a:t>
            </a:r>
            <a:r>
              <a:rPr lang="en-US" sz="3000" dirty="0" smtClean="0"/>
              <a:t> yang </a:t>
            </a:r>
            <a:r>
              <a:rPr lang="en-US" sz="3000" dirty="0" err="1" smtClean="0"/>
              <a:t>baik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 </a:t>
            </a:r>
            <a:r>
              <a:rPr lang="en-US" sz="3000" dirty="0" err="1" smtClean="0"/>
              <a:t>individu-individu</a:t>
            </a:r>
            <a:r>
              <a:rPr lang="en-US" sz="3000" dirty="0" smtClean="0"/>
              <a:t> </a:t>
            </a:r>
            <a:r>
              <a:rPr lang="en-US" sz="3000" dirty="0" err="1" smtClean="0"/>
              <a:t>didalam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cxnSp>
        <p:nvCxnSpPr>
          <p:cNvPr id="6" name="Straight Arrow Connector 5"/>
          <p:cNvCxnSpPr>
            <a:endCxn id="4" idx="2"/>
          </p:cNvCxnSpPr>
          <p:nvPr/>
        </p:nvCxnSpPr>
        <p:spPr>
          <a:xfrm rot="5400000">
            <a:off x="4762500" y="1143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BERBGAI PENDEKATAN PENYELESAIAN SENGKETA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Politis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Administratif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Pendekatan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politis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memnta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nasehat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,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dialog.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Pendekatan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Administratif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melaui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, </a:t>
            </a:r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mempertimbangkan</a:t>
            </a:r>
            <a:r>
              <a:rPr lang="en-US" dirty="0" smtClean="0"/>
              <a:t> pula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mengadukan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jajaran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Pendekatan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Yuridis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atau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hukum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berdamai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dialog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keptusan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r>
              <a:rPr lang="en-US" dirty="0" smtClean="0"/>
              <a:t>- </a:t>
            </a:r>
            <a:r>
              <a:rPr lang="en-US" dirty="0" err="1" smtClean="0"/>
              <a:t>Kalah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JENIS-JENIS ALTERNATIF PENYELESAIAN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jenis</a:t>
            </a:r>
            <a:r>
              <a:rPr lang="en-US" dirty="0" smtClean="0"/>
              <a:t> APK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Negosiasi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Mediasi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Arbitrasi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Konsultasi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Publik</a:t>
            </a:r>
            <a:endParaRPr lang="en-US" dirty="0" smtClean="0"/>
          </a:p>
          <a:p>
            <a:pPr marL="0" indent="0" algn="just">
              <a:buNone/>
            </a:pPr>
            <a:r>
              <a:rPr lang="en-US" sz="3300" dirty="0" err="1" smtClean="0"/>
              <a:t>Gagasan</a:t>
            </a:r>
            <a:r>
              <a:rPr lang="en-US" sz="3300" dirty="0" smtClean="0"/>
              <a:t> </a:t>
            </a:r>
            <a:r>
              <a:rPr lang="en-US" sz="3300" dirty="0" err="1" smtClean="0"/>
              <a:t>dasar</a:t>
            </a:r>
            <a:r>
              <a:rPr lang="en-US" sz="3300" dirty="0" smtClean="0"/>
              <a:t> </a:t>
            </a:r>
            <a:r>
              <a:rPr lang="en-US" sz="3300" dirty="0" err="1" smtClean="0"/>
              <a:t>konsultasi</a:t>
            </a:r>
            <a:r>
              <a:rPr lang="en-US" sz="3300" dirty="0" smtClean="0"/>
              <a:t> </a:t>
            </a:r>
            <a:r>
              <a:rPr lang="en-US" sz="3300" dirty="0" err="1" smtClean="0"/>
              <a:t>publik</a:t>
            </a:r>
            <a:r>
              <a:rPr lang="en-US" sz="3300" dirty="0" smtClean="0"/>
              <a:t> </a:t>
            </a:r>
            <a:r>
              <a:rPr lang="en-US" sz="3300" dirty="0" err="1" smtClean="0"/>
              <a:t>adalah</a:t>
            </a:r>
            <a:r>
              <a:rPr lang="en-US" sz="3300" dirty="0" smtClean="0"/>
              <a:t> </a:t>
            </a:r>
            <a:r>
              <a:rPr lang="en-US" sz="3300" dirty="0" err="1" smtClean="0"/>
              <a:t>untuk</a:t>
            </a:r>
            <a:r>
              <a:rPr lang="en-US" sz="3300" dirty="0" smtClean="0"/>
              <a:t> </a:t>
            </a:r>
            <a:r>
              <a:rPr lang="en-US" sz="3300" dirty="0" err="1" smtClean="0"/>
              <a:t>saling</a:t>
            </a:r>
            <a:r>
              <a:rPr lang="en-US" sz="3300" dirty="0" smtClean="0"/>
              <a:t> </a:t>
            </a:r>
            <a:r>
              <a:rPr lang="en-US" sz="3300" dirty="0" err="1" smtClean="0"/>
              <a:t>membagi</a:t>
            </a:r>
            <a:r>
              <a:rPr lang="en-US" sz="3300" dirty="0" smtClean="0"/>
              <a:t> </a:t>
            </a:r>
            <a:r>
              <a:rPr lang="en-US" sz="3300" dirty="0" err="1" smtClean="0"/>
              <a:t>informasi</a:t>
            </a:r>
            <a:r>
              <a:rPr lang="en-US" sz="3300" dirty="0" smtClean="0"/>
              <a:t>, </a:t>
            </a:r>
            <a:r>
              <a:rPr lang="en-US" sz="3300" dirty="0" err="1" smtClean="0"/>
              <a:t>meyakinkan</a:t>
            </a:r>
            <a:r>
              <a:rPr lang="en-US" sz="3300" dirty="0" smtClean="0"/>
              <a:t> </a:t>
            </a:r>
            <a:r>
              <a:rPr lang="en-US" sz="3300" dirty="0" err="1" smtClean="0"/>
              <a:t>bahwa</a:t>
            </a:r>
            <a:r>
              <a:rPr lang="en-US" sz="3300" dirty="0" smtClean="0"/>
              <a:t> </a:t>
            </a:r>
            <a:r>
              <a:rPr lang="en-US" sz="3300" dirty="0" err="1" smtClean="0"/>
              <a:t>berbagai</a:t>
            </a:r>
            <a:r>
              <a:rPr lang="en-US" sz="3300" dirty="0" smtClean="0"/>
              <a:t> </a:t>
            </a:r>
            <a:r>
              <a:rPr lang="en-US" sz="3300" dirty="0" err="1" smtClean="0"/>
              <a:t>padangan</a:t>
            </a:r>
            <a:r>
              <a:rPr lang="en-US" sz="3300" dirty="0" smtClean="0"/>
              <a:t> </a:t>
            </a:r>
            <a:r>
              <a:rPr lang="en-US" sz="3300" dirty="0" err="1" smtClean="0"/>
              <a:t>dikemukakan</a:t>
            </a:r>
            <a:r>
              <a:rPr lang="en-US" sz="3300" dirty="0" smtClean="0"/>
              <a:t>, </a:t>
            </a:r>
            <a:r>
              <a:rPr lang="en-US" sz="3300" dirty="0" err="1" smtClean="0"/>
              <a:t>membuka</a:t>
            </a:r>
            <a:r>
              <a:rPr lang="en-US" sz="3300" dirty="0" smtClean="0"/>
              <a:t> </a:t>
            </a:r>
            <a:r>
              <a:rPr lang="en-US" sz="3300" dirty="0" err="1" smtClean="0"/>
              <a:t>proses</a:t>
            </a:r>
            <a:r>
              <a:rPr lang="en-US" sz="3300" dirty="0" smtClean="0"/>
              <a:t> </a:t>
            </a:r>
            <a:r>
              <a:rPr lang="en-US" sz="3300" dirty="0" err="1" smtClean="0"/>
              <a:t>manajemen</a:t>
            </a:r>
            <a:r>
              <a:rPr lang="en-US" sz="3300" dirty="0" smtClean="0"/>
              <a:t> </a:t>
            </a:r>
            <a:r>
              <a:rPr lang="en-US" sz="3300" dirty="0" err="1" smtClean="0"/>
              <a:t>sehingga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berlangsung</a:t>
            </a:r>
            <a:r>
              <a:rPr lang="en-US" sz="3300" dirty="0" smtClean="0"/>
              <a:t> </a:t>
            </a:r>
            <a:r>
              <a:rPr lang="en-US" sz="3300" dirty="0" err="1" smtClean="0"/>
              <a:t>efisien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adil</a:t>
            </a:r>
            <a:r>
              <a:rPr lang="en-US" sz="3300" dirty="0" smtClean="0"/>
              <a:t>, </a:t>
            </a:r>
            <a:r>
              <a:rPr lang="en-US" sz="3300" dirty="0" err="1" smtClean="0"/>
              <a:t>kesemuanya</a:t>
            </a:r>
            <a:r>
              <a:rPr lang="en-US" sz="3300" dirty="0" smtClean="0"/>
              <a:t> </a:t>
            </a:r>
            <a:r>
              <a:rPr lang="en-US" sz="3300" dirty="0" err="1" smtClean="0"/>
              <a:t>untuk</a:t>
            </a:r>
            <a:r>
              <a:rPr lang="en-US" sz="3300" dirty="0" smtClean="0"/>
              <a:t> </a:t>
            </a:r>
            <a:r>
              <a:rPr lang="en-US" sz="3300" dirty="0" err="1" smtClean="0"/>
              <a:t>meyakinkan</a:t>
            </a:r>
            <a:r>
              <a:rPr lang="en-US" sz="3300" dirty="0" smtClean="0"/>
              <a:t> </a:t>
            </a:r>
            <a:r>
              <a:rPr lang="en-US" sz="3300" dirty="0" err="1" smtClean="0"/>
              <a:t>bahwa</a:t>
            </a:r>
            <a:r>
              <a:rPr lang="en-US" sz="3300" dirty="0" smtClean="0"/>
              <a:t> </a:t>
            </a:r>
            <a:r>
              <a:rPr lang="en-US" sz="3300" dirty="0" err="1" smtClean="0"/>
              <a:t>semua</a:t>
            </a:r>
            <a:r>
              <a:rPr lang="en-US" sz="3300" dirty="0" smtClean="0"/>
              <a:t> </a:t>
            </a:r>
            <a:r>
              <a:rPr lang="en-US" sz="3300" dirty="0" err="1" smtClean="0"/>
              <a:t>pihak</a:t>
            </a:r>
            <a:r>
              <a:rPr lang="en-US" sz="3300" dirty="0" smtClean="0"/>
              <a:t> </a:t>
            </a:r>
            <a:r>
              <a:rPr lang="en-US" sz="3300" dirty="0" err="1" smtClean="0"/>
              <a:t>mendapatkan</a:t>
            </a:r>
            <a:r>
              <a:rPr lang="en-US" sz="3300" dirty="0" smtClean="0"/>
              <a:t> </a:t>
            </a:r>
            <a:r>
              <a:rPr lang="en-US" sz="3300" dirty="0" err="1" smtClean="0"/>
              <a:t>kepuasan</a:t>
            </a:r>
            <a:r>
              <a:rPr lang="en-US" sz="3300" dirty="0" smtClean="0"/>
              <a:t>  yang </a:t>
            </a:r>
            <a:r>
              <a:rPr lang="en-US" sz="3300" dirty="0" err="1" smtClean="0"/>
              <a:t>sama</a:t>
            </a:r>
            <a:r>
              <a:rPr lang="en-US" sz="3300" dirty="0" smtClean="0"/>
              <a:t>. </a:t>
            </a:r>
            <a:r>
              <a:rPr lang="en-US" sz="3300" dirty="0" err="1" smtClean="0"/>
              <a:t>Jika</a:t>
            </a:r>
            <a:r>
              <a:rPr lang="en-US" sz="3300" dirty="0" smtClean="0"/>
              <a:t> </a:t>
            </a:r>
            <a:r>
              <a:rPr lang="en-US" sz="3300" dirty="0" err="1" smtClean="0"/>
              <a:t>hal-hal</a:t>
            </a:r>
            <a:r>
              <a:rPr lang="en-US" sz="3300" dirty="0" smtClean="0"/>
              <a:t> </a:t>
            </a: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dipenuhi</a:t>
            </a:r>
            <a:r>
              <a:rPr lang="en-US" sz="3300" dirty="0" smtClean="0"/>
              <a:t>, </a:t>
            </a:r>
            <a:r>
              <a:rPr lang="en-US" sz="3300" dirty="0" err="1" smtClean="0"/>
              <a:t>isu-isu</a:t>
            </a:r>
            <a:r>
              <a:rPr lang="en-US" sz="3300" dirty="0" smtClean="0"/>
              <a:t> yang </a:t>
            </a:r>
            <a:r>
              <a:rPr lang="en-US" sz="3300" dirty="0" err="1" smtClean="0"/>
              <a:t>dipertentangkan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diselesaikan</a:t>
            </a:r>
            <a:r>
              <a:rPr lang="en-US" sz="3300" dirty="0" smtClean="0"/>
              <a:t> </a:t>
            </a:r>
            <a:r>
              <a:rPr lang="en-US" sz="3300" dirty="0" err="1" smtClean="0"/>
              <a:t>sebelumnya</a:t>
            </a:r>
            <a:r>
              <a:rPr lang="en-US" sz="3300" dirty="0" smtClean="0"/>
              <a:t>, </a:t>
            </a:r>
            <a:r>
              <a:rPr lang="en-US" sz="3300" dirty="0" err="1" smtClean="0"/>
              <a:t>sehingga</a:t>
            </a:r>
            <a:r>
              <a:rPr lang="en-US" sz="3300" dirty="0" smtClean="0"/>
              <a:t> </a:t>
            </a:r>
            <a:r>
              <a:rPr lang="en-US" sz="3300" dirty="0" err="1" smtClean="0"/>
              <a:t>konflik</a:t>
            </a:r>
            <a:r>
              <a:rPr lang="en-US" sz="3300" dirty="0" smtClean="0"/>
              <a:t> </a:t>
            </a:r>
            <a:r>
              <a:rPr lang="en-US" sz="3300" dirty="0" err="1" smtClean="0"/>
              <a:t>atau</a:t>
            </a:r>
            <a:r>
              <a:rPr lang="en-US" sz="3300" dirty="0" smtClean="0"/>
              <a:t> </a:t>
            </a:r>
            <a:r>
              <a:rPr lang="en-US" sz="3300" dirty="0" err="1" smtClean="0"/>
              <a:t>sengketa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dihindari</a:t>
            </a:r>
            <a:r>
              <a:rPr lang="en-US" sz="33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 smtClean="0">
                <a:solidFill>
                  <a:srgbClr val="FF0000"/>
                </a:solidFill>
              </a:rPr>
              <a:t>Negosiasi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APK.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sukarela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dintara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tdak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Mediasi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netral</a:t>
            </a:r>
            <a:r>
              <a:rPr lang="en-US" dirty="0" smtClean="0"/>
              <a:t> (</a:t>
            </a:r>
            <a:r>
              <a:rPr lang="en-US" dirty="0" err="1" smtClean="0"/>
              <a:t>sbg</a:t>
            </a:r>
            <a:r>
              <a:rPr lang="en-US" dirty="0" smtClean="0"/>
              <a:t> mediator).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agar </a:t>
            </a:r>
            <a:r>
              <a:rPr lang="en-US" dirty="0" err="1" smtClean="0"/>
              <a:t>bersepakat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Mediator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mendisusikan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kawatir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. </a:t>
            </a:r>
            <a:r>
              <a:rPr lang="en-US" dirty="0" err="1" smtClean="0"/>
              <a:t>Dalm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mediator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megidentifikasi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dialog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Arbitrasi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mediasi</a:t>
            </a:r>
            <a:r>
              <a:rPr lang="en-US" sz="2800" dirty="0" smtClean="0"/>
              <a:t>, yang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arbitrator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</a:t>
            </a:r>
            <a:r>
              <a:rPr lang="en-US" sz="2800" dirty="0" smtClean="0"/>
              <a:t> 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, </a:t>
            </a:r>
            <a:r>
              <a:rPr lang="en-US" sz="2800" dirty="0" err="1" smtClean="0"/>
              <a:t>mk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 </a:t>
            </a:r>
            <a:r>
              <a:rPr lang="en-US" sz="2800" dirty="0" err="1" smtClean="0"/>
              <a:t>memulai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arbitrator.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, </a:t>
            </a:r>
            <a:r>
              <a:rPr lang="en-US" sz="2800" dirty="0" err="1" smtClean="0"/>
              <a:t>pilihn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menyepakati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kewajibannya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. </a:t>
            </a:r>
            <a:r>
              <a:rPr lang="en-US" sz="2800" dirty="0" err="1" smtClean="0"/>
              <a:t>umumny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scr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pemilihan</a:t>
            </a:r>
            <a:r>
              <a:rPr lang="en-US" sz="2800" dirty="0" smtClean="0"/>
              <a:t> arbitrator,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membedakan</a:t>
            </a:r>
            <a:r>
              <a:rPr lang="en-US" sz="2800" dirty="0" smtClean="0"/>
              <a:t> ant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proes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pengdilan</a:t>
            </a:r>
            <a:r>
              <a:rPr lang="en-US" sz="2800" dirty="0" smtClean="0"/>
              <a:t>.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</a:t>
            </a:r>
            <a:r>
              <a:rPr lang="en-US" sz="2800" dirty="0" err="1" smtClean="0"/>
              <a:t>sidang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dlam</a:t>
            </a:r>
            <a:r>
              <a:rPr lang="en-US" sz="2800" dirty="0" smtClean="0"/>
              <a:t>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hakim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memimpin</a:t>
            </a:r>
            <a:r>
              <a:rPr lang="en-US" sz="2800" dirty="0" smtClean="0"/>
              <a:t> </a:t>
            </a:r>
            <a:r>
              <a:rPr lang="en-US" sz="2800" dirty="0" err="1" smtClean="0"/>
              <a:t>sidang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Literatur</a:t>
            </a:r>
            <a:r>
              <a:rPr lang="en-US" dirty="0" smtClean="0"/>
              <a:t>: </a:t>
            </a:r>
          </a:p>
          <a:p>
            <a:pPr lvl="0"/>
            <a:r>
              <a:rPr lang="en-US" dirty="0" smtClean="0"/>
              <a:t>Dari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(Prof. Dr. </a:t>
            </a:r>
            <a:r>
              <a:rPr lang="en-US" dirty="0" err="1" smtClean="0"/>
              <a:t>Samsul</a:t>
            </a:r>
            <a:r>
              <a:rPr lang="en-US" dirty="0" smtClean="0"/>
              <a:t> </a:t>
            </a:r>
            <a:r>
              <a:rPr lang="en-US" dirty="0" err="1" smtClean="0"/>
              <a:t>Wahidin</a:t>
            </a:r>
            <a:r>
              <a:rPr lang="en-US" dirty="0" smtClean="0"/>
              <a:t>, SH., </a:t>
            </a:r>
            <a:r>
              <a:rPr lang="en-US" dirty="0" err="1" smtClean="0"/>
              <a:t>M.Hum</a:t>
            </a:r>
            <a:r>
              <a:rPr lang="en-US" dirty="0" smtClean="0"/>
              <a:t>.)</a:t>
            </a:r>
          </a:p>
          <a:p>
            <a:pPr lvl="0"/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(</a:t>
            </a:r>
            <a:r>
              <a:rPr lang="en-US" dirty="0" err="1" smtClean="0"/>
              <a:t>Astri</a:t>
            </a:r>
            <a:r>
              <a:rPr lang="en-US" dirty="0" smtClean="0"/>
              <a:t> </a:t>
            </a:r>
            <a:r>
              <a:rPr lang="en-US" dirty="0" err="1" smtClean="0"/>
              <a:t>Rinanti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(Made </a:t>
            </a:r>
            <a:r>
              <a:rPr lang="en-US" dirty="0" err="1" smtClean="0"/>
              <a:t>Putrawan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(Muhammad Erwin, SH., </a:t>
            </a:r>
            <a:r>
              <a:rPr lang="en-US" dirty="0" err="1" smtClean="0"/>
              <a:t>M.Hum</a:t>
            </a:r>
            <a:r>
              <a:rPr lang="en-US" dirty="0" smtClean="0"/>
              <a:t>.)</a:t>
            </a:r>
          </a:p>
          <a:p>
            <a:pPr lvl="0"/>
            <a:r>
              <a:rPr lang="en-US" dirty="0" err="1" smtClean="0"/>
              <a:t>Buku-buku</a:t>
            </a:r>
            <a:r>
              <a:rPr lang="en-US" dirty="0" smtClean="0"/>
              <a:t> on line/</a:t>
            </a:r>
            <a:r>
              <a:rPr lang="en-US" dirty="0" err="1" smtClean="0"/>
              <a:t>literatur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biofisik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. </a:t>
            </a:r>
            <a:r>
              <a:rPr lang="en-US" dirty="0" err="1" smtClean="0"/>
              <a:t>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tercukupi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kreasinya</a:t>
            </a:r>
            <a:r>
              <a:rPr lang="en-US" dirty="0" smtClean="0"/>
              <a:t> (</a:t>
            </a:r>
            <a:r>
              <a:rPr lang="en-US" dirty="0" err="1" smtClean="0"/>
              <a:t>seni</a:t>
            </a:r>
            <a:r>
              <a:rPr lang="en-US" dirty="0" smtClean="0"/>
              <a:t>,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).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rasa </a:t>
            </a:r>
            <a:r>
              <a:rPr lang="en-US" dirty="0" err="1" smtClean="0"/>
              <a:t>tentram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PEMBANGUNAN BERKELANJUTAN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r>
              <a:rPr lang="en-US" dirty="0" smtClean="0"/>
              <a:t>, </a:t>
            </a:r>
            <a:r>
              <a:rPr lang="en-US" dirty="0" err="1" smtClean="0"/>
              <a:t>paradikma-paradikma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bagaiman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yang paling </a:t>
            </a:r>
            <a:r>
              <a:rPr lang="en-US" dirty="0" err="1" smtClean="0"/>
              <a:t>menonjol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lama.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(Sustainability)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dekade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Malthus (</a:t>
            </a:r>
            <a:r>
              <a:rPr lang="en-US" dirty="0" err="1" smtClean="0"/>
              <a:t>Inggris</a:t>
            </a:r>
            <a:r>
              <a:rPr lang="en-US" dirty="0" smtClean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 1798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kawatir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yang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menyolok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1972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mengental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Meadow </a:t>
            </a:r>
            <a:r>
              <a:rPr lang="en-US" dirty="0" err="1" smtClean="0"/>
              <a:t>dkk</a:t>
            </a:r>
            <a:r>
              <a:rPr lang="en-US" dirty="0" smtClean="0"/>
              <a:t> </a:t>
            </a:r>
            <a:r>
              <a:rPr lang="en-US" dirty="0" err="1" smtClean="0"/>
              <a:t>menerbitkan</a:t>
            </a:r>
            <a:r>
              <a:rPr lang="en-US" dirty="0" smtClean="0"/>
              <a:t> “The limit to Growth”. (Meadow  et al.,1972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Askar</a:t>
            </a:r>
            <a:r>
              <a:rPr lang="en-US" dirty="0" smtClean="0"/>
              <a:t> Jaya, 2004)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 </a:t>
            </a:r>
            <a:r>
              <a:rPr lang="en-US" dirty="0" err="1" smtClean="0"/>
              <a:t>tahun</a:t>
            </a:r>
            <a:r>
              <a:rPr lang="en-US" dirty="0" smtClean="0"/>
              <a:t> 1970 </a:t>
            </a:r>
            <a:r>
              <a:rPr lang="en-US" dirty="0" err="1" smtClean="0"/>
              <a:t>menyerukan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kemerosotan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kerasian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kepentingan-kepentingan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menyesuakan</a:t>
            </a:r>
            <a:r>
              <a:rPr lang="en-US" dirty="0" smtClean="0"/>
              <a:t> </a:t>
            </a:r>
            <a:r>
              <a:rPr lang="en-US" dirty="0" err="1" smtClean="0"/>
              <a:t>keserasian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prioritasnya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Stocholm</a:t>
            </a:r>
            <a:r>
              <a:rPr lang="en-US" dirty="0" smtClean="0"/>
              <a:t> (</a:t>
            </a:r>
            <a:r>
              <a:rPr lang="en-US" dirty="0" err="1" smtClean="0"/>
              <a:t>Swedia</a:t>
            </a:r>
            <a:r>
              <a:rPr lang="en-US" dirty="0" smtClean="0"/>
              <a:t>),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Stocholm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terbentuklah</a:t>
            </a:r>
            <a:r>
              <a:rPr lang="en-US" dirty="0" smtClean="0"/>
              <a:t> </a:t>
            </a:r>
            <a:r>
              <a:rPr lang="en-US" dirty="0" err="1" smtClean="0"/>
              <a:t>regulasi-regulasi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Kantor </a:t>
            </a:r>
            <a:r>
              <a:rPr lang="en-US" dirty="0" err="1" smtClean="0"/>
              <a:t>Menteri</a:t>
            </a:r>
            <a:r>
              <a:rPr lang="en-US" dirty="0" smtClean="0"/>
              <a:t> Negara </a:t>
            </a:r>
            <a:r>
              <a:rPr lang="en-US" dirty="0" err="1" smtClean="0"/>
              <a:t>Pengawasan</a:t>
            </a:r>
            <a:r>
              <a:rPr lang="en-US" dirty="0" smtClean="0"/>
              <a:t> Pembangunan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1982, UU No.4/1982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Kantor </a:t>
            </a:r>
            <a:r>
              <a:rPr lang="en-US" dirty="0" err="1" smtClean="0"/>
              <a:t>Meneg</a:t>
            </a:r>
            <a:r>
              <a:rPr lang="en-US" dirty="0" smtClean="0"/>
              <a:t>. PPLH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Negara </a:t>
            </a:r>
            <a:r>
              <a:rPr lang="en-US" dirty="0" err="1" smtClean="0"/>
              <a:t>Kependudukan</a:t>
            </a:r>
            <a:r>
              <a:rPr lang="en-US" dirty="0" smtClean="0"/>
              <a:t> Dan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(KLH).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2470</TotalTime>
  <Words>3654</Words>
  <Application>Microsoft Office PowerPoint</Application>
  <PresentationFormat>On-screen Show (4:3)</PresentationFormat>
  <Paragraphs>196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Ekologi Politik </vt:lpstr>
      <vt:lpstr>Slide 24</vt:lpstr>
      <vt:lpstr> KEBIJAKAN NEGARA</vt:lpstr>
      <vt:lpstr>Briyant mencatat:</vt:lpstr>
      <vt:lpstr>Slide 27</vt:lpstr>
      <vt:lpstr>Konpleksitas</vt:lpstr>
      <vt:lpstr>Slide 29</vt:lpstr>
      <vt:lpstr>Ketidakpastian</vt:lpstr>
      <vt:lpstr>PEMAHAMAN oleh Cristensen (1985)</vt:lpstr>
      <vt:lpstr>Slide 32</vt:lpstr>
      <vt:lpstr>KONFLIK</vt:lpstr>
      <vt:lpstr>Pertama:Perbedaan pengetahuan dan pemahaman</vt:lpstr>
      <vt:lpstr>Kedua: Perbedaan nilai </vt:lpstr>
      <vt:lpstr>Ketiga: Perbedaan kepentingan</vt:lpstr>
      <vt:lpstr>Keempat: per soalan pribadi dan latar belakng masalah</vt:lpstr>
      <vt:lpstr>ALTERNATIF PENYELESAIAN KONFLIK</vt:lpstr>
      <vt:lpstr>Slide 39</vt:lpstr>
      <vt:lpstr>BERBGAI PENDEKATAN PENYELESAIAN SENGKETA</vt:lpstr>
      <vt:lpstr>Slide 41</vt:lpstr>
      <vt:lpstr>Slide 42</vt:lpstr>
      <vt:lpstr>Slide 43</vt:lpstr>
      <vt:lpstr>JENIS-JENIS ALTERNATIF PENYELESAIAN KONFLIK</vt:lpstr>
      <vt:lpstr>Slide 45</vt:lpstr>
      <vt:lpstr>Slide 46</vt:lpstr>
      <vt:lpstr>Slide 47</vt:lpstr>
      <vt:lpstr>Slide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UPT-PKP</dc:creator>
  <cp:lastModifiedBy>BAGAS</cp:lastModifiedBy>
  <cp:revision>268</cp:revision>
  <dcterms:created xsi:type="dcterms:W3CDTF">2017-11-15T06:18:18Z</dcterms:created>
  <dcterms:modified xsi:type="dcterms:W3CDTF">2019-08-20T12:52:26Z</dcterms:modified>
</cp:coreProperties>
</file>