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0"/>
  </p:notesMasterIdLst>
  <p:sldIdLst>
    <p:sldId id="256" r:id="rId2"/>
    <p:sldId id="257" r:id="rId3"/>
    <p:sldId id="258" r:id="rId4"/>
    <p:sldId id="259" r:id="rId5"/>
    <p:sldId id="260" r:id="rId6"/>
    <p:sldId id="264"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61" r:id="rId23"/>
    <p:sldId id="282" r:id="rId24"/>
    <p:sldId id="283" r:id="rId25"/>
    <p:sldId id="284" r:id="rId26"/>
    <p:sldId id="285" r:id="rId27"/>
    <p:sldId id="286" r:id="rId28"/>
    <p:sldId id="262"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080" y="2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2FFBF6-9297-458F-9111-2B45E3E5BAAE}" type="datetimeFigureOut">
              <a:rPr lang="en-US" smtClean="0"/>
              <a:t>9/30/2019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2E003C-97A2-46E0-9023-A296D08AF5E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2E003C-97A2-46E0-9023-A296D08AF5E8}"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959E31B-2974-4168-95EE-1D800753481A}"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59E31B-2974-4168-95EE-1D800753481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59E31B-2974-4168-95EE-1D800753481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59E31B-2974-4168-95EE-1D800753481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959E31B-2974-4168-95EE-1D800753481A}"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59E31B-2974-4168-95EE-1D800753481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959E31B-2974-4168-95EE-1D800753481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959E31B-2974-4168-95EE-1D800753481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959E31B-2974-4168-95EE-1D800753481A}"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59E31B-2974-4168-95EE-1D800753481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BB456B3-E433-4AD2-8BDB-615DD5943A1D}" type="datetimeFigureOut">
              <a:rPr lang="en-US" smtClean="0"/>
              <a:pPr/>
              <a:t>9/30/2019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959E31B-2974-4168-95EE-1D800753481A}"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BB456B3-E433-4AD2-8BDB-615DD5943A1D}" type="datetimeFigureOut">
              <a:rPr lang="en-US" smtClean="0"/>
              <a:pPr/>
              <a:t>9/30/2019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959E31B-2974-4168-95EE-1D800753481A}"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dirty="0" smtClean="0"/>
              <a:t>KONSEP,  TUJUAN, DAN MANFAAT SISTEM INFORMASI DESA</a:t>
            </a:r>
            <a:endParaRPr lang="en-US" sz="4000" dirty="0"/>
          </a:p>
        </p:txBody>
      </p:sp>
      <p:sp>
        <p:nvSpPr>
          <p:cNvPr id="3" name="Subtitle 2"/>
          <p:cNvSpPr>
            <a:spLocks noGrp="1"/>
          </p:cNvSpPr>
          <p:nvPr>
            <p:ph type="subTitle" idx="1"/>
          </p:nvPr>
        </p:nvSpPr>
        <p:spPr>
          <a:xfrm>
            <a:off x="1371600" y="3886200"/>
            <a:ext cx="7406640" cy="935664"/>
          </a:xfrm>
        </p:spPr>
        <p:txBody>
          <a:bodyPr/>
          <a:lstStyle/>
          <a:p>
            <a:pPr algn="ctr"/>
            <a:r>
              <a:rPr lang="en-US" dirty="0" smtClean="0"/>
              <a:t>HERY PURNOMO., S. </a:t>
            </a:r>
            <a:r>
              <a:rPr lang="en-US" dirty="0" err="1" smtClean="0"/>
              <a:t>Sos</a:t>
            </a:r>
            <a:r>
              <a:rPr lang="en-US" dirty="0" smtClean="0"/>
              <a:t> MPA</a:t>
            </a:r>
            <a:endParaRPr lang="en-US" dirty="0"/>
          </a:p>
        </p:txBody>
      </p:sp>
    </p:spTree>
    <p:extLst>
      <p:ext uri="{BB962C8B-B14F-4D97-AF65-F5344CB8AC3E}">
        <p14:creationId xmlns="" xmlns:p14="http://schemas.microsoft.com/office/powerpoint/2010/main" val="1849284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5897563"/>
          </a:xfrm>
        </p:spPr>
        <p:txBody>
          <a:bodyPr/>
          <a:lstStyle/>
          <a:p>
            <a:pPr>
              <a:buFont typeface="Wingdings" pitchFamily="2" charset="2"/>
              <a:buNone/>
              <a:defRPr/>
            </a:pPr>
            <a:r>
              <a:rPr lang="en-US" dirty="0" smtClean="0"/>
              <a:t>	</a:t>
            </a:r>
            <a:r>
              <a:rPr lang="en-US" dirty="0" err="1" smtClean="0"/>
              <a:t>Desa</a:t>
            </a:r>
            <a:r>
              <a:rPr lang="en-US" dirty="0" smtClean="0"/>
              <a:t> </a:t>
            </a:r>
            <a:r>
              <a:rPr lang="en-US" dirty="0" err="1" smtClean="0"/>
              <a:t>Mandalamekar</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secara</a:t>
            </a:r>
            <a:r>
              <a:rPr lang="en-US" dirty="0" smtClean="0"/>
              <a:t> </a:t>
            </a:r>
            <a:r>
              <a:rPr lang="en-US" dirty="0" err="1" smtClean="0"/>
              <a:t>mandiri</a:t>
            </a:r>
            <a:r>
              <a:rPr lang="en-US" dirty="0" smtClean="0"/>
              <a:t>, </a:t>
            </a:r>
            <a:r>
              <a:rPr lang="en-US" dirty="0" err="1" smtClean="0"/>
              <a:t>sehingga</a:t>
            </a:r>
            <a:r>
              <a:rPr lang="en-US" dirty="0" smtClean="0"/>
              <a:t> </a:t>
            </a:r>
            <a:r>
              <a:rPr lang="en-US" dirty="0" err="1" smtClean="0"/>
              <a:t>tanpa</a:t>
            </a:r>
            <a:r>
              <a:rPr lang="en-US" dirty="0" smtClean="0"/>
              <a:t> </a:t>
            </a:r>
            <a:r>
              <a:rPr lang="en-US" dirty="0" err="1" smtClean="0"/>
              <a:t>penilaian</a:t>
            </a:r>
            <a:r>
              <a:rPr lang="en-US" dirty="0" smtClean="0"/>
              <a:t> </a:t>
            </a:r>
            <a:r>
              <a:rPr lang="en-US" dirty="0" err="1" smtClean="0"/>
              <a:t>ke</a:t>
            </a:r>
            <a:r>
              <a:rPr lang="en-US" dirty="0" smtClean="0"/>
              <a:t> </a:t>
            </a:r>
            <a:r>
              <a:rPr lang="en-US" dirty="0" err="1" smtClean="0"/>
              <a:t>lapangan</a:t>
            </a:r>
            <a:r>
              <a:rPr lang="en-US" dirty="0" smtClean="0"/>
              <a:t> </a:t>
            </a:r>
            <a:r>
              <a:rPr lang="en-US" dirty="0" err="1" smtClean="0"/>
              <a:t>desa</a:t>
            </a:r>
            <a:r>
              <a:rPr lang="en-US" dirty="0" smtClean="0"/>
              <a:t> </a:t>
            </a:r>
            <a:r>
              <a:rPr lang="en-US" dirty="0" err="1" smtClean="0"/>
              <a:t>tsb</a:t>
            </a:r>
            <a:r>
              <a:rPr lang="en-US" dirty="0" smtClean="0"/>
              <a:t> </a:t>
            </a:r>
            <a:r>
              <a:rPr lang="en-US" dirty="0" err="1" smtClean="0"/>
              <a:t>memperoleh</a:t>
            </a:r>
            <a:r>
              <a:rPr lang="en-US" dirty="0" smtClean="0"/>
              <a:t> </a:t>
            </a:r>
            <a:r>
              <a:rPr lang="en-US" dirty="0" err="1" smtClean="0"/>
              <a:t>penghargaan</a:t>
            </a:r>
            <a:r>
              <a:rPr lang="en-US" dirty="0" smtClean="0"/>
              <a:t> </a:t>
            </a:r>
            <a:r>
              <a:rPr lang="en-US" dirty="0" err="1" smtClean="0"/>
              <a:t>dari</a:t>
            </a:r>
            <a:r>
              <a:rPr lang="en-US" dirty="0" smtClean="0"/>
              <a:t> </a:t>
            </a:r>
            <a:r>
              <a:rPr lang="en-US" dirty="0" err="1" smtClean="0"/>
              <a:t>pemkab</a:t>
            </a:r>
            <a:r>
              <a:rPr lang="en-US" dirty="0" smtClean="0"/>
              <a:t> </a:t>
            </a:r>
            <a:r>
              <a:rPr lang="en-US" dirty="0" err="1" smtClean="0"/>
              <a:t>sebagai</a:t>
            </a:r>
            <a:r>
              <a:rPr lang="en-US" dirty="0" smtClean="0"/>
              <a:t> </a:t>
            </a:r>
            <a:r>
              <a:rPr lang="en-US" dirty="0" err="1" smtClean="0"/>
              <a:t>juara</a:t>
            </a:r>
            <a:r>
              <a:rPr lang="en-US" dirty="0" smtClean="0"/>
              <a:t> 1 </a:t>
            </a:r>
            <a:r>
              <a:rPr lang="en-US" dirty="0" err="1" smtClean="0"/>
              <a:t>bidang</a:t>
            </a:r>
            <a:r>
              <a:rPr lang="en-US" dirty="0" smtClean="0"/>
              <a:t> </a:t>
            </a:r>
            <a:r>
              <a:rPr lang="en-US" dirty="0" err="1" smtClean="0"/>
              <a:t>penghijauan</a:t>
            </a:r>
            <a:r>
              <a:rPr lang="en-US" dirty="0" smtClean="0"/>
              <a:t> </a:t>
            </a:r>
            <a:r>
              <a:rPr lang="en-US" dirty="0" err="1" smtClean="0"/>
              <a:t>tahun</a:t>
            </a:r>
            <a:r>
              <a:rPr lang="en-US" dirty="0" smtClean="0"/>
              <a:t> 2009. </a:t>
            </a:r>
            <a:r>
              <a:rPr lang="en-US" dirty="0" err="1" smtClean="0"/>
              <a:t>Selain</a:t>
            </a:r>
            <a:r>
              <a:rPr lang="en-US" dirty="0" smtClean="0"/>
              <a:t> </a:t>
            </a:r>
            <a:r>
              <a:rPr lang="en-US" dirty="0" err="1" smtClean="0"/>
              <a:t>itu</a:t>
            </a:r>
            <a:r>
              <a:rPr lang="en-US" dirty="0" smtClean="0"/>
              <a:t> </a:t>
            </a:r>
            <a:r>
              <a:rPr lang="en-US" dirty="0" err="1" smtClean="0"/>
              <a:t>juga</a:t>
            </a:r>
            <a:r>
              <a:rPr lang="en-US" dirty="0" smtClean="0"/>
              <a:t> </a:t>
            </a:r>
            <a:r>
              <a:rPr lang="en-US" dirty="0" err="1" smtClean="0"/>
              <a:t>memperoleh</a:t>
            </a:r>
            <a:r>
              <a:rPr lang="en-US" dirty="0" smtClean="0"/>
              <a:t> </a:t>
            </a:r>
            <a:r>
              <a:rPr lang="en-US" dirty="0" err="1" smtClean="0"/>
              <a:t>dana</a:t>
            </a:r>
            <a:r>
              <a:rPr lang="en-US" dirty="0" smtClean="0"/>
              <a:t> </a:t>
            </a:r>
            <a:r>
              <a:rPr lang="en-US" dirty="0" err="1" smtClean="0"/>
              <a:t>hibah</a:t>
            </a:r>
            <a:r>
              <a:rPr lang="en-US" dirty="0" smtClean="0"/>
              <a:t> </a:t>
            </a:r>
            <a:r>
              <a:rPr lang="en-US" dirty="0" err="1" smtClean="0"/>
              <a:t>dari</a:t>
            </a:r>
            <a:r>
              <a:rPr lang="en-US" dirty="0" smtClean="0"/>
              <a:t> </a:t>
            </a:r>
            <a:r>
              <a:rPr lang="en-US" dirty="0" err="1" smtClean="0"/>
              <a:t>Lembaga</a:t>
            </a:r>
            <a:r>
              <a:rPr lang="en-US" dirty="0" smtClean="0"/>
              <a:t> </a:t>
            </a:r>
            <a:r>
              <a:rPr lang="en-US" dirty="0" err="1" smtClean="0"/>
              <a:t>Seacology</a:t>
            </a:r>
            <a:r>
              <a:rPr lang="en-US" dirty="0" smtClean="0"/>
              <a:t> </a:t>
            </a:r>
            <a:r>
              <a:rPr lang="en-US" dirty="0" err="1" smtClean="0"/>
              <a:t>pemerhati</a:t>
            </a:r>
            <a:r>
              <a:rPr lang="en-US" dirty="0" smtClean="0"/>
              <a:t> </a:t>
            </a:r>
            <a:r>
              <a:rPr lang="en-US" dirty="0" err="1" smtClean="0"/>
              <a:t>lingkungan</a:t>
            </a:r>
            <a:r>
              <a:rPr lang="en-US" dirty="0" smtClean="0"/>
              <a:t> </a:t>
            </a:r>
            <a:r>
              <a:rPr lang="en-US" dirty="0" err="1" smtClean="0"/>
              <a:t>serta</a:t>
            </a:r>
            <a:r>
              <a:rPr lang="en-US" dirty="0" smtClean="0"/>
              <a:t> </a:t>
            </a:r>
            <a:r>
              <a:rPr lang="en-US" dirty="0" err="1" smtClean="0"/>
              <a:t>menjadi</a:t>
            </a:r>
            <a:r>
              <a:rPr lang="en-US" dirty="0" smtClean="0"/>
              <a:t> </a:t>
            </a:r>
            <a:r>
              <a:rPr lang="en-US" dirty="0" err="1" smtClean="0"/>
              <a:t>juara</a:t>
            </a:r>
            <a:r>
              <a:rPr lang="en-US" dirty="0" smtClean="0"/>
              <a:t> 2 </a:t>
            </a:r>
            <a:r>
              <a:rPr lang="en-US" dirty="0" err="1" smtClean="0"/>
              <a:t>konservasi</a:t>
            </a:r>
            <a:r>
              <a:rPr lang="en-US" dirty="0" smtClean="0"/>
              <a:t> </a:t>
            </a:r>
            <a:r>
              <a:rPr lang="en-US" dirty="0" err="1" smtClean="0"/>
              <a:t>alam</a:t>
            </a:r>
            <a:r>
              <a:rPr lang="en-US" dirty="0" smtClean="0"/>
              <a:t> </a:t>
            </a:r>
            <a:r>
              <a:rPr lang="en-US" dirty="0" err="1" smtClean="0"/>
              <a:t>dan</a:t>
            </a:r>
            <a:r>
              <a:rPr lang="en-US" dirty="0" smtClean="0"/>
              <a:t> </a:t>
            </a:r>
            <a:r>
              <a:rPr lang="en-US" dirty="0" err="1" smtClean="0"/>
              <a:t>penghijauan</a:t>
            </a:r>
            <a:r>
              <a:rPr lang="en-US" dirty="0" smtClean="0"/>
              <a:t> se </a:t>
            </a:r>
            <a:r>
              <a:rPr lang="en-US" dirty="0" err="1" smtClean="0"/>
              <a:t>Prov</a:t>
            </a:r>
            <a:r>
              <a:rPr lang="en-US" dirty="0" smtClean="0"/>
              <a:t> </a:t>
            </a:r>
            <a:r>
              <a:rPr lang="en-US" dirty="0" err="1" smtClean="0"/>
              <a:t>Jabar</a:t>
            </a:r>
            <a:r>
              <a:rPr lang="en-US" dirty="0" smtClean="0"/>
              <a:t> </a:t>
            </a:r>
            <a:r>
              <a:rPr lang="en-US" dirty="0" err="1" smtClean="0"/>
              <a:t>pada</a:t>
            </a:r>
            <a:r>
              <a:rPr lang="en-US" dirty="0" smtClean="0"/>
              <a:t> </a:t>
            </a:r>
            <a:r>
              <a:rPr lang="en-US" dirty="0" err="1" smtClean="0"/>
              <a:t>tahun</a:t>
            </a:r>
            <a:r>
              <a:rPr lang="en-US" dirty="0" smtClean="0"/>
              <a:t> 2010. </a:t>
            </a:r>
            <a:r>
              <a:rPr lang="en-US" dirty="0" err="1" smtClean="0"/>
              <a:t>Tahun</a:t>
            </a:r>
            <a:r>
              <a:rPr lang="en-US" dirty="0" smtClean="0"/>
              <a:t> 2011 </a:t>
            </a:r>
            <a:r>
              <a:rPr lang="en-US" dirty="0" err="1" smtClean="0"/>
              <a:t>mendapat</a:t>
            </a:r>
            <a:r>
              <a:rPr lang="en-US" dirty="0" smtClean="0"/>
              <a:t> </a:t>
            </a:r>
            <a:r>
              <a:rPr lang="en-US" dirty="0" err="1" smtClean="0"/>
              <a:t>penghargaan</a:t>
            </a:r>
            <a:r>
              <a:rPr lang="en-US" dirty="0" smtClean="0"/>
              <a:t> </a:t>
            </a:r>
            <a:r>
              <a:rPr lang="en-US" dirty="0" err="1" smtClean="0"/>
              <a:t>lagi</a:t>
            </a:r>
            <a:r>
              <a:rPr lang="en-US" dirty="0" smtClean="0"/>
              <a:t> </a:t>
            </a:r>
            <a:r>
              <a:rPr lang="en-US" dirty="0" err="1" smtClean="0"/>
              <a:t>dari</a:t>
            </a:r>
            <a:r>
              <a:rPr lang="en-US" dirty="0" smtClean="0"/>
              <a:t>  </a:t>
            </a:r>
            <a:r>
              <a:rPr lang="en-US" dirty="0" err="1" smtClean="0"/>
              <a:t>Seacology</a:t>
            </a: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p:txBody>
          <a:bodyPr/>
          <a:lstStyle/>
          <a:p>
            <a:pPr eaLnBrk="1" hangingPunct="1"/>
            <a:r>
              <a:rPr lang="en-US" sz="3200" smtClean="0"/>
              <a:t>3. SID untuk Pendataan Kemiskinan</a:t>
            </a:r>
          </a:p>
        </p:txBody>
      </p:sp>
      <p:sp>
        <p:nvSpPr>
          <p:cNvPr id="128003" name="Content Placeholder 2"/>
          <p:cNvSpPr>
            <a:spLocks noGrp="1"/>
          </p:cNvSpPr>
          <p:nvPr>
            <p:ph idx="1"/>
          </p:nvPr>
        </p:nvSpPr>
        <p:spPr>
          <a:xfrm>
            <a:off x="228600" y="1371600"/>
            <a:ext cx="8686800" cy="5257800"/>
          </a:xfrm>
        </p:spPr>
        <p:txBody>
          <a:bodyPr/>
          <a:lstStyle/>
          <a:p>
            <a:pPr eaLnBrk="1" hangingPunct="1">
              <a:buFont typeface="Wingdings" pitchFamily="2" charset="2"/>
              <a:buNone/>
            </a:pPr>
            <a:r>
              <a:rPr lang="en-US" smtClean="0"/>
              <a:t>	</a:t>
            </a:r>
            <a:r>
              <a:rPr lang="en-US" sz="2800" smtClean="0"/>
              <a:t>Pemerintah Desa Nglegi di Kab. Gunungkidul bekerja sama dengan komunitas-komunitas yang ada di desa, mengelola data-data yg ada di desa, baik berupa potensi maupun persoalan-persoalan yg dialami oleh desa tersebut. Persoalan data kemiskinan yg sering tumpang tindih telah berhasil diverifikasi secara bersama-sama oleh warga secara terbuka, shg data kemiskinan dpt disajikan secara cepat dan akurat krn tersimpan dlm sebuah sistem</a:t>
            </a:r>
            <a:r>
              <a:rPr lang="en-US"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Content Placeholder 2"/>
          <p:cNvSpPr>
            <a:spLocks noGrp="1"/>
          </p:cNvSpPr>
          <p:nvPr>
            <p:ph idx="1"/>
          </p:nvPr>
        </p:nvSpPr>
        <p:spPr>
          <a:xfrm>
            <a:off x="228600" y="228600"/>
            <a:ext cx="8686800" cy="6400800"/>
          </a:xfrm>
        </p:spPr>
        <p:txBody>
          <a:bodyPr/>
          <a:lstStyle/>
          <a:p>
            <a:pPr eaLnBrk="1" hangingPunct="1">
              <a:buFont typeface="Wingdings" pitchFamily="2" charset="2"/>
              <a:buNone/>
            </a:pPr>
            <a:r>
              <a:rPr lang="en-US" smtClean="0"/>
              <a:t>	</a:t>
            </a:r>
          </a:p>
          <a:p>
            <a:pPr eaLnBrk="1" hangingPunct="1">
              <a:buFont typeface="Wingdings" pitchFamily="2" charset="2"/>
              <a:buNone/>
            </a:pPr>
            <a:r>
              <a:rPr lang="en-US" sz="3200" smtClean="0"/>
              <a:t>	Dengan model partisipatif komunitas-komunitas bekerja sama dengan pemdes untuk melakukan pendataan tentang desa dan potensinya. SID berfungsi sebagai alat bagi masyarakat untuk mengontrol program-program pemerintah tentang pembangunan di desanya.</a:t>
            </a:r>
          </a:p>
          <a:p>
            <a:pPr eaLnBrk="1" hangingPunct="1">
              <a:buFont typeface="Wingdings" pitchFamily="2" charset="2"/>
              <a:buNone/>
            </a:pPr>
            <a:r>
              <a:rPr lang="en-US" sz="3200"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200" dirty="0" smtClean="0"/>
              <a:t>4. SID </a:t>
            </a:r>
            <a:r>
              <a:rPr lang="en-US" sz="3200" dirty="0" err="1" smtClean="0"/>
              <a:t>untuk</a:t>
            </a:r>
            <a:r>
              <a:rPr lang="en-US" sz="3200" dirty="0" smtClean="0"/>
              <a:t> </a:t>
            </a:r>
            <a:r>
              <a:rPr lang="en-US" sz="3200" dirty="0" err="1" smtClean="0"/>
              <a:t>Pelayanan</a:t>
            </a:r>
            <a:r>
              <a:rPr lang="en-US" sz="3200" dirty="0" smtClean="0"/>
              <a:t> </a:t>
            </a:r>
            <a:r>
              <a:rPr lang="en-US" sz="3200" dirty="0" err="1" smtClean="0"/>
              <a:t>Publik</a:t>
            </a:r>
            <a:endParaRPr lang="en-US" dirty="0"/>
          </a:p>
        </p:txBody>
      </p:sp>
      <p:sp>
        <p:nvSpPr>
          <p:cNvPr id="131075" name="Content Placeholder 2"/>
          <p:cNvSpPr>
            <a:spLocks noGrp="1"/>
          </p:cNvSpPr>
          <p:nvPr>
            <p:ph idx="1"/>
          </p:nvPr>
        </p:nvSpPr>
        <p:spPr>
          <a:xfrm>
            <a:off x="457200" y="1600200"/>
            <a:ext cx="7467600" cy="4873625"/>
          </a:xfrm>
        </p:spPr>
        <p:txBody>
          <a:bodyPr>
            <a:normAutofit fontScale="92500" lnSpcReduction="10000"/>
          </a:bodyPr>
          <a:lstStyle/>
          <a:p>
            <a:pPr eaLnBrk="1" hangingPunct="1">
              <a:buFont typeface="Wingdings" pitchFamily="2" charset="2"/>
              <a:buNone/>
            </a:pPr>
            <a:r>
              <a:rPr lang="en-US" smtClean="0"/>
              <a:t>	Desa-desa yg telah mengimplementasikan SID digunakan untuk pelayanan publik. Hal ini dikarenakan data-data kependudukan, data keuangan desa, maupun sumber data yg dimiliki oleh setiap desa telah tersimpan dalam database. Pelayanan umum dengan menggunakan SID ini bukan hanya memudahkan bagi petugas,  namun memberi manfaat bagi pengguna dengan lebih cepat dan akurat.  </a:t>
            </a:r>
          </a:p>
          <a:p>
            <a:pPr eaLnBrk="1" hangingPunct="1">
              <a:buFont typeface="Wingdings" pitchFamily="2" charset="2"/>
              <a:buNone/>
            </a:pPr>
            <a:r>
              <a:rPr lang="en-US" smtClean="0"/>
              <a:t> </a:t>
            </a:r>
          </a:p>
          <a:p>
            <a:endParaRPr lang="en-US" smtClean="0"/>
          </a:p>
          <a:p>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5897563"/>
          </a:xfrm>
        </p:spPr>
        <p:txBody>
          <a:bodyPr>
            <a:normAutofit/>
          </a:bodyPr>
          <a:lstStyle/>
          <a:p>
            <a:pPr marL="274320" indent="-274320" eaLnBrk="1" fontAlgn="auto" hangingPunct="1">
              <a:spcAft>
                <a:spcPts val="0"/>
              </a:spcAft>
              <a:buFont typeface="Wingdings" pitchFamily="2" charset="2"/>
              <a:buNone/>
              <a:defRPr/>
            </a:pPr>
            <a:r>
              <a:rPr lang="en-US" dirty="0" smtClean="0"/>
              <a:t>	</a:t>
            </a:r>
            <a:r>
              <a:rPr lang="en-US" sz="3200" dirty="0" smtClean="0"/>
              <a:t>SID </a:t>
            </a:r>
            <a:r>
              <a:rPr lang="en-US" sz="3200" dirty="0" err="1" smtClean="0"/>
              <a:t>sebagai</a:t>
            </a:r>
            <a:r>
              <a:rPr lang="en-US" sz="3200" dirty="0" smtClean="0"/>
              <a:t> </a:t>
            </a:r>
            <a:r>
              <a:rPr lang="en-US" sz="3200" dirty="0" err="1" smtClean="0"/>
              <a:t>pelayanan</a:t>
            </a:r>
            <a:r>
              <a:rPr lang="en-US" sz="3200" dirty="0" smtClean="0"/>
              <a:t> </a:t>
            </a:r>
            <a:r>
              <a:rPr lang="en-US" sz="3200" dirty="0" err="1" smtClean="0"/>
              <a:t>publik</a:t>
            </a:r>
            <a:r>
              <a:rPr lang="en-US" sz="3200" dirty="0" smtClean="0"/>
              <a:t> </a:t>
            </a:r>
            <a:r>
              <a:rPr lang="en-US" sz="3200" dirty="0" err="1" smtClean="0"/>
              <a:t>bukan</a:t>
            </a:r>
            <a:r>
              <a:rPr lang="en-US" sz="3200" dirty="0" smtClean="0"/>
              <a:t> </a:t>
            </a:r>
            <a:r>
              <a:rPr lang="en-US" sz="3200" dirty="0" err="1" smtClean="0"/>
              <a:t>hanya</a:t>
            </a:r>
            <a:r>
              <a:rPr lang="en-US" sz="3200" dirty="0" smtClean="0"/>
              <a:t> </a:t>
            </a:r>
            <a:r>
              <a:rPr lang="en-US" sz="3200" dirty="0" err="1" smtClean="0"/>
              <a:t>sebatas</a:t>
            </a:r>
            <a:r>
              <a:rPr lang="en-US" sz="3200" dirty="0" smtClean="0"/>
              <a:t> </a:t>
            </a:r>
            <a:r>
              <a:rPr lang="en-US" sz="3200" dirty="0" err="1" smtClean="0"/>
              <a:t>kecepatan</a:t>
            </a:r>
            <a:r>
              <a:rPr lang="en-US" sz="3200" dirty="0" smtClean="0"/>
              <a:t> </a:t>
            </a:r>
            <a:r>
              <a:rPr lang="en-US" sz="3200" dirty="0" err="1" smtClean="0"/>
              <a:t>dalam</a:t>
            </a:r>
            <a:r>
              <a:rPr lang="en-US" sz="3200" dirty="0" smtClean="0"/>
              <a:t> </a:t>
            </a:r>
            <a:r>
              <a:rPr lang="en-US" sz="3200" dirty="0" err="1" smtClean="0"/>
              <a:t>pelayanan</a:t>
            </a:r>
            <a:r>
              <a:rPr lang="en-US" sz="3200" dirty="0" smtClean="0"/>
              <a:t> </a:t>
            </a:r>
            <a:r>
              <a:rPr lang="en-US" sz="3200" dirty="0" err="1" smtClean="0"/>
              <a:t>surat-surat</a:t>
            </a:r>
            <a:r>
              <a:rPr lang="en-US" sz="3200" dirty="0" smtClean="0"/>
              <a:t>, </a:t>
            </a:r>
            <a:r>
              <a:rPr lang="en-US" sz="3200" dirty="0" err="1" smtClean="0"/>
              <a:t>namun</a:t>
            </a:r>
            <a:r>
              <a:rPr lang="en-US" sz="3200" dirty="0" smtClean="0"/>
              <a:t> data-data </a:t>
            </a:r>
            <a:r>
              <a:rPr lang="en-US" sz="3200" dirty="0" err="1" smtClean="0"/>
              <a:t>tentang</a:t>
            </a:r>
            <a:r>
              <a:rPr lang="en-US" sz="3200" dirty="0" smtClean="0"/>
              <a:t> </a:t>
            </a:r>
            <a:r>
              <a:rPr lang="en-US" sz="3200" dirty="0" err="1" smtClean="0"/>
              <a:t>kependudukan</a:t>
            </a:r>
            <a:r>
              <a:rPr lang="en-US" sz="3200" dirty="0" smtClean="0"/>
              <a:t> </a:t>
            </a:r>
            <a:r>
              <a:rPr lang="en-US" sz="3200" dirty="0" err="1" smtClean="0"/>
              <a:t>seperti</a:t>
            </a:r>
            <a:r>
              <a:rPr lang="en-US" sz="3200" dirty="0" smtClean="0"/>
              <a:t>  </a:t>
            </a:r>
            <a:r>
              <a:rPr lang="en-US" sz="3200" dirty="0" err="1" smtClean="0"/>
              <a:t>jumlah</a:t>
            </a:r>
            <a:r>
              <a:rPr lang="en-US" sz="3200" dirty="0" smtClean="0"/>
              <a:t> </a:t>
            </a:r>
            <a:r>
              <a:rPr lang="en-US" sz="3200" dirty="0" err="1" smtClean="0"/>
              <a:t>penduduk</a:t>
            </a:r>
            <a:r>
              <a:rPr lang="en-US" sz="3200" dirty="0" smtClean="0"/>
              <a:t>, </a:t>
            </a:r>
            <a:r>
              <a:rPr lang="en-US" sz="3200" dirty="0" err="1" smtClean="0"/>
              <a:t>jenis</a:t>
            </a:r>
            <a:r>
              <a:rPr lang="en-US" sz="3200" dirty="0" smtClean="0"/>
              <a:t> </a:t>
            </a:r>
            <a:r>
              <a:rPr lang="en-US" sz="3200" dirty="0" err="1" smtClean="0"/>
              <a:t>pekerjaan</a:t>
            </a:r>
            <a:r>
              <a:rPr lang="en-US" sz="3200" dirty="0" smtClean="0"/>
              <a:t>, </a:t>
            </a:r>
            <a:r>
              <a:rPr lang="en-US" sz="3200" dirty="0" err="1" smtClean="0"/>
              <a:t>tingkat</a:t>
            </a:r>
            <a:r>
              <a:rPr lang="en-US" sz="3200" dirty="0" smtClean="0"/>
              <a:t> </a:t>
            </a:r>
            <a:r>
              <a:rPr lang="en-US" sz="3200" dirty="0" err="1" smtClean="0"/>
              <a:t>pendidikan</a:t>
            </a:r>
            <a:r>
              <a:rPr lang="en-US" sz="3200" dirty="0" smtClean="0"/>
              <a:t>, agama, status </a:t>
            </a:r>
            <a:r>
              <a:rPr lang="en-US" sz="3200" dirty="0" err="1" smtClean="0"/>
              <a:t>pernikahan</a:t>
            </a:r>
            <a:r>
              <a:rPr lang="en-US" sz="3200" dirty="0" smtClean="0"/>
              <a:t>, </a:t>
            </a:r>
            <a:r>
              <a:rPr lang="en-US" sz="3200" dirty="0" err="1" smtClean="0"/>
              <a:t>dsb</a:t>
            </a:r>
            <a:r>
              <a:rPr lang="en-US" sz="3200" dirty="0" smtClean="0"/>
              <a:t> </a:t>
            </a:r>
            <a:r>
              <a:rPr lang="en-US" sz="3200" dirty="0" err="1" smtClean="0"/>
              <a:t>juga</a:t>
            </a:r>
            <a:r>
              <a:rPr lang="en-US" sz="3200" dirty="0" smtClean="0"/>
              <a:t> </a:t>
            </a:r>
            <a:r>
              <a:rPr lang="en-US" sz="3200" dirty="0" err="1" smtClean="0"/>
              <a:t>tersedia</a:t>
            </a:r>
            <a:r>
              <a:rPr lang="en-US" sz="3200" dirty="0" smtClean="0"/>
              <a:t> </a:t>
            </a:r>
            <a:r>
              <a:rPr lang="en-US" sz="3200" dirty="0" err="1" smtClean="0"/>
              <a:t>dengan</a:t>
            </a:r>
            <a:r>
              <a:rPr lang="en-US" sz="3200" dirty="0" smtClean="0"/>
              <a:t> data yang </a:t>
            </a:r>
            <a:r>
              <a:rPr lang="en-US" sz="3200" dirty="0" err="1" smtClean="0"/>
              <a:t>telah</a:t>
            </a:r>
            <a:r>
              <a:rPr lang="en-US" sz="3200" dirty="0" smtClean="0"/>
              <a:t> </a:t>
            </a:r>
            <a:r>
              <a:rPr lang="en-US" sz="3200" dirty="0" err="1" smtClean="0"/>
              <a:t>diperbaharui</a:t>
            </a:r>
            <a:r>
              <a:rPr lang="en-US" sz="3200" dirty="0" smtClean="0"/>
              <a:t> </a:t>
            </a:r>
            <a:r>
              <a:rPr lang="en-US" sz="3200" dirty="0" err="1" smtClean="0"/>
              <a:t>setiap</a:t>
            </a:r>
            <a:r>
              <a:rPr lang="en-US" sz="3200" dirty="0" smtClean="0"/>
              <a:t> </a:t>
            </a:r>
            <a:r>
              <a:rPr lang="en-US" sz="3200" dirty="0" err="1" smtClean="0"/>
              <a:t>waktu</a:t>
            </a:r>
            <a:r>
              <a:rPr lang="en-US" sz="3200" dirty="0" smtClean="0"/>
              <a:t>. </a:t>
            </a:r>
          </a:p>
          <a:p>
            <a:pPr marL="274320" indent="-274320" eaLnBrk="1" fontAlgn="auto" hangingPunct="1">
              <a:spcAft>
                <a:spcPts val="0"/>
              </a:spcAft>
              <a:buFont typeface="Wingdings" pitchFamily="2" charset="2"/>
              <a:buNone/>
              <a:defRPr/>
            </a:pPr>
            <a:r>
              <a:rPr lang="en-US" sz="3200" dirty="0" smtClean="0"/>
              <a:t>	</a:t>
            </a:r>
            <a:r>
              <a:rPr lang="en-US" sz="3200" dirty="0" err="1" smtClean="0"/>
              <a:t>Demikian</a:t>
            </a:r>
            <a:r>
              <a:rPr lang="en-US" sz="3200" dirty="0" smtClean="0"/>
              <a:t> </a:t>
            </a:r>
            <a:r>
              <a:rPr lang="en-US" sz="3200" dirty="0" err="1" smtClean="0"/>
              <a:t>juga</a:t>
            </a:r>
            <a:r>
              <a:rPr lang="en-US" sz="3200" dirty="0" smtClean="0"/>
              <a:t> data-data yang lain </a:t>
            </a:r>
            <a:r>
              <a:rPr lang="en-US" sz="3200" dirty="0" err="1" smtClean="0"/>
              <a:t>seperti</a:t>
            </a:r>
            <a:r>
              <a:rPr lang="en-US" sz="3200" dirty="0" smtClean="0"/>
              <a:t> </a:t>
            </a:r>
            <a:r>
              <a:rPr lang="en-US" sz="3200" dirty="0" err="1" smtClean="0"/>
              <a:t>Keuangan</a:t>
            </a:r>
            <a:r>
              <a:rPr lang="en-US" sz="3200" dirty="0" smtClean="0"/>
              <a:t> </a:t>
            </a:r>
            <a:r>
              <a:rPr lang="en-US" sz="3200" dirty="0" err="1" smtClean="0"/>
              <a:t>desa</a:t>
            </a:r>
            <a:r>
              <a:rPr lang="en-US" sz="3200" dirty="0" smtClean="0"/>
              <a:t>, </a:t>
            </a:r>
            <a:r>
              <a:rPr lang="en-US" sz="3200" dirty="0" err="1" smtClean="0"/>
              <a:t>kelembagaan</a:t>
            </a:r>
            <a:r>
              <a:rPr lang="en-US" sz="3200" dirty="0" smtClean="0"/>
              <a:t> </a:t>
            </a:r>
            <a:r>
              <a:rPr lang="en-US" sz="3200" dirty="0" err="1" smtClean="0"/>
              <a:t>desa</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dsb</a:t>
            </a:r>
            <a:r>
              <a:rPr lang="en-US" sz="3200" dirty="0" smtClean="0"/>
              <a:t>, </a:t>
            </a:r>
            <a:r>
              <a:rPr lang="en-US" sz="3200" dirty="0" err="1" smtClean="0"/>
              <a:t>selalu</a:t>
            </a:r>
            <a:r>
              <a:rPr lang="en-US" sz="3200" dirty="0" smtClean="0"/>
              <a:t> </a:t>
            </a:r>
            <a:r>
              <a:rPr lang="en-US" sz="3200" dirty="0" err="1" smtClean="0"/>
              <a:t>di</a:t>
            </a:r>
            <a:r>
              <a:rPr lang="en-US" sz="3200" dirty="0" smtClean="0"/>
              <a:t> </a:t>
            </a:r>
            <a:r>
              <a:rPr lang="en-US" sz="3200" i="1" dirty="0" smtClean="0"/>
              <a:t>up date </a:t>
            </a:r>
            <a:r>
              <a:rPr lang="en-US" sz="3200" dirty="0" err="1" smtClean="0"/>
              <a:t>sehingga</a:t>
            </a:r>
            <a:r>
              <a:rPr lang="en-US" sz="3200" dirty="0" smtClean="0"/>
              <a:t> </a:t>
            </a:r>
            <a:r>
              <a:rPr lang="en-US" sz="3200" dirty="0" err="1" smtClean="0"/>
              <a:t>tersaji</a:t>
            </a:r>
            <a:r>
              <a:rPr lang="en-US" sz="3200" dirty="0" smtClean="0"/>
              <a:t> data yang </a:t>
            </a:r>
            <a:r>
              <a:rPr lang="en-US" sz="3200" dirty="0" err="1" smtClean="0"/>
              <a:t>terkini</a:t>
            </a:r>
            <a:r>
              <a:rPr lang="en-US" sz="3200" dirty="0" smtClean="0"/>
              <a:t>. </a:t>
            </a:r>
            <a:endParaRPr lang="en-US"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dirty="0" smtClean="0"/>
              <a:t>5.</a:t>
            </a:r>
            <a:r>
              <a:rPr lang="en-US" dirty="0" smtClean="0"/>
              <a:t> </a:t>
            </a:r>
            <a:r>
              <a:rPr lang="en-US" sz="3200" dirty="0" err="1" smtClean="0"/>
              <a:t>Penanggulangan</a:t>
            </a:r>
            <a:r>
              <a:rPr lang="en-US" sz="3200" dirty="0" smtClean="0"/>
              <a:t> </a:t>
            </a:r>
            <a:r>
              <a:rPr lang="en-US" sz="3200" dirty="0" err="1" smtClean="0"/>
              <a:t>Kebencanaan</a:t>
            </a:r>
            <a:r>
              <a:rPr lang="en-US" sz="3200" dirty="0" smtClean="0"/>
              <a:t>.</a:t>
            </a:r>
            <a:endParaRPr lang="en-US" dirty="0"/>
          </a:p>
        </p:txBody>
      </p:sp>
      <p:sp>
        <p:nvSpPr>
          <p:cNvPr id="133123" name="Content Placeholder 2"/>
          <p:cNvSpPr>
            <a:spLocks noGrp="1"/>
          </p:cNvSpPr>
          <p:nvPr>
            <p:ph idx="1"/>
          </p:nvPr>
        </p:nvSpPr>
        <p:spPr>
          <a:xfrm>
            <a:off x="457200" y="1600200"/>
            <a:ext cx="7467600" cy="4873625"/>
          </a:xfrm>
        </p:spPr>
        <p:txBody>
          <a:bodyPr/>
          <a:lstStyle/>
          <a:p>
            <a:pPr>
              <a:buFont typeface="Wingdings" pitchFamily="2" charset="2"/>
              <a:buNone/>
            </a:pPr>
            <a:r>
              <a:rPr lang="en-US" smtClean="0"/>
              <a:t> 	Diwilayah rawan bencana SIDdapat dimanfaatkan untuk membangun basis data kependudukan dan sumber daya yang ditujukan sebagai bagian dari pemetaan potensi penanggulangan bencana. Desa tersebut dapat bekerja sama dengan desa penyangga untuk membangun data tentang keadaan terkait dg bencana.</a:t>
            </a:r>
          </a:p>
          <a:p>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buFont typeface="Wingdings" pitchFamily="2" charset="2"/>
              <a:buNone/>
              <a:defRPr/>
            </a:pPr>
            <a:r>
              <a:rPr lang="en-US" dirty="0" smtClean="0"/>
              <a:t>	</a:t>
            </a:r>
            <a:r>
              <a:rPr lang="en-US" dirty="0" err="1" smtClean="0"/>
              <a:t>Untuk</a:t>
            </a:r>
            <a:r>
              <a:rPr lang="en-US" dirty="0" smtClean="0"/>
              <a:t> </a:t>
            </a:r>
            <a:r>
              <a:rPr lang="en-US" dirty="0" err="1" smtClean="0"/>
              <a:t>keperluan</a:t>
            </a:r>
            <a:r>
              <a:rPr lang="en-US" dirty="0" smtClean="0"/>
              <a:t> </a:t>
            </a:r>
            <a:r>
              <a:rPr lang="en-US" dirty="0" err="1" smtClean="0"/>
              <a:t>ini</a:t>
            </a:r>
            <a:r>
              <a:rPr lang="en-US" dirty="0" smtClean="0"/>
              <a:t>  </a:t>
            </a:r>
            <a:r>
              <a:rPr lang="en-US" dirty="0" err="1" smtClean="0"/>
              <a:t>dapat</a:t>
            </a:r>
            <a:r>
              <a:rPr lang="en-US" dirty="0" smtClean="0"/>
              <a:t> </a:t>
            </a:r>
            <a:r>
              <a:rPr lang="en-US" dirty="0" err="1" smtClean="0"/>
              <a:t>memanfaatkan</a:t>
            </a:r>
            <a:r>
              <a:rPr lang="en-US" dirty="0" smtClean="0"/>
              <a:t> SID </a:t>
            </a:r>
            <a:r>
              <a:rPr lang="en-US" dirty="0" err="1" smtClean="0"/>
              <a:t>misal</a:t>
            </a:r>
            <a:r>
              <a:rPr lang="en-US" dirty="0" smtClean="0"/>
              <a:t> : </a:t>
            </a:r>
            <a:r>
              <a:rPr lang="en-US" dirty="0" err="1" smtClean="0"/>
              <a:t>inventarisasi</a:t>
            </a:r>
            <a:r>
              <a:rPr lang="en-US" dirty="0" smtClean="0"/>
              <a:t> </a:t>
            </a:r>
            <a:r>
              <a:rPr lang="en-US" dirty="0" err="1" smtClean="0"/>
              <a:t>jalur</a:t>
            </a:r>
            <a:r>
              <a:rPr lang="en-US" dirty="0" smtClean="0"/>
              <a:t> </a:t>
            </a:r>
            <a:r>
              <a:rPr lang="en-US" dirty="0" err="1" smtClean="0"/>
              <a:t>evakuasi</a:t>
            </a:r>
            <a:r>
              <a:rPr lang="en-US" dirty="0" smtClean="0"/>
              <a:t>, </a:t>
            </a:r>
            <a:r>
              <a:rPr lang="en-US" dirty="0" err="1" smtClean="0"/>
              <a:t>titik</a:t>
            </a:r>
            <a:r>
              <a:rPr lang="en-US" dirty="0" smtClean="0"/>
              <a:t> </a:t>
            </a:r>
            <a:r>
              <a:rPr lang="en-US" dirty="0" err="1" smtClean="0"/>
              <a:t>kumpul</a:t>
            </a:r>
            <a:r>
              <a:rPr lang="en-US" dirty="0" smtClean="0"/>
              <a:t>, </a:t>
            </a:r>
            <a:r>
              <a:rPr lang="en-US" dirty="0" err="1" smtClean="0"/>
              <a:t>membuat</a:t>
            </a:r>
            <a:r>
              <a:rPr lang="en-US" dirty="0" smtClean="0"/>
              <a:t> database </a:t>
            </a:r>
            <a:r>
              <a:rPr lang="en-US" dirty="0" err="1" smtClean="0"/>
              <a:t>tentang</a:t>
            </a:r>
            <a:r>
              <a:rPr lang="en-US" dirty="0" smtClean="0"/>
              <a:t> </a:t>
            </a:r>
            <a:r>
              <a:rPr lang="en-US" dirty="0" err="1" smtClean="0"/>
              <a:t>jumlah</a:t>
            </a:r>
            <a:r>
              <a:rPr lang="en-US" dirty="0" smtClean="0"/>
              <a:t> </a:t>
            </a:r>
            <a:r>
              <a:rPr lang="en-US" dirty="0" err="1" smtClean="0"/>
              <a:t>korban</a:t>
            </a:r>
            <a:r>
              <a:rPr lang="en-US" dirty="0" smtClean="0"/>
              <a:t>, </a:t>
            </a:r>
            <a:r>
              <a:rPr lang="en-US" dirty="0" err="1" smtClean="0"/>
              <a:t>identitas</a:t>
            </a:r>
            <a:r>
              <a:rPr lang="en-US" dirty="0" smtClean="0"/>
              <a:t> </a:t>
            </a:r>
            <a:r>
              <a:rPr lang="en-US" dirty="0" err="1" smtClean="0"/>
              <a:t>dan</a:t>
            </a:r>
            <a:r>
              <a:rPr lang="en-US" dirty="0" smtClean="0"/>
              <a:t> </a:t>
            </a:r>
            <a:r>
              <a:rPr lang="en-US" dirty="0" err="1" smtClean="0"/>
              <a:t>karakteristik</a:t>
            </a:r>
            <a:r>
              <a:rPr lang="en-US" dirty="0" smtClean="0"/>
              <a:t> </a:t>
            </a:r>
            <a:r>
              <a:rPr lang="en-US" dirty="0" err="1" smtClean="0"/>
              <a:t>lainnya</a:t>
            </a:r>
            <a:r>
              <a:rPr lang="en-US" dirty="0" smtClean="0"/>
              <a:t>. </a:t>
            </a:r>
          </a:p>
          <a:p>
            <a:pPr>
              <a:buFont typeface="Wingdings" pitchFamily="2" charset="2"/>
              <a:buNone/>
              <a:defRPr/>
            </a:pPr>
            <a:r>
              <a:rPr lang="en-US" dirty="0" smtClean="0"/>
              <a:t>	</a:t>
            </a:r>
            <a:r>
              <a:rPr lang="en-US" dirty="0" err="1" smtClean="0"/>
              <a:t>Jika</a:t>
            </a:r>
            <a:r>
              <a:rPr lang="en-US" dirty="0" smtClean="0"/>
              <a:t> </a:t>
            </a:r>
            <a:r>
              <a:rPr lang="en-US" dirty="0" err="1" smtClean="0"/>
              <a:t>terjadi</a:t>
            </a:r>
            <a:r>
              <a:rPr lang="en-US" dirty="0" smtClean="0"/>
              <a:t> </a:t>
            </a:r>
            <a:r>
              <a:rPr lang="en-US" dirty="0" err="1" smtClean="0"/>
              <a:t>bencana</a:t>
            </a:r>
            <a:r>
              <a:rPr lang="en-US" dirty="0" smtClean="0"/>
              <a:t> </a:t>
            </a:r>
            <a:r>
              <a:rPr lang="en-US" dirty="0" err="1" smtClean="0"/>
              <a:t>hal</a:t>
            </a:r>
            <a:r>
              <a:rPr lang="en-US" dirty="0" smtClean="0"/>
              <a:t> </a:t>
            </a:r>
            <a:r>
              <a:rPr lang="en-US" dirty="0" err="1" smtClean="0"/>
              <a:t>tersebut</a:t>
            </a:r>
            <a:r>
              <a:rPr lang="en-US" dirty="0" smtClean="0"/>
              <a:t> </a:t>
            </a:r>
            <a:r>
              <a:rPr lang="en-US" dirty="0" err="1" smtClean="0"/>
              <a:t>sangat</a:t>
            </a:r>
            <a:r>
              <a:rPr lang="en-US" dirty="0" smtClean="0"/>
              <a:t> </a:t>
            </a:r>
            <a:r>
              <a:rPr lang="en-US" dirty="0" err="1" smtClean="0"/>
              <a:t>membantu</a:t>
            </a:r>
            <a:r>
              <a:rPr lang="en-US" dirty="0" smtClean="0"/>
              <a:t> </a:t>
            </a:r>
            <a:r>
              <a:rPr lang="en-US" dirty="0" err="1" smtClean="0"/>
              <a:t>dalam</a:t>
            </a:r>
            <a:r>
              <a:rPr lang="en-US" dirty="0" smtClean="0"/>
              <a:t> </a:t>
            </a:r>
            <a:r>
              <a:rPr lang="en-US" dirty="0" err="1" smtClean="0"/>
              <a:t>menyediakan</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keadaan</a:t>
            </a:r>
            <a:r>
              <a:rPr lang="en-US" dirty="0" smtClean="0"/>
              <a:t> </a:t>
            </a:r>
            <a:r>
              <a:rPr lang="en-US" dirty="0" err="1" smtClean="0"/>
              <a:t>korban</a:t>
            </a:r>
            <a:r>
              <a:rPr lang="en-US" dirty="0" smtClean="0"/>
              <a:t> </a:t>
            </a:r>
            <a:r>
              <a:rPr lang="en-US" dirty="0" err="1" smtClean="0"/>
              <a:t>bencana</a:t>
            </a:r>
            <a:r>
              <a:rPr lang="en-US" dirty="0" smtClean="0"/>
              <a:t> </a:t>
            </a:r>
            <a:r>
              <a:rPr lang="en-US" dirty="0" err="1" smtClean="0"/>
              <a:t>sehingga</a:t>
            </a:r>
            <a:r>
              <a:rPr lang="en-US" dirty="0" smtClean="0"/>
              <a:t> </a:t>
            </a:r>
            <a:r>
              <a:rPr lang="en-US" dirty="0" err="1" smtClean="0"/>
              <a:t>mempermuah</a:t>
            </a:r>
            <a:r>
              <a:rPr lang="en-US" dirty="0" smtClean="0"/>
              <a:t> </a:t>
            </a:r>
            <a:r>
              <a:rPr lang="en-US" dirty="0" err="1" smtClean="0"/>
              <a:t>dalam</a:t>
            </a:r>
            <a:r>
              <a:rPr lang="en-US" dirty="0" smtClean="0"/>
              <a:t> </a:t>
            </a:r>
            <a:r>
              <a:rPr lang="en-US" dirty="0" err="1" smtClean="0"/>
              <a:t>koordinasi</a:t>
            </a:r>
            <a:r>
              <a:rPr lang="en-US" dirty="0" smtClean="0"/>
              <a:t> </a:t>
            </a:r>
            <a:r>
              <a:rPr lang="en-US" dirty="0" err="1" smtClean="0"/>
              <a:t>penanganannya</a:t>
            </a:r>
            <a:r>
              <a:rPr lang="en-US" dirty="0" smtClean="0"/>
              <a:t>.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88987"/>
          </a:xfrm>
        </p:spPr>
        <p:txBody>
          <a:bodyPr/>
          <a:lstStyle/>
          <a:p>
            <a:pPr marL="484632" eaLnBrk="1" fontAlgn="auto" hangingPunct="1">
              <a:spcAft>
                <a:spcPts val="0"/>
              </a:spcAft>
              <a:defRPr/>
            </a:pPr>
            <a:r>
              <a:rPr lang="en-US" sz="3200" dirty="0" smtClean="0">
                <a:solidFill>
                  <a:schemeClr val="accent1">
                    <a:tint val="83000"/>
                    <a:satMod val="150000"/>
                  </a:schemeClr>
                </a:solidFill>
              </a:rPr>
              <a:t>MANFAAT SID BAGI WARGA</a:t>
            </a:r>
            <a:endParaRPr lang="en-US" sz="3200" dirty="0">
              <a:solidFill>
                <a:schemeClr val="accent1">
                  <a:tint val="83000"/>
                  <a:satMod val="150000"/>
                </a:schemeClr>
              </a:solidFill>
            </a:endParaRPr>
          </a:p>
        </p:txBody>
      </p:sp>
      <p:sp>
        <p:nvSpPr>
          <p:cNvPr id="135171" name="Content Placeholder 2"/>
          <p:cNvSpPr>
            <a:spLocks noGrp="1"/>
          </p:cNvSpPr>
          <p:nvPr>
            <p:ph idx="1"/>
          </p:nvPr>
        </p:nvSpPr>
        <p:spPr>
          <a:xfrm>
            <a:off x="533400" y="1219200"/>
            <a:ext cx="8305800" cy="5029200"/>
          </a:xfrm>
        </p:spPr>
        <p:txBody>
          <a:bodyPr/>
          <a:lstStyle/>
          <a:p>
            <a:pPr marL="514350" indent="-514350" eaLnBrk="1" hangingPunct="1">
              <a:buFont typeface="Calibri" pitchFamily="34" charset="0"/>
              <a:buAutoNum type="arabicPeriod"/>
            </a:pPr>
            <a:r>
              <a:rPr lang="en-US" sz="2800" smtClean="0"/>
              <a:t>Masyarakat mudah memperoleh informasi, dan dokumen desa sesuai dengan yang diperlukan.</a:t>
            </a:r>
          </a:p>
          <a:p>
            <a:pPr marL="514350" indent="-514350" eaLnBrk="1" hangingPunct="1">
              <a:buFont typeface="Calibri" pitchFamily="34" charset="0"/>
              <a:buAutoNum type="arabicPeriod"/>
            </a:pPr>
            <a:r>
              <a:rPr lang="en-US" sz="2800" smtClean="0"/>
              <a:t>Masyarakat dapat mengawal secara aktif usulan Musrenbangdes jika portal desa dimanfaatkan untuk mensosialisasikan daftar usulan desa dan dokumen alokasi anggaran kabupaten.</a:t>
            </a:r>
          </a:p>
          <a:p>
            <a:pPr marL="514350" indent="-514350" eaLnBrk="1" hangingPunct="1">
              <a:buFont typeface="Calibri" pitchFamily="34" charset="0"/>
              <a:buAutoNum type="arabicPeriod"/>
            </a:pPr>
            <a:r>
              <a:rPr lang="en-US" sz="2800" smtClean="0"/>
              <a:t>Jika aplikasi media interaktif diintegrasikan ke dalam sistem radio komunitas, buletin, SMS, maka ruang kontrol dan pelibatan warga terhadap penyediaan layanan publik dapat berfungsi optimal.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dirty="0" smtClean="0"/>
              <a:t>MANFAAT SID BAGI DESA</a:t>
            </a:r>
            <a:endParaRPr lang="en-US" dirty="0"/>
          </a:p>
        </p:txBody>
      </p:sp>
      <p:sp>
        <p:nvSpPr>
          <p:cNvPr id="136195" name="Content Placeholder 2"/>
          <p:cNvSpPr>
            <a:spLocks noGrp="1"/>
          </p:cNvSpPr>
          <p:nvPr>
            <p:ph idx="1"/>
          </p:nvPr>
        </p:nvSpPr>
        <p:spPr>
          <a:xfrm>
            <a:off x="457200" y="1524000"/>
            <a:ext cx="8305800" cy="5334000"/>
          </a:xfrm>
        </p:spPr>
        <p:txBody>
          <a:bodyPr/>
          <a:lstStyle/>
          <a:p>
            <a:pPr marL="514350" indent="-514350">
              <a:buFont typeface="Century Schoolbook" pitchFamily="18" charset="0"/>
              <a:buAutoNum type="arabicPeriod"/>
            </a:pPr>
            <a:r>
              <a:rPr lang="en-US" smtClean="0"/>
              <a:t>Menyimpan dan memperbaiki database penduduk berdasarkan 13 informasi dasar kependudukan secara aman dan akurat </a:t>
            </a:r>
          </a:p>
          <a:p>
            <a:pPr marL="514350" indent="-514350">
              <a:buFont typeface="Century Schoolbook" pitchFamily="18" charset="0"/>
              <a:buAutoNum type="arabicPeriod"/>
            </a:pPr>
            <a:r>
              <a:rPr lang="en-US" smtClean="0"/>
              <a:t>Mempercepat  pelayanan publik dalam urusan administrasi kependudukan</a:t>
            </a:r>
          </a:p>
          <a:p>
            <a:pPr marL="514350" indent="-514350">
              <a:buFont typeface="Century Schoolbook" pitchFamily="18" charset="0"/>
              <a:buAutoNum type="arabicPeriod"/>
            </a:pPr>
            <a:r>
              <a:rPr lang="en-US" smtClean="0"/>
              <a:t>Menjadi alat utk mendorong kesadaran bersama  warga agar terlibat dlm  proses perencanaan , shg dpt memperbaiki kualitas RPJM Des dan turunannya.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Lanjutan</a:t>
            </a:r>
            <a:endParaRPr lang="en-US" dirty="0"/>
          </a:p>
        </p:txBody>
      </p:sp>
      <p:sp>
        <p:nvSpPr>
          <p:cNvPr id="137219" name="Content Placeholder 2"/>
          <p:cNvSpPr>
            <a:spLocks noGrp="1"/>
          </p:cNvSpPr>
          <p:nvPr>
            <p:ph idx="1"/>
          </p:nvPr>
        </p:nvSpPr>
        <p:spPr>
          <a:xfrm>
            <a:off x="457200" y="1600200"/>
            <a:ext cx="7467600" cy="4873625"/>
          </a:xfrm>
        </p:spPr>
        <p:txBody>
          <a:bodyPr>
            <a:normAutofit/>
          </a:bodyPr>
          <a:lstStyle/>
          <a:p>
            <a:pPr>
              <a:buFont typeface="Wingdings" pitchFamily="2" charset="2"/>
              <a:buNone/>
            </a:pPr>
            <a:r>
              <a:rPr lang="en-US" smtClean="0"/>
              <a:t> 4. Mendukung perencanaan desa dlm pemberdayaan di tingkat lokal dan sinkronisasi  data program dan kegiatan yg masuk ke desa.</a:t>
            </a:r>
          </a:p>
          <a:p>
            <a:pPr>
              <a:buFont typeface="Wingdings" pitchFamily="2" charset="2"/>
              <a:buNone/>
            </a:pPr>
            <a:r>
              <a:rPr lang="en-US" smtClean="0"/>
              <a:t>5. Jika SID berbasis web, maka SID dpt menjadi instrumen keterbukaan informasi dan membantu mempromosikan desa.</a:t>
            </a:r>
          </a:p>
          <a:p>
            <a:pPr>
              <a:buFont typeface="Wingdings" pitchFamily="2" charset="2"/>
              <a:buNone/>
            </a:pPr>
            <a:r>
              <a:rPr lang="en-US" smtClean="0"/>
              <a:t>6. Memudahkan dlm menemukenali potensi yg ada di desa.</a:t>
            </a:r>
          </a:p>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10779" y="0"/>
            <a:ext cx="9639300" cy="1096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Content Placeholder 2"/>
          <p:cNvSpPr>
            <a:spLocks noGrp="1"/>
          </p:cNvSpPr>
          <p:nvPr>
            <p:ph idx="1"/>
          </p:nvPr>
        </p:nvSpPr>
        <p:spPr>
          <a:xfrm>
            <a:off x="838201" y="990600"/>
            <a:ext cx="8305800" cy="5257800"/>
          </a:xfrm>
        </p:spPr>
        <p:txBody>
          <a:bodyPr>
            <a:noAutofit/>
          </a:bodyPr>
          <a:lstStyle/>
          <a:p>
            <a:r>
              <a:rPr lang="id-ID" sz="2000" dirty="0"/>
              <a:t>Menurut  Laudon  dan  Laudon  (2008),  sistem  informasi  adalah  seperangkat komponen  yang  salin  berhubungan  yang  berfungsi  mengumpulkan,  memproses, menyimpan,  dan mendistribusikan  informasi  untuk  mendukung  pembuatan keputusan  dan  pengawasan  dalam  organisasi.  </a:t>
            </a:r>
            <a:endParaRPr lang="id-ID" sz="2000" dirty="0" smtClean="0"/>
          </a:p>
          <a:p>
            <a:r>
              <a:rPr lang="id-ID" sz="2000" dirty="0" smtClean="0"/>
              <a:t>Menurut  </a:t>
            </a:r>
            <a:r>
              <a:rPr lang="id-ID" sz="2000" dirty="0"/>
              <a:t>O‟  Brien  (2005), Sebuah sistem  informasi  adalah  suatu kombinasi  yang teratur  dari  orang-orang,  perangkat keras (Hardware), perangkat lunak (Software), jaringan komunikasi dan sumber data yang  mengumpulkan,  mengubah,  dan  menyebarkan  informasi  di  dalam  suatu organisasi.</a:t>
            </a:r>
            <a:endParaRPr lang="id-ID" sz="2000" dirty="0" smtClean="0"/>
          </a:p>
          <a:p>
            <a:r>
              <a:rPr lang="id-ID" sz="2000" dirty="0" smtClean="0">
                <a:solidFill>
                  <a:srgbClr val="0070C0"/>
                </a:solidFill>
              </a:rPr>
              <a:t>Dalam arti sempit SID dimaksudkan adalah sebuah aplikasi  yang  membantu  pemerintahan  desa  dalam  mendokumentasikan data-data milik desa guna memudahkan proses pencariannya. </a:t>
            </a:r>
          </a:p>
          <a:p>
            <a:r>
              <a:rPr lang="id-ID" sz="2000" dirty="0" smtClean="0">
                <a:solidFill>
                  <a:srgbClr val="0070C0"/>
                </a:solidFill>
              </a:rPr>
              <a:t>Sedangkan dalam arti luas, SID diartikan sebagai suatu rangkaian/sistem  (baik  mekanisme,  prosedur  hingga  pemanfaatan)  yang  bertujuan  untuk  mengelola  sumber  daya  yang  ada di komunitas/Desa. </a:t>
            </a:r>
            <a:r>
              <a:rPr lang="id-ID" sz="2000" b="1" dirty="0" smtClean="0">
                <a:solidFill>
                  <a:srgbClr val="0070C0"/>
                </a:solidFill>
              </a:rPr>
              <a:t>(CRI)</a:t>
            </a:r>
          </a:p>
        </p:txBody>
      </p:sp>
    </p:spTree>
    <p:extLst>
      <p:ext uri="{BB962C8B-B14F-4D97-AF65-F5344CB8AC3E}">
        <p14:creationId xmlns="" xmlns:p14="http://schemas.microsoft.com/office/powerpoint/2010/main" val="2425148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itle 1"/>
          <p:cNvSpPr>
            <a:spLocks noGrp="1"/>
          </p:cNvSpPr>
          <p:nvPr>
            <p:ph type="title"/>
          </p:nvPr>
        </p:nvSpPr>
        <p:spPr>
          <a:xfrm>
            <a:off x="612775" y="228600"/>
            <a:ext cx="8153400" cy="990600"/>
          </a:xfrm>
        </p:spPr>
        <p:txBody>
          <a:bodyPr/>
          <a:lstStyle/>
          <a:p>
            <a:r>
              <a:rPr lang="en-US" sz="3200" smtClean="0"/>
              <a:t>MANFAAT SID BAGI RELASI ANTAR DESA</a:t>
            </a:r>
          </a:p>
        </p:txBody>
      </p:sp>
      <p:sp>
        <p:nvSpPr>
          <p:cNvPr id="138243" name="Content Placeholder 2"/>
          <p:cNvSpPr>
            <a:spLocks noGrp="1"/>
          </p:cNvSpPr>
          <p:nvPr>
            <p:ph idx="1"/>
          </p:nvPr>
        </p:nvSpPr>
        <p:spPr>
          <a:xfrm>
            <a:off x="612775" y="1600200"/>
            <a:ext cx="8153400" cy="4495800"/>
          </a:xfrm>
        </p:spPr>
        <p:txBody>
          <a:bodyPr/>
          <a:lstStyle/>
          <a:p>
            <a:pPr marL="514350" indent="-514350">
              <a:buFont typeface="Tw Cen MT" pitchFamily="34" charset="0"/>
              <a:buAutoNum type="arabicPeriod"/>
            </a:pPr>
            <a:r>
              <a:rPr lang="en-US" smtClean="0"/>
              <a:t>Masing-masing desa dpt memetakan potensi desa lain , shg dpt mempertemukan  kebutuhan (</a:t>
            </a:r>
            <a:r>
              <a:rPr lang="en-US" i="1" smtClean="0"/>
              <a:t>demand</a:t>
            </a:r>
            <a:r>
              <a:rPr lang="en-US" smtClean="0"/>
              <a:t>) dan apa yg dpt disediakan (</a:t>
            </a:r>
            <a:r>
              <a:rPr lang="en-US" i="1" smtClean="0"/>
              <a:t>suplly)</a:t>
            </a:r>
            <a:r>
              <a:rPr lang="en-US" smtClean="0"/>
              <a:t> oleh masing-masing desa.</a:t>
            </a:r>
          </a:p>
          <a:p>
            <a:pPr marL="514350" indent="-514350">
              <a:buFont typeface="Tw Cen MT" pitchFamily="34" charset="0"/>
              <a:buAutoNum type="arabicPeriod"/>
            </a:pPr>
            <a:r>
              <a:rPr lang="en-US" smtClean="0"/>
              <a:t>SID dpt menjadi alat penghubung antar desa yg terkena bencana. </a:t>
            </a:r>
          </a:p>
          <a:p>
            <a:pPr marL="514350" indent="-514350">
              <a:buFont typeface="Tw Cen MT" pitchFamily="34" charset="0"/>
              <a:buAutoNum type="arabicPeriod"/>
            </a:pP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itle 1"/>
          <p:cNvSpPr>
            <a:spLocks noGrp="1"/>
          </p:cNvSpPr>
          <p:nvPr>
            <p:ph type="title"/>
          </p:nvPr>
        </p:nvSpPr>
        <p:spPr>
          <a:xfrm>
            <a:off x="612775" y="228600"/>
            <a:ext cx="8153400" cy="990600"/>
          </a:xfrm>
        </p:spPr>
        <p:txBody>
          <a:bodyPr/>
          <a:lstStyle/>
          <a:p>
            <a:r>
              <a:rPr lang="en-US" smtClean="0"/>
              <a:t>MANFAAT SID BAGI KAB.</a:t>
            </a:r>
          </a:p>
        </p:txBody>
      </p:sp>
      <p:sp>
        <p:nvSpPr>
          <p:cNvPr id="3" name="Content Placeholder 2"/>
          <p:cNvSpPr>
            <a:spLocks noGrp="1"/>
          </p:cNvSpPr>
          <p:nvPr>
            <p:ph idx="1"/>
          </p:nvPr>
        </p:nvSpPr>
        <p:spPr>
          <a:xfrm>
            <a:off x="612775" y="1600200"/>
            <a:ext cx="8153400" cy="4495800"/>
          </a:xfrm>
        </p:spPr>
        <p:txBody>
          <a:bodyPr>
            <a:normAutofit/>
          </a:bodyPr>
          <a:lstStyle/>
          <a:p>
            <a:pPr marL="514350" indent="-514350" eaLnBrk="1" hangingPunct="1">
              <a:buFont typeface="Constantia" pitchFamily="18" charset="0"/>
              <a:buAutoNum type="arabicPeriod"/>
              <a:defRPr/>
            </a:pPr>
            <a:r>
              <a:rPr lang="en-US" dirty="0" err="1" smtClean="0"/>
              <a:t>Memfasilitasi</a:t>
            </a:r>
            <a:r>
              <a:rPr lang="en-US" dirty="0" smtClean="0"/>
              <a:t>  </a:t>
            </a:r>
            <a:r>
              <a:rPr lang="en-US" dirty="0" err="1" smtClean="0"/>
              <a:t>Pemkab</a:t>
            </a:r>
            <a:r>
              <a:rPr lang="en-US" dirty="0" smtClean="0"/>
              <a:t>  </a:t>
            </a:r>
            <a:r>
              <a:rPr lang="en-US" dirty="0" err="1" smtClean="0"/>
              <a:t>utk</a:t>
            </a:r>
            <a:r>
              <a:rPr lang="en-US" dirty="0" smtClean="0"/>
              <a:t> </a:t>
            </a:r>
            <a:r>
              <a:rPr lang="en-US" dirty="0" err="1" smtClean="0"/>
              <a:t>memperoleh</a:t>
            </a:r>
            <a:r>
              <a:rPr lang="en-US" dirty="0" smtClean="0"/>
              <a:t> </a:t>
            </a:r>
            <a:r>
              <a:rPr lang="en-US" dirty="0" err="1" smtClean="0"/>
              <a:t>perenc</a:t>
            </a:r>
            <a:r>
              <a:rPr lang="en-US" dirty="0" smtClean="0"/>
              <a:t> </a:t>
            </a:r>
            <a:r>
              <a:rPr lang="en-US" dirty="0" err="1" smtClean="0"/>
              <a:t>yg</a:t>
            </a:r>
            <a:r>
              <a:rPr lang="en-US" dirty="0" smtClean="0"/>
              <a:t> </a:t>
            </a:r>
            <a:r>
              <a:rPr lang="en-US" dirty="0" err="1" smtClean="0"/>
              <a:t>lebih</a:t>
            </a:r>
            <a:r>
              <a:rPr lang="en-US" dirty="0" smtClean="0"/>
              <a:t> </a:t>
            </a:r>
            <a:r>
              <a:rPr lang="en-US" dirty="0" err="1" smtClean="0"/>
              <a:t>akurat</a:t>
            </a:r>
            <a:r>
              <a:rPr lang="en-US" dirty="0" smtClean="0"/>
              <a:t> </a:t>
            </a:r>
            <a:r>
              <a:rPr lang="en-US" dirty="0" err="1" smtClean="0"/>
              <a:t>shg</a:t>
            </a:r>
            <a:r>
              <a:rPr lang="en-US" dirty="0" smtClean="0"/>
              <a:t> </a:t>
            </a:r>
            <a:r>
              <a:rPr lang="en-US" dirty="0" err="1" smtClean="0"/>
              <a:t>tepat</a:t>
            </a:r>
            <a:r>
              <a:rPr lang="en-US" dirty="0" smtClean="0"/>
              <a:t> </a:t>
            </a:r>
            <a:r>
              <a:rPr lang="en-US" dirty="0" err="1" smtClean="0"/>
              <a:t>sasaran</a:t>
            </a:r>
            <a:r>
              <a:rPr lang="en-US" dirty="0" smtClean="0"/>
              <a:t> </a:t>
            </a:r>
            <a:r>
              <a:rPr lang="en-US" dirty="0" err="1" smtClean="0"/>
              <a:t>dlm</a:t>
            </a:r>
            <a:r>
              <a:rPr lang="en-US" dirty="0" smtClean="0"/>
              <a:t> </a:t>
            </a:r>
            <a:r>
              <a:rPr lang="en-US" dirty="0" err="1" smtClean="0"/>
              <a:t>mengurai</a:t>
            </a:r>
            <a:r>
              <a:rPr lang="en-US" dirty="0" smtClean="0"/>
              <a:t> </a:t>
            </a:r>
            <a:r>
              <a:rPr lang="en-US" dirty="0" err="1" smtClean="0"/>
              <a:t>angka</a:t>
            </a:r>
            <a:r>
              <a:rPr lang="en-US" dirty="0" smtClean="0"/>
              <a:t> </a:t>
            </a:r>
            <a:r>
              <a:rPr lang="en-US" dirty="0" err="1" smtClean="0"/>
              <a:t>kemiskinan</a:t>
            </a:r>
            <a:r>
              <a:rPr lang="en-US" dirty="0" smtClean="0"/>
              <a:t>. </a:t>
            </a:r>
          </a:p>
          <a:p>
            <a:pPr marL="514350" indent="-514350" eaLnBrk="1" hangingPunct="1">
              <a:buFont typeface="Constantia" pitchFamily="18" charset="0"/>
              <a:buAutoNum type="arabicPeriod"/>
              <a:defRPr/>
            </a:pPr>
            <a:r>
              <a:rPr lang="en-US" dirty="0" err="1" smtClean="0"/>
              <a:t>Mempermudah</a:t>
            </a:r>
            <a:r>
              <a:rPr lang="en-US" dirty="0" smtClean="0"/>
              <a:t>  program </a:t>
            </a:r>
            <a:r>
              <a:rPr lang="en-US" dirty="0" err="1" smtClean="0"/>
              <a:t>penguatan</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pengelolaan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lokal</a:t>
            </a:r>
            <a:r>
              <a:rPr lang="en-US" dirty="0" smtClean="0"/>
              <a:t>.  </a:t>
            </a:r>
            <a:r>
              <a:rPr lang="en-US" dirty="0" err="1" smtClean="0"/>
              <a:t>Jika</a:t>
            </a:r>
            <a:r>
              <a:rPr lang="en-US" dirty="0" smtClean="0"/>
              <a:t> </a:t>
            </a:r>
            <a:r>
              <a:rPr lang="en-US" dirty="0" err="1" smtClean="0"/>
              <a:t>potensi</a:t>
            </a:r>
            <a:r>
              <a:rPr lang="en-US" dirty="0" smtClean="0"/>
              <a:t> </a:t>
            </a:r>
            <a:r>
              <a:rPr lang="en-US" dirty="0" err="1" smtClean="0"/>
              <a:t>masing-masing</a:t>
            </a:r>
            <a:r>
              <a:rPr lang="en-US" dirty="0" smtClean="0"/>
              <a:t> </a:t>
            </a:r>
            <a:r>
              <a:rPr lang="en-US" dirty="0" err="1" smtClean="0"/>
              <a:t>desa</a:t>
            </a:r>
            <a:r>
              <a:rPr lang="en-US" dirty="0" smtClean="0"/>
              <a:t> </a:t>
            </a:r>
            <a:r>
              <a:rPr lang="en-US" dirty="0" err="1" smtClean="0"/>
              <a:t>terdata</a:t>
            </a:r>
            <a:r>
              <a:rPr lang="en-US" dirty="0" smtClean="0"/>
              <a:t> </a:t>
            </a:r>
            <a:r>
              <a:rPr lang="en-US" dirty="0" err="1" smtClean="0"/>
              <a:t>dgn</a:t>
            </a:r>
            <a:r>
              <a:rPr lang="en-US" dirty="0" smtClean="0"/>
              <a:t> </a:t>
            </a:r>
            <a:r>
              <a:rPr lang="en-US" dirty="0" err="1" smtClean="0"/>
              <a:t>baik</a:t>
            </a:r>
            <a:r>
              <a:rPr lang="en-US" dirty="0" smtClean="0"/>
              <a:t>, </a:t>
            </a:r>
            <a:r>
              <a:rPr lang="en-US" dirty="0" err="1" smtClean="0"/>
              <a:t>maka</a:t>
            </a:r>
            <a:r>
              <a:rPr lang="en-US" dirty="0" smtClean="0"/>
              <a:t> </a:t>
            </a:r>
            <a:r>
              <a:rPr lang="en-US" dirty="0" err="1" smtClean="0"/>
              <a:t>peluang</a:t>
            </a:r>
            <a:r>
              <a:rPr lang="en-US" dirty="0" smtClean="0"/>
              <a:t> </a:t>
            </a:r>
            <a:r>
              <a:rPr lang="en-US" dirty="0" err="1" smtClean="0"/>
              <a:t>utk</a:t>
            </a:r>
            <a:r>
              <a:rPr lang="en-US" dirty="0" smtClean="0"/>
              <a:t> </a:t>
            </a:r>
            <a:r>
              <a:rPr lang="en-US" dirty="0" err="1" smtClean="0"/>
              <a:t>mempertemukan</a:t>
            </a:r>
            <a:r>
              <a:rPr lang="en-US" dirty="0" smtClean="0"/>
              <a:t> </a:t>
            </a:r>
            <a:r>
              <a:rPr lang="en-US" i="1" dirty="0" smtClean="0"/>
              <a:t>supply </a:t>
            </a:r>
            <a:r>
              <a:rPr lang="en-US" i="1" dirty="0" err="1" smtClean="0"/>
              <a:t>dan</a:t>
            </a:r>
            <a:r>
              <a:rPr lang="en-US" i="1" dirty="0" smtClean="0"/>
              <a:t> demand </a:t>
            </a:r>
            <a:r>
              <a:rPr lang="en-US" dirty="0" err="1" smtClean="0"/>
              <a:t>antar</a:t>
            </a:r>
            <a:r>
              <a:rPr lang="en-US" dirty="0" smtClean="0"/>
              <a:t> </a:t>
            </a:r>
            <a:r>
              <a:rPr lang="en-US" dirty="0" err="1" smtClean="0"/>
              <a:t>desa</a:t>
            </a:r>
            <a:r>
              <a:rPr lang="en-US" dirty="0" smtClean="0"/>
              <a:t> </a:t>
            </a:r>
            <a:r>
              <a:rPr lang="en-US" dirty="0" err="1" smtClean="0"/>
              <a:t>dpt</a:t>
            </a:r>
            <a:r>
              <a:rPr lang="en-US" dirty="0" smtClean="0"/>
              <a:t> </a:t>
            </a:r>
            <a:r>
              <a:rPr lang="en-US" dirty="0" err="1" smtClean="0"/>
              <a:t>dikembangkan</a:t>
            </a:r>
            <a:r>
              <a:rPr lang="en-US" dirty="0" smtClean="0"/>
              <a:t>.  </a:t>
            </a:r>
          </a:p>
          <a:p>
            <a:pPr>
              <a:defRPr/>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0" y="0"/>
            <a:ext cx="7498080" cy="1143000"/>
          </a:xfrm>
        </p:spPr>
        <p:txBody>
          <a:bodyPr>
            <a:normAutofit/>
          </a:bodyPr>
          <a:lstStyle/>
          <a:p>
            <a:r>
              <a:rPr lang="en-US" sz="2800" dirty="0" smtClean="0"/>
              <a:t>TAHAP MEMBANGUN SID DI TINGKAT DESA</a:t>
            </a:r>
            <a:endParaRPr lang="en-US" sz="2800" dirty="0"/>
          </a:p>
        </p:txBody>
      </p:sp>
      <p:sp>
        <p:nvSpPr>
          <p:cNvPr id="6" name="Title 1"/>
          <p:cNvSpPr txBox="1">
            <a:spLocks/>
          </p:cNvSpPr>
          <p:nvPr/>
        </p:nvSpPr>
        <p:spPr>
          <a:xfrm>
            <a:off x="990600" y="1066800"/>
            <a:ext cx="5257800" cy="1828800"/>
          </a:xfrm>
          <a:prstGeom prst="rect">
            <a:avLst/>
          </a:prstGeom>
        </p:spPr>
        <p:txBody>
          <a:bodyPr vert="horz" lIns="91440" tIns="45720" rIns="91440" bIns="45720" rtlCol="0" anchor="ctr">
            <a:noAutofit/>
          </a:bodyPr>
          <a:lstStyle/>
          <a:p>
            <a:pPr marL="342900" marR="0" lvl="0" indent="-342900" defTabSz="914400" rtl="0" eaLnBrk="1" fontAlgn="auto" latinLnBrk="0" hangingPunct="1">
              <a:lnSpc>
                <a:spcPct val="100000"/>
              </a:lnSpc>
              <a:spcBef>
                <a:spcPct val="0"/>
              </a:spcBef>
              <a:spcAft>
                <a:spcPts val="0"/>
              </a:spcAft>
              <a:buClrTx/>
              <a:buSzTx/>
              <a:buFont typeface="+mj-lt"/>
              <a:buAutoNum type="arabicPeriod"/>
              <a:tabLst/>
              <a:defRPr/>
            </a:pPr>
            <a:r>
              <a:rPr kumimoji="0" lang="en-US" b="0" i="0" u="none" strike="noStrike" kern="1200" cap="none" spc="0" normalizeH="0" baseline="0" noProof="0" dirty="0" smtClean="0">
                <a:ln>
                  <a:noFill/>
                </a:ln>
                <a:solidFill>
                  <a:schemeClr val="tx1"/>
                </a:solidFill>
                <a:effectLst/>
                <a:uLnTx/>
                <a:uFillTx/>
                <a:latin typeface="+mj-lt"/>
                <a:ea typeface="+mj-ea"/>
                <a:cs typeface="+mj-cs"/>
              </a:rPr>
              <a:t>BENTUK TIM</a:t>
            </a:r>
            <a:r>
              <a:rPr kumimoji="0" lang="en-US" b="0" i="0" u="none" strike="noStrike" kern="1200" cap="none" spc="0" normalizeH="0" noProof="0" dirty="0" smtClean="0">
                <a:ln>
                  <a:noFill/>
                </a:ln>
                <a:solidFill>
                  <a:schemeClr val="tx1"/>
                </a:solidFill>
                <a:effectLst/>
                <a:uLnTx/>
                <a:uFillTx/>
                <a:latin typeface="+mj-lt"/>
                <a:ea typeface="+mj-ea"/>
                <a:cs typeface="+mj-cs"/>
              </a:rPr>
              <a:t> KERJA BERSAMA PEMERINTAH DESA</a:t>
            </a:r>
          </a:p>
          <a:p>
            <a:pPr marL="342900" marR="0" lvl="0" indent="-342900" defTabSz="914400" rtl="0" eaLnBrk="1" fontAlgn="auto" latinLnBrk="0" hangingPunct="1">
              <a:lnSpc>
                <a:spcPct val="100000"/>
              </a:lnSpc>
              <a:spcBef>
                <a:spcPct val="0"/>
              </a:spcBef>
              <a:spcAft>
                <a:spcPts val="0"/>
              </a:spcAft>
              <a:buClrTx/>
              <a:buSzTx/>
              <a:buFont typeface="+mj-lt"/>
              <a:buAutoNum type="arabicPeriod"/>
              <a:tabLst/>
              <a:defRPr/>
            </a:pPr>
            <a:r>
              <a:rPr lang="en-US" dirty="0" smtClean="0">
                <a:latin typeface="+mj-lt"/>
                <a:ea typeface="+mj-ea"/>
                <a:cs typeface="+mj-cs"/>
              </a:rPr>
              <a:t>MENDISKUSIKAN BASIS DATA APA SAJA YANG DIPERLUKAN UNTUK WARGA</a:t>
            </a:r>
          </a:p>
          <a:p>
            <a:pPr marL="342900" marR="0" lvl="0" indent="-342900" defTabSz="914400" rtl="0" eaLnBrk="1" fontAlgn="auto" latinLnBrk="0" hangingPunct="1">
              <a:lnSpc>
                <a:spcPct val="100000"/>
              </a:lnSpc>
              <a:spcBef>
                <a:spcPct val="0"/>
              </a:spcBef>
              <a:spcAft>
                <a:spcPts val="0"/>
              </a:spcAft>
              <a:buClrTx/>
              <a:buSzTx/>
              <a:buFont typeface="+mj-lt"/>
              <a:buAutoNum type="arabicPeriod"/>
              <a:tabLst/>
              <a:defRPr/>
            </a:pPr>
            <a:r>
              <a:rPr kumimoji="0" lang="en-US" b="0" i="0" u="none" strike="noStrike" kern="1200" cap="none" spc="0" normalizeH="0" noProof="0" dirty="0" smtClean="0">
                <a:ln>
                  <a:noFill/>
                </a:ln>
                <a:solidFill>
                  <a:schemeClr val="tx1"/>
                </a:solidFill>
                <a:effectLst/>
                <a:uLnTx/>
                <a:uFillTx/>
                <a:latin typeface="+mj-lt"/>
                <a:ea typeface="+mj-ea"/>
                <a:cs typeface="+mj-cs"/>
              </a:rPr>
              <a:t>HIMPUN DATA KEPENDUDUKAN WARGA DARI KK</a:t>
            </a:r>
          </a:p>
          <a:p>
            <a:pPr marL="342900" marR="0" lvl="0" indent="-342900" defTabSz="914400" rtl="0" eaLnBrk="1" fontAlgn="auto" latinLnBrk="0" hangingPunct="1">
              <a:lnSpc>
                <a:spcPct val="100000"/>
              </a:lnSpc>
              <a:spcBef>
                <a:spcPct val="0"/>
              </a:spcBef>
              <a:spcAft>
                <a:spcPts val="0"/>
              </a:spcAft>
              <a:buClrTx/>
              <a:buSzTx/>
              <a:buFont typeface="+mj-lt"/>
              <a:buAutoNum type="arabicPeriod"/>
              <a:tabLst/>
              <a:defRPr/>
            </a:pPr>
            <a:endParaRPr kumimoji="0" lang="en-US" b="0" i="0" u="none" strike="noStrike" kern="1200" cap="none" spc="0" normalizeH="0" baseline="0" noProof="0" dirty="0">
              <a:ln>
                <a:noFill/>
              </a:ln>
              <a:solidFill>
                <a:schemeClr val="tx1"/>
              </a:solidFill>
              <a:effectLst/>
              <a:uLnTx/>
              <a:uFillTx/>
              <a:latin typeface="+mj-lt"/>
              <a:ea typeface="+mj-ea"/>
              <a:cs typeface="+mj-cs"/>
            </a:endParaRPr>
          </a:p>
        </p:txBody>
      </p:sp>
      <p:sp>
        <p:nvSpPr>
          <p:cNvPr id="7" name="Title 1"/>
          <p:cNvSpPr txBox="1">
            <a:spLocks/>
          </p:cNvSpPr>
          <p:nvPr/>
        </p:nvSpPr>
        <p:spPr>
          <a:xfrm>
            <a:off x="990600" y="2743200"/>
            <a:ext cx="5105400" cy="1676400"/>
          </a:xfrm>
          <a:prstGeom prst="rect">
            <a:avLst/>
          </a:prstGeom>
        </p:spPr>
        <p:txBody>
          <a:bodyPr vert="horz" lIns="91440" tIns="45720" rIns="91440" bIns="45720" rtlCol="0" anchor="ctr">
            <a:noAutofit/>
          </a:bodyPr>
          <a:lstStyle/>
          <a:p>
            <a:pPr marL="457200" marR="0" lvl="0" indent="-457200" defTabSz="914400" rtl="0" eaLnBrk="1" fontAlgn="auto" latinLnBrk="0" hangingPunct="1">
              <a:lnSpc>
                <a:spcPct val="100000"/>
              </a:lnSpc>
              <a:spcBef>
                <a:spcPct val="0"/>
              </a:spcBef>
              <a:spcAft>
                <a:spcPts val="0"/>
              </a:spcAft>
              <a:buClrTx/>
              <a:buSzTx/>
              <a:buFont typeface="+mj-lt"/>
              <a:buAutoNum type="arabicPeriod" startAt="4"/>
              <a:tabLst/>
              <a:defRPr/>
            </a:pPr>
            <a:r>
              <a:rPr lang="en-US" dirty="0" smtClean="0">
                <a:latin typeface="+mj-lt"/>
                <a:ea typeface="+mj-ea"/>
                <a:cs typeface="+mj-cs"/>
              </a:rPr>
              <a:t>DAFTARKAN PRO</a:t>
            </a:r>
            <a:r>
              <a:rPr lang="en-US" b="1" dirty="0" smtClean="0">
                <a:latin typeface="+mj-lt"/>
                <a:ea typeface="+mj-ea"/>
                <a:cs typeface="+mj-cs"/>
              </a:rPr>
              <a:t>Y</a:t>
            </a:r>
            <a:r>
              <a:rPr lang="en-US" dirty="0" smtClean="0">
                <a:latin typeface="+mj-lt"/>
                <a:ea typeface="+mj-ea"/>
                <a:cs typeface="+mj-cs"/>
              </a:rPr>
              <a:t>EK SID DAN DAPATKAN PERANGKAT LUNAK</a:t>
            </a:r>
          </a:p>
          <a:p>
            <a:pPr marL="457200" marR="0" lvl="0" indent="-457200" defTabSz="914400" rtl="0" eaLnBrk="1" fontAlgn="auto" latinLnBrk="0" hangingPunct="1">
              <a:lnSpc>
                <a:spcPct val="100000"/>
              </a:lnSpc>
              <a:spcBef>
                <a:spcPct val="0"/>
              </a:spcBef>
              <a:spcAft>
                <a:spcPts val="0"/>
              </a:spcAft>
              <a:buClrTx/>
              <a:buSzTx/>
              <a:buFont typeface="+mj-lt"/>
              <a:buAutoNum type="arabicPeriod" startAt="4"/>
              <a:tabLst/>
              <a:defRPr/>
            </a:pPr>
            <a:r>
              <a:rPr kumimoji="0" lang="en-US" b="0" i="0" u="none" strike="noStrike" kern="1200" cap="none" spc="0" normalizeH="0" noProof="0" dirty="0" smtClean="0">
                <a:ln>
                  <a:noFill/>
                </a:ln>
                <a:solidFill>
                  <a:schemeClr val="tx1"/>
                </a:solidFill>
                <a:effectLst/>
                <a:uLnTx/>
                <a:uFillTx/>
                <a:latin typeface="+mj-lt"/>
                <a:ea typeface="+mj-ea"/>
                <a:cs typeface="+mj-cs"/>
              </a:rPr>
              <a:t>INSTALL APLIKASI SOFTWARE SID DI KOMPUTER DESA</a:t>
            </a:r>
          </a:p>
          <a:p>
            <a:pPr marL="457200" marR="0" lvl="0" indent="-457200" defTabSz="914400" rtl="0" eaLnBrk="1" fontAlgn="auto" latinLnBrk="0" hangingPunct="1">
              <a:lnSpc>
                <a:spcPct val="100000"/>
              </a:lnSpc>
              <a:spcBef>
                <a:spcPct val="0"/>
              </a:spcBef>
              <a:spcAft>
                <a:spcPts val="0"/>
              </a:spcAft>
              <a:buClrTx/>
              <a:buSzTx/>
              <a:buFont typeface="+mj-lt"/>
              <a:buAutoNum type="arabicPeriod" startAt="4"/>
              <a:tabLst/>
              <a:defRPr/>
            </a:pPr>
            <a:r>
              <a:rPr lang="en-US" dirty="0" smtClean="0">
                <a:latin typeface="+mj-lt"/>
                <a:ea typeface="+mj-ea"/>
                <a:cs typeface="+mj-cs"/>
              </a:rPr>
              <a:t>ENTRY DATA PENDUDUK KE SID</a:t>
            </a:r>
            <a:endParaRPr kumimoji="0" lang="en-US" b="0" i="0" u="none" strike="noStrike" kern="1200" cap="none" spc="0" normalizeH="0" noProof="0" dirty="0" smtClean="0">
              <a:ln>
                <a:noFill/>
              </a:ln>
              <a:solidFill>
                <a:schemeClr val="tx1"/>
              </a:solidFill>
              <a:effectLst/>
              <a:uLnTx/>
              <a:uFillTx/>
              <a:latin typeface="+mj-lt"/>
              <a:ea typeface="+mj-ea"/>
              <a:cs typeface="+mj-cs"/>
            </a:endParaRPr>
          </a:p>
          <a:p>
            <a:pPr marL="342900" marR="0" lvl="0" indent="-342900" defTabSz="914400" rtl="0" eaLnBrk="1" fontAlgn="auto" latinLnBrk="0" hangingPunct="1">
              <a:lnSpc>
                <a:spcPct val="100000"/>
              </a:lnSpc>
              <a:spcBef>
                <a:spcPct val="0"/>
              </a:spcBef>
              <a:spcAft>
                <a:spcPts val="0"/>
              </a:spcAft>
              <a:buClrTx/>
              <a:buSzTx/>
              <a:buFont typeface="+mj-lt"/>
              <a:buAutoNum type="arabicPeriod" startAt="4"/>
              <a:tabLst/>
              <a:defRPr/>
            </a:pPr>
            <a:endParaRPr kumimoji="0" lang="en-US" b="0" i="0" u="none" strike="noStrike" kern="1200" cap="none" spc="0" normalizeH="0" baseline="0" noProof="0" dirty="0">
              <a:ln>
                <a:noFill/>
              </a:ln>
              <a:solidFill>
                <a:schemeClr val="tx1"/>
              </a:solidFill>
              <a:effectLst/>
              <a:uLnTx/>
              <a:uFillTx/>
              <a:latin typeface="+mj-lt"/>
              <a:ea typeface="+mj-ea"/>
              <a:cs typeface="+mj-cs"/>
            </a:endParaRPr>
          </a:p>
        </p:txBody>
      </p:sp>
      <p:sp>
        <p:nvSpPr>
          <p:cNvPr id="8" name="Title 1"/>
          <p:cNvSpPr txBox="1">
            <a:spLocks/>
          </p:cNvSpPr>
          <p:nvPr/>
        </p:nvSpPr>
        <p:spPr>
          <a:xfrm>
            <a:off x="990600" y="4495800"/>
            <a:ext cx="5029200" cy="2362200"/>
          </a:xfrm>
          <a:prstGeom prst="rect">
            <a:avLst/>
          </a:prstGeom>
        </p:spPr>
        <p:txBody>
          <a:bodyPr vert="horz" lIns="91440" tIns="45720" rIns="91440" bIns="45720" rtlCol="0" anchor="ctr">
            <a:noAutofit/>
          </a:bodyPr>
          <a:lstStyle/>
          <a:p>
            <a:pPr marL="457200" marR="0" lvl="0" indent="-457200" defTabSz="914400" rtl="0" eaLnBrk="1" fontAlgn="auto" latinLnBrk="0" hangingPunct="1">
              <a:lnSpc>
                <a:spcPct val="100000"/>
              </a:lnSpc>
              <a:spcBef>
                <a:spcPct val="0"/>
              </a:spcBef>
              <a:spcAft>
                <a:spcPts val="0"/>
              </a:spcAft>
              <a:buClrTx/>
              <a:buSzTx/>
              <a:buFont typeface="+mj-lt"/>
              <a:buAutoNum type="arabicPeriod" startAt="7"/>
              <a:tabLst/>
              <a:defRPr/>
            </a:pPr>
            <a:r>
              <a:rPr kumimoji="0" lang="en-US" b="0" i="0" u="none" strike="noStrike" kern="1200" cap="none" spc="0" normalizeH="0" noProof="0" dirty="0" smtClean="0">
                <a:ln>
                  <a:noFill/>
                </a:ln>
                <a:solidFill>
                  <a:schemeClr val="tx1"/>
                </a:solidFill>
                <a:effectLst/>
                <a:uLnTx/>
                <a:uFillTx/>
                <a:latin typeface="+mj-lt"/>
                <a:ea typeface="+mj-ea"/>
                <a:cs typeface="+mj-cs"/>
              </a:rPr>
              <a:t>BASIS DATA KEPENDUDUKAN SUDAH BISA DIMANFAATKAN</a:t>
            </a:r>
          </a:p>
          <a:p>
            <a:pPr marL="457200" marR="0" lvl="0" indent="-457200" defTabSz="914400" rtl="0" eaLnBrk="1" fontAlgn="auto" latinLnBrk="0" hangingPunct="1">
              <a:lnSpc>
                <a:spcPct val="100000"/>
              </a:lnSpc>
              <a:spcBef>
                <a:spcPct val="0"/>
              </a:spcBef>
              <a:spcAft>
                <a:spcPts val="0"/>
              </a:spcAft>
              <a:buClrTx/>
              <a:buSzTx/>
              <a:buFont typeface="+mj-lt"/>
              <a:buAutoNum type="arabicPeriod" startAt="7"/>
              <a:tabLst/>
              <a:defRPr/>
            </a:pPr>
            <a:r>
              <a:rPr lang="en-US" dirty="0" smtClean="0">
                <a:latin typeface="+mj-lt"/>
                <a:ea typeface="+mj-ea"/>
                <a:cs typeface="+mj-cs"/>
              </a:rPr>
              <a:t>DISKUSIKAN RENCANA PENGEMBANGAN SID SESUAI KEBUTUHAN DESA</a:t>
            </a:r>
          </a:p>
          <a:p>
            <a:pPr marL="457200" marR="0" lvl="0" indent="-457200" defTabSz="914400" rtl="0" eaLnBrk="1" fontAlgn="auto" latinLnBrk="0" hangingPunct="1">
              <a:lnSpc>
                <a:spcPct val="100000"/>
              </a:lnSpc>
              <a:spcBef>
                <a:spcPct val="0"/>
              </a:spcBef>
              <a:spcAft>
                <a:spcPts val="0"/>
              </a:spcAft>
              <a:buClrTx/>
              <a:buSzTx/>
              <a:buFont typeface="+mj-lt"/>
              <a:buAutoNum type="arabicPeriod" startAt="7"/>
              <a:tabLst/>
              <a:defRPr/>
            </a:pPr>
            <a:r>
              <a:rPr kumimoji="0" lang="en-US" b="0" i="0" u="none" strike="noStrike" kern="1200" cap="none" spc="0" normalizeH="0" noProof="0" dirty="0" smtClean="0">
                <a:ln>
                  <a:noFill/>
                </a:ln>
                <a:solidFill>
                  <a:schemeClr val="tx1"/>
                </a:solidFill>
                <a:effectLst/>
                <a:uLnTx/>
                <a:uFillTx/>
                <a:latin typeface="+mj-lt"/>
                <a:ea typeface="+mj-ea"/>
                <a:cs typeface="+mj-cs"/>
              </a:rPr>
              <a:t>SEBARLUASKAN INFORMASI DESA MELALUI BERAGAM MEDIA UNTUK WARGA</a:t>
            </a:r>
          </a:p>
          <a:p>
            <a:pPr marL="342900" marR="0" lvl="0" indent="-342900" defTabSz="914400" rtl="0" eaLnBrk="1" fontAlgn="auto" latinLnBrk="0" hangingPunct="1">
              <a:lnSpc>
                <a:spcPct val="100000"/>
              </a:lnSpc>
              <a:spcBef>
                <a:spcPct val="0"/>
              </a:spcBef>
              <a:spcAft>
                <a:spcPts val="0"/>
              </a:spcAft>
              <a:buClrTx/>
              <a:buSzTx/>
              <a:buFont typeface="+mj-lt"/>
              <a:buAutoNum type="arabicPeriod" startAt="7"/>
              <a:tabLst/>
              <a:defRPr/>
            </a:pPr>
            <a:endParaRPr kumimoji="0" lang="en-US" b="0" i="0" u="none" strike="noStrike" kern="1200" cap="none" spc="0" normalizeH="0" baseline="0" noProof="0" dirty="0">
              <a:ln>
                <a:noFill/>
              </a:ln>
              <a:solidFill>
                <a:schemeClr val="tx1"/>
              </a:solidFill>
              <a:effectLst/>
              <a:uLnTx/>
              <a:uFillTx/>
              <a:latin typeface="+mj-lt"/>
              <a:ea typeface="+mj-ea"/>
              <a:cs typeface="+mj-cs"/>
            </a:endParaRPr>
          </a:p>
        </p:txBody>
      </p:sp>
      <p:sp>
        <p:nvSpPr>
          <p:cNvPr id="10" name="Rectangle 9"/>
          <p:cNvSpPr/>
          <p:nvPr/>
        </p:nvSpPr>
        <p:spPr>
          <a:xfrm>
            <a:off x="6553200" y="1447800"/>
            <a:ext cx="2209800" cy="685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PERSIAPAN</a:t>
            </a:r>
            <a:endParaRPr lang="en-US" b="1" dirty="0">
              <a:solidFill>
                <a:schemeClr val="tx1"/>
              </a:solidFill>
            </a:endParaRPr>
          </a:p>
        </p:txBody>
      </p:sp>
      <p:sp>
        <p:nvSpPr>
          <p:cNvPr id="11" name="Rectangle 10"/>
          <p:cNvSpPr/>
          <p:nvPr/>
        </p:nvSpPr>
        <p:spPr>
          <a:xfrm>
            <a:off x="6553200" y="2971800"/>
            <a:ext cx="2286000" cy="685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PEMBANGUNAN</a:t>
            </a:r>
            <a:endParaRPr lang="en-US" b="1" dirty="0">
              <a:solidFill>
                <a:schemeClr val="tx1"/>
              </a:solidFill>
            </a:endParaRPr>
          </a:p>
        </p:txBody>
      </p:sp>
      <p:sp>
        <p:nvSpPr>
          <p:cNvPr id="12" name="Rectangle 11"/>
          <p:cNvSpPr/>
          <p:nvPr/>
        </p:nvSpPr>
        <p:spPr>
          <a:xfrm>
            <a:off x="6477000" y="4648200"/>
            <a:ext cx="2362200" cy="1066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PENGEMBANGAN/</a:t>
            </a:r>
          </a:p>
          <a:p>
            <a:pPr algn="ctr"/>
            <a:r>
              <a:rPr lang="en-US" b="1" dirty="0" smtClean="0">
                <a:solidFill>
                  <a:schemeClr val="tx1"/>
                </a:solidFill>
              </a:rPr>
              <a:t>PEMANFAATAN</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animBg="1"/>
      <p:bldP spid="11" grpId="0" animBg="1"/>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10 Langkah Membangun Sistem Informasi Desa</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b="1" i="1" dirty="0" smtClean="0"/>
              <a:t>Basic Requirement</a:t>
            </a:r>
          </a:p>
          <a:p>
            <a:r>
              <a:rPr lang="id-ID" dirty="0" smtClean="0"/>
              <a:t>Kebijakan/keputusan </a:t>
            </a:r>
            <a:r>
              <a:rPr lang="id-ID" dirty="0"/>
              <a:t>dari pengelola pemerintahan desa </a:t>
            </a:r>
            <a:r>
              <a:rPr lang="en-US" dirty="0" smtClean="0"/>
              <a:t>.</a:t>
            </a:r>
          </a:p>
          <a:p>
            <a:pPr>
              <a:buNone/>
            </a:pPr>
            <a:r>
              <a:rPr lang="en-US" dirty="0" smtClean="0"/>
              <a:t>	</a:t>
            </a:r>
            <a:r>
              <a:rPr lang="id-ID" dirty="0" smtClean="0"/>
              <a:t>Kebijakan </a:t>
            </a:r>
            <a:r>
              <a:rPr lang="id-ID" dirty="0"/>
              <a:t>atau kesepakatan tersebut akan berdampak sistemik, sehingga perlu dirumuskan dengan </a:t>
            </a:r>
            <a:r>
              <a:rPr lang="id-ID" dirty="0" smtClean="0"/>
              <a:t>sungguh-sungguh</a:t>
            </a:r>
            <a:endParaRPr lang="en-US" dirty="0" smtClean="0"/>
          </a:p>
          <a:p>
            <a:r>
              <a:rPr lang="id-ID" dirty="0"/>
              <a:t>Kesiapan sumber daya </a:t>
            </a:r>
            <a:r>
              <a:rPr lang="id-ID" dirty="0" smtClean="0"/>
              <a:t>manusia</a:t>
            </a:r>
            <a:endParaRPr lang="en-US" dirty="0" smtClean="0"/>
          </a:p>
          <a:p>
            <a:pPr lvl="0"/>
            <a:r>
              <a:rPr lang="id-ID" dirty="0"/>
              <a:t>Kesiapan perangkat keras / infrastruktur </a:t>
            </a:r>
            <a:endParaRPr lang="en-US" dirty="0"/>
          </a:p>
          <a:p>
            <a:endParaRPr lang="en-US" dirty="0" smtClean="0"/>
          </a:p>
          <a:p>
            <a:pPr>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514350" lvl="0" indent="-514350">
              <a:buFont typeface="+mj-lt"/>
              <a:buAutoNum type="arabicPeriod" startAt="2"/>
            </a:pPr>
            <a:r>
              <a:rPr lang="id-ID" b="1" dirty="0"/>
              <a:t>Persiapan: membuat daftar  kebutuhan dasar</a:t>
            </a:r>
            <a:endParaRPr lang="en-US" dirty="0"/>
          </a:p>
          <a:p>
            <a:pPr marL="514350" lvl="0" indent="-514350">
              <a:buFont typeface="+mj-lt"/>
              <a:buAutoNum type="arabicPeriod" startAt="2"/>
            </a:pPr>
            <a:r>
              <a:rPr lang="id-ID" b="1" dirty="0"/>
              <a:t>Asesmen: Pemetaan kebutuhan data dasar </a:t>
            </a:r>
            <a:endParaRPr lang="en-US" dirty="0"/>
          </a:p>
          <a:p>
            <a:pPr marL="514350" lvl="0" indent="-514350">
              <a:buFont typeface="+mj-lt"/>
              <a:buAutoNum type="arabicPeriod" startAt="2"/>
            </a:pPr>
            <a:r>
              <a:rPr lang="id-ID" b="1" dirty="0"/>
              <a:t>Sosialisasi: untuk memperbesar partisipasi </a:t>
            </a:r>
            <a:r>
              <a:rPr lang="id-ID" b="1" dirty="0" smtClean="0"/>
              <a:t>masyarakat</a:t>
            </a:r>
            <a:r>
              <a:rPr lang="en-US" b="1" dirty="0"/>
              <a:t> </a:t>
            </a:r>
            <a:r>
              <a:rPr lang="en-US" b="1" dirty="0" smtClean="0"/>
              <a:t>(</a:t>
            </a:r>
            <a:r>
              <a:rPr lang="en-US" b="1" dirty="0" err="1" smtClean="0"/>
              <a:t>pertemuan</a:t>
            </a:r>
            <a:r>
              <a:rPr lang="en-US" b="1" dirty="0" smtClean="0"/>
              <a:t> </a:t>
            </a:r>
            <a:r>
              <a:rPr lang="en-US" b="1" dirty="0" err="1" smtClean="0"/>
              <a:t>langsung</a:t>
            </a:r>
            <a:r>
              <a:rPr lang="en-US" b="1" dirty="0" smtClean="0"/>
              <a:t>, radio </a:t>
            </a:r>
            <a:r>
              <a:rPr lang="en-US" b="1" dirty="0" err="1" smtClean="0"/>
              <a:t>komunitas</a:t>
            </a:r>
            <a:r>
              <a:rPr lang="en-US" b="1" dirty="0" smtClean="0"/>
              <a:t>, </a:t>
            </a:r>
            <a:r>
              <a:rPr lang="en-US" b="1" dirty="0" err="1" smtClean="0"/>
              <a:t>buletin</a:t>
            </a:r>
            <a:r>
              <a:rPr lang="en-US" b="1" dirty="0" smtClean="0"/>
              <a:t> </a:t>
            </a:r>
            <a:r>
              <a:rPr lang="en-US" b="1" dirty="0" err="1" smtClean="0"/>
              <a:t>desa</a:t>
            </a:r>
            <a:r>
              <a:rPr lang="en-US" b="1" dirty="0" smtClean="0"/>
              <a:t>)</a:t>
            </a:r>
          </a:p>
          <a:p>
            <a:pPr marL="514350" lvl="0" indent="-514350">
              <a:buFont typeface="+mj-lt"/>
              <a:buAutoNum type="arabicPeriod" startAt="2"/>
            </a:pPr>
            <a:r>
              <a:rPr lang="id-ID" b="1" dirty="0" smtClean="0"/>
              <a:t>Pendataan</a:t>
            </a:r>
            <a:r>
              <a:rPr lang="id-ID" b="1" dirty="0"/>
              <a:t>: Pemilihan dan pemilahan data dasar dan data yang termodifikasi</a:t>
            </a:r>
            <a:endParaRPr lang="en-US" b="1" dirty="0" smtClean="0"/>
          </a:p>
          <a:p>
            <a:pPr marL="514350" lvl="0" indent="-514350">
              <a:buFont typeface="+mj-lt"/>
              <a:buAutoNum type="arabicPeriod" startAt="2"/>
            </a:pPr>
            <a:endParaRPr lang="en-US" dirty="0"/>
          </a:p>
          <a:p>
            <a:pPr marL="514350" indent="-514350">
              <a:buFont typeface="+mj-lt"/>
              <a:buAutoNum type="arabicPeriod" startAt="2"/>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514350" lvl="0" indent="-514350">
              <a:buFont typeface="+mj-lt"/>
              <a:buAutoNum type="arabicPeriod" startAt="6"/>
            </a:pPr>
            <a:r>
              <a:rPr lang="id-ID" b="1" dirty="0"/>
              <a:t>Peningkatan kapasitas: pelatihan untuk tim pendataan dan  tim entry</a:t>
            </a:r>
            <a:endParaRPr lang="en-US" dirty="0"/>
          </a:p>
          <a:p>
            <a:pPr marL="514350" lvl="0" indent="-514350">
              <a:buFont typeface="+mj-lt"/>
              <a:buAutoNum type="arabicPeriod" startAt="6"/>
            </a:pPr>
            <a:r>
              <a:rPr lang="id-ID" b="1" dirty="0"/>
              <a:t>Entry data: proses memasukkan data</a:t>
            </a:r>
            <a:endParaRPr lang="en-US" dirty="0"/>
          </a:p>
          <a:p>
            <a:pPr marL="514350" lvl="0" indent="-514350">
              <a:buFont typeface="+mj-lt"/>
              <a:buAutoNum type="arabicPeriod" startAt="6"/>
            </a:pPr>
            <a:r>
              <a:rPr lang="id-ID" b="1" dirty="0"/>
              <a:t>Instalasi: pemasangan aplikasi</a:t>
            </a:r>
            <a:endParaRPr lang="en-US" dirty="0"/>
          </a:p>
          <a:p>
            <a:pPr marL="514350" indent="-514350">
              <a:buNone/>
            </a:pPr>
            <a:r>
              <a:rPr lang="en-US" dirty="0" smtClean="0"/>
              <a:t>	</a:t>
            </a:r>
            <a:r>
              <a:rPr lang="id-ID" dirty="0" smtClean="0"/>
              <a:t>Tahap </a:t>
            </a:r>
            <a:r>
              <a:rPr lang="id-ID" dirty="0"/>
              <a:t>instalasi atau pemasangan aplikasi, adalah tahap dimana aplikasi SID dipasang di komputer milik desa. Tahap ini sebaiknya selesai sebelum tahap entry data dilakukan</a:t>
            </a:r>
            <a:endParaRPr lang="en-US" dirty="0" smtClean="0"/>
          </a:p>
          <a:p>
            <a:pPr marL="514350" lvl="0" indent="-514350">
              <a:buFont typeface="+mj-lt"/>
              <a:buAutoNum type="arabicPeriod" startAt="9"/>
            </a:pPr>
            <a:r>
              <a:rPr lang="id-ID" b="1" dirty="0"/>
              <a:t>Pemanfaatan: penggunaan SID sesuai </a:t>
            </a:r>
            <a:r>
              <a:rPr lang="id-ID" b="1" dirty="0" smtClean="0"/>
              <a:t>kebutuhan</a:t>
            </a:r>
            <a:endParaRPr lang="en-US" b="1" dirty="0" smtClean="0"/>
          </a:p>
          <a:p>
            <a:pPr marL="514350" indent="-514350">
              <a:buFont typeface="+mj-lt"/>
              <a:buAutoNum type="arabicPeriod" startAt="9"/>
            </a:pPr>
            <a:r>
              <a:rPr lang="id-ID" b="1" dirty="0"/>
              <a:t>Rencana Pengembangan SID: mencari peluang pemanfaatan </a:t>
            </a:r>
            <a:r>
              <a:rPr lang="id-ID" b="1" dirty="0" smtClean="0"/>
              <a:t>SID</a:t>
            </a:r>
            <a:endParaRPr lang="en-US" b="1" dirty="0" smtClean="0"/>
          </a:p>
          <a:p>
            <a:pPr marL="514350" indent="-514350">
              <a:buNone/>
            </a:pPr>
            <a:r>
              <a:rPr lang="en-US" dirty="0" smtClean="0"/>
              <a:t>	</a:t>
            </a:r>
            <a:r>
              <a:rPr lang="id-ID" dirty="0" smtClean="0"/>
              <a:t>Tahap </a:t>
            </a:r>
            <a:r>
              <a:rPr lang="id-ID" dirty="0"/>
              <a:t>terakhir dalam pembangunan SID adalah tahap membuat perencaaan pengembangan. Pada tahap ini, yang perlu dilakukan lebih dulu adalah melakukan evaluas atas kinerja SID. Evaluasi dilakukan untuk mengetahui sejauh mana efektifitas SID dalam membantu kenierja pemerintah desa</a:t>
            </a:r>
            <a:endParaRPr lang="en-US" dirty="0"/>
          </a:p>
          <a:p>
            <a:pPr marL="514350" lvl="0" indent="-514350">
              <a:buFont typeface="+mj-lt"/>
              <a:buAutoNum type="arabicPeriod" startAt="8"/>
            </a:pPr>
            <a:endParaRPr lang="en-US" dirty="0"/>
          </a:p>
          <a:p>
            <a:pPr marL="514350" indent="-514350">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a:t>Secara teoritis, pengembangan e-government dapat diklasifikasikan berdasarkan tingkat kompleksitas pengembangan dan fasilitas yang disediakan untuk melayani masyarakat.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55000" lnSpcReduction="20000"/>
          </a:bodyPr>
          <a:lstStyle/>
          <a:p>
            <a:pPr>
              <a:buNone/>
            </a:pPr>
            <a:r>
              <a:rPr lang="id-ID" sz="4200" dirty="0"/>
              <a:t>level pengembangan e-government terdiri dari 4 level yaitu :</a:t>
            </a:r>
            <a:endParaRPr lang="en-US" sz="4200" dirty="0"/>
          </a:p>
          <a:p>
            <a:pPr lvl="0"/>
            <a:r>
              <a:rPr lang="id-ID" sz="4200" dirty="0"/>
              <a:t>Level informasi; dimana e-government hanya digunakan untuk sarana publikasi informasi pemerintah secara on-line, misalnya profil daerah, peraturan, dokumen, dan formulir.</a:t>
            </a:r>
            <a:endParaRPr lang="en-US" sz="4200" dirty="0"/>
          </a:p>
          <a:p>
            <a:pPr lvl="0"/>
            <a:r>
              <a:rPr lang="id-ID" sz="4200" dirty="0"/>
              <a:t>Level interaksi; dimana e-government sudah menyediakan sarana untuk interaksi dua arah antara pejabat pemerintah dengan masyarakat sebagai pengguna layanan publik, misalnya dalam bentuk sarana untuk menampung keluhan, forum diksusi, atau hotline nomor telepon atau email pejabat.</a:t>
            </a:r>
            <a:endParaRPr lang="en-US" sz="4200" dirty="0"/>
          </a:p>
          <a:p>
            <a:pPr lvl="0"/>
            <a:r>
              <a:rPr lang="id-ID" sz="4200" dirty="0"/>
              <a:t>Level transaksi; di mana e-government sudah menyediakan sarana untuk bertransaksi bagi masyarakat dalam menggunakan layanan publik, yakni transaksi yang melahirkan kesepakatan (deal) yang dapat disertai dengan pembayaran sebagai akibat dinikmatinya layanan publik yang telah digunakan. Misalnya transaksi untuk pembayaran pajak atau retibusi.</a:t>
            </a:r>
            <a:endParaRPr lang="en-US" sz="4200" dirty="0"/>
          </a:p>
          <a:p>
            <a:pPr lvl="0"/>
            <a:r>
              <a:rPr lang="id-ID" sz="4200" dirty="0"/>
              <a:t>Level integrasi, dimana semua pelayanan publik yang disediakan oleh pemerintah disamping disediakan secara konvensional juga disediakan secara online melalui e-government.</a:t>
            </a:r>
            <a:endParaRPr lang="en-US" sz="4200" dirty="0"/>
          </a:p>
          <a:p>
            <a:pPr>
              <a:buNone/>
            </a:pPr>
            <a:endParaRPr lang="en-US" sz="4200" dirty="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981200"/>
            <a:ext cx="3962400" cy="1143000"/>
          </a:xfrm>
        </p:spPr>
        <p:txBody>
          <a:bodyPr/>
          <a:lstStyle/>
          <a:p>
            <a:r>
              <a:rPr lang="en-US" dirty="0" smtClean="0"/>
              <a:t>TERIMAKASIH</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28600"/>
            <a:ext cx="7498080" cy="1143000"/>
          </a:xfrm>
        </p:spPr>
        <p:txBody>
          <a:bodyPr>
            <a:normAutofit/>
          </a:bodyPr>
          <a:lstStyle/>
          <a:p>
            <a:r>
              <a:rPr lang="id-ID" sz="2800" dirty="0" smtClean="0"/>
              <a:t>SISTEM INFORMASI DESA – UU DESA (PS. 86)</a:t>
            </a:r>
            <a:endParaRPr lang="id-ID" sz="2800" dirty="0"/>
          </a:p>
        </p:txBody>
      </p:sp>
      <p:sp>
        <p:nvSpPr>
          <p:cNvPr id="5" name="Content Placeholder 2"/>
          <p:cNvSpPr>
            <a:spLocks noGrp="1"/>
          </p:cNvSpPr>
          <p:nvPr>
            <p:ph idx="1"/>
          </p:nvPr>
        </p:nvSpPr>
        <p:spPr>
          <a:xfrm>
            <a:off x="838200" y="1371600"/>
            <a:ext cx="8305800" cy="4953000"/>
          </a:xfrm>
        </p:spPr>
        <p:txBody>
          <a:bodyPr>
            <a:noAutofit/>
          </a:bodyPr>
          <a:lstStyle/>
          <a:p>
            <a:r>
              <a:rPr lang="en-US" sz="2000" dirty="0" err="1"/>
              <a:t>Desa</a:t>
            </a:r>
            <a:r>
              <a:rPr lang="en-US" sz="2000" dirty="0"/>
              <a:t> </a:t>
            </a:r>
            <a:r>
              <a:rPr lang="en-US" sz="2000" dirty="0" err="1"/>
              <a:t>berhak</a:t>
            </a:r>
            <a:r>
              <a:rPr lang="en-US" sz="2000" dirty="0"/>
              <a:t> </a:t>
            </a:r>
            <a:r>
              <a:rPr lang="en-US" sz="2000" dirty="0" err="1"/>
              <a:t>mendapatkan</a:t>
            </a:r>
            <a:r>
              <a:rPr lang="en-US" sz="2000" dirty="0"/>
              <a:t> </a:t>
            </a:r>
            <a:r>
              <a:rPr lang="en-US" sz="2000" dirty="0" err="1"/>
              <a:t>akses</a:t>
            </a:r>
            <a:r>
              <a:rPr lang="en-US" sz="2000" dirty="0"/>
              <a:t> </a:t>
            </a:r>
            <a:r>
              <a:rPr lang="en-US" sz="2000" dirty="0" err="1"/>
              <a:t>informasi</a:t>
            </a:r>
            <a:r>
              <a:rPr lang="en-US" sz="2000" dirty="0"/>
              <a:t> </a:t>
            </a:r>
            <a:r>
              <a:rPr lang="en-US" sz="2000" dirty="0" err="1"/>
              <a:t>melalui</a:t>
            </a:r>
            <a:r>
              <a:rPr lang="en-US" sz="2000" dirty="0"/>
              <a:t> </a:t>
            </a:r>
            <a:r>
              <a:rPr lang="en-US" sz="2000" dirty="0" err="1"/>
              <a:t>sistem</a:t>
            </a:r>
            <a:r>
              <a:rPr lang="en-US" sz="2000" dirty="0"/>
              <a:t> </a:t>
            </a:r>
            <a:r>
              <a:rPr lang="en-US" sz="2000" dirty="0" err="1"/>
              <a:t>informasi</a:t>
            </a:r>
            <a:r>
              <a:rPr lang="en-US" sz="2000" dirty="0"/>
              <a:t> </a:t>
            </a:r>
            <a:r>
              <a:rPr lang="en-US" sz="2000" dirty="0" err="1"/>
              <a:t>Desa</a:t>
            </a:r>
            <a:r>
              <a:rPr lang="en-US" sz="2000" dirty="0"/>
              <a:t> yang </a:t>
            </a:r>
            <a:r>
              <a:rPr lang="en-US" sz="2000" dirty="0" err="1"/>
              <a:t>dikembangkan</a:t>
            </a:r>
            <a:r>
              <a:rPr lang="en-US" sz="2000" dirty="0"/>
              <a:t> </a:t>
            </a:r>
            <a:r>
              <a:rPr lang="en-US" sz="2000" dirty="0" err="1"/>
              <a:t>oleh</a:t>
            </a:r>
            <a:r>
              <a:rPr lang="en-US" sz="2000" dirty="0"/>
              <a:t> </a:t>
            </a:r>
            <a:r>
              <a:rPr lang="en-US" sz="2000" dirty="0" err="1"/>
              <a:t>Pemerintah</a:t>
            </a:r>
            <a:r>
              <a:rPr lang="en-US" sz="2000" dirty="0"/>
              <a:t> Daerah </a:t>
            </a:r>
            <a:r>
              <a:rPr lang="en-US" sz="2000" dirty="0" err="1"/>
              <a:t>Kabupaten</a:t>
            </a:r>
            <a:r>
              <a:rPr lang="en-US" sz="2000" dirty="0"/>
              <a:t>/Kota.</a:t>
            </a:r>
            <a:endParaRPr lang="id-ID" sz="2000" dirty="0"/>
          </a:p>
          <a:p>
            <a:r>
              <a:rPr lang="en-US" sz="2000" dirty="0" err="1" smtClean="0"/>
              <a:t>Pemerintah</a:t>
            </a:r>
            <a:r>
              <a:rPr lang="en-US" sz="2000" dirty="0" smtClean="0"/>
              <a:t> </a:t>
            </a:r>
            <a:r>
              <a:rPr lang="en-US" sz="2000" dirty="0" err="1"/>
              <a:t>dan</a:t>
            </a:r>
            <a:r>
              <a:rPr lang="en-US" sz="2000" dirty="0"/>
              <a:t> </a:t>
            </a:r>
            <a:r>
              <a:rPr lang="en-US" sz="2000" dirty="0" err="1"/>
              <a:t>Pemerintah</a:t>
            </a:r>
            <a:r>
              <a:rPr lang="en-US" sz="2000" dirty="0"/>
              <a:t> Daerah </a:t>
            </a:r>
            <a:r>
              <a:rPr lang="en-US" sz="2000" dirty="0" err="1"/>
              <a:t>wajib</a:t>
            </a:r>
            <a:r>
              <a:rPr lang="en-US" sz="2000" dirty="0"/>
              <a:t> </a:t>
            </a:r>
            <a:r>
              <a:rPr lang="en-US" sz="2000" dirty="0" err="1"/>
              <a:t>mengembangkan</a:t>
            </a:r>
            <a:r>
              <a:rPr lang="en-US" sz="2000" dirty="0"/>
              <a:t> </a:t>
            </a:r>
            <a:r>
              <a:rPr lang="en-US" sz="2000" dirty="0" err="1"/>
              <a:t>sistem</a:t>
            </a:r>
            <a:r>
              <a:rPr lang="en-US" sz="2000" dirty="0"/>
              <a:t> </a:t>
            </a:r>
            <a:r>
              <a:rPr lang="en-US" sz="2000" dirty="0" err="1"/>
              <a:t>informasi</a:t>
            </a:r>
            <a:r>
              <a:rPr lang="en-US" sz="2000" dirty="0"/>
              <a:t> </a:t>
            </a:r>
            <a:r>
              <a:rPr lang="en-US" sz="2000" dirty="0" err="1"/>
              <a:t>Desa</a:t>
            </a:r>
            <a:r>
              <a:rPr lang="en-US" sz="2000" dirty="0"/>
              <a:t> </a:t>
            </a:r>
            <a:r>
              <a:rPr lang="en-US" sz="2000" dirty="0" err="1"/>
              <a:t>dan</a:t>
            </a:r>
            <a:r>
              <a:rPr lang="en-US" sz="2000" dirty="0"/>
              <a:t> </a:t>
            </a:r>
            <a:r>
              <a:rPr lang="en-US" sz="2000" dirty="0" err="1"/>
              <a:t>pembangunan</a:t>
            </a:r>
            <a:r>
              <a:rPr lang="en-US" sz="2000" dirty="0"/>
              <a:t> </a:t>
            </a:r>
            <a:r>
              <a:rPr lang="en-US" sz="2000" dirty="0" err="1"/>
              <a:t>Kawasan</a:t>
            </a:r>
            <a:r>
              <a:rPr lang="en-US" sz="2000" dirty="0"/>
              <a:t> </a:t>
            </a:r>
            <a:r>
              <a:rPr lang="en-US" sz="2000" dirty="0" err="1"/>
              <a:t>Perdesaan</a:t>
            </a:r>
            <a:r>
              <a:rPr lang="en-US" sz="2000" dirty="0"/>
              <a:t>.</a:t>
            </a:r>
            <a:endParaRPr lang="id-ID" sz="2000" dirty="0"/>
          </a:p>
          <a:p>
            <a:r>
              <a:rPr lang="en-US" sz="2000" dirty="0" err="1" smtClean="0"/>
              <a:t>Sistem</a:t>
            </a:r>
            <a:r>
              <a:rPr lang="en-US" sz="2000" dirty="0" smtClean="0"/>
              <a:t> </a:t>
            </a:r>
            <a:r>
              <a:rPr lang="en-US" sz="2000" dirty="0" err="1"/>
              <a:t>informasi</a:t>
            </a:r>
            <a:r>
              <a:rPr lang="en-US" sz="2000" dirty="0"/>
              <a:t> </a:t>
            </a:r>
            <a:r>
              <a:rPr lang="en-US" sz="2000" dirty="0" err="1"/>
              <a:t>Desa</a:t>
            </a:r>
            <a:r>
              <a:rPr lang="en-US" sz="2000" dirty="0"/>
              <a:t> </a:t>
            </a:r>
            <a:r>
              <a:rPr lang="en-US" sz="2000" dirty="0" err="1"/>
              <a:t>sebagaimana</a:t>
            </a:r>
            <a:r>
              <a:rPr lang="en-US" sz="2000" dirty="0"/>
              <a:t> </a:t>
            </a:r>
            <a:r>
              <a:rPr lang="en-US" sz="2000" dirty="0" err="1"/>
              <a:t>dimaksud</a:t>
            </a:r>
            <a:r>
              <a:rPr lang="en-US" sz="2000" dirty="0"/>
              <a:t> </a:t>
            </a:r>
            <a:r>
              <a:rPr lang="en-US" sz="2000" dirty="0" err="1"/>
              <a:t>pada</a:t>
            </a:r>
            <a:r>
              <a:rPr lang="en-US" sz="2000" dirty="0"/>
              <a:t> </a:t>
            </a:r>
            <a:r>
              <a:rPr lang="en-US" sz="2000" dirty="0" err="1"/>
              <a:t>ayat</a:t>
            </a:r>
            <a:r>
              <a:rPr lang="en-US" sz="2000" dirty="0"/>
              <a:t> (2) </a:t>
            </a:r>
            <a:r>
              <a:rPr lang="en-US" sz="2000" dirty="0" err="1">
                <a:solidFill>
                  <a:srgbClr val="0070C0"/>
                </a:solidFill>
              </a:rPr>
              <a:t>meliputi</a:t>
            </a:r>
            <a:r>
              <a:rPr lang="en-US" sz="2000" dirty="0">
                <a:solidFill>
                  <a:srgbClr val="0070C0"/>
                </a:solidFill>
              </a:rPr>
              <a:t> </a:t>
            </a:r>
            <a:r>
              <a:rPr lang="en-US" sz="2000" dirty="0" err="1">
                <a:solidFill>
                  <a:srgbClr val="0070C0"/>
                </a:solidFill>
              </a:rPr>
              <a:t>fasilitas</a:t>
            </a:r>
            <a:r>
              <a:rPr lang="en-US" sz="2000" dirty="0">
                <a:solidFill>
                  <a:srgbClr val="0070C0"/>
                </a:solidFill>
              </a:rPr>
              <a:t> </a:t>
            </a:r>
            <a:r>
              <a:rPr lang="en-US" sz="2000" dirty="0" err="1">
                <a:solidFill>
                  <a:srgbClr val="0070C0"/>
                </a:solidFill>
              </a:rPr>
              <a:t>perangkat</a:t>
            </a:r>
            <a:r>
              <a:rPr lang="en-US" sz="2000" dirty="0">
                <a:solidFill>
                  <a:srgbClr val="0070C0"/>
                </a:solidFill>
              </a:rPr>
              <a:t> </a:t>
            </a:r>
            <a:r>
              <a:rPr lang="en-US" sz="2000" dirty="0" err="1">
                <a:solidFill>
                  <a:srgbClr val="0070C0"/>
                </a:solidFill>
              </a:rPr>
              <a:t>keras</a:t>
            </a:r>
            <a:r>
              <a:rPr lang="en-US" sz="2000" dirty="0">
                <a:solidFill>
                  <a:srgbClr val="0070C0"/>
                </a:solidFill>
              </a:rPr>
              <a:t> </a:t>
            </a:r>
            <a:r>
              <a:rPr lang="en-US" sz="2000" dirty="0" err="1">
                <a:solidFill>
                  <a:srgbClr val="0070C0"/>
                </a:solidFill>
              </a:rPr>
              <a:t>dan</a:t>
            </a:r>
            <a:r>
              <a:rPr lang="en-US" sz="2000" dirty="0">
                <a:solidFill>
                  <a:srgbClr val="0070C0"/>
                </a:solidFill>
              </a:rPr>
              <a:t> </a:t>
            </a:r>
            <a:r>
              <a:rPr lang="en-US" sz="2000" dirty="0" err="1">
                <a:solidFill>
                  <a:srgbClr val="0070C0"/>
                </a:solidFill>
              </a:rPr>
              <a:t>perangkat</a:t>
            </a:r>
            <a:r>
              <a:rPr lang="en-US" sz="2000" dirty="0">
                <a:solidFill>
                  <a:srgbClr val="0070C0"/>
                </a:solidFill>
              </a:rPr>
              <a:t> </a:t>
            </a:r>
            <a:r>
              <a:rPr lang="en-US" sz="2000" dirty="0" err="1">
                <a:solidFill>
                  <a:srgbClr val="0070C0"/>
                </a:solidFill>
              </a:rPr>
              <a:t>lunak</a:t>
            </a:r>
            <a:r>
              <a:rPr lang="en-US" sz="2000" dirty="0">
                <a:solidFill>
                  <a:srgbClr val="0070C0"/>
                </a:solidFill>
              </a:rPr>
              <a:t>, </a:t>
            </a:r>
            <a:r>
              <a:rPr lang="en-US" sz="2000" dirty="0" err="1">
                <a:solidFill>
                  <a:srgbClr val="0070C0"/>
                </a:solidFill>
              </a:rPr>
              <a:t>jaringan</a:t>
            </a:r>
            <a:r>
              <a:rPr lang="en-US" sz="2000" dirty="0">
                <a:solidFill>
                  <a:srgbClr val="0070C0"/>
                </a:solidFill>
              </a:rPr>
              <a:t>, </a:t>
            </a:r>
            <a:r>
              <a:rPr lang="en-US" sz="2000" dirty="0" err="1">
                <a:solidFill>
                  <a:srgbClr val="0070C0"/>
                </a:solidFill>
              </a:rPr>
              <a:t>serta</a:t>
            </a:r>
            <a:r>
              <a:rPr lang="en-US" sz="2000" dirty="0">
                <a:solidFill>
                  <a:srgbClr val="0070C0"/>
                </a:solidFill>
              </a:rPr>
              <a:t> </a:t>
            </a:r>
            <a:r>
              <a:rPr lang="en-US" sz="2000" dirty="0" err="1">
                <a:solidFill>
                  <a:srgbClr val="0070C0"/>
                </a:solidFill>
              </a:rPr>
              <a:t>sumber</a:t>
            </a:r>
            <a:r>
              <a:rPr lang="en-US" sz="2000" dirty="0">
                <a:solidFill>
                  <a:srgbClr val="0070C0"/>
                </a:solidFill>
              </a:rPr>
              <a:t> </a:t>
            </a:r>
            <a:r>
              <a:rPr lang="en-US" sz="2000" dirty="0" err="1">
                <a:solidFill>
                  <a:srgbClr val="0070C0"/>
                </a:solidFill>
              </a:rPr>
              <a:t>daya</a:t>
            </a:r>
            <a:r>
              <a:rPr lang="en-US" sz="2000" dirty="0">
                <a:solidFill>
                  <a:srgbClr val="0070C0"/>
                </a:solidFill>
              </a:rPr>
              <a:t> </a:t>
            </a:r>
            <a:r>
              <a:rPr lang="en-US" sz="2000" dirty="0" err="1">
                <a:solidFill>
                  <a:srgbClr val="0070C0"/>
                </a:solidFill>
              </a:rPr>
              <a:t>manusia</a:t>
            </a:r>
            <a:r>
              <a:rPr lang="en-US" sz="2000" dirty="0">
                <a:solidFill>
                  <a:srgbClr val="0070C0"/>
                </a:solidFill>
              </a:rPr>
              <a:t>.</a:t>
            </a:r>
            <a:endParaRPr lang="id-ID" sz="2000" dirty="0">
              <a:solidFill>
                <a:srgbClr val="0070C0"/>
              </a:solidFill>
            </a:endParaRPr>
          </a:p>
          <a:p>
            <a:r>
              <a:rPr lang="en-US" sz="2000" dirty="0"/>
              <a:t> </a:t>
            </a:r>
            <a:r>
              <a:rPr lang="en-US" sz="2000" dirty="0" err="1" smtClean="0"/>
              <a:t>Sistem</a:t>
            </a:r>
            <a:r>
              <a:rPr lang="en-US" sz="2000" dirty="0" smtClean="0"/>
              <a:t> </a:t>
            </a:r>
            <a:r>
              <a:rPr lang="en-US" sz="2000" dirty="0" err="1"/>
              <a:t>informasi</a:t>
            </a:r>
            <a:r>
              <a:rPr lang="en-US" sz="2000" dirty="0"/>
              <a:t> </a:t>
            </a:r>
            <a:r>
              <a:rPr lang="en-US" sz="2000" dirty="0" err="1"/>
              <a:t>Desa</a:t>
            </a:r>
            <a:r>
              <a:rPr lang="en-US" sz="2000" dirty="0"/>
              <a:t> </a:t>
            </a:r>
            <a:r>
              <a:rPr lang="en-US" sz="2000" dirty="0" err="1"/>
              <a:t>sebagaimana</a:t>
            </a:r>
            <a:r>
              <a:rPr lang="en-US" sz="2000" dirty="0"/>
              <a:t> </a:t>
            </a:r>
            <a:r>
              <a:rPr lang="en-US" sz="2000" dirty="0" err="1"/>
              <a:t>dimaksud</a:t>
            </a:r>
            <a:r>
              <a:rPr lang="en-US" sz="2000" dirty="0"/>
              <a:t> </a:t>
            </a:r>
            <a:r>
              <a:rPr lang="en-US" sz="2000" dirty="0" err="1"/>
              <a:t>pada</a:t>
            </a:r>
            <a:r>
              <a:rPr lang="en-US" sz="2000" dirty="0"/>
              <a:t> </a:t>
            </a:r>
            <a:r>
              <a:rPr lang="en-US" sz="2000" dirty="0" err="1"/>
              <a:t>ayat</a:t>
            </a:r>
            <a:r>
              <a:rPr lang="en-US" sz="2000" dirty="0"/>
              <a:t> (2) </a:t>
            </a:r>
            <a:r>
              <a:rPr lang="en-US" sz="2000" dirty="0" err="1"/>
              <a:t>meliputi</a:t>
            </a:r>
            <a:r>
              <a:rPr lang="en-US" sz="2000" dirty="0"/>
              <a:t> data </a:t>
            </a:r>
            <a:r>
              <a:rPr lang="en-US" sz="2000" dirty="0" err="1"/>
              <a:t>Desa</a:t>
            </a:r>
            <a:r>
              <a:rPr lang="en-US" sz="2000" dirty="0"/>
              <a:t>, data Pembangunan </a:t>
            </a:r>
            <a:r>
              <a:rPr lang="en-US" sz="2000" dirty="0" err="1"/>
              <a:t>Desa</a:t>
            </a:r>
            <a:r>
              <a:rPr lang="en-US" sz="2000" dirty="0"/>
              <a:t>, </a:t>
            </a:r>
            <a:r>
              <a:rPr lang="en-US" sz="2000" dirty="0" err="1"/>
              <a:t>Kawasan</a:t>
            </a:r>
            <a:r>
              <a:rPr lang="en-US" sz="2000" dirty="0"/>
              <a:t> </a:t>
            </a:r>
            <a:r>
              <a:rPr lang="en-US" sz="2000" dirty="0" err="1"/>
              <a:t>Perdesaan</a:t>
            </a:r>
            <a:r>
              <a:rPr lang="en-US" sz="2000" dirty="0"/>
              <a:t>, </a:t>
            </a:r>
            <a:r>
              <a:rPr lang="en-US" sz="2000" dirty="0" err="1"/>
              <a:t>serta</a:t>
            </a:r>
            <a:r>
              <a:rPr lang="en-US" sz="2000" dirty="0"/>
              <a:t> </a:t>
            </a:r>
            <a:r>
              <a:rPr lang="en-US" sz="2000" dirty="0" err="1"/>
              <a:t>informasi</a:t>
            </a:r>
            <a:r>
              <a:rPr lang="en-US" sz="2000" dirty="0"/>
              <a:t> lain yang </a:t>
            </a:r>
            <a:r>
              <a:rPr lang="en-US" sz="2000" dirty="0" err="1"/>
              <a:t>berkaitan</a:t>
            </a:r>
            <a:r>
              <a:rPr lang="en-US" sz="2000" dirty="0"/>
              <a:t> </a:t>
            </a:r>
            <a:r>
              <a:rPr lang="en-US" sz="2000" dirty="0" err="1"/>
              <a:t>dengan</a:t>
            </a:r>
            <a:r>
              <a:rPr lang="en-US" sz="2000" dirty="0"/>
              <a:t> Pembangunan </a:t>
            </a:r>
            <a:r>
              <a:rPr lang="en-US" sz="2000" dirty="0" err="1"/>
              <a:t>Desa</a:t>
            </a:r>
            <a:r>
              <a:rPr lang="en-US" sz="2000" dirty="0"/>
              <a:t> </a:t>
            </a:r>
            <a:r>
              <a:rPr lang="en-US" sz="2000" dirty="0" err="1"/>
              <a:t>dan</a:t>
            </a:r>
            <a:r>
              <a:rPr lang="en-US" sz="2000" dirty="0"/>
              <a:t> </a:t>
            </a:r>
            <a:r>
              <a:rPr lang="en-US" sz="2000" dirty="0" err="1"/>
              <a:t>pembangunan</a:t>
            </a:r>
            <a:r>
              <a:rPr lang="en-US" sz="2000" dirty="0"/>
              <a:t> </a:t>
            </a:r>
            <a:r>
              <a:rPr lang="en-US" sz="2000" dirty="0" err="1"/>
              <a:t>Kawasan</a:t>
            </a:r>
            <a:r>
              <a:rPr lang="en-US" sz="2000" dirty="0"/>
              <a:t> </a:t>
            </a:r>
            <a:r>
              <a:rPr lang="en-US" sz="2000" dirty="0" err="1"/>
              <a:t>Perdesaan</a:t>
            </a:r>
            <a:r>
              <a:rPr lang="en-US" sz="2000" dirty="0"/>
              <a:t>.</a:t>
            </a:r>
            <a:endParaRPr lang="id-ID" sz="2000" dirty="0"/>
          </a:p>
          <a:p>
            <a:r>
              <a:rPr lang="en-US" sz="2000" dirty="0" err="1" smtClean="0"/>
              <a:t>Sistem</a:t>
            </a:r>
            <a:r>
              <a:rPr lang="en-US" sz="2000" dirty="0" smtClean="0"/>
              <a:t> </a:t>
            </a:r>
            <a:r>
              <a:rPr lang="en-US" sz="2000" dirty="0" err="1"/>
              <a:t>informasi</a:t>
            </a:r>
            <a:r>
              <a:rPr lang="en-US" sz="2000" dirty="0"/>
              <a:t> </a:t>
            </a:r>
            <a:r>
              <a:rPr lang="en-US" sz="2000" dirty="0" err="1"/>
              <a:t>Desa</a:t>
            </a:r>
            <a:r>
              <a:rPr lang="en-US" sz="2000" dirty="0"/>
              <a:t> </a:t>
            </a:r>
            <a:r>
              <a:rPr lang="en-US" sz="2000" dirty="0" err="1"/>
              <a:t>sebagaimana</a:t>
            </a:r>
            <a:r>
              <a:rPr lang="en-US" sz="2000" dirty="0"/>
              <a:t> </a:t>
            </a:r>
            <a:r>
              <a:rPr lang="en-US" sz="2000" dirty="0" err="1"/>
              <a:t>dimaksud</a:t>
            </a:r>
            <a:r>
              <a:rPr lang="en-US" sz="2000" dirty="0"/>
              <a:t> </a:t>
            </a:r>
            <a:r>
              <a:rPr lang="en-US" sz="2000" dirty="0" err="1"/>
              <a:t>pada</a:t>
            </a:r>
            <a:r>
              <a:rPr lang="en-US" sz="2000" dirty="0"/>
              <a:t> </a:t>
            </a:r>
            <a:r>
              <a:rPr lang="en-US" sz="2000" dirty="0" err="1"/>
              <a:t>ayat</a:t>
            </a:r>
            <a:r>
              <a:rPr lang="en-US" sz="2000" dirty="0"/>
              <a:t> (2) </a:t>
            </a:r>
            <a:r>
              <a:rPr lang="en-US" sz="2000" dirty="0" err="1"/>
              <a:t>dikelola</a:t>
            </a:r>
            <a:r>
              <a:rPr lang="en-US" sz="2000" dirty="0"/>
              <a:t> </a:t>
            </a:r>
            <a:r>
              <a:rPr lang="en-US" sz="2000" dirty="0" err="1"/>
              <a:t>oleh</a:t>
            </a:r>
            <a:r>
              <a:rPr lang="en-US" sz="2000" dirty="0"/>
              <a:t> </a:t>
            </a:r>
            <a:r>
              <a:rPr lang="en-US" sz="2000" dirty="0" err="1"/>
              <a:t>Pemerintah</a:t>
            </a:r>
            <a:r>
              <a:rPr lang="en-US" sz="2000" dirty="0"/>
              <a:t> </a:t>
            </a:r>
            <a:r>
              <a:rPr lang="en-US" sz="2000" dirty="0" err="1"/>
              <a:t>Desa</a:t>
            </a:r>
            <a:r>
              <a:rPr lang="en-US" sz="2000" dirty="0"/>
              <a:t> </a:t>
            </a:r>
            <a:r>
              <a:rPr lang="en-US" sz="2000" dirty="0" err="1"/>
              <a:t>dan</a:t>
            </a:r>
            <a:r>
              <a:rPr lang="en-US" sz="2000" dirty="0"/>
              <a:t> </a:t>
            </a:r>
            <a:r>
              <a:rPr lang="en-US" sz="2000" dirty="0" err="1"/>
              <a:t>dapat</a:t>
            </a:r>
            <a:r>
              <a:rPr lang="en-US" sz="2000" dirty="0"/>
              <a:t> </a:t>
            </a:r>
            <a:r>
              <a:rPr lang="en-US" sz="2000" dirty="0" err="1"/>
              <a:t>diakses</a:t>
            </a:r>
            <a:r>
              <a:rPr lang="en-US" sz="2000" dirty="0"/>
              <a:t> </a:t>
            </a:r>
            <a:r>
              <a:rPr lang="en-US" sz="2000" dirty="0" err="1"/>
              <a:t>oleh</a:t>
            </a:r>
            <a:r>
              <a:rPr lang="en-US" sz="2000" dirty="0"/>
              <a:t> </a:t>
            </a:r>
            <a:r>
              <a:rPr lang="en-US" sz="2000" dirty="0" err="1"/>
              <a:t>masyarakat</a:t>
            </a:r>
            <a:r>
              <a:rPr lang="en-US" sz="2000" dirty="0"/>
              <a:t> </a:t>
            </a:r>
            <a:r>
              <a:rPr lang="en-US" sz="2000" dirty="0" err="1"/>
              <a:t>Desa</a:t>
            </a:r>
            <a:r>
              <a:rPr lang="en-US" sz="2000" dirty="0"/>
              <a:t> </a:t>
            </a:r>
            <a:r>
              <a:rPr lang="en-US" sz="2000" dirty="0" err="1"/>
              <a:t>dan</a:t>
            </a:r>
            <a:r>
              <a:rPr lang="en-US" sz="2000" dirty="0"/>
              <a:t> </a:t>
            </a:r>
            <a:r>
              <a:rPr lang="en-US" sz="2000" dirty="0" err="1"/>
              <a:t>semua</a:t>
            </a:r>
            <a:r>
              <a:rPr lang="en-US" sz="2000" dirty="0"/>
              <a:t> </a:t>
            </a:r>
            <a:r>
              <a:rPr lang="en-US" sz="2000" dirty="0" err="1"/>
              <a:t>pemangku</a:t>
            </a:r>
            <a:r>
              <a:rPr lang="en-US" sz="2000" dirty="0"/>
              <a:t> </a:t>
            </a:r>
            <a:r>
              <a:rPr lang="en-US" sz="2000" dirty="0" err="1"/>
              <a:t>kepentingan</a:t>
            </a:r>
            <a:r>
              <a:rPr lang="en-US" sz="2000" dirty="0"/>
              <a:t>.</a:t>
            </a:r>
            <a:endParaRPr lang="id-ID" sz="2000" dirty="0"/>
          </a:p>
          <a:p>
            <a:r>
              <a:rPr lang="en-US" sz="2000" dirty="0" err="1" smtClean="0"/>
              <a:t>Pemerintah</a:t>
            </a:r>
            <a:r>
              <a:rPr lang="en-US" sz="2000" dirty="0" smtClean="0"/>
              <a:t> </a:t>
            </a:r>
            <a:r>
              <a:rPr lang="en-US" sz="2000" dirty="0"/>
              <a:t>Daerah </a:t>
            </a:r>
            <a:r>
              <a:rPr lang="en-US" sz="2000" dirty="0" err="1"/>
              <a:t>Kabupaten</a:t>
            </a:r>
            <a:r>
              <a:rPr lang="en-US" sz="2000" dirty="0"/>
              <a:t>/Kota </a:t>
            </a:r>
            <a:r>
              <a:rPr lang="en-US" sz="2000" dirty="0" err="1"/>
              <a:t>menyediakan</a:t>
            </a:r>
            <a:r>
              <a:rPr lang="en-US" sz="2000" dirty="0"/>
              <a:t> </a:t>
            </a:r>
            <a:r>
              <a:rPr lang="en-US" sz="2000" dirty="0" err="1"/>
              <a:t>informasi</a:t>
            </a:r>
            <a:r>
              <a:rPr lang="en-US" sz="2000" dirty="0"/>
              <a:t> </a:t>
            </a:r>
            <a:r>
              <a:rPr lang="en-US" sz="2000" dirty="0" err="1"/>
              <a:t>perencanaan</a:t>
            </a:r>
            <a:r>
              <a:rPr lang="en-US" sz="2000" dirty="0"/>
              <a:t> </a:t>
            </a:r>
            <a:r>
              <a:rPr lang="en-US" sz="2000" dirty="0" err="1"/>
              <a:t>pembangunan</a:t>
            </a:r>
            <a:r>
              <a:rPr lang="en-US" sz="2000" dirty="0"/>
              <a:t>  </a:t>
            </a:r>
            <a:r>
              <a:rPr lang="en-US" sz="2000" dirty="0" err="1"/>
              <a:t>Kabupaten</a:t>
            </a:r>
            <a:r>
              <a:rPr lang="en-US" sz="2000" dirty="0"/>
              <a:t>/Kota </a:t>
            </a:r>
            <a:r>
              <a:rPr lang="en-US" sz="2000" dirty="0" err="1"/>
              <a:t>untuk</a:t>
            </a:r>
            <a:r>
              <a:rPr lang="en-US" sz="2000" dirty="0"/>
              <a:t> </a:t>
            </a:r>
            <a:r>
              <a:rPr lang="en-US" sz="2000" dirty="0" err="1"/>
              <a:t>Desa</a:t>
            </a:r>
            <a:r>
              <a:rPr lang="en-US" sz="2000" dirty="0"/>
              <a:t>.</a:t>
            </a:r>
            <a:endParaRPr lang="id-ID" sz="2000" dirty="0"/>
          </a:p>
        </p:txBody>
      </p:sp>
    </p:spTree>
    <p:extLst>
      <p:ext uri="{BB962C8B-B14F-4D97-AF65-F5344CB8AC3E}">
        <p14:creationId xmlns="" xmlns:p14="http://schemas.microsoft.com/office/powerpoint/2010/main" val="3499127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665"/>
            <a:ext cx="8229600" cy="1143000"/>
          </a:xfrm>
        </p:spPr>
        <p:txBody>
          <a:bodyPr/>
          <a:lstStyle/>
          <a:p>
            <a:r>
              <a:rPr lang="en-US" dirty="0" smtClean="0"/>
              <a:t>SISTEM INFORMASI DESA</a:t>
            </a:r>
            <a:endParaRPr lang="en-US" dirty="0"/>
          </a:p>
        </p:txBody>
      </p:sp>
      <p:grpSp>
        <p:nvGrpSpPr>
          <p:cNvPr id="9" name="Group 8"/>
          <p:cNvGrpSpPr/>
          <p:nvPr/>
        </p:nvGrpSpPr>
        <p:grpSpPr>
          <a:xfrm>
            <a:off x="0" y="1295400"/>
            <a:ext cx="4800600" cy="3657600"/>
            <a:chOff x="-38100" y="1678858"/>
            <a:chExt cx="4578145" cy="3429000"/>
          </a:xfrm>
        </p:grpSpPr>
        <p:sp>
          <p:nvSpPr>
            <p:cNvPr id="4" name="Isosceles Triangle 3"/>
            <p:cNvSpPr/>
            <p:nvPr/>
          </p:nvSpPr>
          <p:spPr>
            <a:xfrm>
              <a:off x="120445" y="1678858"/>
              <a:ext cx="4419600" cy="3429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p:cNvSpPr txBox="1">
              <a:spLocks/>
            </p:cNvSpPr>
            <p:nvPr/>
          </p:nvSpPr>
          <p:spPr>
            <a:xfrm>
              <a:off x="1409700" y="2787446"/>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t>LEMBAGA </a:t>
              </a:r>
            </a:p>
            <a:p>
              <a:r>
                <a:rPr lang="en-US" sz="1600" dirty="0" smtClean="0"/>
                <a:t>KEMASYARAKATAN</a:t>
              </a:r>
              <a:endParaRPr lang="en-US" sz="1600" dirty="0"/>
            </a:p>
          </p:txBody>
        </p:sp>
        <p:sp>
          <p:nvSpPr>
            <p:cNvPr id="6" name="Title 1"/>
            <p:cNvSpPr txBox="1">
              <a:spLocks/>
            </p:cNvSpPr>
            <p:nvPr/>
          </p:nvSpPr>
          <p:spPr>
            <a:xfrm>
              <a:off x="1390650" y="3733800"/>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t>MASYARAKAT DESA</a:t>
              </a:r>
              <a:endParaRPr lang="en-US" sz="1600" dirty="0"/>
            </a:p>
          </p:txBody>
        </p:sp>
        <p:sp>
          <p:nvSpPr>
            <p:cNvPr id="7" name="Title 1"/>
            <p:cNvSpPr txBox="1">
              <a:spLocks/>
            </p:cNvSpPr>
            <p:nvPr/>
          </p:nvSpPr>
          <p:spPr>
            <a:xfrm>
              <a:off x="-38100" y="4586748"/>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t>MEDIA</a:t>
              </a:r>
            </a:p>
            <a:p>
              <a:r>
                <a:rPr lang="en-US" sz="1600" dirty="0" smtClean="0"/>
                <a:t>KOMUNITAS</a:t>
              </a:r>
              <a:endParaRPr lang="en-US" sz="1600" dirty="0"/>
            </a:p>
          </p:txBody>
        </p:sp>
        <p:sp>
          <p:nvSpPr>
            <p:cNvPr id="8" name="Title 1"/>
            <p:cNvSpPr txBox="1">
              <a:spLocks/>
            </p:cNvSpPr>
            <p:nvPr/>
          </p:nvSpPr>
          <p:spPr>
            <a:xfrm>
              <a:off x="2569906" y="4550959"/>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t>PEMERINTAHAN </a:t>
              </a:r>
            </a:p>
            <a:p>
              <a:r>
                <a:rPr lang="en-US" sz="1600" dirty="0" smtClean="0"/>
                <a:t>DESA</a:t>
              </a:r>
            </a:p>
          </p:txBody>
        </p:sp>
      </p:grpSp>
      <p:grpSp>
        <p:nvGrpSpPr>
          <p:cNvPr id="10" name="Group 9"/>
          <p:cNvGrpSpPr/>
          <p:nvPr/>
        </p:nvGrpSpPr>
        <p:grpSpPr>
          <a:xfrm>
            <a:off x="4800599" y="1524000"/>
            <a:ext cx="4343401" cy="3505200"/>
            <a:chOff x="-92853" y="1678858"/>
            <a:chExt cx="4632899" cy="3429000"/>
          </a:xfrm>
        </p:grpSpPr>
        <p:sp>
          <p:nvSpPr>
            <p:cNvPr id="11" name="Isosceles Triangle 10"/>
            <p:cNvSpPr/>
            <p:nvPr/>
          </p:nvSpPr>
          <p:spPr>
            <a:xfrm>
              <a:off x="-92853" y="1678858"/>
              <a:ext cx="4632899" cy="3429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p:cNvSpPr txBox="1">
              <a:spLocks/>
            </p:cNvSpPr>
            <p:nvPr/>
          </p:nvSpPr>
          <p:spPr>
            <a:xfrm>
              <a:off x="1409700" y="2787446"/>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solidFill>
                    <a:schemeClr val="bg1"/>
                  </a:solidFill>
                </a:rPr>
                <a:t>PEMETAAN  </a:t>
              </a:r>
            </a:p>
            <a:p>
              <a:r>
                <a:rPr lang="en-US" sz="1600" dirty="0" smtClean="0">
                  <a:solidFill>
                    <a:schemeClr val="bg1"/>
                  </a:solidFill>
                </a:rPr>
                <a:t>SITUASI DESA </a:t>
              </a:r>
              <a:endParaRPr lang="en-US" sz="1600" dirty="0">
                <a:solidFill>
                  <a:schemeClr val="bg1"/>
                </a:solidFill>
              </a:endParaRPr>
            </a:p>
          </p:txBody>
        </p:sp>
        <p:sp>
          <p:nvSpPr>
            <p:cNvPr id="13" name="Title 1"/>
            <p:cNvSpPr txBox="1">
              <a:spLocks/>
            </p:cNvSpPr>
            <p:nvPr/>
          </p:nvSpPr>
          <p:spPr>
            <a:xfrm>
              <a:off x="1390650" y="3733800"/>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solidFill>
                    <a:schemeClr val="bg1"/>
                  </a:solidFill>
                </a:rPr>
                <a:t>SISTEM </a:t>
              </a:r>
            </a:p>
            <a:p>
              <a:r>
                <a:rPr lang="en-US" sz="1600" dirty="0" smtClean="0">
                  <a:solidFill>
                    <a:schemeClr val="bg1"/>
                  </a:solidFill>
                </a:rPr>
                <a:t>INFORMASI </a:t>
              </a:r>
            </a:p>
            <a:p>
              <a:r>
                <a:rPr lang="en-US" sz="1600" dirty="0" smtClean="0">
                  <a:solidFill>
                    <a:schemeClr val="bg1"/>
                  </a:solidFill>
                </a:rPr>
                <a:t>DESA</a:t>
              </a:r>
              <a:endParaRPr lang="en-US" sz="1600" dirty="0">
                <a:solidFill>
                  <a:schemeClr val="bg1"/>
                </a:solidFill>
              </a:endParaRPr>
            </a:p>
          </p:txBody>
        </p:sp>
        <p:sp>
          <p:nvSpPr>
            <p:cNvPr id="14" name="Title 1"/>
            <p:cNvSpPr txBox="1">
              <a:spLocks/>
            </p:cNvSpPr>
            <p:nvPr/>
          </p:nvSpPr>
          <p:spPr>
            <a:xfrm>
              <a:off x="-38100" y="4586748"/>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solidFill>
                    <a:schemeClr val="bg1"/>
                  </a:solidFill>
                </a:rPr>
                <a:t>PELAYANAN</a:t>
              </a:r>
            </a:p>
            <a:p>
              <a:r>
                <a:rPr lang="en-US" sz="1600" dirty="0" smtClean="0">
                  <a:solidFill>
                    <a:schemeClr val="bg1"/>
                  </a:solidFill>
                </a:rPr>
                <a:t>PUBLIK</a:t>
              </a:r>
            </a:p>
          </p:txBody>
        </p:sp>
        <p:sp>
          <p:nvSpPr>
            <p:cNvPr id="15" name="Title 1"/>
            <p:cNvSpPr txBox="1">
              <a:spLocks/>
            </p:cNvSpPr>
            <p:nvPr/>
          </p:nvSpPr>
          <p:spPr>
            <a:xfrm>
              <a:off x="2303473" y="4574458"/>
              <a:ext cx="1943100" cy="4157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solidFill>
                    <a:schemeClr val="bg1"/>
                  </a:solidFill>
                </a:rPr>
                <a:t>PERENCANAAN</a:t>
              </a:r>
            </a:p>
            <a:p>
              <a:r>
                <a:rPr lang="en-US" sz="1600" dirty="0" smtClean="0">
                  <a:solidFill>
                    <a:schemeClr val="bg1"/>
                  </a:solidFill>
                </a:rPr>
                <a:t>DESA</a:t>
              </a:r>
            </a:p>
          </p:txBody>
        </p:sp>
      </p:grpSp>
    </p:spTree>
    <p:extLst>
      <p:ext uri="{BB962C8B-B14F-4D97-AF65-F5344CB8AC3E}">
        <p14:creationId xmlns="" xmlns:p14="http://schemas.microsoft.com/office/powerpoint/2010/main" val="260340828"/>
      </p:ext>
    </p:extLst>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398789" y="0"/>
            <a:ext cx="8364211" cy="6019800"/>
            <a:chOff x="398789" y="152400"/>
            <a:chExt cx="8364211" cy="6019800"/>
          </a:xfrm>
        </p:grpSpPr>
        <p:sp>
          <p:nvSpPr>
            <p:cNvPr id="9" name="Left-Right Arrow 8"/>
            <p:cNvSpPr/>
            <p:nvPr/>
          </p:nvSpPr>
          <p:spPr>
            <a:xfrm>
              <a:off x="4343400" y="5029200"/>
              <a:ext cx="914400" cy="1143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p:nvGrpSpPr>
          <p:grpSpPr>
            <a:xfrm>
              <a:off x="398789" y="152400"/>
              <a:ext cx="8364211" cy="6019800"/>
              <a:chOff x="-96511" y="152400"/>
              <a:chExt cx="8364211" cy="6019800"/>
            </a:xfrm>
          </p:grpSpPr>
          <p:sp>
            <p:nvSpPr>
              <p:cNvPr id="8" name="Left-Right Arrow 7"/>
              <p:cNvSpPr/>
              <p:nvPr/>
            </p:nvSpPr>
            <p:spPr>
              <a:xfrm rot="18750912">
                <a:off x="2287242" y="3022822"/>
                <a:ext cx="2054918" cy="12655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Right Arrow 9"/>
              <p:cNvSpPr/>
              <p:nvPr/>
            </p:nvSpPr>
            <p:spPr>
              <a:xfrm rot="13674347">
                <a:off x="3963029" y="3110708"/>
                <a:ext cx="2059713" cy="9519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4876800" y="4038600"/>
                <a:ext cx="3390900" cy="2133600"/>
                <a:chOff x="4876800" y="4038600"/>
                <a:chExt cx="3390900" cy="2133600"/>
              </a:xfrm>
            </p:grpSpPr>
            <p:sp>
              <p:nvSpPr>
                <p:cNvPr id="6" name="Rectangle 5"/>
                <p:cNvSpPr/>
                <p:nvPr/>
              </p:nvSpPr>
              <p:spPr>
                <a:xfrm>
                  <a:off x="4876800" y="4038600"/>
                  <a:ext cx="1562100" cy="2133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PEMERINTAH </a:t>
                  </a:r>
                </a:p>
                <a:p>
                  <a:pPr algn="ctr"/>
                  <a:r>
                    <a:rPr lang="en-US" sz="1400" dirty="0" smtClean="0"/>
                    <a:t>DESA</a:t>
                  </a:r>
                </a:p>
                <a:p>
                  <a:pPr algn="ctr"/>
                  <a:endParaRPr lang="en-US" sz="1400" dirty="0" smtClean="0"/>
                </a:p>
                <a:p>
                  <a:pPr marL="285750" indent="-285750" algn="just">
                    <a:buFont typeface="Arial" pitchFamily="34" charset="0"/>
                    <a:buChar char="•"/>
                  </a:pPr>
                  <a:r>
                    <a:rPr lang="en-US" sz="1400" dirty="0" smtClean="0"/>
                    <a:t>PEMDES</a:t>
                  </a:r>
                </a:p>
                <a:p>
                  <a:pPr marL="285750" indent="-285750" algn="just">
                    <a:buFont typeface="Arial" pitchFamily="34" charset="0"/>
                    <a:buChar char="•"/>
                  </a:pPr>
                  <a:r>
                    <a:rPr lang="en-US" sz="1400" dirty="0" smtClean="0"/>
                    <a:t>BPD</a:t>
                  </a:r>
                </a:p>
                <a:p>
                  <a:pPr marL="285750" indent="-285750" algn="just">
                    <a:buFont typeface="Arial" pitchFamily="34" charset="0"/>
                    <a:buChar char="•"/>
                  </a:pPr>
                  <a:r>
                    <a:rPr lang="en-US" sz="1400" dirty="0" smtClean="0"/>
                    <a:t>KEPALA DUSUN</a:t>
                  </a:r>
                </a:p>
                <a:p>
                  <a:pPr marL="285750" indent="-285750" algn="just">
                    <a:buFont typeface="Arial" pitchFamily="34" charset="0"/>
                    <a:buChar char="•"/>
                  </a:pPr>
                  <a:r>
                    <a:rPr lang="en-US" sz="1400" dirty="0" smtClean="0"/>
                    <a:t>KETUA RW/RT</a:t>
                  </a:r>
                  <a:endParaRPr lang="en-US" sz="1400" dirty="0"/>
                </a:p>
              </p:txBody>
            </p:sp>
            <p:sp>
              <p:nvSpPr>
                <p:cNvPr id="11" name="Rectangle 10"/>
                <p:cNvSpPr/>
                <p:nvPr/>
              </p:nvSpPr>
              <p:spPr>
                <a:xfrm>
                  <a:off x="6400800" y="4038600"/>
                  <a:ext cx="1866900" cy="2133600"/>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itchFamily="2" charset="2"/>
                    <a:buChar char="Ø"/>
                  </a:pPr>
                  <a:r>
                    <a:rPr lang="en-US" sz="1200" b="1" dirty="0" smtClean="0">
                      <a:solidFill>
                        <a:srgbClr val="FF0000"/>
                      </a:solidFill>
                    </a:rPr>
                    <a:t>APLIKASI OLAH DATABASE KEPENDUDUKAN</a:t>
                  </a:r>
                </a:p>
                <a:p>
                  <a:pPr marL="285750" indent="-285750" algn="just">
                    <a:buFont typeface="Wingdings" pitchFamily="2" charset="2"/>
                    <a:buChar char="Ø"/>
                  </a:pPr>
                  <a:r>
                    <a:rPr lang="en-US" sz="1200" b="1" dirty="0" smtClean="0">
                      <a:solidFill>
                        <a:srgbClr val="FF0000"/>
                      </a:solidFill>
                    </a:rPr>
                    <a:t>APLIKASI DATABASE ASET</a:t>
                  </a:r>
                </a:p>
                <a:p>
                  <a:pPr marL="285750" indent="-285750" algn="just">
                    <a:buFont typeface="Wingdings" pitchFamily="2" charset="2"/>
                    <a:buChar char="Ø"/>
                  </a:pPr>
                  <a:r>
                    <a:rPr lang="en-US" sz="1200" b="1" dirty="0" smtClean="0">
                      <a:solidFill>
                        <a:srgbClr val="FF0000"/>
                      </a:solidFill>
                    </a:rPr>
                    <a:t>APLIKASI OLAH DATA KEUANGAN</a:t>
                  </a:r>
                </a:p>
                <a:p>
                  <a:pPr marL="285750" indent="-285750" algn="just">
                    <a:buFont typeface="Wingdings" pitchFamily="2" charset="2"/>
                    <a:buChar char="Ø"/>
                  </a:pPr>
                  <a:r>
                    <a:rPr lang="en-US" sz="1200" b="1" dirty="0" smtClean="0">
                      <a:solidFill>
                        <a:srgbClr val="FF0000"/>
                      </a:solidFill>
                    </a:rPr>
                    <a:t>SMS GATEWAY DESA</a:t>
                  </a:r>
                </a:p>
                <a:p>
                  <a:pPr marL="285750" indent="-285750" algn="just">
                    <a:buFont typeface="Wingdings" pitchFamily="2" charset="2"/>
                    <a:buChar char="Ø"/>
                  </a:pPr>
                  <a:r>
                    <a:rPr lang="en-US" sz="1200" dirty="0" smtClean="0">
                      <a:solidFill>
                        <a:schemeClr val="tx1"/>
                      </a:solidFill>
                    </a:rPr>
                    <a:t>HP STAF PEMDES</a:t>
                  </a:r>
                </a:p>
                <a:p>
                  <a:pPr marL="285750" indent="-285750" algn="just">
                    <a:buFont typeface="Wingdings" pitchFamily="2" charset="2"/>
                    <a:buChar char="Ø"/>
                  </a:pPr>
                  <a:r>
                    <a:rPr lang="en-US" sz="1200" dirty="0" smtClean="0">
                      <a:solidFill>
                        <a:schemeClr val="tx1"/>
                      </a:solidFill>
                    </a:rPr>
                    <a:t>RADIO KOMUNIKASI,DSB</a:t>
                  </a:r>
                  <a:endParaRPr lang="en-US" sz="1200" dirty="0">
                    <a:solidFill>
                      <a:schemeClr val="tx1"/>
                    </a:solidFill>
                  </a:endParaRPr>
                </a:p>
              </p:txBody>
            </p:sp>
          </p:grpSp>
          <p:grpSp>
            <p:nvGrpSpPr>
              <p:cNvPr id="17" name="Group 16"/>
              <p:cNvGrpSpPr/>
              <p:nvPr/>
            </p:nvGrpSpPr>
            <p:grpSpPr>
              <a:xfrm>
                <a:off x="-96511" y="3982065"/>
                <a:ext cx="3792211" cy="2148348"/>
                <a:chOff x="-96511" y="3982065"/>
                <a:chExt cx="3792211" cy="2148348"/>
              </a:xfrm>
            </p:grpSpPr>
            <p:sp>
              <p:nvSpPr>
                <p:cNvPr id="5" name="Rectangle 4"/>
                <p:cNvSpPr/>
                <p:nvPr/>
              </p:nvSpPr>
              <p:spPr>
                <a:xfrm>
                  <a:off x="2133600" y="3982065"/>
                  <a:ext cx="1562100" cy="2133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MEDIA</a:t>
                  </a:r>
                </a:p>
                <a:p>
                  <a:pPr algn="ctr"/>
                  <a:r>
                    <a:rPr lang="en-US" sz="1200" dirty="0" smtClean="0"/>
                    <a:t> KOMUNITAS</a:t>
                  </a:r>
                </a:p>
                <a:p>
                  <a:pPr algn="ctr"/>
                  <a:endParaRPr lang="en-US" sz="1200" dirty="0" smtClean="0"/>
                </a:p>
                <a:p>
                  <a:pPr marL="342900" indent="-342900" algn="just">
                    <a:buFont typeface="Wingdings" pitchFamily="2" charset="2"/>
                    <a:buChar char="§"/>
                  </a:pPr>
                  <a:r>
                    <a:rPr lang="en-US" sz="1200" dirty="0" smtClean="0"/>
                    <a:t>RADIO KOMUNITAS</a:t>
                  </a:r>
                </a:p>
                <a:p>
                  <a:pPr marL="342900" indent="-342900" algn="just">
                    <a:buFont typeface="Wingdings" pitchFamily="2" charset="2"/>
                    <a:buChar char="§"/>
                  </a:pPr>
                  <a:r>
                    <a:rPr lang="en-US" sz="1200" dirty="0" smtClean="0"/>
                    <a:t>JARINGAN HT</a:t>
                  </a:r>
                </a:p>
                <a:p>
                  <a:pPr marL="342900" indent="-342900" algn="just">
                    <a:buFont typeface="Wingdings" pitchFamily="2" charset="2"/>
                    <a:buChar char="§"/>
                  </a:pPr>
                  <a:r>
                    <a:rPr lang="en-US" sz="1200" dirty="0" smtClean="0"/>
                    <a:t>REDAKSI KORAN DESA, DSB</a:t>
                  </a:r>
                  <a:endParaRPr lang="en-US" sz="1200" dirty="0"/>
                </a:p>
              </p:txBody>
            </p:sp>
            <p:sp>
              <p:nvSpPr>
                <p:cNvPr id="24" name="Rectangle 23"/>
                <p:cNvSpPr/>
                <p:nvPr/>
              </p:nvSpPr>
              <p:spPr>
                <a:xfrm>
                  <a:off x="-96511" y="3996813"/>
                  <a:ext cx="2247900" cy="2133600"/>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itchFamily="2" charset="2"/>
                    <a:buChar char="Ø"/>
                  </a:pPr>
                  <a:r>
                    <a:rPr lang="en-US" sz="1200" b="1" dirty="0" smtClean="0">
                      <a:solidFill>
                        <a:schemeClr val="tx1"/>
                      </a:solidFill>
                    </a:rPr>
                    <a:t>RADIO SIARAN KOMUNITAS</a:t>
                  </a:r>
                </a:p>
                <a:p>
                  <a:pPr marL="285750" indent="-285750" algn="just">
                    <a:buFont typeface="Wingdings" pitchFamily="2" charset="2"/>
                    <a:buChar char="Ø"/>
                  </a:pPr>
                  <a:r>
                    <a:rPr lang="en-US" sz="1200" b="1" dirty="0" smtClean="0">
                      <a:solidFill>
                        <a:schemeClr val="tx1"/>
                      </a:solidFill>
                    </a:rPr>
                    <a:t>RADIO KOMUNIKASI</a:t>
                  </a:r>
                </a:p>
                <a:p>
                  <a:pPr marL="285750" indent="-285750" algn="just">
                    <a:buFont typeface="Wingdings" pitchFamily="2" charset="2"/>
                    <a:buChar char="Ø"/>
                  </a:pPr>
                  <a:r>
                    <a:rPr lang="en-US" sz="1200" b="1" dirty="0" smtClean="0">
                      <a:solidFill>
                        <a:srgbClr val="FF0000"/>
                      </a:solidFill>
                    </a:rPr>
                    <a:t>WEBSITE BLOG</a:t>
                  </a:r>
                </a:p>
                <a:p>
                  <a:pPr marL="285750" indent="-285750" algn="just">
                    <a:buFont typeface="Wingdings" pitchFamily="2" charset="2"/>
                    <a:buChar char="Ø"/>
                  </a:pPr>
                  <a:r>
                    <a:rPr lang="en-US" sz="1200" b="1" dirty="0" smtClean="0">
                      <a:solidFill>
                        <a:schemeClr val="tx1"/>
                      </a:solidFill>
                    </a:rPr>
                    <a:t>HP </a:t>
                  </a:r>
                  <a:r>
                    <a:rPr lang="en-US" sz="1200" b="1" dirty="0" err="1" smtClean="0">
                      <a:solidFill>
                        <a:schemeClr val="tx1"/>
                      </a:solidFill>
                    </a:rPr>
                    <a:t>pegiat</a:t>
                  </a:r>
                  <a:endParaRPr lang="en-US" sz="1200" b="1" dirty="0" smtClean="0">
                    <a:solidFill>
                      <a:schemeClr val="tx1"/>
                    </a:solidFill>
                  </a:endParaRPr>
                </a:p>
                <a:p>
                  <a:pPr marL="285750" indent="-285750" algn="just">
                    <a:buFont typeface="Wingdings" pitchFamily="2" charset="2"/>
                    <a:buChar char="Ø"/>
                  </a:pPr>
                  <a:r>
                    <a:rPr lang="en-US" sz="1200" b="1" dirty="0" err="1" smtClean="0">
                      <a:solidFill>
                        <a:schemeClr val="tx1"/>
                      </a:solidFill>
                    </a:rPr>
                    <a:t>Papan</a:t>
                  </a:r>
                  <a:r>
                    <a:rPr lang="en-US" sz="1200" b="1" dirty="0" smtClean="0">
                      <a:solidFill>
                        <a:schemeClr val="tx1"/>
                      </a:solidFill>
                    </a:rPr>
                    <a:t> </a:t>
                  </a:r>
                  <a:r>
                    <a:rPr lang="en-US" sz="1200" b="1" dirty="0" err="1" smtClean="0">
                      <a:solidFill>
                        <a:schemeClr val="tx1"/>
                      </a:solidFill>
                    </a:rPr>
                    <a:t>pengumuman</a:t>
                  </a:r>
                  <a:endParaRPr lang="en-US" sz="1200" b="1" dirty="0" smtClean="0">
                    <a:solidFill>
                      <a:schemeClr val="tx1"/>
                    </a:solidFill>
                  </a:endParaRPr>
                </a:p>
                <a:p>
                  <a:pPr marL="285750" indent="-285750" algn="just">
                    <a:buFont typeface="Wingdings" pitchFamily="2" charset="2"/>
                    <a:buChar char="Ø"/>
                  </a:pPr>
                  <a:r>
                    <a:rPr lang="en-US" sz="1200" b="1" dirty="0" smtClean="0">
                      <a:solidFill>
                        <a:schemeClr val="tx1"/>
                      </a:solidFill>
                    </a:rPr>
                    <a:t>Koran </a:t>
                  </a:r>
                  <a:r>
                    <a:rPr lang="en-US" sz="1200" b="1" dirty="0" err="1" smtClean="0">
                      <a:solidFill>
                        <a:schemeClr val="tx1"/>
                      </a:solidFill>
                    </a:rPr>
                    <a:t>desa</a:t>
                  </a:r>
                  <a:endParaRPr lang="en-US" sz="1200" b="1" dirty="0" smtClean="0">
                    <a:solidFill>
                      <a:schemeClr val="tx1"/>
                    </a:solidFill>
                  </a:endParaRPr>
                </a:p>
                <a:p>
                  <a:pPr marL="285750" indent="-285750" algn="just">
                    <a:buFont typeface="Wingdings" pitchFamily="2" charset="2"/>
                    <a:buChar char="Ø"/>
                  </a:pPr>
                  <a:r>
                    <a:rPr lang="en-US" sz="1200" b="1" dirty="0" smtClean="0">
                      <a:solidFill>
                        <a:schemeClr val="tx1"/>
                      </a:solidFill>
                    </a:rPr>
                    <a:t>Forum </a:t>
                  </a:r>
                  <a:r>
                    <a:rPr lang="en-US" sz="1200" b="1" dirty="0" err="1" smtClean="0">
                      <a:solidFill>
                        <a:schemeClr val="tx1"/>
                      </a:solidFill>
                    </a:rPr>
                    <a:t>pertemuan</a:t>
                  </a:r>
                  <a:endParaRPr lang="en-US" sz="1200" b="1" dirty="0" smtClean="0">
                    <a:solidFill>
                      <a:schemeClr val="tx1"/>
                    </a:solidFill>
                  </a:endParaRPr>
                </a:p>
                <a:p>
                  <a:pPr marL="285750" indent="-285750" algn="just">
                    <a:buFont typeface="Wingdings" pitchFamily="2" charset="2"/>
                    <a:buChar char="Ø"/>
                  </a:pPr>
                  <a:r>
                    <a:rPr lang="en-US" sz="1200" b="1" dirty="0" smtClean="0">
                      <a:solidFill>
                        <a:schemeClr val="tx1"/>
                      </a:solidFill>
                    </a:rPr>
                    <a:t>Group media </a:t>
                  </a:r>
                  <a:r>
                    <a:rPr lang="en-US" sz="1200" b="1" dirty="0" err="1" smtClean="0">
                      <a:solidFill>
                        <a:schemeClr val="tx1"/>
                      </a:solidFill>
                    </a:rPr>
                    <a:t>jejaring</a:t>
                  </a:r>
                  <a:r>
                    <a:rPr lang="en-US" sz="1200" b="1" dirty="0" smtClean="0">
                      <a:solidFill>
                        <a:schemeClr val="tx1"/>
                      </a:solidFill>
                    </a:rPr>
                    <a:t> </a:t>
                  </a:r>
                  <a:r>
                    <a:rPr lang="en-US" sz="1200" b="1" dirty="0" err="1" smtClean="0">
                      <a:solidFill>
                        <a:schemeClr val="tx1"/>
                      </a:solidFill>
                    </a:rPr>
                    <a:t>sosual</a:t>
                  </a:r>
                  <a:r>
                    <a:rPr lang="en-US" sz="1200" b="1" dirty="0" smtClean="0">
                      <a:solidFill>
                        <a:schemeClr val="tx1"/>
                      </a:solidFill>
                    </a:rPr>
                    <a:t>, </a:t>
                  </a:r>
                  <a:r>
                    <a:rPr lang="en-US" sz="1200" b="1" dirty="0" err="1" smtClean="0">
                      <a:solidFill>
                        <a:schemeClr val="tx1"/>
                      </a:solidFill>
                    </a:rPr>
                    <a:t>dsb</a:t>
                  </a:r>
                  <a:endParaRPr lang="en-US" sz="1200" dirty="0">
                    <a:solidFill>
                      <a:schemeClr val="tx1"/>
                    </a:solidFill>
                  </a:endParaRPr>
                </a:p>
              </p:txBody>
            </p:sp>
          </p:grpSp>
          <p:grpSp>
            <p:nvGrpSpPr>
              <p:cNvPr id="16" name="Group 15"/>
              <p:cNvGrpSpPr/>
              <p:nvPr/>
            </p:nvGrpSpPr>
            <p:grpSpPr>
              <a:xfrm>
                <a:off x="1752600" y="152400"/>
                <a:ext cx="4533900" cy="2057400"/>
                <a:chOff x="1752600" y="152400"/>
                <a:chExt cx="4533900" cy="2057400"/>
              </a:xfrm>
            </p:grpSpPr>
            <p:sp>
              <p:nvSpPr>
                <p:cNvPr id="12" name="Rectangle 11"/>
                <p:cNvSpPr/>
                <p:nvPr/>
              </p:nvSpPr>
              <p:spPr>
                <a:xfrm>
                  <a:off x="1752600" y="381000"/>
                  <a:ext cx="2247900" cy="1828800"/>
                </a:xfrm>
                <a:prstGeom prst="rect">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LEMBAGA</a:t>
                  </a:r>
                </a:p>
                <a:p>
                  <a:pPr algn="ctr"/>
                  <a:r>
                    <a:rPr lang="en-US" sz="1400" dirty="0" smtClean="0"/>
                    <a:t>MASYARAKAT</a:t>
                  </a:r>
                </a:p>
                <a:p>
                  <a:pPr algn="just">
                    <a:buFont typeface="Wingdings" pitchFamily="2" charset="2"/>
                    <a:buChar char="§"/>
                  </a:pPr>
                  <a:r>
                    <a:rPr lang="en-US" sz="1400" dirty="0" smtClean="0"/>
                    <a:t> PKK</a:t>
                  </a:r>
                </a:p>
                <a:p>
                  <a:pPr algn="just">
                    <a:buFont typeface="Wingdings" pitchFamily="2" charset="2"/>
                    <a:buChar char="§"/>
                  </a:pPr>
                  <a:r>
                    <a:rPr lang="en-US" sz="1400" dirty="0" smtClean="0"/>
                    <a:t> KELOMPOK TANI</a:t>
                  </a:r>
                </a:p>
                <a:p>
                  <a:pPr algn="just">
                    <a:buFont typeface="Wingdings" pitchFamily="2" charset="2"/>
                    <a:buChar char="§"/>
                  </a:pPr>
                  <a:r>
                    <a:rPr lang="en-US" sz="1400" dirty="0" smtClean="0"/>
                    <a:t>PAGUYUBAN PERAJIN</a:t>
                  </a:r>
                </a:p>
                <a:p>
                  <a:pPr algn="just">
                    <a:buFont typeface="Wingdings" pitchFamily="2" charset="2"/>
                    <a:buChar char="§"/>
                  </a:pPr>
                  <a:r>
                    <a:rPr lang="en-US" sz="1400" dirty="0" smtClean="0"/>
                    <a:t>TIM SIAGA DESA</a:t>
                  </a:r>
                </a:p>
                <a:p>
                  <a:pPr algn="just">
                    <a:buFont typeface="Wingdings" pitchFamily="2" charset="2"/>
                    <a:buChar char="§"/>
                  </a:pPr>
                  <a:r>
                    <a:rPr lang="en-US" sz="1400" dirty="0" smtClean="0"/>
                    <a:t>KARANG TARUNA, DSBB</a:t>
                  </a:r>
                </a:p>
                <a:p>
                  <a:pPr algn="ctr">
                    <a:buFont typeface="Wingdings" pitchFamily="2" charset="2"/>
                    <a:buChar char="§"/>
                  </a:pPr>
                  <a:endParaRPr lang="en-US" sz="1400" dirty="0"/>
                </a:p>
              </p:txBody>
            </p:sp>
            <p:sp>
              <p:nvSpPr>
                <p:cNvPr id="14" name="Rectangle 13"/>
                <p:cNvSpPr/>
                <p:nvPr/>
              </p:nvSpPr>
              <p:spPr>
                <a:xfrm>
                  <a:off x="4038600" y="152400"/>
                  <a:ext cx="2247900" cy="2057400"/>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itchFamily="2" charset="2"/>
                    <a:buChar char="Ø"/>
                  </a:pPr>
                  <a:r>
                    <a:rPr lang="en-US" sz="1200" b="1" dirty="0" smtClean="0">
                      <a:solidFill>
                        <a:schemeClr val="tx1"/>
                      </a:solidFill>
                    </a:rPr>
                    <a:t>FORUM PERTEMUAN</a:t>
                  </a:r>
                </a:p>
                <a:p>
                  <a:pPr marL="285750" indent="-285750" algn="just">
                    <a:buFont typeface="Wingdings" pitchFamily="2" charset="2"/>
                    <a:buChar char="Ø"/>
                  </a:pPr>
                  <a:r>
                    <a:rPr lang="en-US" sz="1200" b="1" dirty="0" smtClean="0">
                      <a:solidFill>
                        <a:schemeClr val="tx1"/>
                      </a:solidFill>
                    </a:rPr>
                    <a:t>ARSIP</a:t>
                  </a:r>
                </a:p>
                <a:p>
                  <a:pPr marL="285750" indent="-285750" algn="just">
                    <a:buFont typeface="Wingdings" pitchFamily="2" charset="2"/>
                    <a:buChar char="Ø"/>
                  </a:pPr>
                  <a:r>
                    <a:rPr lang="en-US" sz="1200" b="1" dirty="0" smtClean="0">
                      <a:solidFill>
                        <a:schemeClr val="tx1"/>
                      </a:solidFill>
                    </a:rPr>
                    <a:t>HP PEGIAT</a:t>
                  </a:r>
                </a:p>
                <a:p>
                  <a:pPr marL="285750" indent="-285750" algn="just">
                    <a:buFont typeface="Wingdings" pitchFamily="2" charset="2"/>
                    <a:buChar char="Ø"/>
                  </a:pPr>
                  <a:r>
                    <a:rPr lang="en-US" sz="1200" b="1" dirty="0" smtClean="0">
                      <a:solidFill>
                        <a:schemeClr val="tx1"/>
                      </a:solidFill>
                    </a:rPr>
                    <a:t>PAPAN PENGUMUMAN</a:t>
                  </a:r>
                </a:p>
                <a:p>
                  <a:pPr marL="285750" indent="-285750" algn="just">
                    <a:buFont typeface="Wingdings" pitchFamily="2" charset="2"/>
                    <a:buChar char="Ø"/>
                  </a:pPr>
                  <a:r>
                    <a:rPr lang="en-US" sz="1200" b="1" dirty="0" smtClean="0">
                      <a:solidFill>
                        <a:schemeClr val="tx1"/>
                      </a:solidFill>
                    </a:rPr>
                    <a:t>RADIO KOMUNITAS</a:t>
                  </a:r>
                </a:p>
                <a:p>
                  <a:pPr marL="285750" indent="-285750" algn="just">
                    <a:buFont typeface="Wingdings" pitchFamily="2" charset="2"/>
                    <a:buChar char="Ø"/>
                  </a:pPr>
                  <a:r>
                    <a:rPr lang="en-US" sz="1200" b="1" dirty="0" smtClean="0">
                      <a:solidFill>
                        <a:schemeClr val="tx1"/>
                      </a:solidFill>
                    </a:rPr>
                    <a:t>GROUP MEDIA JEJARING SOSIAL</a:t>
                  </a:r>
                </a:p>
                <a:p>
                  <a:pPr marL="285750" indent="-285750" algn="just">
                    <a:buFont typeface="Wingdings" pitchFamily="2" charset="2"/>
                    <a:buChar char="Ø"/>
                  </a:pPr>
                  <a:r>
                    <a:rPr lang="en-US" sz="1200" b="1" dirty="0" smtClean="0">
                      <a:solidFill>
                        <a:srgbClr val="FF0000"/>
                      </a:solidFill>
                    </a:rPr>
                    <a:t>WEBSITE/BLOG</a:t>
                  </a:r>
                </a:p>
                <a:p>
                  <a:pPr marL="285750" indent="-285750" algn="just">
                    <a:buFont typeface="Wingdings" pitchFamily="2" charset="2"/>
                    <a:buChar char="Ø"/>
                  </a:pPr>
                  <a:r>
                    <a:rPr lang="en-US" sz="1200" b="1" dirty="0" smtClean="0">
                      <a:solidFill>
                        <a:schemeClr val="tx1"/>
                      </a:solidFill>
                    </a:rPr>
                    <a:t>LOUDSPEAKER</a:t>
                  </a:r>
                </a:p>
                <a:p>
                  <a:pPr marL="285750" indent="-285750" algn="just">
                    <a:buFont typeface="Wingdings" pitchFamily="2" charset="2"/>
                    <a:buChar char="Ø"/>
                  </a:pPr>
                  <a:r>
                    <a:rPr lang="en-US" sz="1200" b="1" dirty="0" smtClean="0">
                      <a:solidFill>
                        <a:schemeClr val="tx1"/>
                      </a:solidFill>
                    </a:rPr>
                    <a:t>KENTONGAN, DSB</a:t>
                  </a:r>
                </a:p>
              </p:txBody>
            </p:sp>
          </p:grpSp>
          <p:grpSp>
            <p:nvGrpSpPr>
              <p:cNvPr id="21" name="Group 20"/>
              <p:cNvGrpSpPr/>
              <p:nvPr/>
            </p:nvGrpSpPr>
            <p:grpSpPr>
              <a:xfrm>
                <a:off x="3048000" y="2514600"/>
                <a:ext cx="2057400" cy="1143000"/>
                <a:chOff x="3048000" y="2514600"/>
                <a:chExt cx="2057400" cy="1143000"/>
              </a:xfrm>
            </p:grpSpPr>
            <p:sp>
              <p:nvSpPr>
                <p:cNvPr id="22" name="Isosceles Triangle 21"/>
                <p:cNvSpPr/>
                <p:nvPr/>
              </p:nvSpPr>
              <p:spPr>
                <a:xfrm>
                  <a:off x="3048000" y="2514600"/>
                  <a:ext cx="2057400" cy="1143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3"/>
                <p:cNvSpPr txBox="1">
                  <a:spLocks/>
                </p:cNvSpPr>
                <p:nvPr/>
              </p:nvSpPr>
              <p:spPr>
                <a:xfrm>
                  <a:off x="3238500" y="3009900"/>
                  <a:ext cx="1676400" cy="57943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400" b="0" i="0" u="none" strike="noStrike" kern="1200" cap="none" spc="0" normalizeH="0" baseline="0" noProof="0" dirty="0" smtClean="0">
                      <a:ln>
                        <a:noFill/>
                      </a:ln>
                      <a:solidFill>
                        <a:schemeClr val="tx1"/>
                      </a:solidFill>
                      <a:effectLst/>
                      <a:uLnTx/>
                      <a:uFillTx/>
                      <a:latin typeface="+mj-lt"/>
                      <a:ea typeface="+mj-ea"/>
                      <a:cs typeface="+mj-cs"/>
                    </a:rPr>
                    <a:t>MASYARAKAT</a:t>
                  </a:r>
                  <a:br>
                    <a:rPr kumimoji="0" lang="en-US" sz="1400" b="0" i="0" u="none" strike="noStrike" kern="1200" cap="none" spc="0" normalizeH="0" baseline="0" noProof="0" dirty="0" smtClean="0">
                      <a:ln>
                        <a:noFill/>
                      </a:ln>
                      <a:solidFill>
                        <a:schemeClr val="tx1"/>
                      </a:solidFill>
                      <a:effectLst/>
                      <a:uLnTx/>
                      <a:uFillTx/>
                      <a:latin typeface="+mj-lt"/>
                      <a:ea typeface="+mj-ea"/>
                      <a:cs typeface="+mj-cs"/>
                    </a:rPr>
                  </a:br>
                  <a:r>
                    <a:rPr kumimoji="0" lang="en-US" sz="1400" b="0" i="0" u="none" strike="noStrike" kern="1200" cap="none" spc="0" normalizeH="0" baseline="0" noProof="0" dirty="0" smtClean="0">
                      <a:ln>
                        <a:noFill/>
                      </a:ln>
                      <a:solidFill>
                        <a:schemeClr val="tx1"/>
                      </a:solidFill>
                      <a:effectLst/>
                      <a:uLnTx/>
                      <a:uFillTx/>
                      <a:latin typeface="+mj-lt"/>
                      <a:ea typeface="+mj-ea"/>
                      <a:cs typeface="+mj-cs"/>
                    </a:rPr>
                    <a:t> DESA</a:t>
                  </a:r>
                  <a:endParaRPr kumimoji="0" lang="en-US" sz="1400" b="0" i="0" u="none" strike="noStrike" kern="1200" cap="none" spc="0" normalizeH="0" baseline="0" noProof="0" dirty="0">
                    <a:ln>
                      <a:noFill/>
                    </a:ln>
                    <a:solidFill>
                      <a:schemeClr val="tx1"/>
                    </a:solidFill>
                    <a:effectLst/>
                    <a:uLnTx/>
                    <a:uFillTx/>
                    <a:latin typeface="+mj-lt"/>
                    <a:ea typeface="+mj-ea"/>
                    <a:cs typeface="+mj-cs"/>
                  </a:endParaRPr>
                </a:p>
              </p:txBody>
            </p:sp>
          </p:grpSp>
        </p:grpSp>
      </p:grpSp>
      <p:sp>
        <p:nvSpPr>
          <p:cNvPr id="27" name="Title 19"/>
          <p:cNvSpPr txBox="1">
            <a:spLocks/>
          </p:cNvSpPr>
          <p:nvPr/>
        </p:nvSpPr>
        <p:spPr>
          <a:xfrm>
            <a:off x="2971800" y="6324600"/>
            <a:ext cx="3886200" cy="304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400" b="1" dirty="0" smtClean="0">
                <a:latin typeface="+mj-lt"/>
                <a:ea typeface="+mj-ea"/>
                <a:cs typeface="+mj-cs"/>
              </a:rPr>
              <a:t>SISTEM INFORMASI DESA</a:t>
            </a:r>
            <a:endParaRPr kumimoji="0" lang="en-US" sz="2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 xmlns:p14="http://schemas.microsoft.com/office/powerpoint/2010/main" val="425194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amond(in)">
                                      <p:cBhvr>
                                        <p:cTn id="7"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612775" y="228600"/>
            <a:ext cx="8153400" cy="990600"/>
          </a:xfrm>
        </p:spPr>
        <p:txBody>
          <a:bodyPr/>
          <a:lstStyle/>
          <a:p>
            <a:pPr algn="ctr"/>
            <a:r>
              <a:rPr lang="en-US" b="1" smtClean="0"/>
              <a:t>TUJUAN SID</a:t>
            </a:r>
            <a:endParaRPr lang="en-US" smtClean="0"/>
          </a:p>
        </p:txBody>
      </p:sp>
      <p:sp>
        <p:nvSpPr>
          <p:cNvPr id="122883" name="Content Placeholder 2"/>
          <p:cNvSpPr>
            <a:spLocks noGrp="1"/>
          </p:cNvSpPr>
          <p:nvPr>
            <p:ph idx="1"/>
          </p:nvPr>
        </p:nvSpPr>
        <p:spPr>
          <a:xfrm>
            <a:off x="612775" y="1600200"/>
            <a:ext cx="8153400" cy="4495800"/>
          </a:xfrm>
        </p:spPr>
        <p:txBody>
          <a:bodyPr/>
          <a:lstStyle/>
          <a:p>
            <a:pPr marL="971550" lvl="1" indent="-514350" eaLnBrk="1" hangingPunct="1">
              <a:buFont typeface="Franklin Gothic Medium" pitchFamily="34" charset="0"/>
              <a:buAutoNum type="arabicPeriod"/>
            </a:pPr>
            <a:r>
              <a:rPr lang="en-US" smtClean="0"/>
              <a:t>Menyimpan dan memperbaharui  database warga yang aman serta akurat.</a:t>
            </a:r>
          </a:p>
          <a:p>
            <a:pPr marL="971550" lvl="1" indent="-514350" eaLnBrk="1" hangingPunct="1">
              <a:buFont typeface="Franklin Gothic Medium" pitchFamily="34" charset="0"/>
              <a:buAutoNum type="arabicPeriod"/>
            </a:pPr>
            <a:r>
              <a:rPr lang="en-US" smtClean="0"/>
              <a:t>Meperbaiki kualitas pelayanan publik yang  berbasis pada kebutuhan lokal.</a:t>
            </a:r>
          </a:p>
          <a:p>
            <a:pPr marL="971550" lvl="1" indent="-514350" eaLnBrk="1" hangingPunct="1">
              <a:buFont typeface="Franklin Gothic Medium" pitchFamily="34" charset="0"/>
              <a:buAutoNum type="arabicPeriod"/>
            </a:pPr>
            <a:r>
              <a:rPr lang="en-US" smtClean="0"/>
              <a:t>Membantu proses penyusunan perencanaan desa.</a:t>
            </a:r>
          </a:p>
          <a:p>
            <a:pPr marL="971550" lvl="1" indent="-514350" eaLnBrk="1" hangingPunct="1">
              <a:buFont typeface="Franklin Gothic Medium" pitchFamily="34" charset="0"/>
              <a:buAutoNum type="arabicPeriod"/>
            </a:pPr>
            <a:r>
              <a:rPr lang="en-US" smtClean="0"/>
              <a:t>Menjadi  alat partisipasi warga desa  agar dapat terlibat dalam  pembangunan desa.</a:t>
            </a:r>
          </a:p>
          <a:p>
            <a:endParaRPr lang="en-US" smtClean="0"/>
          </a:p>
          <a:p>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a:xfrm>
            <a:off x="612775" y="228600"/>
            <a:ext cx="8153400" cy="990600"/>
          </a:xfrm>
        </p:spPr>
        <p:txBody>
          <a:bodyPr/>
          <a:lstStyle/>
          <a:p>
            <a:pPr algn="ctr" eaLnBrk="1" hangingPunct="1"/>
            <a:r>
              <a:rPr lang="en-US" sz="4000" smtClean="0"/>
              <a:t>MANFAAT SID</a:t>
            </a:r>
          </a:p>
        </p:txBody>
      </p:sp>
      <p:sp>
        <p:nvSpPr>
          <p:cNvPr id="3" name="Content Placeholder 2"/>
          <p:cNvSpPr>
            <a:spLocks noGrp="1"/>
          </p:cNvSpPr>
          <p:nvPr>
            <p:ph idx="1"/>
          </p:nvPr>
        </p:nvSpPr>
        <p:spPr>
          <a:xfrm>
            <a:off x="1295400" y="1219200"/>
            <a:ext cx="6629400" cy="4343400"/>
          </a:xfrm>
        </p:spPr>
        <p:txBody>
          <a:bodyPr>
            <a:noAutofit/>
          </a:bodyPr>
          <a:lstStyle/>
          <a:p>
            <a:pPr marL="342900" indent="-342900" eaLnBrk="1" fontAlgn="auto" hangingPunct="1">
              <a:spcAft>
                <a:spcPts val="0"/>
              </a:spcAft>
              <a:buFont typeface="+mj-lt"/>
              <a:buAutoNum type="arabicPeriod"/>
              <a:defRPr/>
            </a:pPr>
            <a:r>
              <a:rPr lang="en-US" dirty="0" smtClean="0"/>
              <a:t>SID </a:t>
            </a:r>
            <a:r>
              <a:rPr lang="en-US" dirty="0" err="1" smtClean="0"/>
              <a:t>untuk</a:t>
            </a:r>
            <a:r>
              <a:rPr lang="en-US" dirty="0" smtClean="0"/>
              <a:t> </a:t>
            </a:r>
            <a:r>
              <a:rPr lang="en-US" dirty="0" err="1" smtClean="0"/>
              <a:t>perncanaan</a:t>
            </a:r>
            <a:r>
              <a:rPr lang="en-US" dirty="0" smtClean="0"/>
              <a:t> </a:t>
            </a:r>
            <a:r>
              <a:rPr lang="en-US" dirty="0" err="1" smtClean="0"/>
              <a:t>pembangunan</a:t>
            </a:r>
            <a:r>
              <a:rPr lang="en-US" dirty="0" smtClean="0"/>
              <a:t> </a:t>
            </a:r>
          </a:p>
          <a:p>
            <a:pPr marL="320040" indent="-320040" eaLnBrk="1" fontAlgn="auto" hangingPunct="1">
              <a:spcAft>
                <a:spcPts val="0"/>
              </a:spcAft>
              <a:buFont typeface="Wingdings" pitchFamily="2" charset="2"/>
              <a:buNone/>
              <a:defRPr/>
            </a:pP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Nasional</a:t>
            </a:r>
            <a:r>
              <a:rPr lang="en-US" dirty="0" smtClean="0"/>
              <a:t> </a:t>
            </a:r>
            <a:r>
              <a:rPr lang="en-US" dirty="0" err="1" smtClean="0"/>
              <a:t>dimulai</a:t>
            </a:r>
            <a:r>
              <a:rPr lang="en-US" dirty="0" smtClean="0"/>
              <a:t> </a:t>
            </a:r>
            <a:r>
              <a:rPr lang="en-US" dirty="0" err="1" smtClean="0"/>
              <a:t>dari</a:t>
            </a:r>
            <a:r>
              <a:rPr lang="en-US" dirty="0" smtClean="0"/>
              <a:t> </a:t>
            </a:r>
            <a:r>
              <a:rPr lang="en-US" dirty="0" err="1" smtClean="0"/>
              <a:t>musrenbang</a:t>
            </a:r>
            <a:r>
              <a:rPr lang="en-US" dirty="0" smtClean="0"/>
              <a:t> </a:t>
            </a:r>
            <a:r>
              <a:rPr lang="en-US" dirty="0" err="1" smtClean="0"/>
              <a:t>tingkat</a:t>
            </a:r>
            <a:r>
              <a:rPr lang="en-US" dirty="0" smtClean="0"/>
              <a:t> </a:t>
            </a:r>
            <a:r>
              <a:rPr lang="en-US" dirty="0" err="1" smtClean="0"/>
              <a:t>desa</a:t>
            </a:r>
            <a:r>
              <a:rPr lang="en-US" dirty="0" smtClean="0"/>
              <a:t>, </a:t>
            </a:r>
            <a:r>
              <a:rPr lang="en-US" dirty="0" err="1" smtClean="0"/>
              <a:t>kecamatan</a:t>
            </a:r>
            <a:r>
              <a:rPr lang="en-US" dirty="0" smtClean="0"/>
              <a:t>, </a:t>
            </a:r>
            <a:r>
              <a:rPr lang="en-US" dirty="0" err="1" smtClean="0"/>
              <a:t>kabupaten</a:t>
            </a:r>
            <a:r>
              <a:rPr lang="en-US" dirty="0" smtClean="0"/>
              <a:t> </a:t>
            </a:r>
            <a:r>
              <a:rPr lang="en-US" dirty="0" err="1" smtClean="0"/>
              <a:t>sampai</a:t>
            </a:r>
            <a:r>
              <a:rPr lang="en-US" dirty="0" smtClean="0"/>
              <a:t> </a:t>
            </a:r>
            <a:r>
              <a:rPr lang="en-US" dirty="0" err="1" smtClean="0"/>
              <a:t>dengan</a:t>
            </a:r>
            <a:r>
              <a:rPr lang="en-US" dirty="0" smtClean="0"/>
              <a:t> </a:t>
            </a:r>
            <a:r>
              <a:rPr lang="en-US" dirty="0" err="1" smtClean="0"/>
              <a:t>keputusan</a:t>
            </a:r>
            <a:r>
              <a:rPr lang="en-US" dirty="0" smtClean="0"/>
              <a:t> </a:t>
            </a:r>
            <a:r>
              <a:rPr lang="en-US" dirty="0" err="1" smtClean="0"/>
              <a:t>perwakilan</a:t>
            </a:r>
            <a:r>
              <a:rPr lang="en-US" dirty="0" smtClean="0"/>
              <a:t> </a:t>
            </a:r>
            <a:r>
              <a:rPr lang="en-US" dirty="0" err="1" smtClean="0"/>
              <a:t>daerah</a:t>
            </a:r>
            <a:r>
              <a:rPr lang="en-US" dirty="0" smtClean="0"/>
              <a:t>.</a:t>
            </a:r>
          </a:p>
          <a:p>
            <a:pPr marL="320040" indent="-320040" eaLnBrk="1" fontAlgn="auto" hangingPunct="1">
              <a:spcAft>
                <a:spcPts val="0"/>
              </a:spcAft>
              <a:buFont typeface="Wingdings" pitchFamily="2" charset="2"/>
              <a:buNone/>
              <a:defRPr/>
            </a:pPr>
            <a:r>
              <a:rPr lang="en-US" dirty="0" smtClean="0"/>
              <a:t>	</a:t>
            </a:r>
          </a:p>
          <a:p>
            <a:pPr marL="320040" indent="-320040" eaLnBrk="1" fontAlgn="auto" hangingPunct="1">
              <a:spcAft>
                <a:spcPts val="0"/>
              </a:spcAft>
              <a:buFont typeface="Wingdings" pitchFamily="2" charset="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dirty="0" smtClean="0"/>
              <a:t>2. SID UTK KETERBUKAAN INFORMASI</a:t>
            </a:r>
            <a:endParaRPr lang="en-US" sz="2800" dirty="0"/>
          </a:p>
        </p:txBody>
      </p:sp>
      <p:sp>
        <p:nvSpPr>
          <p:cNvPr id="3" name="Content Placeholder 2"/>
          <p:cNvSpPr>
            <a:spLocks noGrp="1"/>
          </p:cNvSpPr>
          <p:nvPr>
            <p:ph idx="1"/>
          </p:nvPr>
        </p:nvSpPr>
        <p:spPr>
          <a:xfrm>
            <a:off x="228600" y="1371600"/>
            <a:ext cx="8686800" cy="5257800"/>
          </a:xfrm>
        </p:spPr>
        <p:txBody>
          <a:bodyPr/>
          <a:lstStyle/>
          <a:p>
            <a:pPr>
              <a:buFont typeface="Wingdings" pitchFamily="2" charset="2"/>
              <a:buNone/>
              <a:defRPr/>
            </a:pPr>
            <a:r>
              <a:rPr lang="en-US" dirty="0" smtClean="0"/>
              <a:t>	</a:t>
            </a:r>
            <a:r>
              <a:rPr lang="en-US" dirty="0" err="1" smtClean="0"/>
              <a:t>Teknologi</a:t>
            </a:r>
            <a:r>
              <a:rPr lang="en-US" dirty="0" smtClean="0"/>
              <a:t> </a:t>
            </a:r>
            <a:r>
              <a:rPr lang="en-US" dirty="0" err="1" smtClean="0"/>
              <a:t>bukan</a:t>
            </a:r>
            <a:r>
              <a:rPr lang="en-US" dirty="0" smtClean="0"/>
              <a:t> </a:t>
            </a:r>
            <a:r>
              <a:rPr lang="en-US" dirty="0" err="1" smtClean="0"/>
              <a:t>sekedar</a:t>
            </a:r>
            <a:r>
              <a:rPr lang="en-US" dirty="0" smtClean="0"/>
              <a:t> </a:t>
            </a:r>
            <a:r>
              <a:rPr lang="en-US" dirty="0" err="1" smtClean="0"/>
              <a:t>alat</a:t>
            </a:r>
            <a:r>
              <a:rPr lang="en-US" dirty="0" smtClean="0"/>
              <a:t> </a:t>
            </a:r>
            <a:r>
              <a:rPr lang="en-US" dirty="0" err="1" smtClean="0"/>
              <a:t>atau</a:t>
            </a:r>
            <a:r>
              <a:rPr lang="en-US" dirty="0" smtClean="0"/>
              <a:t> “</a:t>
            </a:r>
            <a:r>
              <a:rPr lang="en-US" dirty="0" err="1" smtClean="0"/>
              <a:t>benda</a:t>
            </a:r>
            <a:r>
              <a:rPr lang="en-US" dirty="0" smtClean="0"/>
              <a:t>” , </a:t>
            </a:r>
            <a:r>
              <a:rPr lang="en-US" dirty="0" err="1" smtClean="0"/>
              <a:t>tetapi</a:t>
            </a:r>
            <a:r>
              <a:rPr lang="en-US" dirty="0" smtClean="0"/>
              <a:t> </a:t>
            </a:r>
            <a:r>
              <a:rPr lang="en-US" dirty="0" err="1" smtClean="0"/>
              <a:t>mencakup</a:t>
            </a:r>
            <a:r>
              <a:rPr lang="en-US" dirty="0" smtClean="0"/>
              <a:t> </a:t>
            </a:r>
            <a:r>
              <a:rPr lang="en-US" dirty="0" err="1" smtClean="0"/>
              <a:t>kesatuan</a:t>
            </a:r>
            <a:r>
              <a:rPr lang="en-US" dirty="0" smtClean="0"/>
              <a:t> </a:t>
            </a:r>
            <a:r>
              <a:rPr lang="en-US" dirty="0" err="1" smtClean="0"/>
              <a:t>cara</a:t>
            </a:r>
            <a:r>
              <a:rPr lang="en-US" dirty="0" smtClean="0"/>
              <a:t> </a:t>
            </a:r>
            <a:r>
              <a:rPr lang="en-US" dirty="0" err="1" smtClean="0"/>
              <a:t>berfikir</a:t>
            </a:r>
            <a:r>
              <a:rPr lang="en-US" dirty="0" smtClean="0"/>
              <a:t>, </a:t>
            </a:r>
            <a:r>
              <a:rPr lang="en-US" dirty="0" err="1" smtClean="0"/>
              <a:t>cara</a:t>
            </a:r>
            <a:r>
              <a:rPr lang="en-US" dirty="0" smtClean="0"/>
              <a:t> </a:t>
            </a:r>
            <a:r>
              <a:rPr lang="en-US" dirty="0" err="1" smtClean="0"/>
              <a:t>berbudaya</a:t>
            </a:r>
            <a:r>
              <a:rPr lang="en-US" dirty="0" smtClean="0"/>
              <a:t>, </a:t>
            </a:r>
            <a:r>
              <a:rPr lang="en-US" dirty="0" err="1" smtClean="0"/>
              <a:t>cara</a:t>
            </a:r>
            <a:r>
              <a:rPr lang="en-US" dirty="0" smtClean="0"/>
              <a:t> </a:t>
            </a:r>
            <a:r>
              <a:rPr lang="en-US" dirty="0" err="1" smtClean="0"/>
              <a:t>berperilaku</a:t>
            </a:r>
            <a:r>
              <a:rPr lang="en-US" dirty="0" smtClean="0"/>
              <a:t>, </a:t>
            </a:r>
            <a:r>
              <a:rPr lang="en-US" dirty="0" err="1" smtClean="0"/>
              <a:t>cara</a:t>
            </a:r>
            <a:r>
              <a:rPr lang="en-US" dirty="0" smtClean="0"/>
              <a:t> </a:t>
            </a:r>
            <a:r>
              <a:rPr lang="en-US" dirty="0" err="1" smtClean="0"/>
              <a:t>merasa</a:t>
            </a:r>
            <a:r>
              <a:rPr lang="en-US" dirty="0" smtClean="0"/>
              <a:t>, </a:t>
            </a:r>
            <a:r>
              <a:rPr lang="en-US" dirty="0" err="1" smtClean="0"/>
              <a:t>bahkan</a:t>
            </a:r>
            <a:r>
              <a:rPr lang="en-US" dirty="0" smtClean="0"/>
              <a:t> </a:t>
            </a:r>
            <a:r>
              <a:rPr lang="en-US" dirty="0" err="1" smtClean="0"/>
              <a:t>cara</a:t>
            </a:r>
            <a:r>
              <a:rPr lang="en-US" dirty="0" smtClean="0"/>
              <a:t> </a:t>
            </a:r>
            <a:r>
              <a:rPr lang="en-US" dirty="0" err="1" smtClean="0"/>
              <a:t>bersosialisasi</a:t>
            </a:r>
            <a:r>
              <a:rPr lang="en-US" dirty="0" smtClean="0"/>
              <a:t>.</a:t>
            </a:r>
          </a:p>
          <a:p>
            <a:pPr>
              <a:buFont typeface="Wingdings" pitchFamily="2" charset="2"/>
              <a:buNone/>
              <a:defRPr/>
            </a:pPr>
            <a:r>
              <a:rPr lang="en-US" dirty="0" smtClean="0"/>
              <a:t>	</a:t>
            </a:r>
            <a:r>
              <a:rPr lang="en-US" dirty="0" err="1" smtClean="0"/>
              <a:t>Dengan</a:t>
            </a:r>
            <a:r>
              <a:rPr lang="en-US" dirty="0" smtClean="0"/>
              <a:t> </a:t>
            </a:r>
            <a:r>
              <a:rPr lang="en-US" dirty="0" err="1" smtClean="0"/>
              <a:t>keterbukaan</a:t>
            </a:r>
            <a:r>
              <a:rPr lang="en-US" dirty="0" smtClean="0"/>
              <a:t> </a:t>
            </a:r>
            <a:r>
              <a:rPr lang="en-US" dirty="0" err="1" smtClean="0"/>
              <a:t>informasi</a:t>
            </a:r>
            <a:r>
              <a:rPr lang="en-US" dirty="0" smtClean="0"/>
              <a:t> </a:t>
            </a:r>
            <a:r>
              <a:rPr lang="en-US" dirty="0" err="1" smtClean="0"/>
              <a:t>menjadi</a:t>
            </a:r>
            <a:r>
              <a:rPr lang="en-US" dirty="0" smtClean="0"/>
              <a:t> medium </a:t>
            </a:r>
            <a:r>
              <a:rPr lang="en-US" dirty="0" err="1" smtClean="0"/>
              <a:t>untuk</a:t>
            </a:r>
            <a:r>
              <a:rPr lang="en-US" dirty="0" smtClean="0"/>
              <a:t> </a:t>
            </a:r>
            <a:r>
              <a:rPr lang="en-US" dirty="0" err="1" smtClean="0"/>
              <a:t>berinteraksi</a:t>
            </a:r>
            <a:r>
              <a:rPr lang="en-US" dirty="0" smtClean="0"/>
              <a:t> </a:t>
            </a:r>
            <a:r>
              <a:rPr lang="en-US" dirty="0" err="1" smtClean="0"/>
              <a:t>yg</a:t>
            </a:r>
            <a:r>
              <a:rPr lang="en-US" dirty="0" smtClean="0"/>
              <a:t> </a:t>
            </a:r>
            <a:r>
              <a:rPr lang="en-US" dirty="0" err="1" smtClean="0"/>
              <a:t>dapat</a:t>
            </a:r>
            <a:r>
              <a:rPr lang="en-US" dirty="0" smtClean="0"/>
              <a:t> </a:t>
            </a:r>
            <a:r>
              <a:rPr lang="en-US" dirty="0" err="1" smtClean="0"/>
              <a:t>meningkatkan</a:t>
            </a:r>
            <a:r>
              <a:rPr lang="en-US" dirty="0" smtClean="0"/>
              <a:t> </a:t>
            </a:r>
            <a:r>
              <a:rPr lang="en-US" dirty="0" err="1" smtClean="0"/>
              <a:t>kepercayaan</a:t>
            </a:r>
            <a:r>
              <a:rPr lang="en-US" dirty="0" smtClean="0"/>
              <a:t>, yang </a:t>
            </a:r>
            <a:r>
              <a:rPr lang="en-US" dirty="0" err="1" smtClean="0"/>
              <a:t>dapat</a:t>
            </a:r>
            <a:r>
              <a:rPr lang="en-US" dirty="0" smtClean="0"/>
              <a:t> </a:t>
            </a:r>
            <a:r>
              <a:rPr lang="en-US" dirty="0" err="1" smtClean="0"/>
              <a:t>mendorong</a:t>
            </a:r>
            <a:r>
              <a:rPr lang="en-US" dirty="0" smtClean="0"/>
              <a:t> </a:t>
            </a:r>
            <a:r>
              <a:rPr lang="en-US" dirty="0" err="1" smtClean="0"/>
              <a:t>kerja</a:t>
            </a:r>
            <a:r>
              <a:rPr lang="en-US" dirty="0" smtClean="0"/>
              <a:t> </a:t>
            </a:r>
            <a:r>
              <a:rPr lang="en-US" dirty="0" err="1" smtClean="0"/>
              <a:t>sama</a:t>
            </a:r>
            <a:r>
              <a:rPr lang="en-US" dirty="0" smtClean="0"/>
              <a:t> </a:t>
            </a:r>
            <a:r>
              <a:rPr lang="en-US" dirty="0" err="1" smtClean="0"/>
              <a:t>dalam</a:t>
            </a:r>
            <a:r>
              <a:rPr lang="en-US" dirty="0" smtClean="0"/>
              <a:t> </a:t>
            </a:r>
            <a:r>
              <a:rPr lang="en-US" dirty="0" err="1" smtClean="0"/>
              <a:t>menggapai</a:t>
            </a:r>
            <a:r>
              <a:rPr lang="en-US" dirty="0" smtClean="0"/>
              <a:t> </a:t>
            </a:r>
            <a:r>
              <a:rPr lang="en-US" dirty="0" err="1" smtClean="0"/>
              <a:t>tujuan</a:t>
            </a:r>
            <a:r>
              <a:rPr lang="en-US" dirty="0" smtClean="0"/>
              <a:t> </a:t>
            </a:r>
            <a:r>
              <a:rPr lang="en-US" dirty="0" err="1" smtClean="0"/>
              <a:t>atau</a:t>
            </a:r>
            <a:r>
              <a:rPr lang="en-US" dirty="0" smtClean="0"/>
              <a:t> </a:t>
            </a:r>
            <a:r>
              <a:rPr lang="en-US" dirty="0" err="1" smtClean="0"/>
              <a:t>dlm</a:t>
            </a:r>
            <a:r>
              <a:rPr lang="en-US" dirty="0" smtClean="0"/>
              <a:t> </a:t>
            </a:r>
            <a:r>
              <a:rPr lang="en-US" dirty="0" err="1" smtClean="0"/>
              <a:t>menghadapi</a:t>
            </a:r>
            <a:r>
              <a:rPr lang="en-US" dirty="0" smtClean="0"/>
              <a:t> </a:t>
            </a:r>
            <a:r>
              <a:rPr lang="en-US" dirty="0" err="1" smtClean="0"/>
              <a:t>persoalan-persoalan</a:t>
            </a:r>
            <a:r>
              <a:rPr lang="en-US" dirty="0" smtClean="0"/>
              <a:t> </a:t>
            </a:r>
            <a:r>
              <a:rPr lang="en-US" dirty="0" err="1" smtClean="0"/>
              <a:t>bersama</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Content Placeholder 2"/>
          <p:cNvSpPr>
            <a:spLocks noGrp="1"/>
          </p:cNvSpPr>
          <p:nvPr>
            <p:ph idx="1"/>
          </p:nvPr>
        </p:nvSpPr>
        <p:spPr>
          <a:xfrm>
            <a:off x="228600" y="304800"/>
            <a:ext cx="8610600" cy="6324600"/>
          </a:xfrm>
        </p:spPr>
        <p:txBody>
          <a:bodyPr/>
          <a:lstStyle/>
          <a:p>
            <a:pPr eaLnBrk="1" hangingPunct="1">
              <a:buFont typeface="Wingdings" pitchFamily="2" charset="2"/>
              <a:buNone/>
            </a:pPr>
            <a:r>
              <a:rPr lang="en-US" smtClean="0"/>
              <a:t>	</a:t>
            </a:r>
            <a:r>
              <a:rPr lang="en-US" sz="3200" smtClean="0"/>
              <a:t>Beberapa desa yg telah memiliki SID menyadari bahwa informasi itu sangat penting terutama dalam rangka membagi tugas-tugas pekerjaan dengan warga masyarakat.</a:t>
            </a:r>
          </a:p>
          <a:p>
            <a:pPr eaLnBrk="1" hangingPunct="1">
              <a:buFont typeface="Wingdings" pitchFamily="2" charset="2"/>
              <a:buNone/>
            </a:pPr>
            <a:r>
              <a:rPr lang="en-US" sz="3200" smtClean="0"/>
              <a:t>	Contoh Desa Mandalamekar mendistribusikan  kegiatan-kegiatan atau rencana-rencana yang akan dilaksanakan  melalui media radio komunitas, web, brosur, blok, dan portal.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347</TotalTime>
  <Words>1052</Words>
  <Application>Microsoft Office PowerPoint</Application>
  <PresentationFormat>On-screen Show (4:3)</PresentationFormat>
  <Paragraphs>164</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Solstice</vt:lpstr>
      <vt:lpstr>KONSEP,  TUJUAN, DAN MANFAAT SISTEM INFORMASI DESA</vt:lpstr>
      <vt:lpstr>Slide 2</vt:lpstr>
      <vt:lpstr>SISTEM INFORMASI DESA – UU DESA (PS. 86)</vt:lpstr>
      <vt:lpstr>SISTEM INFORMASI DESA</vt:lpstr>
      <vt:lpstr>Slide 5</vt:lpstr>
      <vt:lpstr>TUJUAN SID</vt:lpstr>
      <vt:lpstr>MANFAAT SID</vt:lpstr>
      <vt:lpstr>2. SID UTK KETERBUKAAN INFORMASI</vt:lpstr>
      <vt:lpstr>Slide 9</vt:lpstr>
      <vt:lpstr>Slide 10</vt:lpstr>
      <vt:lpstr>3. SID untuk Pendataan Kemiskinan</vt:lpstr>
      <vt:lpstr>Slide 12</vt:lpstr>
      <vt:lpstr>4. SID untuk Pelayanan Publik</vt:lpstr>
      <vt:lpstr>Slide 14</vt:lpstr>
      <vt:lpstr>5. Penanggulangan Kebencanaan.</vt:lpstr>
      <vt:lpstr>Slide 16</vt:lpstr>
      <vt:lpstr>MANFAAT SID BAGI WARGA</vt:lpstr>
      <vt:lpstr>MANFAAT SID BAGI DESA</vt:lpstr>
      <vt:lpstr>Lanjutan</vt:lpstr>
      <vt:lpstr>MANFAAT SID BAGI RELASI ANTAR DESA</vt:lpstr>
      <vt:lpstr>MANFAAT SID BAGI KAB.</vt:lpstr>
      <vt:lpstr>TAHAP MEMBANGUN SID DI TINGKAT DESA</vt:lpstr>
      <vt:lpstr>10 Langkah Membangun Sistem Informasi Desa</vt:lpstr>
      <vt:lpstr>Slide 24</vt:lpstr>
      <vt:lpstr>Slide 25</vt:lpstr>
      <vt:lpstr>Slide 26</vt:lpstr>
      <vt:lpstr>Slide 27</vt:lpstr>
      <vt:lpstr>TERIMAKASIH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PMD D3</dc:creator>
  <cp:lastModifiedBy>Heri</cp:lastModifiedBy>
  <cp:revision>7</cp:revision>
  <dcterms:created xsi:type="dcterms:W3CDTF">2018-10-01T01:26:00Z</dcterms:created>
  <dcterms:modified xsi:type="dcterms:W3CDTF">2019-09-30T10:16:40Z</dcterms:modified>
</cp:coreProperties>
</file>