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2" r:id="rId5"/>
    <p:sldId id="260" r:id="rId6"/>
    <p:sldId id="261" r:id="rId7"/>
    <p:sldId id="273" r:id="rId8"/>
    <p:sldId id="274" r:id="rId9"/>
    <p:sldId id="264" r:id="rId10"/>
    <p:sldId id="275" r:id="rId11"/>
    <p:sldId id="276" r:id="rId12"/>
    <p:sldId id="277" r:id="rId13"/>
    <p:sldId id="278" r:id="rId14"/>
    <p:sldId id="283" r:id="rId15"/>
    <p:sldId id="281" r:id="rId16"/>
    <p:sldId id="286" r:id="rId17"/>
    <p:sldId id="289" r:id="rId18"/>
    <p:sldId id="279" r:id="rId19"/>
    <p:sldId id="284" r:id="rId20"/>
    <p:sldId id="28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5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0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7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7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3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8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2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3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529C-B483-4AEC-BC2E-6E6A80D155A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BCCF1-D8F5-4330-B878-F23A0C465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8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Undang-undang No 1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1957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Pemerintahan Daerah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7924800" cy="4191000"/>
          </a:xfrm>
        </p:spPr>
        <p:txBody>
          <a:bodyPr/>
          <a:lstStyle/>
          <a:p>
            <a:pPr lvl="0"/>
            <a:endParaRPr lang="en-AU" dirty="0" smtClean="0">
              <a:solidFill>
                <a:schemeClr val="tx1"/>
              </a:solidFill>
            </a:endParaRPr>
          </a:p>
          <a:p>
            <a:pPr lvl="0"/>
            <a:endParaRPr lang="en-AU" dirty="0">
              <a:solidFill>
                <a:schemeClr val="tx1"/>
              </a:solidFill>
            </a:endParaRPr>
          </a:p>
          <a:p>
            <a:pPr lvl="0"/>
            <a:r>
              <a:rPr lang="en-AU" dirty="0" smtClean="0">
                <a:solidFill>
                  <a:schemeClr val="tx1"/>
                </a:solidFill>
              </a:rPr>
              <a:t>Pemerintahan </a:t>
            </a:r>
            <a:r>
              <a:rPr lang="en-AU" dirty="0">
                <a:solidFill>
                  <a:schemeClr val="tx1"/>
                </a:solidFill>
              </a:rPr>
              <a:t>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smtClean="0">
                <a:solidFill>
                  <a:schemeClr val="tx1"/>
                </a:solidFill>
              </a:rPr>
              <a:t>1957-1965</a:t>
            </a:r>
            <a:endParaRPr lang="en-AU" dirty="0">
              <a:solidFill>
                <a:schemeClr val="tx1"/>
              </a:solidFill>
            </a:endParaRPr>
          </a:p>
          <a:p>
            <a:pPr lvl="0"/>
            <a:r>
              <a:rPr lang="en-AU" dirty="0" smtClean="0">
                <a:solidFill>
                  <a:schemeClr val="tx1"/>
                </a:solidFill>
              </a:rPr>
              <a:t>Pemerintahan </a:t>
            </a:r>
            <a:r>
              <a:rPr lang="en-AU" dirty="0">
                <a:solidFill>
                  <a:schemeClr val="tx1"/>
                </a:solidFill>
              </a:rPr>
              <a:t>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masa1965-1974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086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+mn-lt"/>
                <a:cs typeface="Arial" pitchFamily="34" charset="0"/>
              </a:rPr>
              <a:t>Undang-undang </a:t>
            </a:r>
            <a:r>
              <a:rPr lang="en-US" sz="2800" b="1" dirty="0" err="1">
                <a:latin typeface="+mn-lt"/>
                <a:cs typeface="Arial" pitchFamily="34" charset="0"/>
              </a:rPr>
              <a:t>Nomor</a:t>
            </a:r>
            <a:r>
              <a:rPr lang="en-US" sz="2800" b="1" dirty="0">
                <a:latin typeface="+mn-lt"/>
                <a:cs typeface="Arial" pitchFamily="34" charset="0"/>
              </a:rPr>
              <a:t> 18 </a:t>
            </a:r>
            <a:r>
              <a:rPr lang="en-US" sz="2800" b="1" dirty="0" err="1">
                <a:latin typeface="+mn-lt"/>
                <a:cs typeface="Arial" pitchFamily="34" charset="0"/>
              </a:rPr>
              <a:t>Tahun</a:t>
            </a:r>
            <a:r>
              <a:rPr lang="en-US" sz="2800" b="1" dirty="0">
                <a:latin typeface="+mn-lt"/>
                <a:cs typeface="Arial" pitchFamily="34" charset="0"/>
              </a:rPr>
              <a:t> 1965 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tentang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>
                <a:latin typeface="+mn-lt"/>
                <a:cs typeface="Arial" pitchFamily="34" charset="0"/>
              </a:rPr>
              <a:t>Pokok-pokok</a:t>
            </a:r>
            <a:r>
              <a:rPr lang="en-US" sz="2800" b="1" dirty="0">
                <a:latin typeface="+mn-lt"/>
                <a:cs typeface="Arial" pitchFamily="34" charset="0"/>
              </a:rPr>
              <a:t> Pemerintahan Daerah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Undang-Undang No 18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smtClean="0"/>
              <a:t>1965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prinsipil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berlaku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Tudak</a:t>
            </a:r>
            <a:r>
              <a:rPr lang="en-US" sz="2800" dirty="0" smtClean="0"/>
              <a:t> </a:t>
            </a:r>
            <a:r>
              <a:rPr lang="en-US" sz="2800" dirty="0" err="1" smtClean="0"/>
              <a:t>dirangkapnya</a:t>
            </a:r>
            <a:r>
              <a:rPr lang="en-US" sz="2800" dirty="0" smtClean="0"/>
              <a:t> </a:t>
            </a:r>
            <a:r>
              <a:rPr lang="en-US" sz="2800" dirty="0" err="1" smtClean="0"/>
              <a:t>lagi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</a:t>
            </a:r>
            <a:r>
              <a:rPr lang="en-US" sz="2800" dirty="0" err="1" smtClean="0"/>
              <a:t>ketua</a:t>
            </a:r>
            <a:r>
              <a:rPr lang="en-US" sz="2800" dirty="0"/>
              <a:t> 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Daerah </a:t>
            </a:r>
            <a:r>
              <a:rPr lang="en-US" sz="2800" dirty="0" err="1"/>
              <a:t>Gotong</a:t>
            </a:r>
            <a:r>
              <a:rPr lang="en-US" sz="2800" dirty="0"/>
              <a:t> </a:t>
            </a:r>
            <a:r>
              <a:rPr lang="en-US" sz="2800" dirty="0" err="1" smtClean="0"/>
              <a:t>Royong</a:t>
            </a:r>
            <a:r>
              <a:rPr lang="en-US" sz="2800" dirty="0" smtClean="0"/>
              <a:t> ( DPR-GR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kepala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Dilepaskannya</a:t>
            </a:r>
            <a:r>
              <a:rPr lang="en-US" sz="2800" dirty="0" smtClean="0"/>
              <a:t> </a:t>
            </a:r>
            <a:r>
              <a:rPr lang="en-US" sz="2800" dirty="0" err="1" smtClean="0"/>
              <a:t>larangan</a:t>
            </a:r>
            <a:r>
              <a:rPr lang="en-US" sz="2800" dirty="0" smtClean="0"/>
              <a:t> </a:t>
            </a:r>
            <a:r>
              <a:rPr lang="en-US" sz="2800" dirty="0" err="1" smtClean="0"/>
              <a:t>keanggotaan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politik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/>
              <a:t>K</a:t>
            </a:r>
            <a:r>
              <a:rPr lang="en-US" sz="2800" dirty="0" smtClean="0"/>
              <a:t>epala </a:t>
            </a:r>
            <a:r>
              <a:rPr lang="en-US" sz="2800" dirty="0"/>
              <a:t>D</a:t>
            </a:r>
            <a:r>
              <a:rPr lang="en-US" sz="2800" dirty="0" smtClean="0"/>
              <a:t>aerah </a:t>
            </a:r>
            <a:r>
              <a:rPr lang="en-US" sz="2800" dirty="0" err="1" smtClean="0"/>
              <a:t>dan</a:t>
            </a:r>
            <a:r>
              <a:rPr lang="en-US" sz="2800" dirty="0" smtClean="0"/>
              <a:t> 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 Pemerintah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(BPH)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lagi</a:t>
            </a:r>
            <a:r>
              <a:rPr lang="en-US" sz="2800" dirty="0" smtClean="0"/>
              <a:t> Kepala Daerah </a:t>
            </a:r>
            <a:r>
              <a:rPr lang="en-US" sz="2800" dirty="0" err="1" smtClean="0"/>
              <a:t>didudukkan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konstitutif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sesepuh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5248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638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 </a:t>
            </a:r>
            <a:r>
              <a:rPr lang="en-US" sz="2400" dirty="0"/>
              <a:t>M</a:t>
            </a:r>
            <a:r>
              <a:rPr lang="en-US" sz="2400" dirty="0" smtClean="0"/>
              <a:t>enurut Undang-Undang </a:t>
            </a:r>
            <a:r>
              <a:rPr lang="en-US" sz="2400" dirty="0"/>
              <a:t>No 18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smtClean="0"/>
              <a:t>1965 </a:t>
            </a:r>
            <a:r>
              <a:rPr lang="en-US" sz="2400" dirty="0" err="1" smtClean="0"/>
              <a:t>susunanan</a:t>
            </a:r>
            <a:r>
              <a:rPr lang="en-US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Pemerintahan </a:t>
            </a:r>
            <a:r>
              <a:rPr lang="en-US" sz="2400" dirty="0"/>
              <a:t>D</a:t>
            </a:r>
            <a:r>
              <a:rPr lang="en-US" sz="2400" dirty="0" smtClean="0"/>
              <a:t>aerah </a:t>
            </a:r>
            <a:r>
              <a:rPr lang="en-US" sz="2400" dirty="0" err="1" smtClean="0"/>
              <a:t>diatur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Pemerintah Daerah 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Kepala Daerah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Daerah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Kepala </a:t>
            </a:r>
            <a:r>
              <a:rPr lang="en-US" sz="2400" dirty="0"/>
              <a:t>Daerah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sehari-hari</a:t>
            </a:r>
            <a:r>
              <a:rPr lang="en-US" sz="2400" dirty="0" smtClean="0"/>
              <a:t>  </a:t>
            </a:r>
            <a:r>
              <a:rPr lang="en-US" sz="2400" dirty="0" err="1" smtClean="0"/>
              <a:t>dibantu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wakil </a:t>
            </a:r>
            <a:r>
              <a:rPr lang="en-US" sz="2400" dirty="0" smtClean="0"/>
              <a:t>Kepala </a:t>
            </a:r>
            <a:r>
              <a:rPr lang="en-US" sz="2400" dirty="0" smtClean="0"/>
              <a:t>Daerah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dirty="0" err="1" smtClean="0"/>
              <a:t>Badan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Harian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smtClean="0"/>
              <a:t>Daerah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ketua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wakil </a:t>
            </a:r>
            <a:r>
              <a:rPr lang="en-US" sz="2400" dirty="0" err="1" smtClean="0"/>
              <a:t>ketua</a:t>
            </a:r>
            <a:r>
              <a:rPr lang="en-US" sz="2400" dirty="0" smtClean="0"/>
              <a:t> yang </a:t>
            </a:r>
            <a:r>
              <a:rPr lang="en-US" sz="2400" dirty="0" err="1" smtClean="0"/>
              <a:t>jumlahnya</a:t>
            </a:r>
            <a:r>
              <a:rPr lang="en-US" sz="2400" dirty="0" smtClean="0"/>
              <a:t> 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poros</a:t>
            </a:r>
            <a:r>
              <a:rPr lang="en-US" sz="2400" dirty="0" smtClean="0"/>
              <a:t> </a:t>
            </a:r>
            <a:r>
              <a:rPr lang="en-US" sz="2400" dirty="0" err="1" smtClean="0"/>
              <a:t>Nasakom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400" dirty="0" err="1" smtClean="0"/>
              <a:t>Penyelenggaraan</a:t>
            </a:r>
            <a:r>
              <a:rPr lang="en-US" sz="2400" dirty="0" smtClean="0"/>
              <a:t> Administrasi yang </a:t>
            </a:r>
            <a:r>
              <a:rPr lang="en-US" sz="2400" dirty="0" err="1" smtClean="0"/>
              <a:t>berhubungan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Pemerintahan Daerah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 yang </a:t>
            </a:r>
            <a:r>
              <a:rPr lang="en-US" sz="2400" dirty="0" err="1" smtClean="0"/>
              <a:t>dikepalai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/>
              <a:t>Sekretaris</a:t>
            </a:r>
            <a:r>
              <a:rPr lang="en-US" sz="2400" dirty="0"/>
              <a:t> Daerah 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269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K</a:t>
            </a:r>
            <a:r>
              <a:rPr lang="en-US" sz="3300" b="1" dirty="0" err="1" smtClean="0"/>
              <a:t>elemahan</a:t>
            </a:r>
            <a:r>
              <a:rPr lang="en-US" sz="3300" dirty="0" smtClean="0"/>
              <a:t> </a:t>
            </a:r>
            <a:r>
              <a:rPr lang="en-US" sz="3300" dirty="0"/>
              <a:t>Undang-Undang No 18 </a:t>
            </a:r>
            <a:r>
              <a:rPr lang="en-US" sz="3300" dirty="0" err="1"/>
              <a:t>tahun</a:t>
            </a:r>
            <a:r>
              <a:rPr lang="en-US" sz="3300" dirty="0"/>
              <a:t> 1965 </a:t>
            </a:r>
            <a:endParaRPr lang="en-US" sz="33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/>
              <a:t>Menganut</a:t>
            </a:r>
            <a:r>
              <a:rPr lang="en-US" sz="3300" dirty="0" smtClean="0"/>
              <a:t> </a:t>
            </a:r>
            <a:r>
              <a:rPr lang="en-US" sz="3300" dirty="0" err="1" smtClean="0"/>
              <a:t>cita</a:t>
            </a:r>
            <a:r>
              <a:rPr lang="en-US" sz="3300" dirty="0" smtClean="0"/>
              <a:t> “</a:t>
            </a:r>
            <a:r>
              <a:rPr lang="en-US" sz="3300" dirty="0" err="1" smtClean="0"/>
              <a:t>ketunggalan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“</a:t>
            </a:r>
            <a:r>
              <a:rPr lang="en-US" sz="3300" dirty="0" err="1" smtClean="0"/>
              <a:t>keseragaman</a:t>
            </a:r>
            <a:r>
              <a:rPr lang="en-US" sz="3300" dirty="0" smtClean="0"/>
              <a:t>” </a:t>
            </a:r>
            <a:r>
              <a:rPr lang="en-US" sz="3300" dirty="0" err="1" smtClean="0"/>
              <a:t>untuk</a:t>
            </a:r>
            <a:r>
              <a:rPr lang="en-US" sz="3300" dirty="0" smtClean="0"/>
              <a:t> </a:t>
            </a:r>
            <a:r>
              <a:rPr lang="en-US" sz="3300" dirty="0" err="1" smtClean="0"/>
              <a:t>penyelenggaraan</a:t>
            </a:r>
            <a:r>
              <a:rPr lang="en-US" sz="3300" dirty="0" smtClean="0"/>
              <a:t> </a:t>
            </a:r>
            <a:r>
              <a:rPr lang="en-US" sz="3300" dirty="0" err="1" smtClean="0"/>
              <a:t>desentralisasi</a:t>
            </a:r>
            <a:r>
              <a:rPr lang="en-US" sz="3300" dirty="0" smtClean="0"/>
              <a:t> </a:t>
            </a:r>
            <a:r>
              <a:rPr lang="en-US" sz="3300" dirty="0" err="1" smtClean="0"/>
              <a:t>diselurh</a:t>
            </a:r>
            <a:r>
              <a:rPr lang="en-US" sz="3300" dirty="0" smtClean="0"/>
              <a:t> Indonesia (</a:t>
            </a:r>
            <a:r>
              <a:rPr lang="en-US" sz="3300" dirty="0" err="1" smtClean="0"/>
              <a:t>T.Liang</a:t>
            </a:r>
            <a:r>
              <a:rPr lang="en-US" sz="3300" dirty="0" smtClean="0"/>
              <a:t> </a:t>
            </a:r>
            <a:r>
              <a:rPr lang="en-US" sz="3300" dirty="0" err="1" smtClean="0"/>
              <a:t>Gie</a:t>
            </a:r>
            <a:r>
              <a:rPr lang="en-US" sz="3300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/>
              <a:t>Pembagian</a:t>
            </a:r>
            <a:r>
              <a:rPr lang="en-US" sz="3300" dirty="0" smtClean="0"/>
              <a:t> </a:t>
            </a:r>
            <a:r>
              <a:rPr lang="en-US" sz="3300" dirty="0" err="1" smtClean="0"/>
              <a:t>daerah</a:t>
            </a:r>
            <a:r>
              <a:rPr lang="en-US" sz="3300" dirty="0" smtClean="0"/>
              <a:t> </a:t>
            </a:r>
            <a:r>
              <a:rPr lang="en-US" sz="3300" dirty="0" err="1" smtClean="0"/>
              <a:t>dalam</a:t>
            </a:r>
            <a:r>
              <a:rPr lang="en-US" sz="3300" dirty="0" smtClean="0"/>
              <a:t> </a:t>
            </a:r>
            <a:r>
              <a:rPr lang="en-US" sz="3300" dirty="0" err="1" smtClean="0"/>
              <a:t>tiga</a:t>
            </a:r>
            <a:r>
              <a:rPr lang="en-US" sz="3300" dirty="0" smtClean="0"/>
              <a:t> </a:t>
            </a:r>
            <a:r>
              <a:rPr lang="en-US" sz="3300" dirty="0" err="1" smtClean="0"/>
              <a:t>tingkatan</a:t>
            </a:r>
            <a:r>
              <a:rPr lang="en-US" sz="3300" dirty="0" smtClean="0"/>
              <a:t>, Kepala Daerah </a:t>
            </a:r>
            <a:r>
              <a:rPr lang="en-US" sz="3300" dirty="0" err="1" smtClean="0"/>
              <a:t>merupakan</a:t>
            </a:r>
            <a:r>
              <a:rPr lang="en-US" sz="3300" dirty="0" smtClean="0"/>
              <a:t> </a:t>
            </a:r>
            <a:r>
              <a:rPr lang="en-US" sz="3300" dirty="0" err="1" smtClean="0"/>
              <a:t>alat</a:t>
            </a:r>
            <a:r>
              <a:rPr lang="en-US" sz="3300" dirty="0" smtClean="0"/>
              <a:t> </a:t>
            </a:r>
            <a:r>
              <a:rPr lang="en-US" sz="3300" dirty="0" err="1" smtClean="0"/>
              <a:t>daerah</a:t>
            </a:r>
            <a:r>
              <a:rPr lang="en-US" sz="3300" dirty="0" smtClean="0"/>
              <a:t> </a:t>
            </a:r>
            <a:r>
              <a:rPr lang="en-US" sz="3300" dirty="0" err="1" smtClean="0"/>
              <a:t>maupun</a:t>
            </a:r>
            <a:r>
              <a:rPr lang="en-US" sz="3300" dirty="0" smtClean="0"/>
              <a:t> </a:t>
            </a:r>
            <a:r>
              <a:rPr lang="en-US" sz="3300" dirty="0" err="1" smtClean="0"/>
              <a:t>alat</a:t>
            </a:r>
            <a:r>
              <a:rPr lang="en-US" sz="3300" dirty="0" smtClean="0"/>
              <a:t> </a:t>
            </a:r>
            <a:r>
              <a:rPr lang="en-US" sz="3300" dirty="0" err="1" smtClean="0"/>
              <a:t>pusat</a:t>
            </a:r>
            <a:r>
              <a:rPr lang="en-US" sz="3300" dirty="0" smtClean="0"/>
              <a:t> </a:t>
            </a:r>
            <a:r>
              <a:rPr lang="en-US" sz="3300" dirty="0" err="1" smtClean="0"/>
              <a:t>hingga</a:t>
            </a:r>
            <a:r>
              <a:rPr lang="en-US" sz="3300" dirty="0" smtClean="0"/>
              <a:t> </a:t>
            </a:r>
            <a:r>
              <a:rPr lang="en-US" sz="3300" dirty="0" err="1" smtClean="0"/>
              <a:t>terjadi</a:t>
            </a:r>
            <a:r>
              <a:rPr lang="en-US" sz="3300" dirty="0" smtClean="0"/>
              <a:t> </a:t>
            </a:r>
            <a:r>
              <a:rPr lang="en-US" sz="3300" dirty="0" err="1" smtClean="0"/>
              <a:t>pemupukan</a:t>
            </a:r>
            <a:r>
              <a:rPr lang="en-US" sz="3300" dirty="0" smtClean="0"/>
              <a:t> </a:t>
            </a:r>
            <a:r>
              <a:rPr lang="en-US" sz="3300" dirty="0" err="1" smtClean="0"/>
              <a:t>kekuasaan</a:t>
            </a:r>
            <a:r>
              <a:rPr lang="en-US" sz="3300" dirty="0" smtClean="0"/>
              <a:t> </a:t>
            </a:r>
            <a:r>
              <a:rPr lang="en-US" sz="3300" dirty="0" err="1" smtClean="0"/>
              <a:t>pada</a:t>
            </a:r>
            <a:r>
              <a:rPr lang="en-US" sz="3300" dirty="0" smtClean="0"/>
              <a:t> </a:t>
            </a:r>
            <a:r>
              <a:rPr lang="en-US" sz="3300" dirty="0" err="1" smtClean="0"/>
              <a:t>tingkat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dirty="0" err="1" smtClean="0"/>
              <a:t>Sistem</a:t>
            </a:r>
            <a:r>
              <a:rPr lang="en-US" sz="3300" dirty="0" smtClean="0"/>
              <a:t> </a:t>
            </a:r>
            <a:r>
              <a:rPr lang="en-US" sz="3300" dirty="0" err="1" smtClean="0"/>
              <a:t>pengawasan</a:t>
            </a:r>
            <a:r>
              <a:rPr lang="en-US" sz="3300" dirty="0" smtClean="0"/>
              <a:t> </a:t>
            </a:r>
            <a:r>
              <a:rPr lang="en-US" sz="3300" dirty="0" err="1" smtClean="0"/>
              <a:t>bertingkat</a:t>
            </a:r>
            <a:r>
              <a:rPr lang="en-US" sz="3300" dirty="0" smtClean="0"/>
              <a:t> </a:t>
            </a:r>
            <a:r>
              <a:rPr lang="en-US" sz="3300" dirty="0" err="1" smtClean="0"/>
              <a:t>dimana</a:t>
            </a:r>
            <a:r>
              <a:rPr lang="en-US" sz="3300" dirty="0" smtClean="0"/>
              <a:t> Daerah Tingkat I </a:t>
            </a:r>
            <a:r>
              <a:rPr lang="en-US" sz="3300" dirty="0" err="1" smtClean="0"/>
              <a:t>mengawasi</a:t>
            </a:r>
            <a:r>
              <a:rPr lang="en-US" sz="3300" dirty="0" smtClean="0"/>
              <a:t> </a:t>
            </a:r>
            <a:r>
              <a:rPr lang="en-US" sz="3300" dirty="0"/>
              <a:t>Daerah Tingkat </a:t>
            </a:r>
            <a:r>
              <a:rPr lang="en-US" sz="3300" dirty="0" smtClean="0"/>
              <a:t>II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/>
              <a:t>Daerah Tingkat II </a:t>
            </a:r>
            <a:r>
              <a:rPr lang="en-US" sz="3300" dirty="0" err="1" smtClean="0"/>
              <a:t>mengawasi</a:t>
            </a:r>
            <a:r>
              <a:rPr lang="en-US" sz="3300" dirty="0" smtClean="0"/>
              <a:t> </a:t>
            </a:r>
            <a:r>
              <a:rPr lang="en-US" sz="3300" dirty="0"/>
              <a:t>Daerah Tingkat </a:t>
            </a:r>
            <a:r>
              <a:rPr lang="en-US" sz="3300" dirty="0" smtClean="0"/>
              <a:t>III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dalam</a:t>
            </a:r>
            <a:r>
              <a:rPr lang="en-US" sz="3300" dirty="0" smtClean="0"/>
              <a:t> </a:t>
            </a:r>
            <a:r>
              <a:rPr lang="en-US" sz="3300" dirty="0" err="1" smtClean="0"/>
              <a:t>prakteknya</a:t>
            </a:r>
            <a:r>
              <a:rPr lang="en-US" sz="3300" dirty="0" smtClean="0"/>
              <a:t>  </a:t>
            </a:r>
            <a:r>
              <a:rPr lang="en-US" sz="3300" dirty="0" err="1" smtClean="0"/>
              <a:t>terjadi</a:t>
            </a:r>
            <a:r>
              <a:rPr lang="en-US" sz="3300" dirty="0" smtClean="0"/>
              <a:t> </a:t>
            </a:r>
            <a:r>
              <a:rPr lang="en-US" sz="3300" dirty="0" err="1" smtClean="0"/>
              <a:t>pengawasan</a:t>
            </a:r>
            <a:r>
              <a:rPr lang="en-US" sz="3300" dirty="0" smtClean="0"/>
              <a:t> yang </a:t>
            </a:r>
            <a:r>
              <a:rPr lang="en-US" sz="3300" dirty="0" err="1" smtClean="0"/>
              <a:t>represif</a:t>
            </a:r>
            <a:r>
              <a:rPr lang="en-US" sz="3300" dirty="0" smtClean="0"/>
              <a:t> </a:t>
            </a:r>
            <a:r>
              <a:rPr lang="en-US" sz="3300" dirty="0" err="1" smtClean="0"/>
              <a:t>sehingga</a:t>
            </a:r>
            <a:r>
              <a:rPr lang="en-US" sz="3300" dirty="0" smtClean="0"/>
              <a:t> </a:t>
            </a:r>
            <a:r>
              <a:rPr lang="en-US" sz="3300" dirty="0" err="1" smtClean="0"/>
              <a:t>menimbulkan</a:t>
            </a:r>
            <a:r>
              <a:rPr lang="en-US" sz="3300" dirty="0" smtClean="0"/>
              <a:t> </a:t>
            </a:r>
            <a:r>
              <a:rPr lang="en-US" sz="3300" dirty="0" err="1" smtClean="0"/>
              <a:t>ketegangan</a:t>
            </a:r>
            <a:r>
              <a:rPr lang="en-US" sz="3300" dirty="0" smtClean="0"/>
              <a:t> </a:t>
            </a:r>
            <a:r>
              <a:rPr lang="en-US" sz="3300" dirty="0" err="1" smtClean="0"/>
              <a:t>antara</a:t>
            </a:r>
            <a:r>
              <a:rPr lang="en-US" sz="3300" dirty="0" smtClean="0"/>
              <a:t> </a:t>
            </a:r>
            <a:r>
              <a:rPr lang="en-US" sz="3300" dirty="0" err="1" smtClean="0"/>
              <a:t>kabupaten</a:t>
            </a:r>
            <a:r>
              <a:rPr lang="en-US" sz="3300" dirty="0" smtClean="0"/>
              <a:t> </a:t>
            </a:r>
            <a:r>
              <a:rPr lang="en-US" sz="3300" dirty="0" err="1" smtClean="0"/>
              <a:t>dengan</a:t>
            </a:r>
            <a:r>
              <a:rPr lang="en-US" sz="3300" dirty="0" smtClean="0"/>
              <a:t> </a:t>
            </a:r>
            <a:r>
              <a:rPr lang="en-US" sz="3300" dirty="0" err="1" smtClean="0"/>
              <a:t>kota</a:t>
            </a:r>
            <a:r>
              <a:rPr lang="en-US" sz="3300" dirty="0" smtClean="0"/>
              <a:t> </a:t>
            </a:r>
            <a:r>
              <a:rPr lang="en-US" sz="3300" dirty="0" err="1" smtClean="0"/>
              <a:t>kecil</a:t>
            </a:r>
            <a:r>
              <a:rPr lang="en-US" sz="3300" dirty="0" smtClean="0"/>
              <a:t>. 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403518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The Liang </a:t>
            </a:r>
            <a:r>
              <a:rPr lang="en-US" sz="2800" b="1" dirty="0" err="1" smtClean="0"/>
              <a:t>Gie</a:t>
            </a:r>
            <a:r>
              <a:rPr lang="en-US" sz="2800" b="1" dirty="0"/>
              <a:t> </a:t>
            </a:r>
            <a:r>
              <a:rPr lang="en-US" sz="2800" dirty="0" err="1" smtClean="0"/>
              <a:t>mengatakan</a:t>
            </a:r>
            <a:r>
              <a:rPr lang="en-US" sz="2800" dirty="0" smtClean="0"/>
              <a:t>  </a:t>
            </a:r>
            <a:r>
              <a:rPr lang="en-US" sz="2800" dirty="0" err="1" smtClean="0"/>
              <a:t>tampaknya</a:t>
            </a:r>
            <a:r>
              <a:rPr lang="en-US" sz="2800" dirty="0" smtClean="0"/>
              <a:t> </a:t>
            </a:r>
            <a:r>
              <a:rPr lang="en-US" sz="2800" dirty="0" err="1" smtClean="0"/>
              <a:t>tiada</a:t>
            </a:r>
            <a:r>
              <a:rPr lang="en-US" sz="2800" dirty="0" smtClean="0"/>
              <a:t> </a:t>
            </a:r>
            <a:r>
              <a:rPr lang="en-US" sz="2800" dirty="0" err="1" smtClean="0"/>
              <a:t>harapan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 </a:t>
            </a:r>
            <a:r>
              <a:rPr lang="en-US" sz="2800" dirty="0" err="1" smtClean="0"/>
              <a:t>dibawah</a:t>
            </a:r>
            <a:r>
              <a:rPr lang="en-US" sz="2800" dirty="0" smtClean="0"/>
              <a:t> </a:t>
            </a:r>
            <a:r>
              <a:rPr lang="en-US" sz="2800" dirty="0" smtClean="0"/>
              <a:t>Undang-Undang  </a:t>
            </a:r>
            <a:r>
              <a:rPr lang="en-US" sz="2800" dirty="0" err="1" smtClean="0"/>
              <a:t>desentralissi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di Indonesia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terselenggara</a:t>
            </a:r>
            <a:r>
              <a:rPr lang="en-US" sz="2800" dirty="0" smtClean="0"/>
              <a:t> </a:t>
            </a:r>
            <a:r>
              <a:rPr lang="en-US" sz="2800" dirty="0"/>
              <a:t>P</a:t>
            </a:r>
            <a:r>
              <a:rPr lang="en-US" sz="2800" dirty="0" smtClean="0"/>
              <a:t>emerintahan </a:t>
            </a:r>
            <a:r>
              <a:rPr lang="en-US" sz="2800" dirty="0" smtClean="0"/>
              <a:t>Daerah yang </a:t>
            </a:r>
            <a:r>
              <a:rPr lang="en-US" sz="2800" dirty="0" err="1" smtClean="0"/>
              <a:t>jauh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maju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sudah-sudah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dapatlah</a:t>
            </a:r>
            <a:r>
              <a:rPr lang="en-US" sz="2800" dirty="0" smtClean="0"/>
              <a:t> </a:t>
            </a:r>
            <a:r>
              <a:rPr lang="en-US" sz="2800" dirty="0" err="1" smtClean="0"/>
              <a:t>dimengerti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Majelis</a:t>
            </a:r>
            <a:r>
              <a:rPr lang="en-US" sz="2800" dirty="0" smtClean="0"/>
              <a:t> </a:t>
            </a:r>
            <a:r>
              <a:rPr lang="en-US" sz="2800" dirty="0" err="1" smtClean="0"/>
              <a:t>Permusyawaratan</a:t>
            </a:r>
            <a:r>
              <a:rPr lang="en-US" sz="2800" dirty="0" smtClean="0"/>
              <a:t> </a:t>
            </a:r>
            <a:r>
              <a:rPr lang="en-US" sz="2800" dirty="0"/>
              <a:t>R</a:t>
            </a:r>
            <a:r>
              <a:rPr lang="en-US" sz="2800" dirty="0" smtClean="0"/>
              <a:t>akyat </a:t>
            </a:r>
            <a:r>
              <a:rPr lang="en-US" sz="2800" dirty="0" err="1" smtClean="0"/>
              <a:t>Sementara</a:t>
            </a:r>
            <a:r>
              <a:rPr lang="en-US" sz="2800" dirty="0" smtClean="0"/>
              <a:t> (</a:t>
            </a:r>
            <a:r>
              <a:rPr lang="en-US" sz="2800" dirty="0" smtClean="0"/>
              <a:t>MPRS )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/>
              <a:t>K</a:t>
            </a:r>
            <a:r>
              <a:rPr lang="en-US" sz="2800" dirty="0" err="1" smtClean="0"/>
              <a:t>etetapanya</a:t>
            </a:r>
            <a:r>
              <a:rPr lang="en-US" sz="2800" dirty="0" smtClean="0"/>
              <a:t> </a:t>
            </a:r>
            <a:r>
              <a:rPr lang="en-US" sz="2800" dirty="0" smtClean="0"/>
              <a:t>No XXI/MPRS/1966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Pemberian</a:t>
            </a:r>
            <a:r>
              <a:rPr lang="en-US" sz="2800" dirty="0" smtClean="0"/>
              <a:t> Otonomi </a:t>
            </a:r>
            <a:r>
              <a:rPr lang="en-US" sz="2800" dirty="0" err="1" smtClean="0"/>
              <a:t>Seluas-luasnya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smtClean="0"/>
              <a:t>Daerah, </a:t>
            </a:r>
            <a:r>
              <a:rPr lang="en-US" sz="2800" dirty="0" err="1" smtClean="0"/>
              <a:t>memerintahkan</a:t>
            </a:r>
            <a:r>
              <a:rPr lang="en-US" sz="2800" dirty="0" smtClean="0"/>
              <a:t> agar UU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1965/18 </a:t>
            </a:r>
            <a:r>
              <a:rPr lang="en-US" sz="2800" dirty="0" err="1" smtClean="0"/>
              <a:t>ditinjau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Dengan </a:t>
            </a:r>
            <a:r>
              <a:rPr lang="en-US" sz="2800" dirty="0" err="1" smtClean="0"/>
              <a:t>lahirnya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prinsipil</a:t>
            </a:r>
            <a:r>
              <a:rPr lang="en-US" sz="2800" dirty="0" smtClean="0"/>
              <a:t> </a:t>
            </a:r>
            <a:r>
              <a:rPr lang="en-US" sz="2800" dirty="0" err="1" smtClean="0"/>
              <a:t>bertentangan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/>
              <a:t>O</a:t>
            </a:r>
            <a:r>
              <a:rPr lang="en-US" sz="2800" dirty="0" err="1" smtClean="0"/>
              <a:t>rde</a:t>
            </a:r>
            <a:r>
              <a:rPr lang="en-US" sz="2800" dirty="0" smtClean="0"/>
              <a:t> Lama,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/>
              <a:t>Undang-Undang No 18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smtClean="0"/>
              <a:t>1965 </a:t>
            </a:r>
            <a:r>
              <a:rPr lang="en-US" sz="2800" dirty="0" err="1" smtClean="0"/>
              <a:t>dirasakan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lagi</a:t>
            </a:r>
            <a:r>
              <a:rPr lang="en-US" sz="2800" dirty="0" smtClean="0"/>
              <a:t>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bayak</a:t>
            </a:r>
            <a:r>
              <a:rPr lang="en-US" sz="2800" dirty="0" smtClean="0"/>
              <a:t>  </a:t>
            </a:r>
            <a:r>
              <a:rPr lang="en-US" sz="2800" dirty="0" err="1" smtClean="0"/>
              <a:t>ketentuan-ketentuan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bertentangan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/>
              <a:t>Orde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smtClean="0"/>
              <a:t>. Oleh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akhirnya</a:t>
            </a:r>
            <a:r>
              <a:rPr lang="en-US" sz="2800" dirty="0" smtClean="0"/>
              <a:t> </a:t>
            </a:r>
            <a:r>
              <a:rPr lang="en-US" sz="2800" dirty="0" err="1" smtClean="0"/>
              <a:t>dikeluarkanlah</a:t>
            </a:r>
            <a:r>
              <a:rPr lang="en-US" sz="2800" dirty="0" smtClean="0"/>
              <a:t> </a:t>
            </a:r>
            <a:r>
              <a:rPr lang="en-US" sz="2800" dirty="0"/>
              <a:t>Undang-Undang No  </a:t>
            </a:r>
            <a:r>
              <a:rPr lang="en-US" sz="2800" dirty="0" smtClean="0"/>
              <a:t>6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smtClean="0"/>
              <a:t>1969 yang </a:t>
            </a:r>
            <a:r>
              <a:rPr lang="en-US" sz="2800" dirty="0" err="1" smtClean="0"/>
              <a:t>anatara</a:t>
            </a:r>
            <a:r>
              <a:rPr lang="en-US" sz="2800" dirty="0" smtClean="0"/>
              <a:t> lain  </a:t>
            </a:r>
            <a:r>
              <a:rPr lang="en-US" sz="2800" dirty="0" err="1" smtClean="0"/>
              <a:t>menetapkan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berlakunya</a:t>
            </a:r>
            <a:r>
              <a:rPr lang="en-US" sz="2800" dirty="0" smtClean="0"/>
              <a:t>  </a:t>
            </a:r>
            <a:r>
              <a:rPr lang="en-US" sz="2800" dirty="0"/>
              <a:t>Undang-Undang No 18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smtClean="0"/>
              <a:t>1965. Undang-undang </a:t>
            </a:r>
            <a:r>
              <a:rPr lang="en-US" sz="2800" dirty="0" err="1" smtClean="0"/>
              <a:t>pengganti</a:t>
            </a:r>
            <a:r>
              <a:rPr lang="en-US" sz="2800" dirty="0" smtClean="0"/>
              <a:t> adalah </a:t>
            </a:r>
            <a:r>
              <a:rPr lang="en-US" sz="2800" dirty="0"/>
              <a:t>Undang-undang</a:t>
            </a:r>
            <a:r>
              <a:rPr lang="en-US" sz="2800" dirty="0" smtClean="0"/>
              <a:t>  No 5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1974. 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152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+mn-lt"/>
                <a:cs typeface="Arial" pitchFamily="34" charset="0"/>
              </a:rPr>
              <a:t>Undang-undang </a:t>
            </a:r>
            <a:r>
              <a:rPr lang="en-US" sz="2800" b="1" dirty="0" err="1">
                <a:latin typeface="+mn-lt"/>
                <a:cs typeface="Arial" pitchFamily="34" charset="0"/>
              </a:rPr>
              <a:t>Nomor</a:t>
            </a:r>
            <a:r>
              <a:rPr lang="en-US" sz="2800" b="1" dirty="0">
                <a:latin typeface="+mn-lt"/>
                <a:cs typeface="Arial" pitchFamily="34" charset="0"/>
              </a:rPr>
              <a:t> 5 </a:t>
            </a:r>
            <a:r>
              <a:rPr lang="en-US" sz="2800" b="1" dirty="0" err="1">
                <a:latin typeface="+mn-lt"/>
                <a:cs typeface="Arial" pitchFamily="34" charset="0"/>
              </a:rPr>
              <a:t>Tahun</a:t>
            </a:r>
            <a:r>
              <a:rPr lang="en-US" sz="2800" b="1" dirty="0">
                <a:latin typeface="+mn-lt"/>
                <a:cs typeface="Arial" pitchFamily="34" charset="0"/>
              </a:rPr>
              <a:t> 1974 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tentang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>
                <a:latin typeface="+mn-lt"/>
                <a:cs typeface="Arial" pitchFamily="34" charset="0"/>
              </a:rPr>
              <a:t>Pokok-pokok</a:t>
            </a:r>
            <a:r>
              <a:rPr lang="en-US" sz="2800" b="1" dirty="0">
                <a:latin typeface="+mn-lt"/>
                <a:cs typeface="Arial" pitchFamily="34" charset="0"/>
              </a:rPr>
              <a:t> Pemerintahan di Daerah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5334000"/>
          </a:xfrm>
        </p:spPr>
        <p:txBody>
          <a:bodyPr>
            <a:noAutofit/>
          </a:bodyPr>
          <a:lstStyle/>
          <a:p>
            <a:r>
              <a:rPr lang="en-US" sz="2400" dirty="0" err="1">
                <a:cs typeface="Arial" pitchFamily="34" charset="0"/>
              </a:rPr>
              <a:t>Bertolak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kelemahan-kelemahan</a:t>
            </a:r>
            <a:r>
              <a:rPr lang="en-US" sz="2400" dirty="0">
                <a:cs typeface="Arial" pitchFamily="34" charset="0"/>
              </a:rPr>
              <a:t> Undang-undang </a:t>
            </a:r>
            <a:r>
              <a:rPr lang="en-US" sz="2400" dirty="0" err="1">
                <a:cs typeface="Arial" pitchFamily="34" charset="0"/>
              </a:rPr>
              <a:t>sebelumnya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mk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pd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masa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Orba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dilakukan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perombakan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mendasar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penyelenggaraan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otonomi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melalui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tertuang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Garis-garis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Besar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Haluan</a:t>
            </a:r>
            <a:r>
              <a:rPr lang="en-US" sz="2400" b="1" dirty="0">
                <a:cs typeface="Arial" pitchFamily="34" charset="0"/>
              </a:rPr>
              <a:t> Negara (GBHN) </a:t>
            </a:r>
            <a:r>
              <a:rPr lang="en-US" sz="2400" b="1" dirty="0" err="1">
                <a:cs typeface="Arial" pitchFamily="34" charset="0"/>
              </a:rPr>
              <a:t>dalam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Ketetapan</a:t>
            </a:r>
            <a:r>
              <a:rPr lang="en-US" sz="2400" b="1" dirty="0">
                <a:cs typeface="Arial" pitchFamily="34" charset="0"/>
              </a:rPr>
              <a:t> MPR </a:t>
            </a:r>
            <a:r>
              <a:rPr lang="en-US" sz="2400" b="1" dirty="0" err="1">
                <a:cs typeface="Arial" pitchFamily="34" charset="0"/>
              </a:rPr>
              <a:t>No.IV</a:t>
            </a:r>
            <a:r>
              <a:rPr lang="en-US" sz="2400" b="1" dirty="0">
                <a:cs typeface="Arial" pitchFamily="34" charset="0"/>
              </a:rPr>
              <a:t>/MPR/1973 </a:t>
            </a:r>
            <a:r>
              <a:rPr lang="en-US" sz="2400" b="1" dirty="0" smtClean="0">
                <a:cs typeface="Arial" pitchFamily="34" charset="0"/>
              </a:rPr>
              <a:t>yang </a:t>
            </a:r>
            <a:r>
              <a:rPr lang="en-US" sz="2400" b="1" dirty="0" err="1" smtClean="0">
                <a:cs typeface="Arial" pitchFamily="34" charset="0"/>
              </a:rPr>
              <a:t>antra</a:t>
            </a:r>
            <a:r>
              <a:rPr lang="en-US" sz="2400" b="1" dirty="0" smtClean="0">
                <a:cs typeface="Arial" pitchFamily="34" charset="0"/>
              </a:rPr>
              <a:t> lain </a:t>
            </a:r>
            <a:r>
              <a:rPr lang="en-US" sz="2400" b="1" dirty="0" err="1">
                <a:cs typeface="Arial" pitchFamily="34" charset="0"/>
              </a:rPr>
              <a:t>mengatakan</a:t>
            </a:r>
            <a:r>
              <a:rPr lang="en-US" sz="2400" b="1" dirty="0"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cs typeface="Arial" pitchFamily="34" charset="0"/>
              </a:rPr>
              <a:t>Asas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digunakan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seimbang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dekonsentrasi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dimana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asas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dekonsentrasi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tidak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lagi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dipandang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sbg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>
                <a:cs typeface="Arial" pitchFamily="34" charset="0"/>
              </a:rPr>
              <a:t>suplemen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/</a:t>
            </a:r>
            <a:r>
              <a:rPr lang="en-US" sz="2400" dirty="0" err="1" smtClean="0">
                <a:cs typeface="Arial" pitchFamily="34" charset="0"/>
              </a:rPr>
              <a:t>pelengkap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dri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asas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desentralisasi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>
                <a:cs typeface="Arial" pitchFamily="34" charset="0"/>
              </a:rPr>
              <a:t>Prinsip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dianut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tidak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lagi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asas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seluas-luasnya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melainkan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otonomi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nyata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bertanggungjawab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Dikemudian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hari</a:t>
            </a:r>
            <a:r>
              <a:rPr lang="en-US" sz="2400" dirty="0">
                <a:cs typeface="Arial" pitchFamily="34" charset="0"/>
              </a:rPr>
              <a:t>, MPR dg </a:t>
            </a:r>
            <a:r>
              <a:rPr lang="en-US" sz="2400" dirty="0" err="1">
                <a:cs typeface="Arial" pitchFamily="34" charset="0"/>
              </a:rPr>
              <a:t>ketetapan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MPR No</a:t>
            </a:r>
            <a:r>
              <a:rPr lang="en-US" sz="2400" b="1" dirty="0" smtClean="0">
                <a:cs typeface="Arial" pitchFamily="34" charset="0"/>
              </a:rPr>
              <a:t>. IV </a:t>
            </a:r>
            <a:r>
              <a:rPr lang="en-US" sz="2400" b="1" dirty="0">
                <a:cs typeface="Arial" pitchFamily="34" charset="0"/>
              </a:rPr>
              <a:t>/MPR /1978 </a:t>
            </a:r>
            <a:r>
              <a:rPr lang="en-US" sz="2400" dirty="0" err="1">
                <a:cs typeface="Arial" pitchFamily="34" charset="0"/>
              </a:rPr>
              <a:t>menambahkan</a:t>
            </a:r>
            <a:r>
              <a:rPr lang="en-US" sz="2400" dirty="0">
                <a:cs typeface="Arial" pitchFamily="34" charset="0"/>
              </a:rPr>
              <a:t> kata </a:t>
            </a:r>
            <a:r>
              <a:rPr lang="en-US" sz="2400" b="1" dirty="0" err="1">
                <a:cs typeface="Arial" pitchFamily="34" charset="0"/>
              </a:rPr>
              <a:t>dinamis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disamping</a:t>
            </a:r>
            <a:r>
              <a:rPr lang="en-US" sz="2400" dirty="0">
                <a:cs typeface="Arial" pitchFamily="34" charset="0"/>
              </a:rPr>
              <a:t> kata </a:t>
            </a:r>
            <a:r>
              <a:rPr lang="en-US" sz="2400" dirty="0" err="1">
                <a:cs typeface="Arial" pitchFamily="34" charset="0"/>
              </a:rPr>
              <a:t>nyata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bertanggungjawab</a:t>
            </a:r>
            <a:r>
              <a:rPr lang="en-US" sz="2400" dirty="0"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009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Menurut Undang-undang </a:t>
            </a:r>
            <a:r>
              <a:rPr lang="en-US" dirty="0" smtClean="0"/>
              <a:t>No </a:t>
            </a:r>
            <a:r>
              <a:rPr lang="en-US" b="1" dirty="0"/>
              <a:t>5 </a:t>
            </a:r>
            <a:r>
              <a:rPr lang="en-US" b="1" dirty="0" err="1"/>
              <a:t>Th</a:t>
            </a:r>
            <a:r>
              <a:rPr lang="en-US" b="1" dirty="0"/>
              <a:t> 1974 </a:t>
            </a:r>
            <a:r>
              <a:rPr lang="en-US" b="1" dirty="0" err="1"/>
              <a:t>Otnomi</a:t>
            </a:r>
            <a:r>
              <a:rPr lang="en-US" b="1" dirty="0"/>
              <a:t> Daerah</a:t>
            </a:r>
            <a:r>
              <a:rPr lang="en-US" dirty="0"/>
              <a:t> adalah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tangganya</a:t>
            </a:r>
            <a:r>
              <a:rPr lang="en-US" dirty="0"/>
              <a:t> sendiri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berlaku</a:t>
            </a:r>
            <a:r>
              <a:rPr lang="en-US" dirty="0"/>
              <a:t>.  Dalam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nyata</a:t>
            </a:r>
            <a:r>
              <a:rPr lang="en-US" dirty="0"/>
              <a:t> &amp; </a:t>
            </a:r>
            <a:r>
              <a:rPr lang="en-US" dirty="0" err="1"/>
              <a:t>bertanggungjawab</a:t>
            </a:r>
            <a:r>
              <a:rPr lang="en-US" dirty="0"/>
              <a:t>. </a:t>
            </a:r>
          </a:p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Undang-undang </a:t>
            </a:r>
            <a:r>
              <a:rPr lang="en-US" dirty="0" err="1"/>
              <a:t>Nomor</a:t>
            </a:r>
            <a:r>
              <a:rPr lang="en-US" dirty="0"/>
              <a:t> 18 </a:t>
            </a:r>
            <a:r>
              <a:rPr lang="en-US" dirty="0" err="1"/>
              <a:t>Th</a:t>
            </a:r>
            <a:r>
              <a:rPr lang="en-US" dirty="0"/>
              <a:t> 1965.</a:t>
            </a:r>
          </a:p>
          <a:p>
            <a:r>
              <a:rPr lang="en-US" dirty="0" err="1"/>
              <a:t>Susunan</a:t>
            </a:r>
            <a:r>
              <a:rPr lang="en-US" dirty="0"/>
              <a:t> Pemerintahan Daerah </a:t>
            </a:r>
            <a:r>
              <a:rPr lang="en-US" dirty="0" err="1" smtClean="0"/>
              <a:t>menurut</a:t>
            </a:r>
            <a:r>
              <a:rPr lang="en-US" dirty="0"/>
              <a:t> Undang-undang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/>
              <a:t>Pemerintah Daerah </a:t>
            </a:r>
            <a:r>
              <a:rPr lang="en-US" dirty="0" smtClean="0"/>
              <a:t>adalah </a:t>
            </a:r>
            <a:r>
              <a:rPr lang="en-US" b="1" dirty="0"/>
              <a:t>Kepala Daerah &amp; DPRD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DPRD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“</a:t>
            </a:r>
            <a:r>
              <a:rPr lang="en-US" dirty="0" err="1"/>
              <a:t>didominasi</a:t>
            </a:r>
            <a:r>
              <a:rPr lang="en-US" dirty="0"/>
              <a:t>”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sehinga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Pemerintahan di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sebegai</a:t>
            </a:r>
            <a:r>
              <a:rPr lang="en-US" dirty="0" smtClean="0"/>
              <a:t> </a:t>
            </a:r>
            <a:r>
              <a:rPr lang="en-US" b="1" dirty="0" err="1"/>
              <a:t>Penguasa</a:t>
            </a:r>
            <a:r>
              <a:rPr lang="en-US" b="1" dirty="0"/>
              <a:t> Tunggal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65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cs typeface="Arial" pitchFamily="34" charset="0"/>
              </a:rPr>
              <a:t>UU No 5 </a:t>
            </a:r>
            <a:r>
              <a:rPr lang="en-US" dirty="0" err="1">
                <a:cs typeface="Arial" pitchFamily="34" charset="0"/>
              </a:rPr>
              <a:t>Th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1974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meninggalkan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seluas-luasnya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menganut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nyata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bertanggung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jawab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pelengkap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pentingnya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b="1" dirty="0" err="1" smtClean="0">
                <a:cs typeface="Arial" pitchFamily="34" charset="0"/>
              </a:rPr>
              <a:t>Prinsip-prinsip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dikandung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No 5 </a:t>
            </a:r>
            <a:r>
              <a:rPr lang="en-US" b="1" dirty="0" err="1">
                <a:cs typeface="Arial" pitchFamily="34" charset="0"/>
              </a:rPr>
              <a:t>Th</a:t>
            </a:r>
            <a:r>
              <a:rPr lang="en-US" b="1" dirty="0">
                <a:cs typeface="Arial" pitchFamily="34" charset="0"/>
              </a:rPr>
              <a:t> 1974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Pelaksanaan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aerah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Rakyat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971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bersama-sama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memberikan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kemungkinan</a:t>
            </a:r>
            <a:r>
              <a:rPr lang="en-US" dirty="0" smtClean="0">
                <a:cs typeface="Arial" pitchFamily="34" charset="0"/>
              </a:rPr>
              <a:t> pula </a:t>
            </a:r>
            <a:r>
              <a:rPr lang="en-US" dirty="0" err="1" smtClean="0">
                <a:cs typeface="Arial" pitchFamily="34" charset="0"/>
              </a:rPr>
              <a:t>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medebewid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keserasian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pendemokrasian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Tujuan 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dayaguna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hasilguna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kestabilan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err="1" smtClean="0">
                <a:cs typeface="Arial" pitchFamily="34" charset="0"/>
              </a:rPr>
              <a:t>Titik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diletakkan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Daerah Tingkat II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80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r>
              <a:rPr lang="en-US" sz="2400" dirty="0" err="1"/>
              <a:t>Susunan</a:t>
            </a:r>
            <a:r>
              <a:rPr lang="en-US" sz="2400" dirty="0"/>
              <a:t> Pemerintahan Daerah </a:t>
            </a:r>
            <a:r>
              <a:rPr lang="en-US" sz="2400" dirty="0" err="1"/>
              <a:t>menurut</a:t>
            </a:r>
            <a:r>
              <a:rPr lang="en-US" sz="2400" dirty="0"/>
              <a:t> Undang-undang No </a:t>
            </a:r>
            <a:r>
              <a:rPr lang="en-US" sz="2400" b="1" dirty="0"/>
              <a:t>5 </a:t>
            </a:r>
            <a:r>
              <a:rPr lang="en-US" sz="2400" b="1" dirty="0" err="1"/>
              <a:t>Th</a:t>
            </a:r>
            <a:r>
              <a:rPr lang="en-US" sz="2400" b="1" dirty="0"/>
              <a:t> 1974 </a:t>
            </a:r>
            <a:r>
              <a:rPr lang="en-US" sz="2400" dirty="0"/>
              <a:t> Pemerintah Daerah adalah </a:t>
            </a:r>
            <a:r>
              <a:rPr lang="en-US" sz="2400" b="1" dirty="0"/>
              <a:t>Kepala Daerah &amp; </a:t>
            </a:r>
            <a:r>
              <a:rPr lang="en-US" sz="2400" b="1" dirty="0" smtClean="0"/>
              <a:t>DPRD</a:t>
            </a:r>
          </a:p>
          <a:p>
            <a:r>
              <a:rPr lang="en-US" sz="2400" b="1" dirty="0" smtClean="0"/>
              <a:t>Menurut </a:t>
            </a:r>
            <a:r>
              <a:rPr lang="en-US" sz="2400" b="1" dirty="0" err="1" smtClean="0"/>
              <a:t>Mustari</a:t>
            </a:r>
            <a:r>
              <a:rPr lang="en-US" sz="2400" b="1" dirty="0" smtClean="0"/>
              <a:t> </a:t>
            </a:r>
            <a:r>
              <a:rPr lang="en-US" sz="2400" b="1" dirty="0" err="1"/>
              <a:t>Pide</a:t>
            </a:r>
            <a:r>
              <a:rPr lang="en-US" sz="2400" b="1" dirty="0"/>
              <a:t>, A; 135:1999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 smtClean="0"/>
              <a:t>Konsruksi</a:t>
            </a:r>
            <a:r>
              <a:rPr lang="en-US" sz="2400" dirty="0" smtClean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tumbuhnya</a:t>
            </a:r>
            <a:r>
              <a:rPr lang="en-US" sz="2400" dirty="0"/>
              <a:t> kerjasama yang </a:t>
            </a:r>
            <a:r>
              <a:rPr lang="en-US" sz="2400" dirty="0" err="1"/>
              <a:t>serasi</a:t>
            </a:r>
            <a:r>
              <a:rPr lang="en-US" sz="2400" dirty="0"/>
              <a:t> </a:t>
            </a:r>
            <a:r>
              <a:rPr lang="en-US" sz="2400" dirty="0" err="1"/>
              <a:t>anatara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, demi </a:t>
            </a:r>
            <a:r>
              <a:rPr lang="en-US" sz="2400" dirty="0" err="1"/>
              <a:t>tertibnya</a:t>
            </a:r>
            <a:r>
              <a:rPr lang="en-US" sz="2400" dirty="0"/>
              <a:t> </a:t>
            </a:r>
            <a:r>
              <a:rPr lang="en-US" sz="2400" dirty="0" err="1"/>
              <a:t>tertib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di </a:t>
            </a:r>
            <a:r>
              <a:rPr lang="en-US" sz="2400" dirty="0" err="1"/>
              <a:t>daerah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Ada </a:t>
            </a:r>
            <a:r>
              <a:rPr lang="en-US" sz="2400" dirty="0" err="1"/>
              <a:t>pembagian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yang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DPRD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memimpin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eksekutif</a:t>
            </a:r>
            <a:r>
              <a:rPr lang="en-US" sz="2400" dirty="0"/>
              <a:t> &amp; DPRD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Daerah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ditandatangani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DPRD. Walaupun DPRD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mencampuri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eksekutif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eksekutif</a:t>
            </a:r>
            <a:r>
              <a:rPr lang="en-US" sz="2400" dirty="0"/>
              <a:t> adalah </a:t>
            </a:r>
            <a:r>
              <a:rPr lang="en-US" sz="2400" dirty="0" err="1"/>
              <a:t>wewenang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tanggungjawab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 smtClean="0"/>
              <a:t>daerah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5519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cs typeface="Arial" pitchFamily="34" charset="0"/>
              </a:rPr>
              <a:t>Kepala Daerah Tingkat II adalah 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Kepala </a:t>
            </a:r>
            <a:r>
              <a:rPr lang="en-US" dirty="0" err="1">
                <a:cs typeface="Arial" pitchFamily="34" charset="0"/>
              </a:rPr>
              <a:t>wilayah</a:t>
            </a:r>
            <a:r>
              <a:rPr lang="en-US" dirty="0">
                <a:cs typeface="Arial" pitchFamily="34" charset="0"/>
              </a:rPr>
              <a:t> Kabupaten / </a:t>
            </a:r>
            <a:r>
              <a:rPr lang="en-US" dirty="0" err="1">
                <a:cs typeface="Arial" pitchFamily="34" charset="0"/>
              </a:rPr>
              <a:t>Kotamadya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karena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disebut</a:t>
            </a:r>
            <a:r>
              <a:rPr lang="en-US" dirty="0">
                <a:cs typeface="Arial" pitchFamily="34" charset="0"/>
              </a:rPr>
              <a:t> Kepala Wilayah Kabupaten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Kepala Daerah Kepala Tingkat II </a:t>
            </a:r>
            <a:r>
              <a:rPr lang="en-US" dirty="0" err="1">
                <a:cs typeface="Arial" pitchFamily="34" charset="0"/>
              </a:rPr>
              <a:t>disatukan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menjadi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Bupati</a:t>
            </a:r>
            <a:r>
              <a:rPr lang="en-US" dirty="0">
                <a:cs typeface="Arial" pitchFamily="34" charset="0"/>
              </a:rPr>
              <a:t> Kepala Daerah Tingkat II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sebutan</a:t>
            </a:r>
            <a:r>
              <a:rPr lang="en-US" dirty="0">
                <a:cs typeface="Arial" pitchFamily="34" charset="0"/>
              </a:rPr>
              <a:t> Kepala Wilayah </a:t>
            </a:r>
            <a:r>
              <a:rPr lang="en-US" dirty="0" err="1">
                <a:cs typeface="Arial" pitchFamily="34" charset="0"/>
              </a:rPr>
              <a:t>Kotamadya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disatukan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menjadi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Walikotamadya</a:t>
            </a:r>
            <a:r>
              <a:rPr lang="en-US" dirty="0">
                <a:cs typeface="Arial" pitchFamily="34" charset="0"/>
              </a:rPr>
              <a:t>  Kepala Daerah Tingkat II (</a:t>
            </a:r>
            <a:r>
              <a:rPr lang="en-US" b="1" dirty="0">
                <a:cs typeface="Arial" pitchFamily="34" charset="0"/>
              </a:rPr>
              <a:t>Instruksi </a:t>
            </a:r>
            <a:r>
              <a:rPr lang="en-US" b="1" dirty="0" err="1">
                <a:cs typeface="Arial" pitchFamily="34" charset="0"/>
              </a:rPr>
              <a:t>Mendagri</a:t>
            </a:r>
            <a:r>
              <a:rPr lang="en-US" b="1" dirty="0">
                <a:cs typeface="Arial" pitchFamily="34" charset="0"/>
              </a:rPr>
              <a:t> No 26 </a:t>
            </a:r>
            <a:r>
              <a:rPr lang="en-US" b="1" dirty="0" err="1">
                <a:cs typeface="Arial" pitchFamily="34" charset="0"/>
              </a:rPr>
              <a:t>Th</a:t>
            </a:r>
            <a:r>
              <a:rPr lang="en-US" b="1" dirty="0">
                <a:cs typeface="Arial" pitchFamily="34" charset="0"/>
              </a:rPr>
              <a:t> 1974 ttg Pelaksanaan UU No 5 </a:t>
            </a:r>
            <a:r>
              <a:rPr lang="en-US" b="1" dirty="0" err="1">
                <a:cs typeface="Arial" pitchFamily="34" charset="0"/>
              </a:rPr>
              <a:t>Th</a:t>
            </a:r>
            <a:r>
              <a:rPr lang="en-US" b="1" dirty="0">
                <a:cs typeface="Arial" pitchFamily="34" charset="0"/>
              </a:rPr>
              <a:t> 74</a:t>
            </a:r>
          </a:p>
          <a:p>
            <a:r>
              <a:rPr lang="en-US" dirty="0">
                <a:cs typeface="Arial" pitchFamily="34" charset="0"/>
              </a:rPr>
              <a:t>Dalam UU No 5 </a:t>
            </a:r>
            <a:r>
              <a:rPr lang="en-US" dirty="0" err="1">
                <a:cs typeface="Arial" pitchFamily="34" charset="0"/>
              </a:rPr>
              <a:t>Th</a:t>
            </a:r>
            <a:r>
              <a:rPr lang="en-US" dirty="0">
                <a:cs typeface="Arial" pitchFamily="34" charset="0"/>
              </a:rPr>
              <a:t> 1974 </a:t>
            </a:r>
            <a:r>
              <a:rPr lang="en-US" dirty="0" err="1">
                <a:cs typeface="Arial" pitchFamily="34" charset="0"/>
              </a:rPr>
              <a:t>menganut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materiil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sehingga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Dinas</a:t>
            </a:r>
            <a:r>
              <a:rPr lang="en-US" dirty="0">
                <a:cs typeface="Arial" pitchFamily="34" charset="0"/>
              </a:rPr>
              <a:t> Daerah. </a:t>
            </a:r>
            <a:r>
              <a:rPr lang="en-US" dirty="0" err="1">
                <a:cs typeface="Arial" pitchFamily="34" charset="0"/>
              </a:rPr>
              <a:t>melalui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Mendagri</a:t>
            </a:r>
            <a:r>
              <a:rPr lang="en-US" dirty="0">
                <a:cs typeface="Arial" pitchFamily="34" charset="0"/>
              </a:rPr>
              <a:t> No 363 </a:t>
            </a:r>
            <a:r>
              <a:rPr lang="en-US" dirty="0" err="1">
                <a:cs typeface="Arial" pitchFamily="34" charset="0"/>
              </a:rPr>
              <a:t>Th</a:t>
            </a:r>
            <a:r>
              <a:rPr lang="en-US" dirty="0">
                <a:cs typeface="Arial" pitchFamily="34" charset="0"/>
              </a:rPr>
              <a:t> 1977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Susunan</a:t>
            </a:r>
            <a:r>
              <a:rPr lang="en-US" dirty="0">
                <a:cs typeface="Arial" pitchFamily="34" charset="0"/>
              </a:rPr>
              <a:t> Organisasi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Tata </a:t>
            </a:r>
            <a:r>
              <a:rPr lang="en-US" dirty="0" err="1">
                <a:cs typeface="Arial" pitchFamily="34" charset="0"/>
              </a:rPr>
              <a:t>Kerja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Dinas</a:t>
            </a:r>
            <a:r>
              <a:rPr lang="en-US" dirty="0">
                <a:cs typeface="Arial" pitchFamily="34" charset="0"/>
              </a:rPr>
              <a:t> Daerah, yang </a:t>
            </a:r>
            <a:r>
              <a:rPr lang="en-US" dirty="0" err="1">
                <a:cs typeface="Arial" pitchFamily="34" charset="0"/>
              </a:rPr>
              <a:t>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pasal 1 </a:t>
            </a:r>
            <a:r>
              <a:rPr lang="en-US" dirty="0" err="1">
                <a:cs typeface="Arial" pitchFamily="34" charset="0"/>
              </a:rPr>
              <a:t>ayat</a:t>
            </a:r>
            <a:r>
              <a:rPr lang="en-US" dirty="0">
                <a:cs typeface="Arial" pitchFamily="34" charset="0"/>
              </a:rPr>
              <a:t> (2) </a:t>
            </a:r>
            <a:r>
              <a:rPr lang="en-US" dirty="0" err="1">
                <a:cs typeface="Arial" pitchFamily="34" charset="0"/>
              </a:rPr>
              <a:t>menyatakan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bahwa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dimaksud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Dinas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Tk</a:t>
            </a:r>
            <a:r>
              <a:rPr lang="en-US" dirty="0">
                <a:cs typeface="Arial" pitchFamily="34" charset="0"/>
              </a:rPr>
              <a:t> I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Dinas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Tk</a:t>
            </a:r>
            <a:r>
              <a:rPr lang="en-US" dirty="0">
                <a:cs typeface="Arial" pitchFamily="34" charset="0"/>
              </a:rPr>
              <a:t> II yang </a:t>
            </a:r>
            <a:r>
              <a:rPr lang="en-US" dirty="0" err="1">
                <a:cs typeface="Arial" pitchFamily="34" charset="0"/>
              </a:rPr>
              <a:t>dibentuk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berdasarkan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terjadinya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penyerahan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sebagian</a:t>
            </a:r>
            <a:r>
              <a:rPr lang="en-US" dirty="0">
                <a:cs typeface="Arial" pitchFamily="34" charset="0"/>
              </a:rPr>
              <a:t> urusan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berdasarkan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Pemerintah. </a:t>
            </a:r>
            <a:r>
              <a:rPr lang="en-US" b="1" dirty="0">
                <a:cs typeface="Arial" pitchFamily="34" charset="0"/>
              </a:rPr>
              <a:t>(Sujatmo,1984)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1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762000"/>
          </a:xfrm>
        </p:spPr>
        <p:txBody>
          <a:bodyPr>
            <a:normAutofit/>
          </a:bodyPr>
          <a:lstStyle/>
          <a:p>
            <a:pPr lvl="0"/>
            <a:r>
              <a:rPr lang="en-AU" sz="3200" b="1" dirty="0" smtClean="0">
                <a:solidFill>
                  <a:schemeClr val="tx1"/>
                </a:solidFill>
                <a:latin typeface="+mn-lt"/>
              </a:rPr>
              <a:t>Pemerintahan Daerah </a:t>
            </a:r>
            <a:r>
              <a:rPr lang="en-AU" sz="3200" b="1" dirty="0" err="1" smtClean="0">
                <a:solidFill>
                  <a:schemeClr val="tx1"/>
                </a:solidFill>
                <a:latin typeface="+mn-lt"/>
              </a:rPr>
              <a:t>pada</a:t>
            </a:r>
            <a:r>
              <a:rPr lang="en-AU" sz="32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AU" sz="3200" b="1" dirty="0" err="1" smtClean="0">
                <a:solidFill>
                  <a:schemeClr val="tx1"/>
                </a:solidFill>
                <a:latin typeface="+mn-lt"/>
              </a:rPr>
              <a:t>masa</a:t>
            </a:r>
            <a:r>
              <a:rPr lang="en-AU" sz="3200" b="1" dirty="0" smtClean="0">
                <a:solidFill>
                  <a:schemeClr val="tx1"/>
                </a:solidFill>
                <a:latin typeface="+mn-lt"/>
              </a:rPr>
              <a:t> 1957-1965</a:t>
            </a:r>
            <a:endParaRPr lang="en-AU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17 </a:t>
            </a:r>
            <a:r>
              <a:rPr lang="en-US" dirty="0" err="1" smtClean="0"/>
              <a:t>Agustus</a:t>
            </a:r>
            <a:r>
              <a:rPr lang="en-US" dirty="0" smtClean="0"/>
              <a:t> 1950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Serikat</a:t>
            </a:r>
            <a:r>
              <a:rPr lang="en-US" dirty="0" smtClean="0"/>
              <a:t> (RIS) </a:t>
            </a:r>
            <a:r>
              <a:rPr lang="en-US" dirty="0" err="1" smtClean="0"/>
              <a:t>menjadi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dengan</a:t>
            </a:r>
            <a:r>
              <a:rPr lang="en-US" dirty="0" smtClean="0"/>
              <a:t>  Undang-Undang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(UUDS) 1950.</a:t>
            </a:r>
          </a:p>
          <a:p>
            <a:r>
              <a:rPr lang="en-US" dirty="0" smtClean="0"/>
              <a:t> Berdasarkan Pasal 1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dan</a:t>
            </a:r>
            <a:r>
              <a:rPr lang="en-US" dirty="0" smtClean="0"/>
              <a:t> Pasal 131 UUDS 1950,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adalah Negara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didesentralisasikan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Dengan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ketatanegaraan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UU No. 22 </a:t>
            </a:r>
            <a:r>
              <a:rPr lang="en-US" dirty="0" err="1" smtClean="0"/>
              <a:t>Tahun</a:t>
            </a:r>
            <a:r>
              <a:rPr lang="en-US" dirty="0" smtClean="0"/>
              <a:t> 1948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UU No. 1 </a:t>
            </a:r>
            <a:r>
              <a:rPr lang="en-US" dirty="0" err="1" smtClean="0"/>
              <a:t>Tahun</a:t>
            </a:r>
            <a:r>
              <a:rPr lang="en-US" dirty="0" smtClean="0"/>
              <a:t> 1957.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089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yang </a:t>
            </a:r>
            <a:r>
              <a:rPr lang="en-US" dirty="0" err="1"/>
              <a:t>konsekuen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- </a:t>
            </a:r>
            <a:r>
              <a:rPr lang="en-US" dirty="0" err="1"/>
              <a:t>undang</a:t>
            </a:r>
            <a:r>
              <a:rPr lang="en-US" dirty="0"/>
              <a:t> No 5 </a:t>
            </a:r>
            <a:r>
              <a:rPr lang="en-US" dirty="0" err="1"/>
              <a:t>Th</a:t>
            </a:r>
            <a:r>
              <a:rPr lang="en-US" dirty="0"/>
              <a:t> 1974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“ </a:t>
            </a:r>
            <a:r>
              <a:rPr lang="en-US" b="1" dirty="0" err="1"/>
              <a:t>Dinas</a:t>
            </a:r>
            <a:r>
              <a:rPr lang="en-US" b="1" dirty="0"/>
              <a:t> Daerah </a:t>
            </a:r>
            <a:r>
              <a:rPr lang="en-US" dirty="0"/>
              <a:t>adalah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Pemerintah Daerah.</a:t>
            </a:r>
          </a:p>
          <a:p>
            <a:r>
              <a:rPr lang="en-US" dirty="0"/>
              <a:t> Urusan-urusan 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Dinas-dinas</a:t>
            </a:r>
            <a:r>
              <a:rPr lang="en-US" dirty="0"/>
              <a:t> Daerah adalah urusan-urusan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urusan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urusan-urusan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Pemerintah </a:t>
            </a:r>
            <a:r>
              <a:rPr lang="en-US" dirty="0" err="1"/>
              <a:t>menjadi</a:t>
            </a:r>
            <a:r>
              <a:rPr lang="en-US" dirty="0"/>
              <a:t> urusan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tangganya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dibenarkan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3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91440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Undang-undang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1957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Pemerintahan Daerah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2578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  <a:cs typeface="Arial" pitchFamily="34" charset="0"/>
              </a:rPr>
              <a:t>Dibawah</a:t>
            </a:r>
            <a:r>
              <a:rPr lang="en-US" sz="2400" dirty="0" smtClean="0">
                <a:latin typeface="+mj-lt"/>
                <a:cs typeface="Arial" pitchFamily="34" charset="0"/>
              </a:rPr>
              <a:t> UU No. 1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400" dirty="0" smtClean="0">
                <a:latin typeface="+mj-lt"/>
                <a:cs typeface="Arial" pitchFamily="34" charset="0"/>
              </a:rPr>
              <a:t> 1957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maka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dibedakan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dua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jenis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dirty="0" err="1">
                <a:latin typeface="+mj-lt"/>
                <a:cs typeface="Arial" pitchFamily="34" charset="0"/>
              </a:rPr>
              <a:t>yaitu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otonom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biasa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 yang </a:t>
            </a:r>
            <a:r>
              <a:rPr lang="en-US" sz="2400" dirty="0" err="1">
                <a:latin typeface="+mj-lt"/>
                <a:cs typeface="Arial" pitchFamily="34" charset="0"/>
              </a:rPr>
              <a:t>disebut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b="1" dirty="0" smtClean="0">
                <a:latin typeface="+mj-lt"/>
                <a:cs typeface="Arial" pitchFamily="34" charset="0"/>
              </a:rPr>
              <a:t>Daerah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Swatantra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  </a:t>
            </a:r>
            <a:r>
              <a:rPr lang="en-US" sz="2400" b="1" dirty="0" err="1">
                <a:latin typeface="+mj-lt"/>
                <a:cs typeface="Arial" pitchFamily="34" charset="0"/>
              </a:rPr>
              <a:t>otonom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khusus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yang </a:t>
            </a:r>
            <a:r>
              <a:rPr lang="en-US" sz="2400" dirty="0" err="1">
                <a:latin typeface="+mj-lt"/>
                <a:cs typeface="Arial" pitchFamily="34" charset="0"/>
              </a:rPr>
              <a:t>disebut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dengan</a:t>
            </a:r>
            <a:r>
              <a:rPr lang="en-US" sz="2400" dirty="0">
                <a:latin typeface="+mj-lt"/>
                <a:cs typeface="Arial" pitchFamily="34" charset="0"/>
              </a:rPr>
              <a:t> </a:t>
            </a:r>
            <a:r>
              <a:rPr lang="en-US" sz="2400" b="1" dirty="0" smtClean="0">
                <a:latin typeface="+mj-lt"/>
                <a:cs typeface="Arial" pitchFamily="34" charset="0"/>
              </a:rPr>
              <a:t>Daerah Istimewa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400" b="1" dirty="0">
                <a:latin typeface="+mj-lt"/>
                <a:cs typeface="Arial" pitchFamily="34" charset="0"/>
              </a:rPr>
              <a:t>Daerah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Swatantra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terdiri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tiga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tingkatan</a:t>
            </a:r>
            <a:r>
              <a:rPr lang="en-US" sz="2400" b="1" dirty="0" smtClean="0">
                <a:latin typeface="+mj-lt"/>
                <a:cs typeface="Arial" pitchFamily="34" charset="0"/>
              </a:rPr>
              <a:t> 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yaitu</a:t>
            </a:r>
            <a:endParaRPr lang="en-US" sz="2400" b="1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Daerah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</a:rPr>
              <a:t>Tingkat  </a:t>
            </a:r>
            <a:r>
              <a:rPr lang="en-US" sz="2400" dirty="0">
                <a:latin typeface="+mj-lt"/>
              </a:rPr>
              <a:t>I  </a:t>
            </a:r>
            <a:r>
              <a:rPr lang="en-US" sz="2400" dirty="0" smtClean="0">
                <a:latin typeface="+mj-lt"/>
              </a:rPr>
              <a:t>: </a:t>
            </a:r>
            <a:r>
              <a:rPr lang="en-US" sz="2400" dirty="0" err="1" smtClean="0">
                <a:latin typeface="+mj-lt"/>
              </a:rPr>
              <a:t>Provinsi</a:t>
            </a:r>
            <a:r>
              <a:rPr lang="en-US" sz="2400" dirty="0" smtClean="0">
                <a:latin typeface="+mj-lt"/>
              </a:rPr>
              <a:t>/ </a:t>
            </a:r>
            <a:r>
              <a:rPr lang="en-US" sz="2400" dirty="0" err="1" smtClean="0">
                <a:latin typeface="+mj-lt"/>
              </a:rPr>
              <a:t>termasuk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Kotapraja</a:t>
            </a:r>
            <a:r>
              <a:rPr lang="en-US" sz="2400" dirty="0" smtClean="0">
                <a:latin typeface="+mj-lt"/>
              </a:rPr>
              <a:t>  Jakarta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</a:t>
            </a:r>
            <a:r>
              <a:rPr lang="en-US" sz="2400" dirty="0" smtClean="0">
                <a:latin typeface="+mj-lt"/>
              </a:rPr>
              <a:t>                          Raya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  Daerah Tingkat </a:t>
            </a:r>
            <a:r>
              <a:rPr lang="en-US" sz="2400" dirty="0">
                <a:latin typeface="+mj-lt"/>
              </a:rPr>
              <a:t>II </a:t>
            </a:r>
            <a:r>
              <a:rPr lang="en-US" sz="2400" dirty="0" smtClean="0">
                <a:latin typeface="+mj-lt"/>
              </a:rPr>
              <a:t>   :   </a:t>
            </a:r>
            <a:r>
              <a:rPr lang="en-US" sz="2400" dirty="0" err="1" smtClean="0">
                <a:latin typeface="+mj-lt"/>
              </a:rPr>
              <a:t>termasuk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Kotapraja</a:t>
            </a:r>
            <a:r>
              <a:rPr lang="en-US" sz="2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   Daerah Tingkat </a:t>
            </a:r>
            <a:r>
              <a:rPr lang="en-US" sz="2400" dirty="0">
                <a:latin typeface="+mj-lt"/>
              </a:rPr>
              <a:t>III   :  </a:t>
            </a:r>
            <a:r>
              <a:rPr lang="en-US" sz="2400" dirty="0" err="1">
                <a:latin typeface="+mj-lt"/>
              </a:rPr>
              <a:t>Kecamatan</a:t>
            </a:r>
            <a:r>
              <a:rPr lang="en-US" sz="2400" dirty="0">
                <a:latin typeface="+mj-lt"/>
              </a:rPr>
              <a:t>/ </a:t>
            </a:r>
            <a:r>
              <a:rPr lang="en-US" sz="2400" dirty="0" err="1" smtClean="0">
                <a:latin typeface="+mj-lt"/>
              </a:rPr>
              <a:t>Kotapraja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Dalam Pasal 5 UU No. 1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1957 </a:t>
            </a:r>
            <a:r>
              <a:rPr lang="en-US" sz="2400" dirty="0" err="1">
                <a:latin typeface="+mj-lt"/>
              </a:rPr>
              <a:t>menetapkan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bahwa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Pemerintah Daerah </a:t>
            </a:r>
            <a:r>
              <a:rPr lang="en-US" sz="2400" b="1" dirty="0" err="1">
                <a:latin typeface="+mj-lt"/>
              </a:rPr>
              <a:t>terdiri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Rakyat Daerah(</a:t>
            </a:r>
            <a:r>
              <a:rPr lang="en-US" sz="2400" b="1" dirty="0">
                <a:latin typeface="+mj-lt"/>
              </a:rPr>
              <a:t>DPRD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Pemerintah Daerah(</a:t>
            </a:r>
            <a:r>
              <a:rPr lang="en-US" sz="2400" b="1" dirty="0">
                <a:latin typeface="+mj-lt"/>
              </a:rPr>
              <a:t>DPD</a:t>
            </a:r>
            <a:r>
              <a:rPr lang="en-US" sz="2400" dirty="0">
                <a:latin typeface="+mj-lt"/>
              </a:rPr>
              <a:t>) . </a:t>
            </a:r>
            <a:endParaRPr lang="en-US" sz="24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74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sz="3400" b="1" dirty="0" err="1"/>
              <a:t>Legislatif</a:t>
            </a:r>
            <a:r>
              <a:rPr lang="en-US" sz="3400" dirty="0"/>
              <a:t> </a:t>
            </a:r>
            <a:r>
              <a:rPr lang="en-US" sz="3400" dirty="0" err="1"/>
              <a:t>Dewan</a:t>
            </a:r>
            <a:r>
              <a:rPr lang="en-US" sz="3400" dirty="0"/>
              <a:t> </a:t>
            </a:r>
            <a:r>
              <a:rPr lang="en-US" sz="3400" dirty="0" err="1"/>
              <a:t>Perwakilan</a:t>
            </a:r>
            <a:r>
              <a:rPr lang="en-US" sz="3400" dirty="0"/>
              <a:t> Rakyat Daerah(</a:t>
            </a:r>
            <a:r>
              <a:rPr lang="en-US" sz="3400" b="1" dirty="0"/>
              <a:t>DPRD)</a:t>
            </a:r>
          </a:p>
          <a:p>
            <a:pPr marL="0" indent="0">
              <a:buNone/>
            </a:pPr>
            <a:r>
              <a:rPr lang="en-US" sz="3400" b="1" dirty="0" smtClean="0"/>
              <a:t>      </a:t>
            </a:r>
            <a:r>
              <a:rPr lang="en-US" sz="3400" b="1" dirty="0" err="1" smtClean="0"/>
              <a:t>Eksekutif</a:t>
            </a:r>
            <a:r>
              <a:rPr lang="en-US" sz="3400" b="1" dirty="0" smtClean="0"/>
              <a:t> </a:t>
            </a:r>
            <a:r>
              <a:rPr lang="en-US" sz="3400" dirty="0" err="1"/>
              <a:t>Dewan</a:t>
            </a:r>
            <a:r>
              <a:rPr lang="en-US" sz="3400" dirty="0"/>
              <a:t> </a:t>
            </a:r>
            <a:r>
              <a:rPr lang="en-US" sz="3400" dirty="0" smtClean="0"/>
              <a:t>Pemerintahan Daerah (</a:t>
            </a:r>
            <a:r>
              <a:rPr lang="en-US" sz="3400" b="1" dirty="0" smtClean="0"/>
              <a:t>DPD)</a:t>
            </a:r>
            <a:endParaRPr lang="en-US" sz="3400" dirty="0" smtClean="0">
              <a:cs typeface="Arial" pitchFamily="34" charset="0"/>
            </a:endParaRPr>
          </a:p>
          <a:p>
            <a:r>
              <a:rPr lang="en-US" sz="3400" dirty="0" smtClean="0">
                <a:cs typeface="Arial" pitchFamily="34" charset="0"/>
              </a:rPr>
              <a:t>Kepala </a:t>
            </a:r>
            <a:r>
              <a:rPr lang="en-US" sz="3400" dirty="0">
                <a:cs typeface="Arial" pitchFamily="34" charset="0"/>
              </a:rPr>
              <a:t>Daerah </a:t>
            </a:r>
            <a:r>
              <a:rPr lang="en-US" sz="3400" dirty="0" err="1">
                <a:cs typeface="Arial" pitchFamily="34" charset="0"/>
              </a:rPr>
              <a:t>tidak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merupakan</a:t>
            </a:r>
            <a:r>
              <a:rPr lang="en-US" sz="3400" dirty="0">
                <a:cs typeface="Arial" pitchFamily="34" charset="0"/>
              </a:rPr>
              <a:t>  </a:t>
            </a:r>
            <a:r>
              <a:rPr lang="en-US" sz="3400" dirty="0" err="1">
                <a:cs typeface="Arial" pitchFamily="34" charset="0"/>
              </a:rPr>
              <a:t>jabatan</a:t>
            </a:r>
            <a:r>
              <a:rPr lang="en-US" sz="3400" dirty="0">
                <a:cs typeface="Arial" pitchFamily="34" charset="0"/>
              </a:rPr>
              <a:t> yang </a:t>
            </a:r>
            <a:r>
              <a:rPr lang="en-US" sz="3400" dirty="0" err="1">
                <a:cs typeface="Arial" pitchFamily="34" charset="0"/>
              </a:rPr>
              <a:t>berdiri</a:t>
            </a:r>
            <a:r>
              <a:rPr lang="en-US" sz="3400" dirty="0">
                <a:cs typeface="Arial" pitchFamily="34" charset="0"/>
              </a:rPr>
              <a:t> sendiri </a:t>
            </a:r>
            <a:r>
              <a:rPr lang="en-US" sz="3400" dirty="0" err="1">
                <a:cs typeface="Arial" pitchFamily="34" charset="0"/>
              </a:rPr>
              <a:t>melainkan</a:t>
            </a:r>
            <a:r>
              <a:rPr lang="en-US" sz="3400" dirty="0">
                <a:cs typeface="Arial" pitchFamily="34" charset="0"/>
              </a:rPr>
              <a:t>  </a:t>
            </a:r>
            <a:r>
              <a:rPr lang="en-US" sz="3400" dirty="0" err="1">
                <a:cs typeface="Arial" pitchFamily="34" charset="0"/>
              </a:rPr>
              <a:t>merupakan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ketua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merangkap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anggota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/>
              <a:t>Dewan</a:t>
            </a:r>
            <a:r>
              <a:rPr lang="en-US" sz="3400" dirty="0"/>
              <a:t> Pemerintah Daerah</a:t>
            </a:r>
            <a:r>
              <a:rPr lang="en-US" sz="3400" dirty="0">
                <a:cs typeface="Arial" pitchFamily="34" charset="0"/>
              </a:rPr>
              <a:t> ,Kepala Daerah adalah </a:t>
            </a:r>
            <a:r>
              <a:rPr lang="en-US" sz="3400" dirty="0" err="1">
                <a:cs typeface="Arial" pitchFamily="34" charset="0"/>
              </a:rPr>
              <a:t>murni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alat</a:t>
            </a:r>
            <a:r>
              <a:rPr lang="en-US" sz="3400" dirty="0">
                <a:cs typeface="Arial" pitchFamily="34" charset="0"/>
              </a:rPr>
              <a:t>  </a:t>
            </a:r>
            <a:r>
              <a:rPr lang="en-US" sz="3400" dirty="0" smtClean="0">
                <a:cs typeface="Arial" pitchFamily="34" charset="0"/>
              </a:rPr>
              <a:t>Daerah</a:t>
            </a:r>
          </a:p>
          <a:p>
            <a:r>
              <a:rPr lang="en-US" sz="3400" dirty="0">
                <a:cs typeface="Arial" pitchFamily="34" charset="0"/>
              </a:rPr>
              <a:t>Dengan </a:t>
            </a:r>
            <a:r>
              <a:rPr lang="en-US" sz="3400" dirty="0" err="1">
                <a:cs typeface="Arial" pitchFamily="34" charset="0"/>
              </a:rPr>
              <a:t>demikian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pada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masa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berlakunya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/>
              <a:t>UU No. 1 </a:t>
            </a:r>
            <a:r>
              <a:rPr lang="en-US" sz="3400" dirty="0" err="1"/>
              <a:t>Tahun</a:t>
            </a:r>
            <a:r>
              <a:rPr lang="en-US" sz="3400" dirty="0"/>
              <a:t> 1957 </a:t>
            </a:r>
            <a:r>
              <a:rPr lang="en-US" sz="3400" dirty="0" err="1">
                <a:cs typeface="Arial" pitchFamily="34" charset="0"/>
              </a:rPr>
              <a:t>ini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timbulah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b="1" dirty="0" err="1">
                <a:cs typeface="Arial" pitchFamily="34" charset="0"/>
              </a:rPr>
              <a:t>dualisme</a:t>
            </a:r>
            <a:r>
              <a:rPr lang="en-US" sz="3400" b="1" dirty="0">
                <a:cs typeface="Arial" pitchFamily="34" charset="0"/>
              </a:rPr>
              <a:t> </a:t>
            </a:r>
            <a:r>
              <a:rPr lang="en-US" sz="3400" b="1" dirty="0" err="1">
                <a:cs typeface="Arial" pitchFamily="34" charset="0"/>
              </a:rPr>
              <a:t>pimpinan</a:t>
            </a:r>
            <a:r>
              <a:rPr lang="en-US" sz="3400" b="1" dirty="0">
                <a:cs typeface="Arial" pitchFamily="34" charset="0"/>
              </a:rPr>
              <a:t> </a:t>
            </a:r>
            <a:r>
              <a:rPr lang="en-US" sz="3400" dirty="0">
                <a:cs typeface="Arial" pitchFamily="34" charset="0"/>
              </a:rPr>
              <a:t>di </a:t>
            </a:r>
            <a:r>
              <a:rPr lang="en-US" sz="3400" dirty="0" err="1">
                <a:cs typeface="Arial" pitchFamily="34" charset="0"/>
              </a:rPr>
              <a:t>daerah</a:t>
            </a:r>
            <a:r>
              <a:rPr lang="en-US" sz="3400" dirty="0">
                <a:cs typeface="Arial" pitchFamily="34" charset="0"/>
              </a:rPr>
              <a:t>  </a:t>
            </a:r>
            <a:r>
              <a:rPr lang="en-US" sz="3400" dirty="0" err="1">
                <a:cs typeface="Arial" pitchFamily="34" charset="0"/>
              </a:rPr>
              <a:t>disamping</a:t>
            </a:r>
            <a:r>
              <a:rPr lang="en-US" sz="3400" dirty="0">
                <a:cs typeface="Arial" pitchFamily="34" charset="0"/>
              </a:rPr>
              <a:t>  Kepala Daerah </a:t>
            </a:r>
            <a:r>
              <a:rPr lang="en-US" sz="3400" dirty="0" err="1">
                <a:cs typeface="Arial" pitchFamily="34" charset="0"/>
              </a:rPr>
              <a:t>masih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terdapat</a:t>
            </a:r>
            <a:r>
              <a:rPr lang="en-US" sz="3400" dirty="0">
                <a:cs typeface="Arial" pitchFamily="34" charset="0"/>
              </a:rPr>
              <a:t>  Kepala Wilayah </a:t>
            </a:r>
            <a:r>
              <a:rPr lang="en-US" sz="3400" dirty="0" err="1">
                <a:cs typeface="Arial" pitchFamily="34" charset="0"/>
              </a:rPr>
              <a:t>sebagai</a:t>
            </a:r>
            <a:r>
              <a:rPr lang="en-US" sz="3400" dirty="0">
                <a:cs typeface="Arial" pitchFamily="34" charset="0"/>
              </a:rPr>
              <a:t>  Wakil Pemerintah </a:t>
            </a:r>
            <a:r>
              <a:rPr lang="en-US" sz="3400" dirty="0" err="1">
                <a:cs typeface="Arial" pitchFamily="34" charset="0"/>
              </a:rPr>
              <a:t>Pusat</a:t>
            </a:r>
            <a:r>
              <a:rPr lang="en-US" sz="3400" dirty="0">
                <a:cs typeface="Arial" pitchFamily="34" charset="0"/>
              </a:rPr>
              <a:t> di Daerah. </a:t>
            </a:r>
          </a:p>
          <a:p>
            <a:r>
              <a:rPr lang="en-US" sz="3400" dirty="0" err="1">
                <a:cs typeface="Arial" pitchFamily="34" charset="0"/>
              </a:rPr>
              <a:t>Jadi</a:t>
            </a:r>
            <a:r>
              <a:rPr lang="en-US" sz="3400" dirty="0">
                <a:cs typeface="Arial" pitchFamily="34" charset="0"/>
              </a:rPr>
              <a:t> di Daerah Tingkat I </a:t>
            </a:r>
            <a:r>
              <a:rPr lang="en-US" sz="3400" dirty="0" err="1">
                <a:cs typeface="Arial" pitchFamily="34" charset="0"/>
              </a:rPr>
              <a:t>disamping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terdapat</a:t>
            </a:r>
            <a:r>
              <a:rPr lang="en-US" sz="3400" dirty="0">
                <a:cs typeface="Arial" pitchFamily="34" charset="0"/>
              </a:rPr>
              <a:t> Kepala Daerah Tingkat I </a:t>
            </a:r>
            <a:r>
              <a:rPr lang="en-US" sz="3400" dirty="0" err="1" smtClean="0">
                <a:cs typeface="Arial" pitchFamily="34" charset="0"/>
              </a:rPr>
              <a:t>juga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terdapat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Gubernur</a:t>
            </a:r>
            <a:r>
              <a:rPr lang="en-US" sz="3400" dirty="0">
                <a:cs typeface="Arial" pitchFamily="34" charset="0"/>
              </a:rPr>
              <a:t>, di Daerah Tingkat II  </a:t>
            </a:r>
            <a:r>
              <a:rPr lang="en-US" sz="3400" dirty="0" err="1">
                <a:cs typeface="Arial" pitchFamily="34" charset="0"/>
              </a:rPr>
              <a:t>disamping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terdapat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>
                <a:cs typeface="Arial" pitchFamily="34" charset="0"/>
              </a:rPr>
              <a:t>Kepala Daerah Tingkat II </a:t>
            </a:r>
            <a:r>
              <a:rPr lang="en-US" sz="3400" dirty="0" err="1">
                <a:cs typeface="Arial" pitchFamily="34" charset="0"/>
              </a:rPr>
              <a:t>juga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terdapat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bupati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sebagai</a:t>
            </a:r>
            <a:r>
              <a:rPr lang="en-US" sz="3400" dirty="0">
                <a:cs typeface="Arial" pitchFamily="34" charset="0"/>
              </a:rPr>
              <a:t> wakil /</a:t>
            </a:r>
            <a:r>
              <a:rPr lang="en-US" sz="3400" dirty="0" err="1">
                <a:cs typeface="Arial" pitchFamily="34" charset="0"/>
              </a:rPr>
              <a:t>aparat</a:t>
            </a:r>
            <a:r>
              <a:rPr lang="en-US" sz="3400" dirty="0">
                <a:cs typeface="Arial" pitchFamily="34" charset="0"/>
              </a:rPr>
              <a:t> Pemerintah </a:t>
            </a:r>
            <a:r>
              <a:rPr lang="en-US" sz="3400" dirty="0" err="1">
                <a:cs typeface="Arial" pitchFamily="34" charset="0"/>
              </a:rPr>
              <a:t>Pusat</a:t>
            </a:r>
            <a:r>
              <a:rPr lang="en-US" sz="3400" dirty="0">
                <a:cs typeface="Arial" pitchFamily="34" charset="0"/>
              </a:rPr>
              <a:t> di Daerah </a:t>
            </a:r>
            <a:r>
              <a:rPr lang="en-US" sz="3400" dirty="0" err="1" smtClean="0">
                <a:cs typeface="Arial" pitchFamily="34" charset="0"/>
              </a:rPr>
              <a:t>tesebut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>
                <a:cs typeface="Arial" pitchFamily="34" charset="0"/>
              </a:rPr>
              <a:t>. </a:t>
            </a:r>
            <a:endParaRPr lang="en-US" sz="3400" dirty="0" smtClean="0">
              <a:cs typeface="Arial" pitchFamily="34" charset="0"/>
            </a:endParaRPr>
          </a:p>
          <a:p>
            <a:r>
              <a:rPr lang="en-US" sz="3400" dirty="0" err="1" smtClean="0">
                <a:cs typeface="Arial" pitchFamily="34" charset="0"/>
              </a:rPr>
              <a:t>Dulisme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inilah</a:t>
            </a:r>
            <a:r>
              <a:rPr lang="en-US" sz="3400" dirty="0">
                <a:cs typeface="Arial" pitchFamily="34" charset="0"/>
              </a:rPr>
              <a:t> yang </a:t>
            </a:r>
            <a:r>
              <a:rPr lang="en-US" sz="3400" dirty="0" err="1">
                <a:cs typeface="Arial" pitchFamily="34" charset="0"/>
              </a:rPr>
              <a:t>merupakan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salah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satu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kelemahan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utama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 err="1">
                <a:cs typeface="Arial" pitchFamily="34" charset="0"/>
              </a:rPr>
              <a:t>dari</a:t>
            </a:r>
            <a:r>
              <a:rPr lang="en-US" sz="3400" dirty="0">
                <a:cs typeface="Arial" pitchFamily="34" charset="0"/>
              </a:rPr>
              <a:t> </a:t>
            </a:r>
            <a:r>
              <a:rPr lang="en-US" sz="3400" dirty="0"/>
              <a:t>UU No. 1 </a:t>
            </a:r>
            <a:r>
              <a:rPr lang="en-US" sz="3400" dirty="0" err="1"/>
              <a:t>th</a:t>
            </a:r>
            <a:r>
              <a:rPr lang="en-US" sz="3400" dirty="0"/>
              <a:t> 1957 </a:t>
            </a:r>
            <a:endParaRPr lang="en-US" sz="3400" b="1" dirty="0"/>
          </a:p>
          <a:p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96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Pimpinan</a:t>
            </a:r>
            <a:r>
              <a:rPr lang="en-US" sz="9600" dirty="0" smtClean="0"/>
              <a:t> </a:t>
            </a:r>
            <a:r>
              <a:rPr lang="en-US" sz="9600" dirty="0" err="1"/>
              <a:t>sehari-hari</a:t>
            </a:r>
            <a:r>
              <a:rPr lang="en-US" sz="9600" dirty="0"/>
              <a:t> </a:t>
            </a:r>
            <a:r>
              <a:rPr lang="en-US" sz="9600" dirty="0" smtClean="0"/>
              <a:t> Pemerintahan Daerah</a:t>
            </a:r>
            <a:r>
              <a:rPr lang="en-US" sz="9600" b="1" dirty="0" smtClean="0"/>
              <a:t>  </a:t>
            </a:r>
            <a:r>
              <a:rPr lang="en-US" sz="9600" dirty="0"/>
              <a:t> </a:t>
            </a:r>
            <a:r>
              <a:rPr lang="en-US" sz="9600" dirty="0" err="1"/>
              <a:t>dijalankan</a:t>
            </a:r>
            <a:r>
              <a:rPr lang="en-US" sz="9600" dirty="0"/>
              <a:t> </a:t>
            </a:r>
            <a:r>
              <a:rPr lang="en-US" sz="9600" dirty="0" err="1" smtClean="0"/>
              <a:t>oleh</a:t>
            </a:r>
            <a:r>
              <a:rPr lang="en-US" sz="9600" dirty="0" smtClean="0"/>
              <a:t> </a:t>
            </a:r>
            <a:r>
              <a:rPr lang="en-US" sz="9600" b="1" dirty="0" smtClean="0"/>
              <a:t>DPD</a:t>
            </a:r>
            <a:r>
              <a:rPr lang="en-US" sz="9600" dirty="0"/>
              <a:t> </a:t>
            </a:r>
            <a:r>
              <a:rPr lang="en-US" sz="9600" dirty="0" smtClean="0"/>
              <a:t>.</a:t>
            </a:r>
            <a:r>
              <a:rPr lang="en-US" sz="9600" b="1" dirty="0" smtClean="0"/>
              <a:t> DPD</a:t>
            </a:r>
            <a:r>
              <a:rPr lang="en-US" sz="9600" dirty="0"/>
              <a:t>  </a:t>
            </a:r>
            <a:r>
              <a:rPr lang="en-US" sz="9600" dirty="0" err="1"/>
              <a:t>menjalankan</a:t>
            </a:r>
            <a:r>
              <a:rPr lang="en-US" sz="9600" dirty="0"/>
              <a:t> </a:t>
            </a:r>
            <a:r>
              <a:rPr lang="en-US" sz="9600" dirty="0" err="1" smtClean="0"/>
              <a:t>keputusan-keputusan</a:t>
            </a:r>
            <a:r>
              <a:rPr lang="en-US" sz="9600" dirty="0" smtClean="0"/>
              <a:t> </a:t>
            </a:r>
            <a:r>
              <a:rPr lang="en-US" sz="9600" dirty="0"/>
              <a:t> </a:t>
            </a:r>
            <a:r>
              <a:rPr lang="en-US" sz="9600" dirty="0" smtClean="0"/>
              <a:t>DPRD. </a:t>
            </a:r>
            <a:r>
              <a:rPr lang="en-US" sz="9600" dirty="0" err="1" smtClean="0"/>
              <a:t>Anggota</a:t>
            </a:r>
            <a:r>
              <a:rPr lang="en-US" sz="9600" dirty="0" smtClean="0"/>
              <a:t> </a:t>
            </a:r>
            <a:r>
              <a:rPr lang="en-US" sz="9600" b="1" dirty="0" smtClean="0"/>
              <a:t>DPD</a:t>
            </a:r>
            <a:r>
              <a:rPr lang="en-US" sz="9600" dirty="0"/>
              <a:t> 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menjalankan</a:t>
            </a:r>
            <a:r>
              <a:rPr lang="en-US" sz="9600" dirty="0"/>
              <a:t> </a:t>
            </a:r>
            <a:r>
              <a:rPr lang="en-US" sz="9600" dirty="0" err="1"/>
              <a:t>tugasnya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</a:t>
            </a:r>
            <a:r>
              <a:rPr lang="en-US" sz="9600" dirty="0" err="1"/>
              <a:t>bersama-sama</a:t>
            </a:r>
            <a:r>
              <a:rPr lang="en-US" sz="9600" dirty="0"/>
              <a:t> </a:t>
            </a:r>
            <a:r>
              <a:rPr lang="en-US" sz="9600" dirty="0" err="1"/>
              <a:t>bertanggung</a:t>
            </a:r>
            <a:r>
              <a:rPr lang="en-US" sz="9600" dirty="0"/>
              <a:t> </a:t>
            </a:r>
            <a:r>
              <a:rPr lang="en-US" sz="9600" dirty="0" err="1"/>
              <a:t>jawab</a:t>
            </a:r>
            <a:r>
              <a:rPr lang="en-US" sz="9600" dirty="0"/>
              <a:t> </a:t>
            </a:r>
            <a:r>
              <a:rPr lang="en-US" sz="9600" dirty="0" err="1"/>
              <a:t>kepada</a:t>
            </a:r>
            <a:r>
              <a:rPr lang="en-US" sz="9600" dirty="0"/>
              <a:t> </a:t>
            </a:r>
            <a:r>
              <a:rPr lang="en-US" sz="9600" dirty="0" smtClean="0"/>
              <a:t>DPRD</a:t>
            </a:r>
            <a:r>
              <a:rPr lang="en-US" sz="9600" dirty="0"/>
              <a:t> 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wajib</a:t>
            </a:r>
            <a:r>
              <a:rPr lang="en-US" sz="9600" dirty="0"/>
              <a:t> </a:t>
            </a:r>
            <a:r>
              <a:rPr lang="en-US" sz="9600" dirty="0" err="1"/>
              <a:t>memberi</a:t>
            </a:r>
            <a:r>
              <a:rPr lang="en-US" sz="9600" dirty="0"/>
              <a:t> </a:t>
            </a:r>
            <a:r>
              <a:rPr lang="en-US" sz="9600" dirty="0" err="1"/>
              <a:t>keterangan-keterangan</a:t>
            </a:r>
            <a:r>
              <a:rPr lang="en-US" sz="9600" dirty="0"/>
              <a:t> yang </a:t>
            </a:r>
            <a:r>
              <a:rPr lang="en-US" sz="9600" dirty="0" err="1"/>
              <a:t>diminta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 DPRD</a:t>
            </a:r>
            <a:r>
              <a:rPr lang="en-US" sz="9600" dirty="0" smtClean="0"/>
              <a:t>.</a:t>
            </a:r>
          </a:p>
          <a:p>
            <a:r>
              <a:rPr lang="en-US" sz="9600" dirty="0"/>
              <a:t> </a:t>
            </a:r>
            <a:r>
              <a:rPr lang="en-US" sz="9600" b="1" dirty="0" smtClean="0"/>
              <a:t>DPD </a:t>
            </a:r>
            <a:r>
              <a:rPr lang="en-US" sz="9600" dirty="0" err="1" smtClean="0"/>
              <a:t>dipilih</a:t>
            </a:r>
            <a:r>
              <a:rPr lang="en-US" sz="9600" dirty="0" smtClean="0"/>
              <a:t> </a:t>
            </a:r>
            <a:r>
              <a:rPr lang="en-US" sz="9600" dirty="0" err="1"/>
              <a:t>oleh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smtClean="0"/>
              <a:t> </a:t>
            </a:r>
            <a:r>
              <a:rPr lang="en-US" sz="9600" dirty="0" err="1" smtClean="0"/>
              <a:t>dari</a:t>
            </a:r>
            <a:r>
              <a:rPr lang="en-US" sz="9600" dirty="0"/>
              <a:t> DPRD </a:t>
            </a:r>
            <a:r>
              <a:rPr lang="en-US" sz="9600" dirty="0" err="1"/>
              <a:t>dengan</a:t>
            </a:r>
            <a:r>
              <a:rPr lang="en-US" sz="9600" dirty="0"/>
              <a:t> </a:t>
            </a:r>
            <a:r>
              <a:rPr lang="en-US" sz="9600" dirty="0" err="1"/>
              <a:t>memperhatikan</a:t>
            </a:r>
            <a:r>
              <a:rPr lang="en-US" sz="9600" dirty="0"/>
              <a:t> </a:t>
            </a:r>
            <a:r>
              <a:rPr lang="en-US" sz="9600" dirty="0" err="1"/>
              <a:t>perimbangan</a:t>
            </a:r>
            <a:r>
              <a:rPr lang="en-US" sz="9600" dirty="0"/>
              <a:t> </a:t>
            </a:r>
            <a:r>
              <a:rPr lang="en-US" sz="9600" dirty="0" err="1"/>
              <a:t>komposisi</a:t>
            </a:r>
            <a:r>
              <a:rPr lang="en-US" sz="9600" dirty="0"/>
              <a:t> </a:t>
            </a:r>
            <a:r>
              <a:rPr lang="en-US" sz="9600" dirty="0" err="1"/>
              <a:t>kekuatan</a:t>
            </a:r>
            <a:r>
              <a:rPr lang="en-US" sz="9600" dirty="0"/>
              <a:t> politik </a:t>
            </a:r>
            <a:r>
              <a:rPr lang="en-US" sz="9600" dirty="0" err="1" smtClean="0"/>
              <a:t>dlam</a:t>
            </a:r>
            <a:r>
              <a:rPr lang="en-US" sz="9600" dirty="0"/>
              <a:t> DPRD. </a:t>
            </a:r>
            <a:r>
              <a:rPr lang="en-US" sz="9600" dirty="0" err="1" smtClean="0"/>
              <a:t>Masa</a:t>
            </a:r>
            <a:r>
              <a:rPr lang="en-US" sz="9600" dirty="0" smtClean="0"/>
              <a:t>  </a:t>
            </a:r>
            <a:r>
              <a:rPr lang="en-US" sz="9600" dirty="0" err="1" smtClean="0"/>
              <a:t>jabatan</a:t>
            </a:r>
            <a:r>
              <a:rPr lang="en-US" sz="9600" dirty="0" smtClean="0"/>
              <a:t> </a:t>
            </a:r>
            <a:r>
              <a:rPr lang="en-US" sz="9600" dirty="0" err="1" smtClean="0"/>
              <a:t>anggota</a:t>
            </a:r>
            <a:r>
              <a:rPr lang="en-US" sz="9600" dirty="0" smtClean="0"/>
              <a:t> </a:t>
            </a:r>
            <a:r>
              <a:rPr lang="en-US" sz="9600" b="1" dirty="0" smtClean="0"/>
              <a:t>DPD </a:t>
            </a:r>
            <a:r>
              <a:rPr lang="en-US" sz="9600" dirty="0"/>
              <a:t> </a:t>
            </a:r>
            <a:r>
              <a:rPr lang="en-US" sz="9600" dirty="0" err="1"/>
              <a:t>sama</a:t>
            </a:r>
            <a:r>
              <a:rPr lang="en-US" sz="9600" dirty="0"/>
              <a:t> </a:t>
            </a:r>
            <a:r>
              <a:rPr lang="en-US" sz="9600" dirty="0" err="1"/>
              <a:t>seperti</a:t>
            </a:r>
            <a:r>
              <a:rPr lang="en-US" sz="9600" dirty="0"/>
              <a:t> </a:t>
            </a:r>
            <a:r>
              <a:rPr lang="en-US" sz="9600" dirty="0" err="1" smtClean="0"/>
              <a:t>masa</a:t>
            </a:r>
            <a:r>
              <a:rPr lang="en-US" sz="9600" dirty="0" smtClean="0"/>
              <a:t> </a:t>
            </a:r>
            <a:r>
              <a:rPr lang="en-US" sz="9600" dirty="0" err="1" smtClean="0"/>
              <a:t>jabatan</a:t>
            </a:r>
            <a:r>
              <a:rPr lang="en-US" sz="9600" dirty="0"/>
              <a:t> DPRD  </a:t>
            </a:r>
            <a:r>
              <a:rPr lang="en-US" sz="9600" dirty="0" err="1" smtClean="0"/>
              <a:t>bersangkutan</a:t>
            </a:r>
            <a:r>
              <a:rPr lang="en-US" sz="9600" dirty="0" smtClean="0"/>
              <a:t>.</a:t>
            </a:r>
            <a:r>
              <a:rPr lang="en-US" sz="9600" dirty="0"/>
              <a:t> </a:t>
            </a:r>
            <a:endParaRPr lang="en-US" sz="9600" dirty="0" smtClean="0"/>
          </a:p>
          <a:p>
            <a:r>
              <a:rPr lang="en-US" sz="9600" dirty="0"/>
              <a:t> Kepala Daerah </a:t>
            </a:r>
            <a:r>
              <a:rPr lang="en-US" sz="9600" dirty="0" err="1"/>
              <a:t>dipilih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 DPRD </a:t>
            </a:r>
            <a:r>
              <a:rPr lang="en-US" sz="9600" dirty="0" err="1"/>
              <a:t>dengan</a:t>
            </a:r>
            <a:r>
              <a:rPr lang="en-US" sz="9600" dirty="0"/>
              <a:t> </a:t>
            </a:r>
            <a:r>
              <a:rPr lang="en-US" sz="9600" dirty="0" err="1"/>
              <a:t>syarat-syarat</a:t>
            </a:r>
            <a:r>
              <a:rPr lang="en-US" sz="9600" dirty="0"/>
              <a:t> </a:t>
            </a:r>
            <a:r>
              <a:rPr lang="en-US" sz="9600" dirty="0" err="1"/>
              <a:t>tertentu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 smtClean="0"/>
              <a:t>disahkan</a:t>
            </a:r>
            <a:r>
              <a:rPr lang="en-US" sz="9600" dirty="0"/>
              <a:t> </a:t>
            </a:r>
            <a:r>
              <a:rPr lang="en-US" sz="9600" dirty="0" err="1" smtClean="0"/>
              <a:t>oleh</a:t>
            </a:r>
            <a:r>
              <a:rPr lang="en-US" sz="9600" dirty="0"/>
              <a:t> </a:t>
            </a:r>
            <a:r>
              <a:rPr lang="en-US" sz="9600" dirty="0" err="1"/>
              <a:t>Presiden</a:t>
            </a:r>
            <a:r>
              <a:rPr lang="en-US" sz="9600" dirty="0"/>
              <a:t> </a:t>
            </a:r>
            <a:r>
              <a:rPr lang="en-US" sz="9600" dirty="0" err="1"/>
              <a:t>untuk</a:t>
            </a:r>
            <a:r>
              <a:rPr lang="en-US" sz="9600" dirty="0"/>
              <a:t> Kepala Daerah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tingkat</a:t>
            </a:r>
            <a:r>
              <a:rPr lang="en-US" sz="9600" dirty="0"/>
              <a:t> </a:t>
            </a:r>
            <a:r>
              <a:rPr lang="en-US" sz="9600" dirty="0" err="1"/>
              <a:t>ke</a:t>
            </a:r>
            <a:r>
              <a:rPr lang="en-US" sz="9600" dirty="0"/>
              <a:t> </a:t>
            </a:r>
            <a:r>
              <a:rPr lang="en-US" sz="9600" dirty="0" smtClean="0"/>
              <a:t>I </a:t>
            </a:r>
            <a:r>
              <a:rPr lang="en-US" sz="9600" dirty="0" err="1" smtClean="0"/>
              <a:t>atau</a:t>
            </a:r>
            <a:r>
              <a:rPr lang="en-US" sz="9600" dirty="0"/>
              <a:t> </a:t>
            </a:r>
            <a:r>
              <a:rPr lang="en-US" sz="9600" dirty="0" err="1"/>
              <a:t>Menteri</a:t>
            </a:r>
            <a:r>
              <a:rPr lang="en-US" sz="9600" dirty="0"/>
              <a:t> Dalam </a:t>
            </a:r>
            <a:r>
              <a:rPr lang="en-US" sz="9600" dirty="0" err="1"/>
              <a:t>Negeri</a:t>
            </a:r>
            <a:r>
              <a:rPr lang="en-US" sz="9600" dirty="0"/>
              <a:t> 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penguasa</a:t>
            </a:r>
            <a:r>
              <a:rPr lang="en-US" sz="9600" dirty="0"/>
              <a:t> yang </a:t>
            </a:r>
            <a:r>
              <a:rPr lang="en-US" sz="9600" dirty="0" err="1"/>
              <a:t>ditunjuk</a:t>
            </a:r>
            <a:r>
              <a:rPr lang="en-US" sz="9600" dirty="0"/>
              <a:t> </a:t>
            </a:r>
            <a:r>
              <a:rPr lang="en-US" sz="9600" dirty="0" err="1"/>
              <a:t>olehnya</a:t>
            </a:r>
            <a:r>
              <a:rPr lang="en-US" sz="9600" dirty="0"/>
              <a:t> </a:t>
            </a:r>
            <a:r>
              <a:rPr lang="en-US" sz="9600" dirty="0" err="1"/>
              <a:t>untuk</a:t>
            </a:r>
            <a:r>
              <a:rPr lang="en-US" sz="9600" dirty="0"/>
              <a:t> Kepala Daerah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tingkat</a:t>
            </a:r>
            <a:r>
              <a:rPr lang="en-US" sz="9600" dirty="0"/>
              <a:t> </a:t>
            </a:r>
            <a:r>
              <a:rPr lang="en-US" sz="9600" dirty="0" err="1"/>
              <a:t>ke</a:t>
            </a:r>
            <a:r>
              <a:rPr lang="en-US" sz="9600" dirty="0"/>
              <a:t> II </a:t>
            </a:r>
            <a:r>
              <a:rPr lang="en-US" sz="9600" dirty="0" err="1"/>
              <a:t>dan</a:t>
            </a:r>
            <a:r>
              <a:rPr lang="en-US" sz="9600" dirty="0"/>
              <a:t> </a:t>
            </a:r>
            <a:r>
              <a:rPr lang="en-US" sz="9600" dirty="0" err="1"/>
              <a:t>ke</a:t>
            </a:r>
            <a:r>
              <a:rPr lang="en-US" sz="9600" dirty="0"/>
              <a:t> </a:t>
            </a:r>
            <a:r>
              <a:rPr lang="en-US" sz="9600" dirty="0" smtClean="0"/>
              <a:t>III</a:t>
            </a:r>
            <a:r>
              <a:rPr lang="en-US" sz="9600" dirty="0"/>
              <a:t> Kepala Daerah </a:t>
            </a:r>
            <a:r>
              <a:rPr lang="en-US" sz="9600" dirty="0" err="1"/>
              <a:t>dipilih</a:t>
            </a:r>
            <a:r>
              <a:rPr lang="en-US" sz="9600" dirty="0"/>
              <a:t>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masa</a:t>
            </a:r>
            <a:r>
              <a:rPr lang="en-US" sz="9600" dirty="0"/>
              <a:t> </a:t>
            </a:r>
            <a:r>
              <a:rPr lang="en-US" sz="9600" dirty="0" err="1"/>
              <a:t>jabatan</a:t>
            </a:r>
            <a:r>
              <a:rPr lang="en-US" sz="9600" dirty="0"/>
              <a:t> DPRD </a:t>
            </a:r>
            <a:r>
              <a:rPr lang="en-US" sz="9600" dirty="0" err="1"/>
              <a:t>atau</a:t>
            </a:r>
            <a:r>
              <a:rPr lang="en-US" sz="9600" dirty="0"/>
              <a:t> </a:t>
            </a:r>
            <a:r>
              <a:rPr lang="en-US" sz="9600" dirty="0" err="1"/>
              <a:t>bagi</a:t>
            </a:r>
            <a:r>
              <a:rPr lang="en-US" sz="9600" dirty="0"/>
              <a:t> </a:t>
            </a:r>
            <a:r>
              <a:rPr lang="en-US" sz="9600" dirty="0" err="1"/>
              <a:t>mereka</a:t>
            </a:r>
            <a:r>
              <a:rPr lang="en-US" sz="9600" dirty="0"/>
              <a:t> yang </a:t>
            </a:r>
            <a:r>
              <a:rPr lang="en-US" sz="9600" dirty="0" err="1"/>
              <a:t>dipilih</a:t>
            </a:r>
            <a:r>
              <a:rPr lang="en-US" sz="9600" dirty="0"/>
              <a:t> </a:t>
            </a:r>
            <a:r>
              <a:rPr lang="en-US" sz="9600" dirty="0" err="1"/>
              <a:t>antar</a:t>
            </a:r>
            <a:r>
              <a:rPr lang="en-US" sz="9600" dirty="0"/>
              <a:t> </a:t>
            </a:r>
            <a:r>
              <a:rPr lang="en-US" sz="9600" dirty="0" err="1"/>
              <a:t>waktu</a:t>
            </a:r>
            <a:r>
              <a:rPr lang="en-US" sz="9600" dirty="0"/>
              <a:t> </a:t>
            </a:r>
            <a:r>
              <a:rPr lang="en-US" sz="9600" dirty="0" err="1"/>
              <a:t>guna</a:t>
            </a:r>
            <a:r>
              <a:rPr lang="en-US" sz="9600" dirty="0"/>
              <a:t> </a:t>
            </a:r>
            <a:r>
              <a:rPr lang="en-US" sz="9600" dirty="0" err="1"/>
              <a:t>mengisi</a:t>
            </a:r>
            <a:r>
              <a:rPr lang="en-US" sz="9600" dirty="0"/>
              <a:t> </a:t>
            </a:r>
            <a:r>
              <a:rPr lang="en-US" sz="9600" dirty="0" err="1"/>
              <a:t>lowongan</a:t>
            </a:r>
            <a:r>
              <a:rPr lang="en-US" sz="9600" dirty="0"/>
              <a:t> Kepala Daerah,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sisa</a:t>
            </a:r>
            <a:r>
              <a:rPr lang="en-US" sz="9600" dirty="0"/>
              <a:t> </a:t>
            </a:r>
            <a:r>
              <a:rPr lang="en-US" sz="9600" dirty="0" err="1"/>
              <a:t>masa</a:t>
            </a:r>
            <a:r>
              <a:rPr lang="en-US" sz="9600" dirty="0"/>
              <a:t> </a:t>
            </a:r>
            <a:r>
              <a:rPr lang="en-US" sz="9600" dirty="0" err="1"/>
              <a:t>jabatan</a:t>
            </a:r>
            <a:r>
              <a:rPr lang="en-US" sz="9600" dirty="0"/>
              <a:t> </a:t>
            </a:r>
            <a:r>
              <a:rPr lang="en-US" sz="9600" dirty="0" err="1"/>
              <a:t>tersebut</a:t>
            </a:r>
            <a:r>
              <a:rPr lang="en-US" sz="9600" dirty="0"/>
              <a:t>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1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Kepala Daerah 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 </a:t>
            </a:r>
            <a:r>
              <a:rPr lang="en-US" dirty="0" err="1"/>
              <a:t>bagi</a:t>
            </a:r>
            <a:r>
              <a:rPr lang="en-US" dirty="0"/>
              <a:t> Daerah Tingkat </a:t>
            </a:r>
            <a:r>
              <a:rPr lang="en-US" dirty="0" smtClean="0"/>
              <a:t>I </a:t>
            </a:r>
            <a:r>
              <a:rPr lang="en-US" dirty="0" err="1" smtClean="0"/>
              <a:t>dan</a:t>
            </a:r>
            <a:r>
              <a:rPr lang="en-US" dirty="0"/>
              <a:t> </a:t>
            </a:r>
            <a:r>
              <a:rPr lang="en-US" dirty="0" err="1"/>
              <a:t>Menteri</a:t>
            </a:r>
            <a:r>
              <a:rPr lang="en-US" dirty="0"/>
              <a:t> Dalam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smtClean="0"/>
              <a:t>Otonomi </a:t>
            </a:r>
            <a:r>
              <a:rPr lang="en-US" dirty="0" smtClean="0"/>
              <a:t>Daerah </a:t>
            </a:r>
            <a:r>
              <a:rPr lang="en-US" dirty="0" err="1" smtClean="0"/>
              <a:t>bagi</a:t>
            </a:r>
            <a:r>
              <a:rPr lang="en-US" dirty="0"/>
              <a:t> Daerah Tingkat II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tertentu.Kepala</a:t>
            </a:r>
            <a:r>
              <a:rPr lang="en-US" dirty="0"/>
              <a:t> Daerah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 DPRD 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diusulkan</a:t>
            </a:r>
            <a:r>
              <a:rPr lang="en-US" dirty="0"/>
              <a:t> </a:t>
            </a:r>
            <a:r>
              <a:rPr lang="en-US" dirty="0" smtClean="0"/>
              <a:t>DPRD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 Kepala Daerah 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DPRD</a:t>
            </a:r>
            <a:r>
              <a:rPr lang="en-US" dirty="0"/>
              <a:t>. </a:t>
            </a:r>
            <a:r>
              <a:rPr lang="en-US" dirty="0" smtClean="0"/>
              <a:t> </a:t>
            </a:r>
            <a:r>
              <a:rPr lang="en-US" dirty="0" err="1" smtClean="0"/>
              <a:t>KepalaDaerah</a:t>
            </a:r>
            <a:r>
              <a:rPr lang="en-US" dirty="0" smtClean="0"/>
              <a:t> adalah</a:t>
            </a:r>
            <a:r>
              <a:rPr lang="en-US" dirty="0"/>
              <a:t> </a:t>
            </a:r>
            <a:r>
              <a:rPr lang="en-US" dirty="0" err="1"/>
              <a:t>Pegawai</a:t>
            </a:r>
            <a:r>
              <a:rPr lang="en-US" dirty="0"/>
              <a:t> Negara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 DPRD.</a:t>
            </a:r>
          </a:p>
          <a:p>
            <a:r>
              <a:rPr lang="en-US" dirty="0"/>
              <a:t>Kepala Daerah Istimewa 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 </a:t>
            </a:r>
            <a:r>
              <a:rPr lang="en-US" dirty="0" err="1"/>
              <a:t>keturunan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berkuasa</a:t>
            </a:r>
            <a:r>
              <a:rPr lang="en-US" dirty="0"/>
              <a:t> 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 </a:t>
            </a:r>
            <a:r>
              <a:rPr lang="en-US" dirty="0" err="1"/>
              <a:t>Republik</a:t>
            </a:r>
            <a:r>
              <a:rPr lang="en-US" dirty="0"/>
              <a:t> Indonesia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. Untuk Daerah Istimewa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 Wakil Kepala Daerah Istimewa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 Kepala Daerah Istimewa.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59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792162"/>
          </a:xfrm>
        </p:spPr>
        <p:txBody>
          <a:bodyPr>
            <a:noAutofit/>
          </a:bodyPr>
          <a:lstStyle/>
          <a:p>
            <a:r>
              <a:rPr lang="en-US" sz="3200" b="1" dirty="0" err="1">
                <a:latin typeface="+mn-lt"/>
              </a:rPr>
              <a:t>Penetapan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Presiden</a:t>
            </a:r>
            <a:r>
              <a:rPr lang="en-US" sz="3200" b="1" dirty="0">
                <a:latin typeface="+mn-lt"/>
              </a:rPr>
              <a:t> No 6 </a:t>
            </a:r>
            <a:r>
              <a:rPr lang="en-US" sz="3200" b="1" dirty="0" err="1">
                <a:latin typeface="+mn-lt"/>
              </a:rPr>
              <a:t>Th</a:t>
            </a:r>
            <a:r>
              <a:rPr lang="en-US" sz="3200" b="1" dirty="0">
                <a:latin typeface="+mn-lt"/>
              </a:rPr>
              <a:t> 1959 </a:t>
            </a:r>
            <a:r>
              <a:rPr lang="en-US" sz="3200" b="1" dirty="0" err="1">
                <a:latin typeface="+mn-lt"/>
              </a:rPr>
              <a:t>tentang</a:t>
            </a:r>
            <a:r>
              <a:rPr lang="en-US" sz="3200" b="1" dirty="0">
                <a:latin typeface="+mn-lt"/>
                <a:cs typeface="Arial" pitchFamily="34" charset="0"/>
              </a:rPr>
              <a:t> Pemerintah Daerah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err="1" smtClean="0"/>
              <a:t>Akibat</a:t>
            </a:r>
            <a:r>
              <a:rPr lang="en-US" sz="3400" dirty="0" smtClean="0"/>
              <a:t> </a:t>
            </a:r>
            <a:r>
              <a:rPr lang="en-US" sz="3400" dirty="0" err="1" smtClean="0"/>
              <a:t>dari</a:t>
            </a:r>
            <a:r>
              <a:rPr lang="en-US" sz="3400" dirty="0" smtClean="0"/>
              <a:t> </a:t>
            </a:r>
            <a:r>
              <a:rPr lang="en-US" sz="3400" dirty="0" err="1" smtClean="0"/>
              <a:t>pergolakan</a:t>
            </a:r>
            <a:r>
              <a:rPr lang="en-US" sz="3400" dirty="0" smtClean="0"/>
              <a:t> politik yang </a:t>
            </a:r>
            <a:r>
              <a:rPr lang="en-US" sz="3400" dirty="0" err="1" smtClean="0"/>
              <a:t>tidak</a:t>
            </a:r>
            <a:r>
              <a:rPr lang="en-US" sz="3400" dirty="0" smtClean="0"/>
              <a:t> </a:t>
            </a:r>
            <a:r>
              <a:rPr lang="en-US" sz="3400" dirty="0" err="1" smtClean="0"/>
              <a:t>sehat</a:t>
            </a:r>
            <a:r>
              <a:rPr lang="en-US" sz="3400" dirty="0" smtClean="0"/>
              <a:t> </a:t>
            </a:r>
            <a:r>
              <a:rPr lang="en-US" sz="3400" dirty="0" err="1" smtClean="0"/>
              <a:t>dimasa</a:t>
            </a:r>
            <a:r>
              <a:rPr lang="en-US" sz="3400" dirty="0" smtClean="0"/>
              <a:t> </a:t>
            </a:r>
            <a:r>
              <a:rPr lang="en-US" sz="3400" dirty="0" err="1" smtClean="0"/>
              <a:t>demokrasi</a:t>
            </a:r>
            <a:r>
              <a:rPr lang="en-US" sz="3400" dirty="0" smtClean="0"/>
              <a:t> liberal, yang </a:t>
            </a:r>
            <a:r>
              <a:rPr lang="en-US" sz="3400" dirty="0" err="1" smtClean="0"/>
              <a:t>hampir-hampir</a:t>
            </a:r>
            <a:r>
              <a:rPr lang="en-US" sz="3400" dirty="0" smtClean="0"/>
              <a:t> </a:t>
            </a:r>
            <a:r>
              <a:rPr lang="en-US" sz="3400" dirty="0" err="1" smtClean="0"/>
              <a:t>membawa</a:t>
            </a:r>
            <a:r>
              <a:rPr lang="en-US" sz="3400" dirty="0" smtClean="0"/>
              <a:t> Negara </a:t>
            </a:r>
            <a:r>
              <a:rPr lang="en-US" sz="3400" dirty="0" err="1" smtClean="0"/>
              <a:t>Kesatuan</a:t>
            </a:r>
            <a:r>
              <a:rPr lang="en-US" sz="3400" dirty="0" smtClean="0"/>
              <a:t> </a:t>
            </a:r>
            <a:r>
              <a:rPr lang="en-US" sz="3400" dirty="0" err="1" smtClean="0"/>
              <a:t>Republik</a:t>
            </a:r>
            <a:r>
              <a:rPr lang="en-US" sz="3400" dirty="0" smtClean="0"/>
              <a:t> Indonesia (NKRI) </a:t>
            </a:r>
            <a:r>
              <a:rPr lang="en-US" sz="3400" dirty="0" err="1" smtClean="0"/>
              <a:t>kejurang</a:t>
            </a:r>
            <a:r>
              <a:rPr lang="en-US" sz="3400" dirty="0" smtClean="0"/>
              <a:t> </a:t>
            </a:r>
            <a:r>
              <a:rPr lang="en-US" sz="3400" dirty="0" err="1" smtClean="0"/>
              <a:t>perpecahan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kehancuran</a:t>
            </a:r>
            <a:r>
              <a:rPr lang="en-US" sz="3400" dirty="0" smtClean="0"/>
              <a:t> </a:t>
            </a:r>
            <a:r>
              <a:rPr lang="en-US" sz="3400" dirty="0" err="1" smtClean="0"/>
              <a:t>maka</a:t>
            </a:r>
            <a:r>
              <a:rPr lang="en-US" sz="3400" dirty="0" smtClean="0"/>
              <a:t> </a:t>
            </a:r>
            <a:r>
              <a:rPr lang="en-US" sz="3400" dirty="0" err="1" smtClean="0"/>
              <a:t>pada</a:t>
            </a:r>
            <a:r>
              <a:rPr lang="en-US" sz="3400" dirty="0" smtClean="0"/>
              <a:t> </a:t>
            </a:r>
            <a:r>
              <a:rPr lang="en-US" sz="3400" b="1" dirty="0" smtClean="0"/>
              <a:t>5 </a:t>
            </a:r>
            <a:r>
              <a:rPr lang="en-US" sz="3400" b="1" dirty="0" err="1" smtClean="0"/>
              <a:t>Juli</a:t>
            </a:r>
            <a:r>
              <a:rPr lang="en-US" sz="3400" b="1" dirty="0" smtClean="0"/>
              <a:t>   </a:t>
            </a:r>
            <a:r>
              <a:rPr lang="en-US" sz="3400" b="1" dirty="0" err="1"/>
              <a:t>tahun</a:t>
            </a:r>
            <a:r>
              <a:rPr lang="en-US" sz="3400" b="1" dirty="0"/>
              <a:t> </a:t>
            </a:r>
            <a:r>
              <a:rPr lang="en-US" sz="3400" b="1" dirty="0" smtClean="0"/>
              <a:t>1959</a:t>
            </a:r>
            <a:r>
              <a:rPr lang="en-US" sz="3400" b="1" dirty="0"/>
              <a:t> </a:t>
            </a:r>
            <a:r>
              <a:rPr lang="en-US" sz="3400" b="1" dirty="0" err="1" smtClean="0"/>
              <a:t>Presiden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Republik</a:t>
            </a:r>
            <a:r>
              <a:rPr lang="en-US" sz="3400" b="1" dirty="0" smtClean="0"/>
              <a:t> </a:t>
            </a:r>
            <a:r>
              <a:rPr lang="en-US" sz="3400" dirty="0" smtClean="0"/>
              <a:t>Indonesia </a:t>
            </a:r>
            <a:r>
              <a:rPr lang="en-US" sz="3400" dirty="0" err="1" smtClean="0"/>
              <a:t>mengumumkan</a:t>
            </a:r>
            <a:r>
              <a:rPr lang="en-US" sz="3400" dirty="0" smtClean="0"/>
              <a:t> </a:t>
            </a:r>
            <a:r>
              <a:rPr lang="en-US" sz="3400" b="1" dirty="0" err="1" smtClean="0"/>
              <a:t>Dekrit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Presiden</a:t>
            </a:r>
            <a:r>
              <a:rPr lang="en-US" sz="3400" dirty="0" smtClean="0"/>
              <a:t>. Dengan </a:t>
            </a:r>
            <a:r>
              <a:rPr lang="en-US" sz="3400" dirty="0" err="1"/>
              <a:t>Dekrit</a:t>
            </a:r>
            <a:r>
              <a:rPr lang="en-US" sz="3400" dirty="0"/>
              <a:t> </a:t>
            </a:r>
            <a:r>
              <a:rPr lang="en-US" sz="3400" dirty="0" err="1" smtClean="0"/>
              <a:t>Presiden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maka</a:t>
            </a:r>
            <a:r>
              <a:rPr lang="en-US" sz="3400" dirty="0" smtClean="0"/>
              <a:t> Undang-Undang </a:t>
            </a:r>
            <a:r>
              <a:rPr lang="en-US" sz="3400" dirty="0" err="1" smtClean="0"/>
              <a:t>Dasar</a:t>
            </a:r>
            <a:r>
              <a:rPr lang="en-US" sz="3400" dirty="0" smtClean="0"/>
              <a:t> 1945 </a:t>
            </a:r>
            <a:r>
              <a:rPr lang="en-US" sz="3400" dirty="0" err="1" smtClean="0"/>
              <a:t>diberlakukan</a:t>
            </a:r>
            <a:r>
              <a:rPr lang="en-US" sz="3400" dirty="0" smtClean="0"/>
              <a:t> </a:t>
            </a:r>
            <a:r>
              <a:rPr lang="en-US" sz="3400" dirty="0" err="1" smtClean="0"/>
              <a:t>kembali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seluruh</a:t>
            </a:r>
            <a:r>
              <a:rPr lang="en-US" sz="3400" dirty="0" smtClean="0"/>
              <a:t> </a:t>
            </a:r>
            <a:r>
              <a:rPr lang="en-US" sz="3400" dirty="0" err="1" smtClean="0"/>
              <a:t>wilayah</a:t>
            </a:r>
            <a:r>
              <a:rPr lang="en-US" sz="3400" dirty="0" smtClean="0"/>
              <a:t> Nusantara . </a:t>
            </a:r>
          </a:p>
          <a:p>
            <a:r>
              <a:rPr lang="en-US" sz="3400" dirty="0" smtClean="0"/>
              <a:t>Untuk </a:t>
            </a:r>
            <a:r>
              <a:rPr lang="en-US" sz="3400" dirty="0" err="1" smtClean="0"/>
              <a:t>menyusun</a:t>
            </a:r>
            <a:r>
              <a:rPr lang="en-US" sz="3400" dirty="0" smtClean="0"/>
              <a:t> </a:t>
            </a:r>
            <a:r>
              <a:rPr lang="en-US" sz="3400" dirty="0" err="1" smtClean="0"/>
              <a:t>kembali</a:t>
            </a:r>
            <a:r>
              <a:rPr lang="en-US" sz="3400" dirty="0" smtClean="0"/>
              <a:t> Pemerintahan Daerah , </a:t>
            </a:r>
            <a:r>
              <a:rPr lang="en-US" sz="3400" dirty="0" err="1" smtClean="0"/>
              <a:t>maka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sementara</a:t>
            </a:r>
            <a:r>
              <a:rPr lang="en-US" sz="3400" dirty="0" smtClean="0"/>
              <a:t> Pemerintah </a:t>
            </a:r>
            <a:r>
              <a:rPr lang="en-US" sz="3400" dirty="0" err="1" smtClean="0"/>
              <a:t>mengeluarkan</a:t>
            </a:r>
            <a:r>
              <a:rPr lang="en-US" sz="3400" dirty="0" smtClean="0"/>
              <a:t> </a:t>
            </a:r>
            <a:r>
              <a:rPr lang="en-US" sz="3400" dirty="0" err="1"/>
              <a:t>Penetapan</a:t>
            </a:r>
            <a:r>
              <a:rPr lang="en-US" sz="3400" dirty="0"/>
              <a:t> </a:t>
            </a:r>
            <a:r>
              <a:rPr lang="en-US" sz="3400" dirty="0" err="1"/>
              <a:t>Presiden</a:t>
            </a:r>
            <a:r>
              <a:rPr lang="en-US" sz="3400" dirty="0"/>
              <a:t> No. 6 </a:t>
            </a:r>
            <a:r>
              <a:rPr lang="en-US" sz="3400" dirty="0" err="1"/>
              <a:t>Tahun</a:t>
            </a:r>
            <a:r>
              <a:rPr lang="en-US" sz="3400" dirty="0"/>
              <a:t> </a:t>
            </a:r>
            <a:r>
              <a:rPr lang="en-US" sz="3400" dirty="0" smtClean="0"/>
              <a:t>1959</a:t>
            </a:r>
            <a:r>
              <a:rPr lang="en-US" sz="3400" dirty="0"/>
              <a:t> </a:t>
            </a:r>
            <a:r>
              <a:rPr lang="en-US" sz="3400" dirty="0" smtClean="0"/>
              <a:t>(</a:t>
            </a:r>
            <a:r>
              <a:rPr lang="en-US" sz="3400" dirty="0" err="1" smtClean="0"/>
              <a:t>disempurnakan</a:t>
            </a:r>
            <a:r>
              <a:rPr lang="en-US" sz="3400" dirty="0" smtClean="0"/>
              <a:t>)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/>
              <a:t>Penetapan</a:t>
            </a:r>
            <a:r>
              <a:rPr lang="en-US" sz="3400" dirty="0"/>
              <a:t> </a:t>
            </a:r>
            <a:r>
              <a:rPr lang="en-US" sz="3400" dirty="0" err="1"/>
              <a:t>Presiden</a:t>
            </a:r>
            <a:r>
              <a:rPr lang="en-US" sz="3400" dirty="0"/>
              <a:t> No. </a:t>
            </a:r>
            <a:r>
              <a:rPr lang="en-US" sz="3400" dirty="0" smtClean="0"/>
              <a:t>5 </a:t>
            </a:r>
            <a:r>
              <a:rPr lang="en-US" sz="3400" dirty="0" err="1"/>
              <a:t>Tahun</a:t>
            </a:r>
            <a:r>
              <a:rPr lang="en-US" sz="3400" dirty="0"/>
              <a:t> </a:t>
            </a:r>
            <a:r>
              <a:rPr lang="en-US" sz="3400" dirty="0" smtClean="0"/>
              <a:t>1960 </a:t>
            </a:r>
            <a:r>
              <a:rPr lang="en-US" sz="3400" dirty="0" err="1" smtClean="0"/>
              <a:t>mengatur</a:t>
            </a:r>
            <a:r>
              <a:rPr lang="en-US" sz="3400" dirty="0" smtClean="0"/>
              <a:t>  </a:t>
            </a:r>
            <a:r>
              <a:rPr lang="en-US" sz="3400" dirty="0" err="1" smtClean="0"/>
              <a:t>tentang</a:t>
            </a:r>
            <a:r>
              <a:rPr lang="en-US" sz="3400" dirty="0" smtClean="0"/>
              <a:t> </a:t>
            </a:r>
            <a:r>
              <a:rPr lang="en-US" sz="3400" dirty="0"/>
              <a:t>Pemerintahan </a:t>
            </a:r>
            <a:r>
              <a:rPr lang="en-US" sz="3400" dirty="0" smtClean="0"/>
              <a:t>Daerah (Kepala Daerah)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Badan</a:t>
            </a:r>
            <a:r>
              <a:rPr lang="en-US" sz="3400" dirty="0" smtClean="0"/>
              <a:t> </a:t>
            </a:r>
            <a:r>
              <a:rPr lang="en-US" sz="3400" dirty="0"/>
              <a:t>Pemerintah </a:t>
            </a:r>
            <a:r>
              <a:rPr lang="en-US" sz="3400" dirty="0" err="1"/>
              <a:t>Harian</a:t>
            </a:r>
            <a:r>
              <a:rPr lang="en-US" sz="3400" dirty="0"/>
              <a:t> (BPH</a:t>
            </a:r>
            <a:r>
              <a:rPr lang="en-US" sz="3400" dirty="0" smtClean="0"/>
              <a:t>). Sedangkan </a:t>
            </a:r>
            <a:r>
              <a:rPr lang="en-US" sz="3400" dirty="0" err="1"/>
              <a:t>Penetapan</a:t>
            </a:r>
            <a:r>
              <a:rPr lang="en-US" sz="3400" dirty="0"/>
              <a:t> </a:t>
            </a:r>
            <a:r>
              <a:rPr lang="en-US" sz="3400" dirty="0" err="1"/>
              <a:t>Presiden</a:t>
            </a:r>
            <a:r>
              <a:rPr lang="en-US" sz="3400" dirty="0"/>
              <a:t> No. 5 </a:t>
            </a:r>
            <a:r>
              <a:rPr lang="en-US" sz="3400" dirty="0" err="1"/>
              <a:t>Tahun</a:t>
            </a:r>
            <a:r>
              <a:rPr lang="en-US" sz="3400" dirty="0"/>
              <a:t> </a:t>
            </a:r>
            <a:r>
              <a:rPr lang="en-US" sz="3400" dirty="0" smtClean="0"/>
              <a:t>1960 (</a:t>
            </a:r>
            <a:r>
              <a:rPr lang="en-US" sz="3400" dirty="0" err="1" smtClean="0"/>
              <a:t>disempurnakan</a:t>
            </a:r>
            <a:r>
              <a:rPr lang="en-US" sz="3400" dirty="0" smtClean="0"/>
              <a:t>) adalah </a:t>
            </a:r>
            <a:r>
              <a:rPr lang="en-US" sz="3400" dirty="0" err="1" smtClean="0"/>
              <a:t>mengenai</a:t>
            </a:r>
            <a:r>
              <a:rPr lang="en-US" sz="3400" dirty="0" smtClean="0"/>
              <a:t> </a:t>
            </a:r>
            <a:r>
              <a:rPr lang="en-US" sz="3400" dirty="0" err="1"/>
              <a:t>Dewan</a:t>
            </a:r>
            <a:r>
              <a:rPr lang="en-US" sz="3400" dirty="0"/>
              <a:t> </a:t>
            </a:r>
            <a:r>
              <a:rPr lang="en-US" sz="3400" dirty="0" err="1"/>
              <a:t>Perwakilan</a:t>
            </a:r>
            <a:r>
              <a:rPr lang="en-US" sz="3400" dirty="0"/>
              <a:t> Rakyat Daerah </a:t>
            </a:r>
            <a:r>
              <a:rPr lang="en-US" sz="3400" dirty="0" err="1" smtClean="0"/>
              <a:t>Gotong</a:t>
            </a:r>
            <a:r>
              <a:rPr lang="en-US" sz="3400" dirty="0" smtClean="0"/>
              <a:t> </a:t>
            </a:r>
            <a:r>
              <a:rPr lang="en-US" sz="3400" dirty="0" err="1" smtClean="0"/>
              <a:t>Royong</a:t>
            </a:r>
            <a:r>
              <a:rPr lang="en-US" sz="3400" dirty="0" smtClean="0"/>
              <a:t> (DPRD-GR)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Sekretariat</a:t>
            </a:r>
            <a:r>
              <a:rPr lang="en-US" sz="3400" dirty="0" smtClean="0"/>
              <a:t> Daerah.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33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7150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Penataan</a:t>
            </a:r>
            <a:r>
              <a:rPr lang="en-US" sz="2400" dirty="0" smtClean="0"/>
              <a:t> Pemerintah Daerah </a:t>
            </a:r>
            <a:r>
              <a:rPr lang="en-US" sz="2400" dirty="0" err="1" smtClean="0"/>
              <a:t>disesuaikan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stelsel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</a:t>
            </a:r>
            <a:r>
              <a:rPr lang="en-US" sz="2400" dirty="0" smtClean="0"/>
              <a:t> </a:t>
            </a:r>
            <a:r>
              <a:rPr lang="en-US" sz="2400" dirty="0" err="1" smtClean="0"/>
              <a:t>terpimpin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. </a:t>
            </a:r>
            <a:r>
              <a:rPr lang="en-US" sz="2400" dirty="0" err="1" smtClean="0"/>
              <a:t>Kebijaksanaan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adalah: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Tetap</a:t>
            </a:r>
            <a:r>
              <a:rPr lang="en-US" sz="2400" dirty="0" smtClean="0"/>
              <a:t> </a:t>
            </a:r>
            <a:r>
              <a:rPr lang="en-US" sz="2400" dirty="0" err="1" smtClean="0"/>
              <a:t>mmpertahankan</a:t>
            </a:r>
            <a:r>
              <a:rPr lang="en-US" sz="2400" dirty="0" smtClean="0"/>
              <a:t> politik </a:t>
            </a:r>
            <a:r>
              <a:rPr lang="en-US" sz="2400" dirty="0" err="1" smtClean="0"/>
              <a:t>dekonsentrasi</a:t>
            </a:r>
            <a:r>
              <a:rPr lang="en-US" sz="2400" dirty="0" smtClean="0"/>
              <a:t> &amp; </a:t>
            </a:r>
            <a:r>
              <a:rPr lang="en-US" sz="2400" dirty="0" err="1" smtClean="0"/>
              <a:t>desentralisasi</a:t>
            </a:r>
            <a:r>
              <a:rPr lang="en-US" sz="2400" dirty="0" smtClean="0"/>
              <a:t>,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menjunjung</a:t>
            </a:r>
            <a:r>
              <a:rPr lang="en-US" sz="2400" dirty="0" smtClean="0"/>
              <a:t> </a:t>
            </a:r>
            <a:r>
              <a:rPr lang="en-US" sz="2400" dirty="0" err="1" smtClean="0"/>
              <a:t>faham</a:t>
            </a:r>
            <a:r>
              <a:rPr lang="en-US" sz="2400" dirty="0" smtClean="0"/>
              <a:t> </a:t>
            </a:r>
            <a:r>
              <a:rPr lang="en-US" sz="2400" dirty="0" err="1" smtClean="0"/>
              <a:t>desentralisasi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teritotial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Dihapuskan</a:t>
            </a:r>
            <a:r>
              <a:rPr lang="en-US" sz="2400" dirty="0" smtClean="0"/>
              <a:t> </a:t>
            </a:r>
            <a:r>
              <a:rPr lang="en-US" sz="2400" dirty="0" err="1" smtClean="0"/>
              <a:t>dualisme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di Daerah.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Dengan </a:t>
            </a:r>
            <a:r>
              <a:rPr lang="en-US" sz="2400" dirty="0" err="1" smtClean="0"/>
              <a:t>dianutnya</a:t>
            </a:r>
            <a:r>
              <a:rPr lang="en-US" sz="2400" dirty="0" smtClean="0"/>
              <a:t> politik </a:t>
            </a:r>
            <a:r>
              <a:rPr lang="en-US" sz="2400" dirty="0" err="1"/>
              <a:t>dekonsentrasi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desentralisasi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</a:t>
            </a:r>
            <a:r>
              <a:rPr lang="en-US" sz="2400" dirty="0" err="1" smtClean="0"/>
              <a:t>melanjutkan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pelimpahan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organ-organ di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pemberian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kpada</a:t>
            </a:r>
            <a:r>
              <a:rPr lang="en-US" sz="2400" dirty="0" smtClean="0"/>
              <a:t> Daerah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mengurus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tangganya</a:t>
            </a:r>
            <a:r>
              <a:rPr lang="en-US" sz="2400" dirty="0" smtClean="0"/>
              <a:t> sendiri. Dg </a:t>
            </a:r>
            <a:r>
              <a:rPr lang="en-US" sz="2400" dirty="0" err="1" smtClean="0"/>
              <a:t>demikian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berangsur-angsur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Pemerintah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beralih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Pemerintah Daerah.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dg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otnomi</a:t>
            </a:r>
            <a:r>
              <a:rPr lang="en-US" sz="2400" dirty="0" smtClean="0"/>
              <a:t> </a:t>
            </a:r>
            <a:r>
              <a:rPr lang="en-US" sz="2400" dirty="0" err="1" smtClean="0"/>
              <a:t>riil</a:t>
            </a:r>
            <a:r>
              <a:rPr lang="en-US" sz="2400" dirty="0" smtClean="0"/>
              <a:t> yang </a:t>
            </a:r>
            <a:r>
              <a:rPr lang="en-US" sz="2400" dirty="0" err="1" smtClean="0"/>
              <a:t>masih</a:t>
            </a:r>
            <a:r>
              <a:rPr lang="en-US" sz="2400" dirty="0" smtClean="0"/>
              <a:t> </a:t>
            </a:r>
            <a:r>
              <a:rPr lang="en-US" sz="2400" dirty="0" err="1" smtClean="0"/>
              <a:t>tetep</a:t>
            </a:r>
            <a:r>
              <a:rPr lang="en-US" sz="2400" dirty="0" smtClean="0"/>
              <a:t> </a:t>
            </a:r>
            <a:r>
              <a:rPr lang="en-US" sz="2400" dirty="0" err="1" smtClean="0"/>
              <a:t>dianut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pengalihan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tsbt</a:t>
            </a:r>
            <a:r>
              <a:rPr lang="en-US" sz="2400" dirty="0" smtClean="0"/>
              <a:t>  </a:t>
            </a:r>
            <a:r>
              <a:rPr lang="en-US" sz="2400" dirty="0" err="1" smtClean="0"/>
              <a:t>hrs</a:t>
            </a:r>
            <a:r>
              <a:rPr lang="en-US" sz="2400" dirty="0" smtClean="0"/>
              <a:t> </a:t>
            </a:r>
            <a:r>
              <a:rPr lang="en-US" sz="2400" dirty="0" err="1" smtClean="0"/>
              <a:t>disesuaikan</a:t>
            </a:r>
            <a:r>
              <a:rPr lang="en-US" sz="2400" dirty="0" smtClean="0"/>
              <a:t> dg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kesanggupan</a:t>
            </a:r>
            <a:r>
              <a:rPr lang="en-US" sz="2400" dirty="0" smtClean="0"/>
              <a:t> tiap-2daerah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2159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62484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b="1" dirty="0" smtClean="0"/>
              <a:t>1 September 1965 </a:t>
            </a:r>
            <a:r>
              <a:rPr lang="en-US" sz="2400" b="1" dirty="0" err="1" smtClean="0"/>
              <a:t>Presiden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Republik</a:t>
            </a:r>
            <a:r>
              <a:rPr lang="en-US" sz="2400" b="1" dirty="0" smtClean="0"/>
              <a:t> </a:t>
            </a:r>
            <a:r>
              <a:rPr lang="en-US" sz="2400" dirty="0" err="1" smtClean="0"/>
              <a:t>mengesahkan</a:t>
            </a:r>
            <a:r>
              <a:rPr lang="en-US" sz="2400" dirty="0" smtClean="0"/>
              <a:t>  </a:t>
            </a:r>
            <a:r>
              <a:rPr lang="en-US" sz="2400" b="1" dirty="0" smtClean="0"/>
              <a:t>Undang-Undang No 18 </a:t>
            </a:r>
            <a:r>
              <a:rPr lang="en-US" sz="2400" b="1" dirty="0" err="1" smtClean="0"/>
              <a:t>tahun</a:t>
            </a:r>
            <a:r>
              <a:rPr lang="en-US" sz="2400" b="1" dirty="0" smtClean="0"/>
              <a:t> 1965</a:t>
            </a:r>
            <a:r>
              <a:rPr lang="en-US" sz="2400" dirty="0" smtClean="0"/>
              <a:t>.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dikeluarkannya</a:t>
            </a:r>
            <a:r>
              <a:rPr lang="en-US" sz="2400" dirty="0" smtClean="0"/>
              <a:t> UU No 18 </a:t>
            </a:r>
            <a:r>
              <a:rPr lang="en-US" sz="2400" dirty="0" err="1" smtClean="0"/>
              <a:t>Th</a:t>
            </a:r>
            <a:r>
              <a:rPr lang="en-US" sz="2400" dirty="0" smtClean="0"/>
              <a:t> 1965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erhubungan </a:t>
            </a:r>
            <a:r>
              <a:rPr lang="en-US" sz="2400" dirty="0" err="1" smtClean="0"/>
              <a:t>dgn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ketatanegaraan</a:t>
            </a:r>
            <a:r>
              <a:rPr lang="en-US" sz="2400" dirty="0" smtClean="0"/>
              <a:t> </a:t>
            </a:r>
            <a:r>
              <a:rPr lang="en-US" sz="2400" dirty="0" smtClean="0"/>
              <a:t>dlm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UUD 1945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ditetapkannya</a:t>
            </a:r>
            <a:r>
              <a:rPr lang="en-US" sz="2400" dirty="0" smtClean="0"/>
              <a:t> </a:t>
            </a:r>
            <a:r>
              <a:rPr lang="en-US" sz="2400" b="1" dirty="0" smtClean="0"/>
              <a:t>Manifesto Politik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Garis-garis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Haluan</a:t>
            </a:r>
            <a:r>
              <a:rPr lang="en-US" sz="2400" b="1" dirty="0" smtClean="0"/>
              <a:t> Negara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smtClean="0"/>
              <a:t>pedoman-2  </a:t>
            </a:r>
            <a:r>
              <a:rPr lang="en-US" sz="2400" dirty="0" err="1" smtClean="0"/>
              <a:t>pelaksanaannya</a:t>
            </a:r>
            <a:r>
              <a:rPr lang="en-US" sz="2400" dirty="0" smtClean="0"/>
              <a:t> </a:t>
            </a:r>
            <a:r>
              <a:rPr lang="en-US" sz="2400" dirty="0" err="1" smtClean="0"/>
              <a:t>mk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mengadakan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pembaharuan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pokok-pokok</a:t>
            </a:r>
            <a:r>
              <a:rPr lang="en-US" sz="2400" dirty="0" smtClean="0"/>
              <a:t> Pemerintahan </a:t>
            </a:r>
            <a:r>
              <a:rPr lang="en-US" sz="2400" dirty="0" smtClean="0"/>
              <a:t>-Da </a:t>
            </a:r>
            <a:r>
              <a:rPr lang="en-US" sz="2400" dirty="0" err="1" smtClean="0"/>
              <a:t>DSesuai</a:t>
            </a:r>
            <a:r>
              <a:rPr lang="en-US" sz="2400" dirty="0" smtClean="0"/>
              <a:t> dg </a:t>
            </a:r>
            <a:r>
              <a:rPr lang="en-US" sz="2400" dirty="0" err="1" smtClean="0"/>
              <a:t>Ketetapan</a:t>
            </a:r>
            <a:r>
              <a:rPr lang="en-US" sz="2400" dirty="0" smtClean="0"/>
              <a:t> </a:t>
            </a:r>
            <a:r>
              <a:rPr lang="en-US" sz="2400" dirty="0" smtClean="0"/>
              <a:t>MPRS No II/1960 </a:t>
            </a:r>
            <a:r>
              <a:rPr lang="en-US" sz="2400" dirty="0" err="1" smtClean="0"/>
              <a:t>mk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smtClean="0"/>
              <a:t>undang-2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pokok-2 Pemerintahan </a:t>
            </a:r>
            <a:r>
              <a:rPr lang="en-US" sz="2400" dirty="0" smtClean="0"/>
              <a:t>Daerah yang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smtClean="0"/>
              <a:t>unsur-2 </a:t>
            </a:r>
            <a:r>
              <a:rPr lang="en-US" sz="2400" dirty="0" smtClean="0"/>
              <a:t>yang </a:t>
            </a:r>
            <a:r>
              <a:rPr lang="en-US" sz="2400" dirty="0" err="1" smtClean="0"/>
              <a:t>progresif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/>
              <a:t>UU No. 22 </a:t>
            </a:r>
            <a:r>
              <a:rPr lang="en-US" sz="2400" dirty="0" err="1"/>
              <a:t>Tahun</a:t>
            </a:r>
            <a:r>
              <a:rPr lang="en-US" sz="2400" dirty="0"/>
              <a:t> 1948 </a:t>
            </a:r>
            <a:r>
              <a:rPr lang="en-US" sz="2400" dirty="0" smtClean="0"/>
              <a:t>, UU </a:t>
            </a:r>
            <a:r>
              <a:rPr lang="en-US" sz="2400" dirty="0"/>
              <a:t>No. 1 </a:t>
            </a:r>
            <a:r>
              <a:rPr lang="en-US" sz="2400" dirty="0" err="1"/>
              <a:t>Tahun</a:t>
            </a:r>
            <a:r>
              <a:rPr lang="en-US" sz="2400" dirty="0"/>
              <a:t> 1957. </a:t>
            </a:r>
            <a:r>
              <a:rPr lang="en-US" sz="2400" dirty="0" smtClean="0"/>
              <a:t>Pen Pre </a:t>
            </a:r>
            <a:r>
              <a:rPr lang="en-US" sz="2400" dirty="0"/>
              <a:t>No. 6 </a:t>
            </a:r>
            <a:r>
              <a:rPr lang="en-US" sz="2400" dirty="0" err="1" smtClean="0"/>
              <a:t>Th</a:t>
            </a:r>
            <a:r>
              <a:rPr lang="en-US" sz="2400" dirty="0" smtClean="0"/>
              <a:t> 1959 </a:t>
            </a:r>
            <a:r>
              <a:rPr lang="en-US" sz="2400" dirty="0"/>
              <a:t>(</a:t>
            </a:r>
            <a:r>
              <a:rPr lang="en-US" sz="2400" dirty="0" err="1"/>
              <a:t>disempurnakan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No. </a:t>
            </a:r>
            <a:r>
              <a:rPr lang="en-US" sz="2400" dirty="0" smtClean="0"/>
              <a:t>2 </a:t>
            </a:r>
            <a:r>
              <a:rPr lang="en-US" sz="2400" dirty="0" err="1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1960 </a:t>
            </a:r>
            <a:r>
              <a:rPr lang="en-US" sz="2400" dirty="0" smtClean="0"/>
              <a:t>Pen </a:t>
            </a:r>
            <a:r>
              <a:rPr lang="en-US" sz="2400" dirty="0" err="1" smtClean="0"/>
              <a:t>Pres</a:t>
            </a:r>
            <a:r>
              <a:rPr lang="en-US" sz="2400" dirty="0" smtClean="0"/>
              <a:t> </a:t>
            </a:r>
            <a:r>
              <a:rPr lang="en-US" sz="2400" dirty="0"/>
              <a:t>No. 5 </a:t>
            </a:r>
            <a:r>
              <a:rPr lang="en-US" sz="2400" dirty="0" err="1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1960 (</a:t>
            </a:r>
            <a:r>
              <a:rPr lang="en-US" sz="2400" dirty="0" err="1"/>
              <a:t>disempurnakan</a:t>
            </a:r>
            <a:r>
              <a:rPr lang="en-US" sz="2400" dirty="0"/>
              <a:t>) </a:t>
            </a:r>
            <a:r>
              <a:rPr lang="en-US" sz="2400" dirty="0" smtClean="0"/>
              <a:t> </a:t>
            </a:r>
            <a:r>
              <a:rPr lang="en-US" sz="2400" dirty="0" err="1" smtClean="0"/>
              <a:t>jo</a:t>
            </a:r>
            <a:r>
              <a:rPr lang="en-US" sz="2400" dirty="0" smtClean="0"/>
              <a:t> </a:t>
            </a:r>
            <a:r>
              <a:rPr lang="en-US" sz="2400" dirty="0" err="1" smtClean="0"/>
              <a:t>Penpres</a:t>
            </a:r>
            <a:r>
              <a:rPr lang="en-US" sz="2400" dirty="0" smtClean="0"/>
              <a:t> No 7 </a:t>
            </a:r>
            <a:r>
              <a:rPr lang="en-US" sz="2400" dirty="0" err="1" smtClean="0"/>
              <a:t>Th</a:t>
            </a:r>
            <a:r>
              <a:rPr lang="en-US" sz="2400" dirty="0" smtClean="0"/>
              <a:t> 1965</a:t>
            </a:r>
          </a:p>
          <a:p>
            <a:r>
              <a:rPr lang="en-US" sz="2400" dirty="0" smtClean="0"/>
              <a:t>Agar </a:t>
            </a:r>
            <a:r>
              <a:rPr lang="en-US" sz="2400" dirty="0" err="1" smtClean="0"/>
              <a:t>pembentukan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</a:t>
            </a:r>
            <a:r>
              <a:rPr lang="en-US" sz="2400" dirty="0" smtClean="0"/>
              <a:t> </a:t>
            </a:r>
            <a:r>
              <a:rPr lang="en-US" sz="2400" dirty="0" err="1" smtClean="0"/>
              <a:t>DaTingkat</a:t>
            </a:r>
            <a:r>
              <a:rPr lang="en-US" sz="2400" dirty="0" smtClean="0"/>
              <a:t> </a:t>
            </a:r>
            <a:r>
              <a:rPr lang="en-US" sz="2400" dirty="0" smtClean="0"/>
              <a:t>III </a:t>
            </a:r>
            <a:r>
              <a:rPr lang="en-US" sz="2400" dirty="0" err="1" smtClean="0"/>
              <a:t>segera</a:t>
            </a:r>
            <a:r>
              <a:rPr lang="en-US" sz="2400" dirty="0" smtClean="0"/>
              <a:t> 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dilaksanakan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0472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1526</Words>
  <Application>Microsoft Office PowerPoint</Application>
  <PresentationFormat>On-screen Show (4:3)</PresentationFormat>
  <Paragraphs>80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Undang-undang No 1 Tahun 1957  tentang Pokok-pokok Pemerintahan Daerah</vt:lpstr>
      <vt:lpstr>Pemerintahan Daerah pada masa 1957-1965</vt:lpstr>
      <vt:lpstr>Undang-undang Nomor 1 Tahun 1957  tentang Pokok-pokok Pemerintahan Daerah</vt:lpstr>
      <vt:lpstr>PowerPoint Presentation</vt:lpstr>
      <vt:lpstr>PowerPoint Presentation</vt:lpstr>
      <vt:lpstr>PowerPoint Presentation</vt:lpstr>
      <vt:lpstr>Penetapan Presiden No 6 Th 1959 tentang Pemerintah Daerah</vt:lpstr>
      <vt:lpstr>PowerPoint Presentation</vt:lpstr>
      <vt:lpstr>PowerPoint Presentation</vt:lpstr>
      <vt:lpstr>Undang-undang Nomor 18 Tahun 1965  tentang  Pokok-pokok Pemerintahan Daerah</vt:lpstr>
      <vt:lpstr>PowerPoint Presentation</vt:lpstr>
      <vt:lpstr>PowerPoint Presentation</vt:lpstr>
      <vt:lpstr>PowerPoint Presentation</vt:lpstr>
      <vt:lpstr>Undang-undang Nomor 5 Tahun 1974  tentang  Pokok-pokok Pemerintahan di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Undang-undang No 1 Tahun 1957  tentang Pokok-pokok Pemerintahan Daerah</dc:title>
  <dc:creator>asus</dc:creator>
  <cp:lastModifiedBy>asus</cp:lastModifiedBy>
  <cp:revision>46</cp:revision>
  <dcterms:created xsi:type="dcterms:W3CDTF">2020-11-01T11:41:41Z</dcterms:created>
  <dcterms:modified xsi:type="dcterms:W3CDTF">2020-11-03T06:52:09Z</dcterms:modified>
</cp:coreProperties>
</file>