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7" r:id="rId3"/>
    <p:sldId id="258" r:id="rId4"/>
    <p:sldId id="259" r:id="rId5"/>
    <p:sldId id="260" r:id="rId6"/>
    <p:sldId id="265" r:id="rId7"/>
    <p:sldId id="263" r:id="rId8"/>
    <p:sldId id="261" r:id="rId9"/>
    <p:sldId id="262" r:id="rId10"/>
    <p:sldId id="264" r:id="rId11"/>
    <p:sldId id="266" r:id="rId12"/>
    <p:sldId id="267" r:id="rId13"/>
    <p:sldId id="268" r:id="rId14"/>
    <p:sldId id="269"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843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843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843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6CDC018-B0C4-4A03-A0AF-98A491FCAED0}" type="slidenum">
              <a:rPr lang="en-US"/>
              <a:pPr/>
              <a:t>‹#›</a:t>
            </a:fld>
            <a:endParaRPr lang="en-US"/>
          </a:p>
        </p:txBody>
      </p:sp>
    </p:spTree>
    <p:extLst>
      <p:ext uri="{BB962C8B-B14F-4D97-AF65-F5344CB8AC3E}">
        <p14:creationId xmlns:p14="http://schemas.microsoft.com/office/powerpoint/2010/main" val="27750890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63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63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63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AEE2AA0-0227-4B77-AED5-873E314250D9}" type="slidenum">
              <a:rPr lang="en-US"/>
              <a:pPr/>
              <a:t>‹#›</a:t>
            </a:fld>
            <a:endParaRPr lang="en-US"/>
          </a:p>
        </p:txBody>
      </p:sp>
    </p:spTree>
    <p:extLst>
      <p:ext uri="{BB962C8B-B14F-4D97-AF65-F5344CB8AC3E}">
        <p14:creationId xmlns:p14="http://schemas.microsoft.com/office/powerpoint/2010/main" val="414249854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8E1016D-A520-4E79-8799-341E42798C1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6139BCC-267F-4870-A010-1C76E0CFE6A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D3F3338-A0F3-4B46-A996-AC6B222F6D4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97EB995-EAF6-4B24-BB01-DC6D15D8A80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056D236-9151-4CB1-9B08-8F9FFC15EBD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1418ED0-D470-48BE-91A7-35BB0DA0A41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4C9D740-56EA-43F7-83F0-5C3BD9989DA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F303BA9-C7D2-4A83-AEAE-6FCB85AE7C5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C51A3C2-C1BA-463B-9EBB-B9A15F45DCC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8C7EEC1-E3B1-43E4-817A-CB621897AF5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CF505B5-70D2-4FCC-8523-95B9D76A659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07D110C2-5EDC-428A-B027-92115BDD10CE}"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0158BDF0-4E9B-424C-8045-CC6FD974EFED}" type="slidenum">
              <a:rPr lang="en-US"/>
              <a:pPr/>
              <a:t>1</a:t>
            </a:fld>
            <a:endParaRPr lang="en-US"/>
          </a:p>
        </p:txBody>
      </p:sp>
      <p:sp>
        <p:nvSpPr>
          <p:cNvPr id="2050" name="Rectangle 2"/>
          <p:cNvSpPr>
            <a:spLocks noGrp="1" noChangeArrowheads="1"/>
          </p:cNvSpPr>
          <p:nvPr>
            <p:ph type="ctrTitle"/>
          </p:nvPr>
        </p:nvSpPr>
        <p:spPr>
          <a:xfrm>
            <a:off x="609600" y="1371600"/>
            <a:ext cx="7543800" cy="1219200"/>
          </a:xfrm>
        </p:spPr>
        <p:txBody>
          <a:bodyPr/>
          <a:lstStyle/>
          <a:p>
            <a:r>
              <a:rPr lang="en-US" dirty="0" err="1" smtClean="0"/>
              <a:t>Manajemen</a:t>
            </a:r>
            <a:r>
              <a:rPr lang="en-US" dirty="0" smtClean="0"/>
              <a:t> </a:t>
            </a:r>
            <a:r>
              <a:rPr lang="en-US" dirty="0"/>
              <a:t>Media Massa</a:t>
            </a:r>
          </a:p>
        </p:txBody>
      </p:sp>
      <p:sp>
        <p:nvSpPr>
          <p:cNvPr id="2051" name="Rectangle 3"/>
          <p:cNvSpPr>
            <a:spLocks noGrp="1" noChangeArrowheads="1"/>
          </p:cNvSpPr>
          <p:nvPr>
            <p:ph type="subTitle" idx="1"/>
          </p:nvPr>
        </p:nvSpPr>
        <p:spPr>
          <a:xfrm>
            <a:off x="1219200" y="3886200"/>
            <a:ext cx="6400800" cy="1752600"/>
          </a:xfrm>
        </p:spPr>
        <p:txBody>
          <a:bodyPr/>
          <a:lstStyle/>
          <a:p>
            <a:r>
              <a:rPr lang="id-ID" sz="4800" dirty="0" smtClean="0"/>
              <a:t>Kuliah Kerja Media</a:t>
            </a:r>
            <a:endParaRPr lang="en-US"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D6F315-0EBA-4514-9F4F-1F3CAF24D441}" type="slidenum">
              <a:rPr lang="en-US"/>
              <a:pPr/>
              <a:t>10</a:t>
            </a:fld>
            <a:endParaRPr lang="en-US"/>
          </a:p>
        </p:txBody>
      </p:sp>
      <p:sp>
        <p:nvSpPr>
          <p:cNvPr id="10242" name="Rectangle 2"/>
          <p:cNvSpPr>
            <a:spLocks noGrp="1" noChangeArrowheads="1"/>
          </p:cNvSpPr>
          <p:nvPr>
            <p:ph type="title"/>
          </p:nvPr>
        </p:nvSpPr>
        <p:spPr/>
        <p:txBody>
          <a:bodyPr/>
          <a:lstStyle/>
          <a:p>
            <a:r>
              <a:rPr lang="en-US" b="1"/>
              <a:t>Prinsip Manajemen Media </a:t>
            </a:r>
          </a:p>
        </p:txBody>
      </p:sp>
      <p:sp>
        <p:nvSpPr>
          <p:cNvPr id="10243" name="Rectangle 3"/>
          <p:cNvSpPr>
            <a:spLocks noGrp="1" noChangeArrowheads="1"/>
          </p:cNvSpPr>
          <p:nvPr>
            <p:ph type="body" idx="1"/>
          </p:nvPr>
        </p:nvSpPr>
        <p:spPr/>
        <p:txBody>
          <a:bodyPr/>
          <a:lstStyle/>
          <a:p>
            <a:pPr>
              <a:lnSpc>
                <a:spcPct val="90000"/>
              </a:lnSpc>
            </a:pPr>
            <a:r>
              <a:rPr lang="en-US" sz="2800"/>
              <a:t>Prinsip manajemen media massa pada dasarnya tidak banyak berbeda dengan prinsip manajemen untuk bidang usaha pada umumnya.</a:t>
            </a:r>
          </a:p>
          <a:p>
            <a:pPr>
              <a:lnSpc>
                <a:spcPct val="90000"/>
              </a:lnSpc>
            </a:pPr>
            <a:r>
              <a:rPr lang="en-US" sz="2800"/>
              <a:t>Perbedaan prinsip lebih ditekankan pada bentuk dan sifat produk yang dipasarkan, termasuk pengaruh dari fungsi produk.</a:t>
            </a:r>
          </a:p>
          <a:p>
            <a:pPr>
              <a:lnSpc>
                <a:spcPct val="90000"/>
              </a:lnSpc>
            </a:pPr>
            <a:r>
              <a:rPr lang="en-US" sz="2800"/>
              <a:t>Prinsip manajemen media massa dapat dilihat dari bentuk kelembagaannya sebagai lembaga bisnis, hiburan, sosial budaya, politik, dan lainnya.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09300A8-ACB9-4941-949D-7C978E8615CD}" type="slidenum">
              <a:rPr lang="en-US"/>
              <a:pPr/>
              <a:t>11</a:t>
            </a:fld>
            <a:endParaRPr lang="en-US"/>
          </a:p>
        </p:txBody>
      </p:sp>
      <p:sp>
        <p:nvSpPr>
          <p:cNvPr id="12290" name="Rectangle 2"/>
          <p:cNvSpPr>
            <a:spLocks noGrp="1" noChangeArrowheads="1"/>
          </p:cNvSpPr>
          <p:nvPr>
            <p:ph type="title"/>
          </p:nvPr>
        </p:nvSpPr>
        <p:spPr/>
        <p:txBody>
          <a:bodyPr/>
          <a:lstStyle/>
          <a:p>
            <a:r>
              <a:rPr lang="en-US"/>
              <a:t>Kondisi Industri Media Cetak</a:t>
            </a:r>
          </a:p>
        </p:txBody>
      </p:sp>
      <p:sp>
        <p:nvSpPr>
          <p:cNvPr id="12291" name="Rectangle 3"/>
          <p:cNvSpPr>
            <a:spLocks noGrp="1" noChangeArrowheads="1"/>
          </p:cNvSpPr>
          <p:nvPr>
            <p:ph type="body" idx="1"/>
          </p:nvPr>
        </p:nvSpPr>
        <p:spPr/>
        <p:txBody>
          <a:bodyPr/>
          <a:lstStyle/>
          <a:p>
            <a:pPr>
              <a:lnSpc>
                <a:spcPct val="90000"/>
              </a:lnSpc>
            </a:pPr>
            <a:r>
              <a:rPr lang="en-US" sz="2800"/>
              <a:t>Sekitar 70 persen dari 829 media cetak di seluruh Indonesia saat ini memiliki manajemen yang tidak sehat karena mengalami masalah keuangan.</a:t>
            </a:r>
            <a:br>
              <a:rPr lang="en-US" sz="2800"/>
            </a:br>
            <a:r>
              <a:rPr lang="en-US" sz="2800"/>
              <a:t>(Anggota Dewan Pers, Abdullah Alamudi, Juni 2007)</a:t>
            </a:r>
          </a:p>
          <a:p>
            <a:pPr>
              <a:lnSpc>
                <a:spcPct val="90000"/>
              </a:lnSpc>
            </a:pPr>
            <a:r>
              <a:rPr lang="en-US" sz="2800"/>
              <a:t>"Masalah keuangan sangat mempengaruhi manajemen suatu media terutama dalam mendukung kelancaran operasional media tersebut </a:t>
            </a:r>
            <a:br>
              <a:rPr lang="en-US" sz="2800"/>
            </a:br>
            <a:endParaRPr lang="en-US"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83CCA12-569B-4F79-988E-CD10CF83EA74}" type="slidenum">
              <a:rPr lang="en-US"/>
              <a:pPr/>
              <a:t>12</a:t>
            </a:fld>
            <a:endParaRPr lang="en-US"/>
          </a:p>
        </p:txBody>
      </p:sp>
      <p:sp>
        <p:nvSpPr>
          <p:cNvPr id="13314" name="Rectangle 2"/>
          <p:cNvSpPr>
            <a:spLocks noGrp="1" noChangeArrowheads="1"/>
          </p:cNvSpPr>
          <p:nvPr>
            <p:ph type="title"/>
          </p:nvPr>
        </p:nvSpPr>
        <p:spPr/>
        <p:txBody>
          <a:bodyPr/>
          <a:lstStyle/>
          <a:p>
            <a:endParaRPr lang="en-US"/>
          </a:p>
        </p:txBody>
      </p:sp>
      <p:sp>
        <p:nvSpPr>
          <p:cNvPr id="13315" name="Rectangle 3"/>
          <p:cNvSpPr>
            <a:spLocks noGrp="1" noChangeArrowheads="1"/>
          </p:cNvSpPr>
          <p:nvPr>
            <p:ph type="body" idx="1"/>
          </p:nvPr>
        </p:nvSpPr>
        <p:spPr/>
        <p:txBody>
          <a:bodyPr/>
          <a:lstStyle/>
          <a:p>
            <a:pPr>
              <a:lnSpc>
                <a:spcPct val="90000"/>
              </a:lnSpc>
            </a:pPr>
            <a:r>
              <a:rPr lang="en-US" sz="2800"/>
              <a:t>kondisi media yang tidak sehat menyebabkan wartawan berkreasi sendiri agar bisa bertahan hidup sebagai jurnalis.</a:t>
            </a:r>
          </a:p>
          <a:p>
            <a:pPr>
              <a:lnSpc>
                <a:spcPct val="90000"/>
              </a:lnSpc>
            </a:pPr>
            <a:r>
              <a:rPr lang="en-US" sz="2800"/>
              <a:t>kreasi tersebut terkadang tidak sesuai dengan kode etik jurnalistik, seperti memeras pejabat melalui pemberitaan sehingga mencoreng nama baik korps wartawan (masyarakat pers).</a:t>
            </a:r>
            <a:br>
              <a:rPr lang="en-US" sz="2800"/>
            </a:br>
            <a:r>
              <a:rPr lang="en-US" sz="2800"/>
              <a:t/>
            </a:r>
            <a:br>
              <a:rPr lang="en-US" sz="2800"/>
            </a:br>
            <a:r>
              <a:rPr lang="en-US" sz="2800"/>
              <a:t/>
            </a:r>
            <a:br>
              <a:rPr lang="en-US" sz="2800"/>
            </a:br>
            <a:r>
              <a:rPr lang="en-US" sz="2800"/>
              <a:t/>
            </a:r>
            <a:br>
              <a:rPr lang="en-US" sz="2800"/>
            </a:br>
            <a:endParaRPr lang="en-US"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2960138-71FE-40F5-A61C-9E67D9754F56}" type="slidenum">
              <a:rPr lang="en-US"/>
              <a:pPr/>
              <a:t>13</a:t>
            </a:fld>
            <a:endParaRPr lang="en-US"/>
          </a:p>
        </p:txBody>
      </p:sp>
      <p:sp>
        <p:nvSpPr>
          <p:cNvPr id="14338" name="Rectangle 2"/>
          <p:cNvSpPr>
            <a:spLocks noGrp="1" noChangeArrowheads="1"/>
          </p:cNvSpPr>
          <p:nvPr>
            <p:ph type="title"/>
          </p:nvPr>
        </p:nvSpPr>
        <p:spPr/>
        <p:txBody>
          <a:bodyPr/>
          <a:lstStyle/>
          <a:p>
            <a:r>
              <a:rPr lang="en-US"/>
              <a:t>Belanja Media Rendah</a:t>
            </a:r>
          </a:p>
        </p:txBody>
      </p:sp>
      <p:sp>
        <p:nvSpPr>
          <p:cNvPr id="14339" name="Rectangle 3"/>
          <p:cNvSpPr>
            <a:spLocks noGrp="1" noChangeArrowheads="1"/>
          </p:cNvSpPr>
          <p:nvPr>
            <p:ph type="body" idx="1"/>
          </p:nvPr>
        </p:nvSpPr>
        <p:spPr/>
        <p:txBody>
          <a:bodyPr/>
          <a:lstStyle/>
          <a:p>
            <a:pPr>
              <a:lnSpc>
                <a:spcPct val="90000"/>
              </a:lnSpc>
            </a:pPr>
            <a:r>
              <a:rPr lang="en-US" sz="2400"/>
              <a:t>Belanja masyarakat Indonesia untuk media cetak saat ini masih sangat rendah. </a:t>
            </a:r>
          </a:p>
          <a:p>
            <a:pPr>
              <a:lnSpc>
                <a:spcPct val="90000"/>
              </a:lnSpc>
            </a:pPr>
            <a:r>
              <a:rPr lang="en-US" sz="2400"/>
              <a:t>Data yang dimiliki Serikat Penerbit Surat Kabar menunjukkan, masyarakat Indonesia lebih banyak membelanjakan uang untuk membeli rokok dibandingkan membeli media cetak.</a:t>
            </a:r>
          </a:p>
          <a:p>
            <a:pPr>
              <a:lnSpc>
                <a:spcPct val="90000"/>
              </a:lnSpc>
            </a:pPr>
            <a:r>
              <a:rPr lang="en-US" sz="2400"/>
              <a:t>Tahun 2003 ditemukan fakta bahwa spending untuk surat kabar Rp 4,9 triliun per tahun sementara spending untuk rokok Rp 150 triliun per tahun. </a:t>
            </a:r>
          </a:p>
          <a:p>
            <a:pPr>
              <a:lnSpc>
                <a:spcPct val="90000"/>
              </a:lnSpc>
            </a:pPr>
            <a:r>
              <a:rPr lang="en-US" sz="2400"/>
              <a:t>Hal tersebut menunjukkan, pemasaran yang dilakukan perusahaan rokok jauh lebih berhasil dibandingkan dengan perusahaan media massa. </a:t>
            </a:r>
          </a:p>
          <a:p>
            <a:pPr>
              <a:lnSpc>
                <a:spcPct val="90000"/>
              </a:lnSpc>
            </a:pPr>
            <a:endParaRPr lang="en-US" sz="2400"/>
          </a:p>
          <a:p>
            <a:pPr>
              <a:lnSpc>
                <a:spcPct val="90000"/>
              </a:lnSpc>
            </a:pPr>
            <a:endParaRPr lang="en-US"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3DF008E-5E1B-40DE-BEB2-A83F3A140FEE}" type="slidenum">
              <a:rPr lang="en-US"/>
              <a:pPr/>
              <a:t>14</a:t>
            </a:fld>
            <a:endParaRPr lang="en-US"/>
          </a:p>
        </p:txBody>
      </p:sp>
      <p:sp>
        <p:nvSpPr>
          <p:cNvPr id="17410" name="Rectangle 2"/>
          <p:cNvSpPr>
            <a:spLocks noGrp="1" noChangeArrowheads="1"/>
          </p:cNvSpPr>
          <p:nvPr>
            <p:ph type="title"/>
          </p:nvPr>
        </p:nvSpPr>
        <p:spPr/>
        <p:txBody>
          <a:bodyPr/>
          <a:lstStyle/>
          <a:p>
            <a:r>
              <a:rPr lang="en-US"/>
              <a:t>Manajemen dan redaksi</a:t>
            </a:r>
          </a:p>
        </p:txBody>
      </p:sp>
      <p:sp>
        <p:nvSpPr>
          <p:cNvPr id="17411" name="Rectangle 3"/>
          <p:cNvSpPr>
            <a:spLocks noGrp="1" noChangeArrowheads="1"/>
          </p:cNvSpPr>
          <p:nvPr>
            <p:ph type="body" idx="1"/>
          </p:nvPr>
        </p:nvSpPr>
        <p:spPr/>
        <p:txBody>
          <a:bodyPr/>
          <a:lstStyle/>
          <a:p>
            <a:pPr>
              <a:lnSpc>
                <a:spcPct val="90000"/>
              </a:lnSpc>
            </a:pPr>
            <a:r>
              <a:rPr lang="en-US" sz="2800"/>
              <a:t>Kemampuan memasarkan media cetak tidak terlepas dari kondisi manajemen media massa.(Leo Batubara, Februari 2007)</a:t>
            </a:r>
          </a:p>
          <a:p>
            <a:pPr>
              <a:lnSpc>
                <a:spcPct val="90000"/>
              </a:lnSpc>
            </a:pPr>
            <a:r>
              <a:rPr lang="en-US" sz="2800"/>
              <a:t>Banyak orang redaksi (wartawan senior yang profesional) mencoba membangun usaha media cetak sendiri tapi tidak punya ketrampilan dan keahlian manajemen.</a:t>
            </a:r>
          </a:p>
          <a:p>
            <a:pPr>
              <a:lnSpc>
                <a:spcPct val="90000"/>
              </a:lnSpc>
            </a:pPr>
            <a:r>
              <a:rPr lang="en-US" sz="2800"/>
              <a:t>Kemampuan manajemen berkorelasi dengan modal tetapi ketercukupan modal belum tentu dapat sukses mengelola media cetak, bila lemah dalam manajemen.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499F398-094D-4964-A842-200F1C63B815}" type="slidenum">
              <a:rPr lang="en-US"/>
              <a:pPr/>
              <a:t>2</a:t>
            </a:fld>
            <a:endParaRPr lang="en-US"/>
          </a:p>
        </p:txBody>
      </p:sp>
      <p:sp>
        <p:nvSpPr>
          <p:cNvPr id="3074" name="Rectangle 2"/>
          <p:cNvSpPr>
            <a:spLocks noGrp="1" noChangeArrowheads="1"/>
          </p:cNvSpPr>
          <p:nvPr>
            <p:ph type="title"/>
          </p:nvPr>
        </p:nvSpPr>
        <p:spPr/>
        <p:txBody>
          <a:bodyPr/>
          <a:lstStyle/>
          <a:p>
            <a:r>
              <a:rPr lang="en-US"/>
              <a:t>Media Massa</a:t>
            </a:r>
          </a:p>
        </p:txBody>
      </p:sp>
      <p:sp>
        <p:nvSpPr>
          <p:cNvPr id="3075" name="Rectangle 3"/>
          <p:cNvSpPr>
            <a:spLocks noGrp="1" noChangeArrowheads="1"/>
          </p:cNvSpPr>
          <p:nvPr>
            <p:ph type="body" idx="1"/>
          </p:nvPr>
        </p:nvSpPr>
        <p:spPr/>
        <p:txBody>
          <a:bodyPr/>
          <a:lstStyle/>
          <a:p>
            <a:pPr>
              <a:lnSpc>
                <a:spcPct val="90000"/>
              </a:lnSpc>
            </a:pPr>
            <a:r>
              <a:rPr lang="en-US"/>
              <a:t>Media massa adalah media yang digunakan menyampaikan berita kepada publik secara terbuka dan serempak. Media massa yang sekarang ini dikenal adalah pers, radio, film, televisi dan internet.Semua media ini berbicara kepada masyarakat, tidak hanya dalam bentuk penyampaian informasi tetapi juga pembentukan opini dan karena itu selain sebagai sumber berita.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734BA4F-C1EE-43FA-BB0C-9C3046C111EB}" type="slidenum">
              <a:rPr lang="en-US"/>
              <a:pPr/>
              <a:t>3</a:t>
            </a:fld>
            <a:endParaRPr lang="en-US"/>
          </a:p>
        </p:txBody>
      </p:sp>
      <p:sp>
        <p:nvSpPr>
          <p:cNvPr id="4098" name="Rectangle 2"/>
          <p:cNvSpPr>
            <a:spLocks noGrp="1" noChangeArrowheads="1"/>
          </p:cNvSpPr>
          <p:nvPr>
            <p:ph type="title"/>
          </p:nvPr>
        </p:nvSpPr>
        <p:spPr/>
        <p:txBody>
          <a:bodyPr/>
          <a:lstStyle/>
          <a:p>
            <a:r>
              <a:rPr lang="en-US"/>
              <a:t>Aspek Media Massa (cetak) </a:t>
            </a:r>
          </a:p>
        </p:txBody>
      </p:sp>
      <p:sp>
        <p:nvSpPr>
          <p:cNvPr id="4099" name="Rectangle 3"/>
          <p:cNvSpPr>
            <a:spLocks noGrp="1" noChangeArrowheads="1"/>
          </p:cNvSpPr>
          <p:nvPr>
            <p:ph type="body" idx="1"/>
          </p:nvPr>
        </p:nvSpPr>
        <p:spPr/>
        <p:txBody>
          <a:bodyPr/>
          <a:lstStyle/>
          <a:p>
            <a:pPr>
              <a:lnSpc>
                <a:spcPct val="90000"/>
              </a:lnSpc>
            </a:pPr>
            <a:r>
              <a:rPr lang="en-US"/>
              <a:t>Keredaksian, news (berita), opinion (pendapat; tajuk, artikel, kolom, pojok, karkatur, dll); bertugas mengisi media dengan berita/pendapat yang menarik dan bermanfaat buat pembaca.</a:t>
            </a:r>
          </a:p>
          <a:p>
            <a:pPr>
              <a:lnSpc>
                <a:spcPct val="90000"/>
              </a:lnSpc>
            </a:pPr>
            <a:r>
              <a:rPr lang="en-US"/>
              <a:t>Usaha; pengelolaan media dalam bidang organisasi, kesekretariatan, personalia, keuangan, perpajakan, pemasaran, riset, percetakan, dll.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63C3C6E-4FCA-4B17-9ADC-920AFD54F033}" type="slidenum">
              <a:rPr lang="en-US"/>
              <a:pPr/>
              <a:t>4</a:t>
            </a:fld>
            <a:endParaRPr lang="en-US"/>
          </a:p>
        </p:txBody>
      </p:sp>
      <p:sp>
        <p:nvSpPr>
          <p:cNvPr id="5122" name="Rectangle 2"/>
          <p:cNvSpPr>
            <a:spLocks noGrp="1" noChangeArrowheads="1"/>
          </p:cNvSpPr>
          <p:nvPr>
            <p:ph type="title"/>
          </p:nvPr>
        </p:nvSpPr>
        <p:spPr/>
        <p:txBody>
          <a:bodyPr/>
          <a:lstStyle/>
          <a:p>
            <a:r>
              <a:rPr lang="en-US" sz="4000"/>
              <a:t>Ciri dan sifat media massa :</a:t>
            </a:r>
            <a:br>
              <a:rPr lang="en-US" sz="4000"/>
            </a:br>
            <a:endParaRPr lang="en-US" sz="4000"/>
          </a:p>
        </p:txBody>
      </p:sp>
      <p:sp>
        <p:nvSpPr>
          <p:cNvPr id="5123" name="Rectangle 3"/>
          <p:cNvSpPr>
            <a:spLocks noGrp="1" noChangeArrowheads="1"/>
          </p:cNvSpPr>
          <p:nvPr>
            <p:ph type="body" idx="1"/>
          </p:nvPr>
        </p:nvSpPr>
        <p:spPr/>
        <p:txBody>
          <a:bodyPr/>
          <a:lstStyle/>
          <a:p>
            <a:pPr>
              <a:lnSpc>
                <a:spcPct val="90000"/>
              </a:lnSpc>
            </a:pPr>
            <a:r>
              <a:rPr lang="en-US"/>
              <a:t>Ø Publisitas : disebarkan kepada khalayak.</a:t>
            </a:r>
            <a:br>
              <a:rPr lang="en-US"/>
            </a:br>
            <a:r>
              <a:rPr lang="en-US"/>
              <a:t>Ø Universalitas : jenis pesan sifatnya umum.</a:t>
            </a:r>
            <a:br>
              <a:rPr lang="en-US"/>
            </a:br>
            <a:r>
              <a:rPr lang="en-US"/>
              <a:t>Ø Periodesitas : diterbitkan secara berkala.</a:t>
            </a:r>
            <a:br>
              <a:rPr lang="en-US"/>
            </a:br>
            <a:r>
              <a:rPr lang="en-US"/>
              <a:t>Ø Continueitas : berita yang disajikan berkesinambungan.</a:t>
            </a:r>
            <a:br>
              <a:rPr lang="en-US"/>
            </a:br>
            <a:r>
              <a:rPr lang="en-US"/>
              <a:t>Ø Akutabilitas : pesan dapat dipertanggung jawabkan.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9D07817-A2E3-4C49-BFC5-2DCD35608BE2}" type="slidenum">
              <a:rPr lang="en-US"/>
              <a:pPr/>
              <a:t>5</a:t>
            </a:fld>
            <a:endParaRPr lang="en-US"/>
          </a:p>
        </p:txBody>
      </p:sp>
      <p:sp>
        <p:nvSpPr>
          <p:cNvPr id="6146" name="Rectangle 2"/>
          <p:cNvSpPr>
            <a:spLocks noGrp="1" noChangeArrowheads="1"/>
          </p:cNvSpPr>
          <p:nvPr>
            <p:ph type="title"/>
          </p:nvPr>
        </p:nvSpPr>
        <p:spPr/>
        <p:txBody>
          <a:bodyPr/>
          <a:lstStyle/>
          <a:p>
            <a:r>
              <a:rPr lang="en-US" sz="4000"/>
              <a:t>Media massa juga mengandung:</a:t>
            </a:r>
          </a:p>
        </p:txBody>
      </p:sp>
      <p:sp>
        <p:nvSpPr>
          <p:cNvPr id="6147" name="Rectangle 3"/>
          <p:cNvSpPr>
            <a:spLocks noGrp="1" noChangeArrowheads="1"/>
          </p:cNvSpPr>
          <p:nvPr>
            <p:ph type="body" idx="1"/>
          </p:nvPr>
        </p:nvSpPr>
        <p:spPr/>
        <p:txBody>
          <a:bodyPr/>
          <a:lstStyle/>
          <a:p>
            <a:r>
              <a:rPr lang="en-US"/>
              <a:t>unsur pendidikan, hiburan dan kampanye dalam arti yang seluas-luasnya. Karena itu, media massa perlu berpatokan pada kode etik media. Kita menyadari bahwa selain dampak yang sangat positif dan konstruktif dari media, ia juga mengandung bahaya negatif dan destruktif yang tidak ringan.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7AF61AF-8B39-4AE6-8B80-C38EC4018D92}" type="slidenum">
              <a:rPr lang="en-US"/>
              <a:pPr/>
              <a:t>6</a:t>
            </a:fld>
            <a:endParaRPr lang="en-US"/>
          </a:p>
        </p:txBody>
      </p:sp>
      <p:sp>
        <p:nvSpPr>
          <p:cNvPr id="11266" name="Rectangle 2"/>
          <p:cNvSpPr>
            <a:spLocks noGrp="1" noChangeArrowheads="1"/>
          </p:cNvSpPr>
          <p:nvPr>
            <p:ph type="title"/>
          </p:nvPr>
        </p:nvSpPr>
        <p:spPr>
          <a:xfrm>
            <a:off x="457200" y="274638"/>
            <a:ext cx="8229600" cy="1706562"/>
          </a:xfrm>
        </p:spPr>
        <p:txBody>
          <a:bodyPr/>
          <a:lstStyle/>
          <a:p>
            <a:r>
              <a:rPr lang="en-US" sz="4000" b="1"/>
              <a:t>Trend Manajemen Media:</a:t>
            </a:r>
            <a:br>
              <a:rPr lang="en-US" sz="4000" b="1"/>
            </a:br>
            <a:r>
              <a:rPr lang="en-US" sz="3200" b="1"/>
              <a:t/>
            </a:r>
            <a:br>
              <a:rPr lang="en-US" sz="3200" b="1"/>
            </a:br>
            <a:endParaRPr lang="en-US" sz="3200" b="1"/>
          </a:p>
        </p:txBody>
      </p:sp>
      <p:sp>
        <p:nvSpPr>
          <p:cNvPr id="11267" name="Rectangle 3"/>
          <p:cNvSpPr>
            <a:spLocks noGrp="1" noChangeArrowheads="1"/>
          </p:cNvSpPr>
          <p:nvPr>
            <p:ph type="body" idx="1"/>
          </p:nvPr>
        </p:nvSpPr>
        <p:spPr>
          <a:xfrm>
            <a:off x="457200" y="2133600"/>
            <a:ext cx="8229600" cy="4724400"/>
          </a:xfrm>
        </p:spPr>
        <p:txBody>
          <a:bodyPr/>
          <a:lstStyle/>
          <a:p>
            <a:pPr>
              <a:lnSpc>
                <a:spcPct val="90000"/>
              </a:lnSpc>
            </a:pPr>
            <a:r>
              <a:rPr lang="en-US" sz="2400"/>
              <a:t>Trend manajemen media jaman sekarang di seluruh dunia adalah melakukan konsentrasi kepemilikan. </a:t>
            </a:r>
          </a:p>
          <a:p>
            <a:pPr>
              <a:lnSpc>
                <a:spcPct val="90000"/>
              </a:lnSpc>
            </a:pPr>
            <a:r>
              <a:rPr lang="en-US" sz="2400"/>
              <a:t>Daripada punya satu stasiun broadcast lebih baik punya beberapa, supaya profit makin besar. </a:t>
            </a:r>
          </a:p>
          <a:p>
            <a:pPr>
              <a:lnSpc>
                <a:spcPct val="90000"/>
              </a:lnSpc>
            </a:pPr>
            <a:r>
              <a:rPr lang="en-US" sz="2400"/>
              <a:t>Daripada </a:t>
            </a:r>
            <a:r>
              <a:rPr lang="en-US" sz="2400" i="1"/>
              <a:t>outsource</a:t>
            </a:r>
            <a:r>
              <a:rPr lang="en-US" sz="2400"/>
              <a:t> materi berita lebih baik memiliki kantor berita sendiri…supaya harga bisa ditekan. </a:t>
            </a:r>
          </a:p>
          <a:p>
            <a:pPr>
              <a:lnSpc>
                <a:spcPct val="90000"/>
              </a:lnSpc>
            </a:pPr>
            <a:r>
              <a:rPr lang="en-US" sz="2400"/>
              <a:t>Daripada kesulitan membuat kreatif program, lebih baik punya siaran relay saja bersama stasiun lain yang sudah punya program baru. Hal ini lebih irit dan tidak usah direpotkan mendapatkan berita.</a:t>
            </a:r>
          </a:p>
          <a:p>
            <a:pPr>
              <a:lnSpc>
                <a:spcPct val="90000"/>
              </a:lnSpc>
            </a:pPr>
            <a:endParaRPr lang="en-US"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E5270E7-62D0-4F80-A2FF-41477496B74C}" type="slidenum">
              <a:rPr lang="en-US"/>
              <a:pPr/>
              <a:t>7</a:t>
            </a:fld>
            <a:endParaRPr lang="en-US"/>
          </a:p>
        </p:txBody>
      </p:sp>
      <p:sp>
        <p:nvSpPr>
          <p:cNvPr id="9218" name="Rectangle 2"/>
          <p:cNvSpPr>
            <a:spLocks noGrp="1" noChangeArrowheads="1"/>
          </p:cNvSpPr>
          <p:nvPr>
            <p:ph type="title"/>
          </p:nvPr>
        </p:nvSpPr>
        <p:spPr/>
        <p:txBody>
          <a:bodyPr/>
          <a:lstStyle/>
          <a:p>
            <a:r>
              <a:rPr lang="en-US" sz="4000"/>
              <a:t>Kepemilikan Media:</a:t>
            </a:r>
            <a:br>
              <a:rPr lang="en-US" sz="4000"/>
            </a:br>
            <a:r>
              <a:rPr lang="en-US" sz="4000"/>
              <a:t>Dari Penguasa ke Pengusaha</a:t>
            </a:r>
          </a:p>
        </p:txBody>
      </p:sp>
      <p:sp>
        <p:nvSpPr>
          <p:cNvPr id="9219" name="Rectangle 3"/>
          <p:cNvSpPr>
            <a:spLocks noGrp="1" noChangeArrowheads="1"/>
          </p:cNvSpPr>
          <p:nvPr>
            <p:ph type="body" idx="1"/>
          </p:nvPr>
        </p:nvSpPr>
        <p:spPr/>
        <p:txBody>
          <a:bodyPr/>
          <a:lstStyle/>
          <a:p>
            <a:r>
              <a:rPr lang="en-US"/>
              <a:t>“Media sebelum reformasi dikuasai pemerintah, media sesudah reformasi dikuasai pengusaha.” </a:t>
            </a:r>
          </a:p>
          <a:p>
            <a:r>
              <a:rPr lang="en-US"/>
              <a:t>Roda industri media di Indonesia tak pernah lepas dari kungkungan pihak berkuasa. Dulu pemerintah dan kroninya, sekarang pemilik modal dan kroninya.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3CA1BFF-705B-4E73-A762-B409A33515CD}" type="slidenum">
              <a:rPr lang="en-US"/>
              <a:pPr/>
              <a:t>8</a:t>
            </a:fld>
            <a:endParaRPr lang="en-US"/>
          </a:p>
        </p:txBody>
      </p:sp>
      <p:sp>
        <p:nvSpPr>
          <p:cNvPr id="7170" name="Rectangle 2"/>
          <p:cNvSpPr>
            <a:spLocks noGrp="1" noChangeArrowheads="1"/>
          </p:cNvSpPr>
          <p:nvPr>
            <p:ph type="title"/>
          </p:nvPr>
        </p:nvSpPr>
        <p:spPr/>
        <p:txBody>
          <a:bodyPr/>
          <a:lstStyle/>
          <a:p>
            <a:r>
              <a:rPr lang="en-US" b="1"/>
              <a:t>Efisiensi dan Efektifitas</a:t>
            </a:r>
          </a:p>
        </p:txBody>
      </p:sp>
      <p:sp>
        <p:nvSpPr>
          <p:cNvPr id="7171" name="Rectangle 3"/>
          <p:cNvSpPr>
            <a:spLocks noGrp="1" noChangeArrowheads="1"/>
          </p:cNvSpPr>
          <p:nvPr>
            <p:ph type="body" idx="1"/>
          </p:nvPr>
        </p:nvSpPr>
        <p:spPr/>
        <p:txBody>
          <a:bodyPr/>
          <a:lstStyle/>
          <a:p>
            <a:pPr>
              <a:lnSpc>
                <a:spcPct val="90000"/>
              </a:lnSpc>
            </a:pPr>
            <a:r>
              <a:rPr lang="en-US" sz="2400"/>
              <a:t>Trend media tersebut terjadi karena manajemen media mengedepankan semangat efesiensi dan efektifitas.</a:t>
            </a:r>
          </a:p>
          <a:p>
            <a:pPr>
              <a:lnSpc>
                <a:spcPct val="90000"/>
              </a:lnSpc>
            </a:pPr>
            <a:r>
              <a:rPr lang="en-US" sz="2400"/>
              <a:t>Efesiensi dan efektifitas merupakan kata kunci untuk keberhasilan manajemen sebagai ilmu dan seni tentang upaya untuk memanfaatkan semua sumber daya yang dimiliki guna mencapai tujuan secara maksimal.</a:t>
            </a:r>
          </a:p>
          <a:p>
            <a:pPr>
              <a:lnSpc>
                <a:spcPct val="90000"/>
              </a:lnSpc>
            </a:pPr>
            <a:r>
              <a:rPr lang="en-US" sz="2400"/>
              <a:t>Efektif menurut Peter F Drucker adalah “mengerjakan pekerjaan yang benar” (doing the right things), sedangkan efisien adalah “mengerjakan pekerjaan dengan benar” (doing things right)</a:t>
            </a:r>
          </a:p>
          <a:p>
            <a:pPr>
              <a:lnSpc>
                <a:spcPct val="90000"/>
              </a:lnSpc>
            </a:pPr>
            <a:endParaRPr lang="en-US"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88EED22-1E2E-4EE4-80F1-93B34E5BBB3A}" type="slidenum">
              <a:rPr lang="en-US"/>
              <a:pPr/>
              <a:t>9</a:t>
            </a:fld>
            <a:endParaRPr lang="en-US"/>
          </a:p>
        </p:txBody>
      </p:sp>
      <p:sp>
        <p:nvSpPr>
          <p:cNvPr id="8194" name="Rectangle 2"/>
          <p:cNvSpPr>
            <a:spLocks noGrp="1" noChangeArrowheads="1"/>
          </p:cNvSpPr>
          <p:nvPr>
            <p:ph type="title"/>
          </p:nvPr>
        </p:nvSpPr>
        <p:spPr/>
        <p:txBody>
          <a:bodyPr/>
          <a:lstStyle/>
          <a:p>
            <a:r>
              <a:rPr lang="en-US"/>
              <a:t>Konsumen Media </a:t>
            </a:r>
          </a:p>
        </p:txBody>
      </p:sp>
      <p:sp>
        <p:nvSpPr>
          <p:cNvPr id="8195" name="Rectangle 3"/>
          <p:cNvSpPr>
            <a:spLocks noGrp="1" noChangeArrowheads="1"/>
          </p:cNvSpPr>
          <p:nvPr>
            <p:ph type="body" idx="1"/>
          </p:nvPr>
        </p:nvSpPr>
        <p:spPr/>
        <p:txBody>
          <a:bodyPr/>
          <a:lstStyle/>
          <a:p>
            <a:pPr>
              <a:lnSpc>
                <a:spcPct val="90000"/>
              </a:lnSpc>
            </a:pPr>
            <a:r>
              <a:rPr lang="en-US"/>
              <a:t>Konsumen cenderung bersikap: menikmati segala hasil efisiensi yang disajikan media saat ini.</a:t>
            </a:r>
          </a:p>
          <a:p>
            <a:pPr>
              <a:lnSpc>
                <a:spcPct val="90000"/>
              </a:lnSpc>
            </a:pPr>
            <a:r>
              <a:rPr lang="en-US"/>
              <a:t>Konsumen tidak perlu susah-susah mendapatkan media karena media yang mendekati konsumen.</a:t>
            </a:r>
          </a:p>
          <a:p>
            <a:pPr>
              <a:lnSpc>
                <a:spcPct val="90000"/>
              </a:lnSpc>
            </a:pPr>
            <a:r>
              <a:rPr lang="en-US"/>
              <a:t>Mendapatkan media tidak perlu harus membayar mahal, kalau perlu gratis, tanpa kehilangan nilai informasi dari media.  </a:t>
            </a:r>
          </a:p>
        </p:txBody>
      </p:sp>
    </p:spTree>
  </p:cSld>
  <p:clrMapOvr>
    <a:masterClrMapping/>
  </p:clrMapOvr>
</p:sld>
</file>

<file path=ppt/theme/theme1.xml><?xml version="1.0" encoding="utf-8"?>
<a:theme xmlns:a="http://schemas.openxmlformats.org/drawingml/2006/main" name="Default Design">
  <a:themeElements>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721</Words>
  <Application>Microsoft Office PowerPoint</Application>
  <PresentationFormat>On-screen Show (4:3)</PresentationFormat>
  <Paragraphs>59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Default Design</vt:lpstr>
      <vt:lpstr>Manajemen Media Massa</vt:lpstr>
      <vt:lpstr>Media Massa</vt:lpstr>
      <vt:lpstr>Aspek Media Massa (cetak) </vt:lpstr>
      <vt:lpstr>Ciri dan sifat media massa : </vt:lpstr>
      <vt:lpstr>Media massa juga mengandung:</vt:lpstr>
      <vt:lpstr>Trend Manajemen Media:  </vt:lpstr>
      <vt:lpstr>Kepemilikan Media: Dari Penguasa ke Pengusaha</vt:lpstr>
      <vt:lpstr>Efisiensi dan Efektifitas</vt:lpstr>
      <vt:lpstr>Konsumen Media </vt:lpstr>
      <vt:lpstr>Prinsip Manajemen Media </vt:lpstr>
      <vt:lpstr>Kondisi Industri Media Cetak</vt:lpstr>
      <vt:lpstr>PowerPoint Presentation</vt:lpstr>
      <vt:lpstr>Belanja Media Rendah</vt:lpstr>
      <vt:lpstr>Manajemen dan redaksi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Kuliah Kedua Manajemen Media Massa</dc:title>
  <dc:creator>hhr</dc:creator>
  <cp:lastModifiedBy>my</cp:lastModifiedBy>
  <cp:revision>9</cp:revision>
  <dcterms:created xsi:type="dcterms:W3CDTF">2009-03-23T01:23:04Z</dcterms:created>
  <dcterms:modified xsi:type="dcterms:W3CDTF">2020-04-13T18:06:25Z</dcterms:modified>
</cp:coreProperties>
</file>