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  <p:sldId id="261" r:id="rId4"/>
    <p:sldId id="264" r:id="rId5"/>
    <p:sldId id="273" r:id="rId6"/>
    <p:sldId id="265" r:id="rId7"/>
    <p:sldId id="274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838FC-E65C-48AA-8663-82D954235E04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8B3D-1085-476E-8E84-98E4EB0B0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941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838FC-E65C-48AA-8663-82D954235E04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8B3D-1085-476E-8E84-98E4EB0B0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312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838FC-E65C-48AA-8663-82D954235E04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8B3D-1085-476E-8E84-98E4EB0B0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914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838FC-E65C-48AA-8663-82D954235E04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8B3D-1085-476E-8E84-98E4EB0B0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282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838FC-E65C-48AA-8663-82D954235E04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8B3D-1085-476E-8E84-98E4EB0B0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640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838FC-E65C-48AA-8663-82D954235E04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8B3D-1085-476E-8E84-98E4EB0B0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129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838FC-E65C-48AA-8663-82D954235E04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8B3D-1085-476E-8E84-98E4EB0B0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919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838FC-E65C-48AA-8663-82D954235E04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8B3D-1085-476E-8E84-98E4EB0B0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320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838FC-E65C-48AA-8663-82D954235E04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8B3D-1085-476E-8E84-98E4EB0B0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086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838FC-E65C-48AA-8663-82D954235E04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8B3D-1085-476E-8E84-98E4EB0B0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228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838FC-E65C-48AA-8663-82D954235E04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8B3D-1085-476E-8E84-98E4EB0B0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769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838FC-E65C-48AA-8663-82D954235E04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68B3D-1085-476E-8E84-98E4EB0B0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248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Pengembangan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Pelayanan yang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Berorientasi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Pelanggan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3241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marL="514350" indent="-514350">
              <a:buNone/>
            </a:pPr>
            <a:r>
              <a:rPr lang="en-US" dirty="0" smtClean="0"/>
              <a:t> c. Gap </a:t>
            </a:r>
            <a:r>
              <a:rPr lang="en-US" b="1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: gap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dngn</a:t>
            </a:r>
            <a:r>
              <a:rPr lang="en-US" dirty="0" smtClean="0"/>
              <a:t> </a:t>
            </a:r>
            <a:r>
              <a:rPr lang="en-US" dirty="0" err="1" smtClean="0"/>
              <a:t>spesifikasi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playanan</a:t>
            </a:r>
            <a:r>
              <a:rPr lang="en-US" dirty="0" smtClean="0"/>
              <a:t> </a:t>
            </a:r>
            <a:r>
              <a:rPr lang="en-US" dirty="0" err="1" smtClean="0"/>
              <a:t>yng</a:t>
            </a:r>
            <a:r>
              <a:rPr lang="en-US" dirty="0" smtClean="0"/>
              <a:t> </a:t>
            </a:r>
            <a:r>
              <a:rPr lang="en-US" dirty="0" err="1" smtClean="0"/>
              <a:t>dirumuskan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d.  Gap</a:t>
            </a:r>
            <a:r>
              <a:rPr lang="en-US" b="1" dirty="0" smtClean="0"/>
              <a:t> komunikasi </a:t>
            </a:r>
            <a:r>
              <a:rPr lang="en-US" dirty="0" err="1" smtClean="0"/>
              <a:t>pasar</a:t>
            </a:r>
            <a:r>
              <a:rPr lang="en-US" dirty="0" smtClean="0"/>
              <a:t>: gap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komunikasi </a:t>
            </a:r>
            <a:r>
              <a:rPr lang="en-US" dirty="0" err="1" smtClean="0"/>
              <a:t>eksternal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. </a:t>
            </a:r>
          </a:p>
          <a:p>
            <a:pPr marL="514350" indent="-514350">
              <a:buNone/>
            </a:pPr>
            <a:r>
              <a:rPr lang="en-US" dirty="0" smtClean="0"/>
              <a:t>e.  Gap </a:t>
            </a:r>
            <a:r>
              <a:rPr lang="en-US" b="1" dirty="0" err="1" smtClean="0"/>
              <a:t>kualitas</a:t>
            </a:r>
            <a:r>
              <a:rPr lang="en-US" b="1" dirty="0" smtClean="0"/>
              <a:t> </a:t>
            </a:r>
            <a:r>
              <a:rPr lang="en-US" b="1" dirty="0" err="1" smtClean="0"/>
              <a:t>pelayanan</a:t>
            </a:r>
            <a:r>
              <a:rPr lang="en-US" dirty="0" smtClean="0"/>
              <a:t>: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senyatanya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dirasakan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.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3169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b="1" dirty="0" err="1">
                <a:latin typeface="Arial" pitchFamily="34" charset="0"/>
                <a:cs typeface="Arial" pitchFamily="34" charset="0"/>
              </a:rPr>
              <a:t>M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enghindari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5 gap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Untuk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menghindari</a:t>
            </a:r>
            <a:r>
              <a:rPr lang="en-US" dirty="0" smtClean="0"/>
              <a:t> 5 gap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prinsip-prinsip</a:t>
            </a:r>
            <a:r>
              <a:rPr lang="en-US" dirty="0" smtClean="0"/>
              <a:t>:</a:t>
            </a:r>
          </a:p>
          <a:p>
            <a:r>
              <a:rPr lang="en-US" dirty="0" smtClean="0"/>
              <a:t>Identifikasikan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yang </a:t>
            </a:r>
            <a:r>
              <a:rPr lang="en-US" dirty="0" err="1" smtClean="0"/>
              <a:t>sesungguhnya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err="1" smtClean="0"/>
              <a:t>sediakan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terpadu</a:t>
            </a:r>
            <a:r>
              <a:rPr lang="en-US" dirty="0" smtClean="0"/>
              <a:t> (</a:t>
            </a:r>
            <a:r>
              <a:rPr lang="en-US" i="1" dirty="0" smtClean="0"/>
              <a:t>one-stop-shop) </a:t>
            </a:r>
          </a:p>
          <a:p>
            <a:r>
              <a:rPr lang="en-US" dirty="0" err="1" smtClean="0"/>
              <a:t>Buat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endParaRPr lang="en-US" dirty="0" smtClean="0"/>
          </a:p>
          <a:p>
            <a:r>
              <a:rPr lang="en-US" dirty="0" err="1" smtClean="0"/>
              <a:t>Usahakan</a:t>
            </a:r>
            <a:r>
              <a:rPr lang="en-US" dirty="0" smtClean="0"/>
              <a:t> agar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52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/>
              <a:t>Layanilah </a:t>
            </a:r>
            <a:r>
              <a:rPr lang="en-US" dirty="0" err="1"/>
              <a:t>keluhan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 smtClean="0"/>
              <a:t>baik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berinovasi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adalah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endParaRPr lang="en-US" dirty="0" smtClean="0"/>
          </a:p>
          <a:p>
            <a:r>
              <a:rPr lang="en-US" dirty="0" err="1" smtClean="0"/>
              <a:t>Bersikap</a:t>
            </a:r>
            <a:r>
              <a:rPr lang="en-US" dirty="0" smtClean="0"/>
              <a:t> </a:t>
            </a:r>
            <a:r>
              <a:rPr lang="en-US" dirty="0" err="1" smtClean="0"/>
              <a:t>tegas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ramah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err="1" smtClean="0"/>
              <a:t>Jalin</a:t>
            </a:r>
            <a:r>
              <a:rPr lang="en-US" dirty="0" smtClean="0"/>
              <a:t> komunikasi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mengontrol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215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7924800" cy="60959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Pelayanan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Berorientasi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Pelanggan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838200"/>
            <a:ext cx="8001000" cy="5562600"/>
          </a:xfrm>
        </p:spPr>
        <p:txBody>
          <a:bodyPr>
            <a:normAutofit fontScale="92500"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Pelayanan yang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baik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hanya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akan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diwujudkan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apabila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penguatan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posisi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tawar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pengguna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jasa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pelayanan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mendapatkan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prioritas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utama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mengkajinya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perspektif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provider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prosesnya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perspektif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customer</a:t>
            </a:r>
            <a:r>
              <a:rPr lang="en-US" sz="2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outputnya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l"/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Pengguna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sebagai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pusat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mendapat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dukungan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: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Sistem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pelayanan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mengutamakan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khususnya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pengguna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jasa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Kultur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pelayanan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penelenggara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pelayanan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Sumber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daya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manusia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berorientasi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pengguna</a:t>
            </a:r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jasa</a:t>
            </a:r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895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28601"/>
            <a:ext cx="7620000" cy="761999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Model Pelayanan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066800"/>
            <a:ext cx="8001000" cy="541020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Untuk </a:t>
            </a:r>
            <a:r>
              <a:rPr lang="en-US" dirty="0" err="1" smtClean="0">
                <a:solidFill>
                  <a:schemeClr val="tx1"/>
                </a:solidFill>
              </a:rPr>
              <a:t>menyelenggarakan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pelayanan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baik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kita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harus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memahami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konsep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pokok</a:t>
            </a:r>
            <a:r>
              <a:rPr lang="en-US" dirty="0" smtClean="0">
                <a:solidFill>
                  <a:schemeClr val="tx1"/>
                </a:solidFill>
              </a:rPr>
              <a:t> manajemen </a:t>
            </a:r>
            <a:r>
              <a:rPr lang="en-US" dirty="0" err="1" smtClean="0">
                <a:solidFill>
                  <a:schemeClr val="tx1"/>
                </a:solidFill>
              </a:rPr>
              <a:t>pelayanan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antara</a:t>
            </a:r>
            <a:r>
              <a:rPr lang="en-US" dirty="0" smtClean="0">
                <a:solidFill>
                  <a:schemeClr val="tx1"/>
                </a:solidFill>
              </a:rPr>
              <a:t> lain: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Momen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Kritis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Pelayanan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( MKP</a:t>
            </a:r>
            <a:r>
              <a:rPr lang="en-US" dirty="0" smtClean="0">
                <a:solidFill>
                  <a:schemeClr val="tx1"/>
                </a:solidFill>
              </a:rPr>
              <a:t>) </a:t>
            </a:r>
          </a:p>
          <a:p>
            <a:pPr marL="514350" indent="-514350" algn="l"/>
            <a:r>
              <a:rPr lang="en-US" dirty="0" smtClean="0">
                <a:solidFill>
                  <a:schemeClr val="tx1"/>
                </a:solidFill>
              </a:rPr>
              <a:t>      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kontak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terjadi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anatara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 dg </a:t>
            </a:r>
            <a:r>
              <a:rPr lang="en-US" dirty="0" err="1" smtClean="0">
                <a:solidFill>
                  <a:schemeClr val="tx1"/>
                </a:solidFill>
              </a:rPr>
              <a:t>setiap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aspek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organisasi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membentuk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opini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tentang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kualitas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pelayanan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yg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diberikan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oleh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organisasi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tersebut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Karena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harus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kesesuaian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dirty="0" err="1" smtClean="0">
                <a:solidFill>
                  <a:schemeClr val="tx1"/>
                </a:solidFill>
              </a:rPr>
              <a:t>kompatibilitas</a:t>
            </a:r>
            <a:r>
              <a:rPr lang="en-US" dirty="0" smtClean="0">
                <a:solidFill>
                  <a:schemeClr val="tx1"/>
                </a:solidFill>
              </a:rPr>
              <a:t>) </a:t>
            </a:r>
            <a:r>
              <a:rPr lang="en-US" dirty="0" err="1" smtClean="0">
                <a:solidFill>
                  <a:schemeClr val="tx1"/>
                </a:solidFill>
              </a:rPr>
              <a:t>antara</a:t>
            </a:r>
            <a:r>
              <a:rPr lang="en-US" dirty="0" smtClean="0">
                <a:solidFill>
                  <a:schemeClr val="tx1"/>
                </a:solidFill>
              </a:rPr>
              <a:t> 3 </a:t>
            </a:r>
            <a:r>
              <a:rPr lang="en-US" dirty="0" err="1" smtClean="0">
                <a:solidFill>
                  <a:schemeClr val="tx1"/>
                </a:solidFill>
              </a:rPr>
              <a:t>faktor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dlm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pengelolaan</a:t>
            </a:r>
            <a:r>
              <a:rPr lang="en-US" dirty="0" smtClean="0">
                <a:solidFill>
                  <a:schemeClr val="tx1"/>
                </a:solidFill>
              </a:rPr>
              <a:t> MKP </a:t>
            </a:r>
            <a:r>
              <a:rPr lang="en-US" dirty="0" err="1" smtClean="0">
                <a:solidFill>
                  <a:schemeClr val="tx1"/>
                </a:solidFill>
              </a:rPr>
              <a:t>yaitu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</a:p>
          <a:p>
            <a:pPr marL="514350" indent="-514350" algn="l"/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a.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konteks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pelayanan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514350" indent="-514350" algn="l"/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b. </a:t>
            </a:r>
            <a:r>
              <a:rPr lang="en-US" b="1" dirty="0" err="1" smtClean="0">
                <a:solidFill>
                  <a:schemeClr val="tx1"/>
                </a:solidFill>
              </a:rPr>
              <a:t>referensi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dimiliki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oleh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konsumen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l"/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c. </a:t>
            </a:r>
            <a:r>
              <a:rPr lang="en-US" dirty="0" err="1" smtClean="0">
                <a:solidFill>
                  <a:schemeClr val="tx1"/>
                </a:solidFill>
              </a:rPr>
              <a:t>referensi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dimiliki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oleh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anggota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organisasi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</a:p>
          <a:p>
            <a:pPr marL="514350" indent="-514350" algn="l"/>
            <a:r>
              <a:rPr lang="en-US" dirty="0" smtClean="0">
                <a:solidFill>
                  <a:schemeClr val="tx1"/>
                </a:solidFill>
              </a:rPr>
              <a:t>          </a:t>
            </a:r>
            <a:r>
              <a:rPr lang="en-US" dirty="0" err="1" smtClean="0">
                <a:solidFill>
                  <a:schemeClr val="tx1"/>
                </a:solidFill>
              </a:rPr>
              <a:t>penyelenggara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pelayanan</a:t>
            </a:r>
            <a:r>
              <a:rPr lang="en-US" dirty="0" smtClean="0">
                <a:solidFill>
                  <a:schemeClr val="tx1"/>
                </a:solidFill>
              </a:rPr>
              <a:t>  (Albrecht &amp; Bradford)</a:t>
            </a:r>
          </a:p>
          <a:p>
            <a:pPr marL="514350" indent="-514350" algn="l"/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028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305800" cy="6019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Lingkaran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(The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Cydes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of Services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) 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dpt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memeberikan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terbaik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kita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hrs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memandang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produk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kita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sebagaimana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konsumen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memandang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produk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tsb.Hal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tsb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sulit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krn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biasanya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penyelenggara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sudah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merumuskan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prosedur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Konsep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serangkaian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momen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kritis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dialami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konsumen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ketika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konsumen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memanfaatkan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Contoh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di bank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arena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parkir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mencari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tempat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parkir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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masuk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bank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disapa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satpam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informasi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mengambil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nomor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urut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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memilih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slip/ bag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informasi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menunggudisapa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kasir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transaksi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keluar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bank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disapa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satpam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arena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parkir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06004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Awal</a:t>
            </a:r>
            <a:r>
              <a:rPr lang="en-US" b="1" dirty="0" smtClean="0"/>
              <a:t> </a:t>
            </a:r>
            <a:r>
              <a:rPr lang="en-US" b="1" dirty="0" err="1" smtClean="0"/>
              <a:t>lingkaran</a:t>
            </a:r>
            <a:r>
              <a:rPr lang="en-US" b="1" dirty="0" smtClean="0"/>
              <a:t>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Masuk</a:t>
            </a:r>
            <a:r>
              <a:rPr lang="en-US" dirty="0">
                <a:latin typeface="Arial" pitchFamily="34" charset="0"/>
                <a:cs typeface="Arial" pitchFamily="34" charset="0"/>
              </a:rPr>
              <a:t> arena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parkir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mencari</a:t>
            </a:r>
            <a:r>
              <a:rPr lang="en-US" dirty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tempat</a:t>
            </a:r>
            <a:r>
              <a:rPr lang="en-US" dirty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parkir</a:t>
            </a:r>
            <a:r>
              <a:rPr lang="en-US" dirty="0">
                <a:latin typeface="Arial" pitchFamily="34" charset="0"/>
                <a:cs typeface="Arial" pitchFamily="34" charset="0"/>
                <a:sym typeface="Wingdings" pitchFamily="2" charset="2"/>
              </a:rPr>
              <a:t> </a:t>
            </a:r>
            <a:r>
              <a:rPr lang="en-US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masuk</a:t>
            </a:r>
            <a:r>
              <a:rPr lang="en-US" dirty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toko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disapa</a:t>
            </a:r>
            <a:r>
              <a:rPr lang="en-US" dirty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satpam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ambil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tas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/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troly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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memilih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barang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belanjaan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</a:t>
            </a:r>
            <a:r>
              <a:rPr lang="en-US" dirty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membaca</a:t>
            </a:r>
            <a:r>
              <a:rPr lang="en-US" dirty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denah</a:t>
            </a:r>
            <a:r>
              <a:rPr lang="en-US" dirty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toko</a:t>
            </a:r>
            <a:r>
              <a:rPr lang="en-US" dirty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mengunjungi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i="1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cuonter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baju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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antri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keluar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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menunggu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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disapa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kasir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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membayar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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keluar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toko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disapa</a:t>
            </a:r>
            <a:r>
              <a:rPr lang="en-US" dirty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satpam</a:t>
            </a:r>
            <a:r>
              <a:rPr lang="en-US" dirty="0">
                <a:latin typeface="Arial" pitchFamily="34" charset="0"/>
                <a:cs typeface="Arial" pitchFamily="34" charset="0"/>
                <a:sym typeface="Wingdings" pitchFamily="2" charset="2"/>
              </a:rPr>
              <a:t>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</a:t>
            </a:r>
            <a:r>
              <a:rPr lang="en-US" dirty="0">
                <a:latin typeface="Arial" pitchFamily="34" charset="0"/>
                <a:cs typeface="Arial" pitchFamily="34" charset="0"/>
              </a:rPr>
              <a:t> arena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parkir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b="1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akhir</a:t>
            </a:r>
            <a:r>
              <a:rPr lang="en-US" b="1" dirty="0"/>
              <a:t> </a:t>
            </a:r>
            <a:r>
              <a:rPr lang="en-US" b="1" dirty="0" err="1"/>
              <a:t>lingkaran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</a:p>
          <a:p>
            <a:r>
              <a:rPr lang="en-U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Catatan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:saudara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bisa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buat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contoh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penerapan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lingkaran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pelayanan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di Hotel,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stasiun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KA,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bandara</a:t>
            </a:r>
            <a:r>
              <a:rPr lang="en-US" dirty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lainnya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468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305800" cy="57451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smtClean="0"/>
              <a:t>3. </a:t>
            </a:r>
            <a:r>
              <a:rPr lang="en-US" sz="3300" b="1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sz="3300" b="1" dirty="0" smtClean="0">
                <a:latin typeface="Arial" pitchFamily="34" charset="0"/>
                <a:cs typeface="Arial" pitchFamily="34" charset="0"/>
              </a:rPr>
              <a:t> exit </a:t>
            </a:r>
            <a:r>
              <a:rPr lang="en-US" sz="33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300" b="1" dirty="0" smtClean="0">
                <a:latin typeface="Arial" pitchFamily="34" charset="0"/>
                <a:cs typeface="Arial" pitchFamily="34" charset="0"/>
              </a:rPr>
              <a:t> voice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( </a:t>
            </a:r>
            <a:r>
              <a:rPr lang="en-US" sz="3300" b="1" dirty="0" smtClean="0">
                <a:latin typeface="Arial" pitchFamily="34" charset="0"/>
                <a:cs typeface="Arial" pitchFamily="34" charset="0"/>
              </a:rPr>
              <a:t>Albert </a:t>
            </a:r>
            <a:r>
              <a:rPr lang="en-US" sz="3300" b="1" dirty="0" err="1" smtClean="0">
                <a:latin typeface="Arial" pitchFamily="34" charset="0"/>
                <a:cs typeface="Arial" pitchFamily="34" charset="0"/>
              </a:rPr>
              <a:t>Hirscman</a:t>
            </a:r>
            <a:r>
              <a:rPr lang="en-US" sz="33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/>
              <a:t>)</a:t>
            </a:r>
          </a:p>
          <a:p>
            <a:pPr>
              <a:buNone/>
            </a:pPr>
            <a:r>
              <a:rPr lang="en-US" b="1" dirty="0" smtClean="0"/>
              <a:t>    </a:t>
            </a:r>
            <a:r>
              <a:rPr lang="en-US" dirty="0" err="1"/>
              <a:t>K</a:t>
            </a:r>
            <a:r>
              <a:rPr lang="en-US" dirty="0" err="1" smtClean="0"/>
              <a:t>inerja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ditingkatkan</a:t>
            </a:r>
            <a:r>
              <a:rPr lang="en-US" dirty="0" smtClean="0"/>
              <a:t> 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b="1" dirty="0" err="1" smtClean="0"/>
              <a:t>mekanisme</a:t>
            </a:r>
            <a:r>
              <a:rPr lang="en-US" b="1" dirty="0" smtClean="0"/>
              <a:t> exit </a:t>
            </a:r>
            <a:r>
              <a:rPr lang="en-US" b="1" dirty="0" err="1" smtClean="0"/>
              <a:t>dan</a:t>
            </a:r>
            <a:r>
              <a:rPr lang="en-US" b="1" dirty="0" smtClean="0"/>
              <a:t> voice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b="1" dirty="0" err="1" smtClean="0"/>
              <a:t>mekanisme</a:t>
            </a:r>
            <a:r>
              <a:rPr lang="en-US" b="1" dirty="0" smtClean="0"/>
              <a:t> exit</a:t>
            </a:r>
            <a:r>
              <a:rPr lang="en-US" dirty="0" smtClean="0"/>
              <a:t>: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berkualitas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/</a:t>
            </a:r>
            <a:r>
              <a:rPr lang="en-US" dirty="0" err="1" smtClean="0"/>
              <a:t>klien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pelayan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 lain yang </a:t>
            </a:r>
            <a:r>
              <a:rPr lang="en-US" dirty="0" err="1" smtClean="0"/>
              <a:t>disukainya</a:t>
            </a:r>
            <a:r>
              <a:rPr lang="en-US" dirty="0" smtClean="0"/>
              <a:t>.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exit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pelayan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(</a:t>
            </a:r>
            <a:r>
              <a:rPr lang="en-US" b="1" dirty="0" err="1" smtClean="0"/>
              <a:t>monopoli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en-US" b="1" dirty="0" err="1" smtClean="0"/>
              <a:t>mekanisme</a:t>
            </a:r>
            <a:r>
              <a:rPr lang="en-US" b="1" dirty="0" smtClean="0"/>
              <a:t> voice: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 </a:t>
            </a:r>
            <a:r>
              <a:rPr lang="en-US" dirty="0" err="1" smtClean="0"/>
              <a:t>mengungkapkan</a:t>
            </a:r>
            <a:r>
              <a:rPr lang="en-US" dirty="0" smtClean="0"/>
              <a:t> </a:t>
            </a:r>
            <a:r>
              <a:rPr lang="en-US" dirty="0" err="1" smtClean="0"/>
              <a:t>ketidak</a:t>
            </a:r>
            <a:r>
              <a:rPr lang="en-US" dirty="0" smtClean="0"/>
              <a:t> </a:t>
            </a:r>
            <a:r>
              <a:rPr lang="en-US" dirty="0" err="1" smtClean="0"/>
              <a:t>puasan</a:t>
            </a:r>
            <a:r>
              <a:rPr lang="en-US" dirty="0" smtClean="0"/>
              <a:t> </a:t>
            </a:r>
            <a:r>
              <a:rPr lang="en-US" dirty="0" err="1" smtClean="0"/>
              <a:t>kpada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pelayan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voice </a:t>
            </a:r>
            <a:r>
              <a:rPr lang="en-US" b="1" dirty="0" err="1" smtClean="0"/>
              <a:t>aksesibilitas</a:t>
            </a:r>
            <a:r>
              <a:rPr lang="en-US" b="1" dirty="0" smtClean="0"/>
              <a:t> </a:t>
            </a:r>
            <a:r>
              <a:rPr lang="en-US" b="1" dirty="0" err="1" smtClean="0"/>
              <a:t>rendah</a:t>
            </a:r>
            <a:r>
              <a:rPr lang="en-US" b="1" dirty="0" smtClean="0"/>
              <a:t>-</a:t>
            </a:r>
          </a:p>
          <a:p>
            <a:pPr marL="514350" indent="-514350">
              <a:buNone/>
            </a:pPr>
            <a:r>
              <a:rPr lang="en-US" b="1" dirty="0" smtClean="0"/>
              <a:t>      E- Government – E Budgeting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23189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en-US" dirty="0" smtClean="0"/>
              <a:t>Untuk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kesetaraan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tawar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/</a:t>
            </a:r>
            <a:r>
              <a:rPr lang="en-US" dirty="0" err="1" smtClean="0"/>
              <a:t>klien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tawar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tawar</a:t>
            </a:r>
            <a:r>
              <a:rPr lang="en-US" dirty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/</a:t>
            </a:r>
            <a:r>
              <a:rPr lang="en-US" dirty="0" err="1" smtClean="0"/>
              <a:t>klien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kata lain </a:t>
            </a:r>
            <a:r>
              <a:rPr lang="en-US" dirty="0" err="1" smtClean="0"/>
              <a:t>memberdayakan</a:t>
            </a:r>
            <a:r>
              <a:rPr lang="en-US" dirty="0" smtClean="0"/>
              <a:t> </a:t>
            </a:r>
            <a:r>
              <a:rPr lang="en-US" dirty="0" err="1" smtClean="0"/>
              <a:t>klien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Mengontrol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/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733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4. Model </a:t>
            </a:r>
            <a:r>
              <a:rPr lang="en-US" b="1" dirty="0" err="1" smtClean="0"/>
              <a:t>Segitiga</a:t>
            </a:r>
            <a:r>
              <a:rPr lang="en-US" b="1" dirty="0" smtClean="0"/>
              <a:t> </a:t>
            </a:r>
            <a:r>
              <a:rPr lang="en-US" b="1" dirty="0" err="1" smtClean="0"/>
              <a:t>Pelayanan</a:t>
            </a: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Organisasi</a:t>
            </a:r>
            <a:r>
              <a:rPr lang="en-US" dirty="0" smtClean="0"/>
              <a:t> –</a:t>
            </a:r>
            <a:r>
              <a:rPr lang="en-US" dirty="0" err="1" smtClean="0"/>
              <a:t>organisasi</a:t>
            </a:r>
            <a:r>
              <a:rPr lang="en-US" dirty="0" smtClean="0"/>
              <a:t>  yang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dibidang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berhasil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kesamaan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lain:</a:t>
            </a:r>
          </a:p>
          <a:p>
            <a:pPr>
              <a:buNone/>
            </a:pPr>
            <a:r>
              <a:rPr lang="en-US" dirty="0" smtClean="0"/>
              <a:t>    a. </a:t>
            </a:r>
            <a:r>
              <a:rPr lang="en-US" dirty="0" err="1" smtClean="0"/>
              <a:t>disusunnya</a:t>
            </a:r>
            <a:r>
              <a:rPr lang="en-US" dirty="0" smtClean="0"/>
              <a:t> </a:t>
            </a:r>
            <a:r>
              <a:rPr lang="en-US" b="1" dirty="0" err="1" smtClean="0"/>
              <a:t>strategi</a:t>
            </a:r>
            <a:r>
              <a:rPr lang="en-US" b="1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b</a:t>
            </a:r>
            <a:r>
              <a:rPr lang="en-US" b="1" dirty="0" smtClean="0"/>
              <a:t>. Front Office</a:t>
            </a:r>
            <a:r>
              <a:rPr lang="en-US" dirty="0" smtClean="0"/>
              <a:t>/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digaris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yang    </a:t>
            </a:r>
            <a:r>
              <a:rPr lang="en-US" dirty="0" err="1" smtClean="0"/>
              <a:t>berorientasi</a:t>
            </a:r>
            <a:r>
              <a:rPr lang="en-US" dirty="0" smtClean="0"/>
              <a:t>  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/</a:t>
            </a:r>
            <a:r>
              <a:rPr lang="en-US" dirty="0" err="1" smtClean="0"/>
              <a:t>konsumen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c.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yang </a:t>
            </a:r>
            <a:r>
              <a:rPr lang="en-US" b="1" dirty="0" err="1" smtClean="0"/>
              <a:t>ramah</a:t>
            </a:r>
            <a:r>
              <a:rPr lang="en-US" b="1" dirty="0" smtClean="0"/>
              <a:t>.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memenej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49187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 startAt="5"/>
            </a:pPr>
            <a:r>
              <a:rPr lang="en-US" b="1" dirty="0" smtClean="0"/>
              <a:t>Gap model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diwujudkan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lima gap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gap </a:t>
            </a:r>
            <a:r>
              <a:rPr lang="en-US" b="1" dirty="0" err="1" smtClean="0"/>
              <a:t>persepsi</a:t>
            </a:r>
            <a:r>
              <a:rPr lang="en-US" b="1" dirty="0" smtClean="0"/>
              <a:t> </a:t>
            </a:r>
            <a:r>
              <a:rPr lang="en-US" b="1" dirty="0" err="1" smtClean="0"/>
              <a:t>manajemen</a:t>
            </a:r>
            <a:r>
              <a:rPr lang="en-US" dirty="0" smtClean="0"/>
              <a:t>: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harapan-harapan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harapan2 </a:t>
            </a:r>
            <a:r>
              <a:rPr lang="en-US" dirty="0" err="1" smtClean="0"/>
              <a:t>konsumen</a:t>
            </a:r>
            <a:r>
              <a:rPr lang="en-US" dirty="0" smtClean="0"/>
              <a:t>. (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Gap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b="1" dirty="0" err="1" smtClean="0"/>
              <a:t>kualitas</a:t>
            </a:r>
            <a:r>
              <a:rPr lang="en-US" dirty="0" smtClean="0"/>
              <a:t>: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harapan-harapan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spesifikasi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dirumuskan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718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752</Words>
  <Application>Microsoft Office PowerPoint</Application>
  <PresentationFormat>On-screen Show (4:3)</PresentationFormat>
  <Paragraphs>58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Pelayanan Berorientasi Pelanggan</vt:lpstr>
      <vt:lpstr>Model Pelayanan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Menghindari 5 gap pelayanan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15</cp:revision>
  <dcterms:created xsi:type="dcterms:W3CDTF">2020-10-04T07:20:35Z</dcterms:created>
  <dcterms:modified xsi:type="dcterms:W3CDTF">2020-10-26T04:36:56Z</dcterms:modified>
</cp:coreProperties>
</file>