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1"/>
  </p:sldMasterIdLst>
  <p:notesMasterIdLst>
    <p:notesMasterId r:id="rId9"/>
  </p:notesMasterIdLst>
  <p:sldIdLst>
    <p:sldId id="270" r:id="rId2"/>
    <p:sldId id="269" r:id="rId3"/>
    <p:sldId id="268" r:id="rId4"/>
    <p:sldId id="267" r:id="rId5"/>
    <p:sldId id="256" r:id="rId6"/>
    <p:sldId id="260" r:id="rId7"/>
    <p:sldId id="257" r:id="rId8"/>
  </p:sldIdLst>
  <p:sldSz cx="9144000" cy="5143500" type="screen16x9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0" autoAdjust="0"/>
    <p:restoredTop sz="87621" autoAdjust="0"/>
  </p:normalViewPr>
  <p:slideViewPr>
    <p:cSldViewPr>
      <p:cViewPr varScale="1">
        <p:scale>
          <a:sx n="80" d="100"/>
          <a:sy n="80" d="100"/>
        </p:scale>
        <p:origin x="-8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84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10/19/2022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5140842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510358"/>
            <a:ext cx="45720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510358"/>
            <a:ext cx="27432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510358"/>
            <a:ext cx="9144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510358"/>
            <a:ext cx="9144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257550"/>
            <a:ext cx="7772400" cy="1481328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125980"/>
            <a:ext cx="7772400" cy="113157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3785546"/>
            <a:ext cx="73152" cy="126873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3597614"/>
            <a:ext cx="73152" cy="17145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3478264"/>
            <a:ext cx="73152" cy="10287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3406919"/>
            <a:ext cx="73152" cy="548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10/19/2022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981200" cy="4388644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5980"/>
            <a:ext cx="58674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10/19/2022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1CE335-9902-44B6-8566-4400F26A5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805416"/>
            <a:ext cx="4322136" cy="4343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496149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976478" y="964110"/>
            <a:ext cx="30861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3200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3200400"/>
            <a:ext cx="3200400" cy="8572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3200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4" y="3184923"/>
            <a:ext cx="2090737" cy="1958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3200400"/>
            <a:ext cx="1600200" cy="19431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028700"/>
            <a:ext cx="3200400" cy="21717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314450"/>
            <a:ext cx="3200400" cy="18859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3200400"/>
            <a:ext cx="4953000" cy="19431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3200400"/>
            <a:ext cx="5334000" cy="19431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1828800"/>
            <a:ext cx="5638800" cy="1371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1600200"/>
            <a:ext cx="5638800" cy="1600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3200400"/>
            <a:ext cx="1371600" cy="19431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013754"/>
            <a:ext cx="5718048" cy="733115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301698"/>
            <a:ext cx="8503920" cy="66469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384048"/>
            <a:ext cx="8156448" cy="58293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510358"/>
            <a:ext cx="27432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510358"/>
            <a:ext cx="27432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510358"/>
            <a:ext cx="9144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510358"/>
            <a:ext cx="9144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510358"/>
            <a:ext cx="36576" cy="274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6858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327876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327876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301699"/>
            <a:ext cx="8867080" cy="66469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384048"/>
            <a:ext cx="7772400" cy="6858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312"/>
            <a:ext cx="4040188" cy="47982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57312"/>
            <a:ext cx="4041775" cy="47982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44278"/>
            <a:ext cx="4040188" cy="29695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44278"/>
            <a:ext cx="4041775" cy="29695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510358"/>
            <a:ext cx="45720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510358"/>
            <a:ext cx="27432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510358"/>
            <a:ext cx="9144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510358"/>
            <a:ext cx="9144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510358"/>
            <a:ext cx="27432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510358"/>
            <a:ext cx="27432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510358"/>
            <a:ext cx="9144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510358"/>
            <a:ext cx="9144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510358"/>
            <a:ext cx="36576" cy="274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4048"/>
            <a:ext cx="7772400" cy="6858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4787"/>
            <a:ext cx="8229600" cy="871538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076325"/>
            <a:ext cx="2514600" cy="3429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076325"/>
            <a:ext cx="5486400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408528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413771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31177" y="898342"/>
            <a:ext cx="99572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330939"/>
            <a:ext cx="6858000" cy="526312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420336"/>
            <a:ext cx="8778240" cy="372010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862608"/>
            <a:ext cx="6858000" cy="51435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83577" y="1012642"/>
            <a:ext cx="99572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36684" y="1090014"/>
            <a:ext cx="99572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41625"/>
            <a:ext cx="2133600" cy="273844"/>
          </a:xfrm>
        </p:spPr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1625"/>
            <a:ext cx="5562600" cy="273844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41625"/>
            <a:ext cx="457200" cy="273844"/>
          </a:xfrm>
        </p:spPr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5140842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3785546"/>
            <a:ext cx="73152" cy="126873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3597614"/>
            <a:ext cx="73152" cy="17145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3478264"/>
            <a:ext cx="73152" cy="10287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3406919"/>
            <a:ext cx="73152" cy="548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510358"/>
            <a:ext cx="45720" cy="274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510358"/>
            <a:ext cx="27432" cy="274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510358"/>
            <a:ext cx="9144" cy="274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510358"/>
            <a:ext cx="9144" cy="274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384048"/>
            <a:ext cx="7772400" cy="6858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337670"/>
            <a:ext cx="7772400" cy="3429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4812507"/>
            <a:ext cx="21336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10/19/2022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812507"/>
            <a:ext cx="55626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48125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0550"/>
            <a:ext cx="7772400" cy="11578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d-ID" sz="3600" dirty="0" smtClean="0"/>
              <a:t>PENDAMPINGAN KELOMPOK, TEKNIK DAN ETIKA FASILITASI</a:t>
            </a:r>
            <a:endParaRPr lang="id-ID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sz="6000" dirty="0" smtClean="0"/>
              <a:t>KELOMPOK</a:t>
            </a:r>
            <a:endParaRPr lang="id-ID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KELOMPOK : kumpulan individu yang saling memiliki hubungan dan saling berinteraksi sehingga mengakibatkan tumbuhnya rasa kebersamaan dan rasa saling memiliki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95400" y="819150"/>
            <a:ext cx="712599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dirty="0" smtClean="0"/>
              <a:t>Hal penting dalam  suatu kelompok</a:t>
            </a:r>
          </a:p>
          <a:p>
            <a:endParaRPr lang="id-ID" dirty="0" smtClean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b="1" dirty="0"/>
              <a:t>Trust,</a:t>
            </a:r>
            <a:r>
              <a:rPr lang="en-US" dirty="0"/>
              <a:t> rasa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r>
              <a:rPr lang="en-US" dirty="0"/>
              <a:t>   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rasa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id-ID" dirty="0" smtClean="0"/>
              <a:t>diantara anggota kelompok</a:t>
            </a:r>
          </a:p>
          <a:p>
            <a:r>
              <a:rPr lang="id-ID" dirty="0" smtClean="0"/>
              <a:t>   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cara </a:t>
            </a:r>
            <a:r>
              <a:rPr lang="en-US" dirty="0" err="1" smtClean="0"/>
              <a:t>persuasif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partisipatif</a:t>
            </a:r>
            <a:endParaRPr lang="en-US" dirty="0"/>
          </a:p>
          <a:p>
            <a:r>
              <a:rPr lang="en-US" dirty="0"/>
              <a:t>2. </a:t>
            </a:r>
            <a:r>
              <a:rPr lang="en-US" b="1" dirty="0"/>
              <a:t>Openness</a:t>
            </a:r>
            <a:r>
              <a:rPr lang="en-US" dirty="0"/>
              <a:t>, 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anggota</a:t>
            </a:r>
            <a:endParaRPr lang="en-US" dirty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b="1" dirty="0"/>
              <a:t>Self-Realization</a:t>
            </a:r>
            <a:r>
              <a:rPr lang="en-US" dirty="0"/>
              <a:t>,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perwujudan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  <a:p>
            <a:r>
              <a:rPr lang="en-US" dirty="0"/>
              <a:t>   </a:t>
            </a: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.</a:t>
            </a:r>
          </a:p>
          <a:p>
            <a:r>
              <a:rPr lang="id-ID" dirty="0" smtClean="0"/>
              <a:t>     bahwa </a:t>
            </a:r>
            <a:r>
              <a:rPr lang="en-US" dirty="0" smtClean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porsi</a:t>
            </a:r>
            <a:r>
              <a:rPr lang="en-US" dirty="0"/>
              <a:t> </a:t>
            </a:r>
            <a:r>
              <a:rPr lang="en-US" dirty="0" err="1" smtClean="0"/>
              <a:t>cukup</a:t>
            </a:r>
            <a:r>
              <a:rPr lang="id-ID" dirty="0" smtClean="0"/>
              <a:t> untuk </a:t>
            </a:r>
          </a:p>
          <a:p>
            <a:r>
              <a:rPr lang="id-ID" dirty="0" smtClean="0"/>
              <a:t>     mengekspresikan diri</a:t>
            </a:r>
            <a:endParaRPr lang="en-US" dirty="0"/>
          </a:p>
          <a:p>
            <a:r>
              <a:rPr lang="en-US" dirty="0"/>
              <a:t>4. </a:t>
            </a:r>
            <a:r>
              <a:rPr lang="en-US" b="1" dirty="0"/>
              <a:t>Interdependence</a:t>
            </a:r>
            <a:r>
              <a:rPr lang="en-US" dirty="0"/>
              <a:t>, </a:t>
            </a:r>
            <a:r>
              <a:rPr lang="id-ID" dirty="0" smtClean="0"/>
              <a:t>kemampuan untuk menerima perbedaan pendapat,</a:t>
            </a:r>
          </a:p>
          <a:p>
            <a:r>
              <a:rPr lang="id-ID" dirty="0" smtClean="0"/>
              <a:t>     hal ini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</a:p>
          <a:p>
            <a:r>
              <a:rPr lang="en-US" dirty="0"/>
              <a:t>   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>
          <a:xfrm>
            <a:off x="914400" y="1733550"/>
            <a:ext cx="7772400" cy="1481328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>
          <a:xfrm>
            <a:off x="533400" y="4781550"/>
            <a:ext cx="6934200" cy="361950"/>
          </a:xfrm>
        </p:spPr>
        <p:txBody>
          <a:bodyPr>
            <a:normAutofit/>
          </a:bodyPr>
          <a:lstStyle>
            <a:extLst/>
          </a:lstStyle>
          <a:p>
            <a:r>
              <a:rPr lang="en-US" sz="1000" b="1" dirty="0" err="1" smtClean="0"/>
              <a:t>Disarikan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dari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bahan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presentasi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Bina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swadaya</a:t>
            </a:r>
            <a:endParaRPr lang="en-US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28638"/>
            <a:ext cx="7467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Pendampingan</a:t>
            </a: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S</a:t>
            </a:r>
            <a:r>
              <a:rPr lang="en-GB" dirty="0" err="1">
                <a:cs typeface="Times New Roman" pitchFamily="18" charset="0"/>
              </a:rPr>
              <a:t>uatu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proses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fasilitasi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masyarakat</a:t>
            </a:r>
            <a:r>
              <a:rPr lang="en-GB" dirty="0">
                <a:cs typeface="Times New Roman" pitchFamily="18" charset="0"/>
              </a:rPr>
              <a:t> agar </a:t>
            </a:r>
            <a:r>
              <a:rPr lang="en-GB" dirty="0" err="1">
                <a:cs typeface="Times New Roman" pitchFamily="18" charset="0"/>
              </a:rPr>
              <a:t>mereka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mampu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mandiri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yaitu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mampu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mengenali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kekuatan</a:t>
            </a:r>
            <a:r>
              <a:rPr lang="en-GB" dirty="0">
                <a:cs typeface="Times New Roman" pitchFamily="18" charset="0"/>
              </a:rPr>
              <a:t>, </a:t>
            </a:r>
            <a:r>
              <a:rPr lang="en-GB" dirty="0" err="1">
                <a:cs typeface="Times New Roman" pitchFamily="18" charset="0"/>
              </a:rPr>
              <a:t>kelemahan</a:t>
            </a:r>
            <a:r>
              <a:rPr lang="en-GB" dirty="0">
                <a:cs typeface="Times New Roman" pitchFamily="18" charset="0"/>
              </a:rPr>
              <a:t>, </a:t>
            </a:r>
            <a:r>
              <a:rPr lang="en-GB" dirty="0" err="1">
                <a:cs typeface="Times New Roman" pitchFamily="18" charset="0"/>
              </a:rPr>
              <a:t>peluang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ancaman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serta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mampu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memanfaatkan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peluang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dengan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menggunakan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kekuatannya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mengatasi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kelemahan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serta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mengelola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ancaman</a:t>
            </a:r>
            <a:r>
              <a:rPr lang="en-GB" dirty="0">
                <a:cs typeface="Times New Roman" pitchFamily="18" charset="0"/>
              </a:rPr>
              <a:t> yang </a:t>
            </a:r>
            <a:r>
              <a:rPr lang="en-GB" dirty="0" err="1">
                <a:cs typeface="Times New Roman" pitchFamily="18" charset="0"/>
              </a:rPr>
              <a:t>datang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padanya</a:t>
            </a:r>
            <a:r>
              <a:rPr lang="en-GB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42950"/>
            <a:ext cx="7467600" cy="5715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Pendamping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14450"/>
            <a:ext cx="7772400" cy="3257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  </a:t>
            </a:r>
            <a:r>
              <a:rPr lang="en-US" dirty="0"/>
              <a:t>===  </a:t>
            </a:r>
            <a:r>
              <a:rPr lang="en-US" dirty="0" err="1"/>
              <a:t>Pembinaan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?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r>
              <a:rPr lang="en-US" dirty="0"/>
              <a:t>?</a:t>
            </a:r>
            <a:endParaRPr lang="en-GB" dirty="0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3886200" y="1885950"/>
            <a:ext cx="3048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180</Words>
  <Application>Microsoft Office PowerPoint</Application>
  <PresentationFormat>On-screen Show (16:9)</PresentationFormat>
  <Paragraphs>26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PowerPoint Presentation</vt:lpstr>
      <vt:lpstr>PowerPoint Presentation</vt:lpstr>
      <vt:lpstr>PowerPoint Presentation</vt:lpstr>
      <vt:lpstr>PowerPoint Presentation</vt:lpstr>
      <vt:lpstr>Pendampingan </vt:lpstr>
      <vt:lpstr>Pendampingan</vt:lpstr>
      <vt:lpstr>Istilah Pendamping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2011-09-10T05:22:52Z</dcterms:created>
  <dcterms:modified xsi:type="dcterms:W3CDTF">2022-10-19T03:22:43Z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