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3" r:id="rId5"/>
    <p:sldId id="271" r:id="rId6"/>
    <p:sldId id="272" r:id="rId7"/>
    <p:sldId id="265" r:id="rId8"/>
    <p:sldId id="259" r:id="rId9"/>
    <p:sldId id="266" r:id="rId10"/>
    <p:sldId id="267" r:id="rId11"/>
    <p:sldId id="273" r:id="rId12"/>
    <p:sldId id="274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0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9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7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1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3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5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7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7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87698-912A-4786-9D75-1D1806CAA060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E8941-DE31-4578-B442-8F8CDAD0C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8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962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Konsep Kebijakan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cs typeface="Arial" pitchFamily="34" charset="0"/>
              </a:rPr>
              <a:t>1   </a:t>
            </a:r>
            <a:r>
              <a:rPr lang="en-US" sz="2800" b="1" dirty="0" smtClean="0">
                <a:latin typeface="+mj-lt"/>
                <a:cs typeface="Arial" pitchFamily="34" charset="0"/>
              </a:rPr>
              <a:t>Carl J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Federick</a:t>
            </a:r>
            <a:r>
              <a:rPr lang="en-US" sz="2800" b="1" dirty="0" smtClean="0">
                <a:latin typeface="+mj-lt"/>
                <a:cs typeface="Arial" pitchFamily="34" charset="0"/>
              </a:rPr>
              <a:t>/ Leo Agustino2008  </a:t>
            </a:r>
            <a:r>
              <a:rPr lang="en-US" sz="2800" dirty="0" smtClean="0">
                <a:latin typeface="+mj-lt"/>
                <a:cs typeface="Arial" pitchFamily="34" charset="0"/>
              </a:rPr>
              <a:t>)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Kebijakan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serangkaian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tindakan</a:t>
            </a:r>
            <a:r>
              <a:rPr lang="en-US" sz="2800" dirty="0" smtClean="0">
                <a:latin typeface="+mj-lt"/>
                <a:cs typeface="Arial" pitchFamily="34" charset="0"/>
              </a:rPr>
              <a:t>/</a:t>
            </a:r>
            <a:r>
              <a:rPr lang="en-US" sz="28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diusulkan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seseorang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dimana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hambatan-hambatan</a:t>
            </a:r>
            <a:r>
              <a:rPr lang="en-US" sz="2800" dirty="0" smtClean="0">
                <a:latin typeface="+mj-lt"/>
                <a:cs typeface="Arial" pitchFamily="34" charset="0"/>
              </a:rPr>
              <a:t> (</a:t>
            </a:r>
            <a:r>
              <a:rPr lang="en-US" sz="2800" dirty="0" err="1" smtClean="0">
                <a:latin typeface="+mj-lt"/>
                <a:cs typeface="Arial" pitchFamily="34" charset="0"/>
              </a:rPr>
              <a:t>kesulitan-kesulitan</a:t>
            </a:r>
            <a:r>
              <a:rPr lang="en-US" sz="2800" dirty="0" smtClean="0">
                <a:latin typeface="+mj-lt"/>
                <a:cs typeface="Arial" pitchFamily="34" charset="0"/>
              </a:rPr>
              <a:t>)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kesempatan-kesempatan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2800" dirty="0" smtClean="0">
                <a:latin typeface="+mj-lt"/>
                <a:cs typeface="Arial" pitchFamily="34" charset="0"/>
              </a:rPr>
              <a:t> pelaksanaan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usulan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kebijaksanaan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rangka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Mustopadidjaya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Kebijakan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2800" dirty="0" smtClean="0">
                <a:latin typeface="+mj-lt"/>
                <a:cs typeface="Arial" pitchFamily="34" charset="0"/>
              </a:rPr>
              <a:t> “</a:t>
            </a:r>
            <a:r>
              <a:rPr lang="en-US" sz="28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dimaksudkan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mengatasi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permasalahan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instansi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berkewenangan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rangka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penyelenggaraaan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2800" dirty="0" smtClean="0">
                <a:latin typeface="+mj-lt"/>
                <a:cs typeface="Arial" pitchFamily="34" charset="0"/>
              </a:rPr>
              <a:t> &amp; pembangunan.</a:t>
            </a:r>
          </a:p>
          <a:p>
            <a:pPr marL="0" indent="0">
              <a:buNone/>
            </a:pPr>
            <a:endParaRPr lang="en-US" sz="24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263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3. </a:t>
            </a:r>
            <a:r>
              <a:rPr lang="en-US" sz="2400" b="1" dirty="0" smtClean="0">
                <a:latin typeface="+mj-lt"/>
                <a:cs typeface="Arial" pitchFamily="34" charset="0"/>
              </a:rPr>
              <a:t>Tahap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adopsi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kebijakan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Dari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ditawarkan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perumus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akhirnya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diadopsi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dukungan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mayoritas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legislatif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konsensus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direktur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peradilan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Negosiasi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Kompromi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Kebijaksanaan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sebelum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disyahkan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UU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resmi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timbul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negosiasi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kompromi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pPr hangingPunct="0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 4.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Pengesahan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kebijakan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hangingPunc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Suatu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dikatakan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jika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diputuskan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resmi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mengikat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hukum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berlaku</a:t>
            </a:r>
            <a:r>
              <a:rPr lang="en-US" sz="2400" dirty="0" smtClean="0">
                <a:latin typeface="+mj-lt"/>
                <a:cs typeface="Arial" pitchFamily="34" charset="0"/>
              </a:rPr>
              <a:t>.  </a:t>
            </a: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3010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3340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100" b="1" dirty="0" smtClean="0">
                <a:latin typeface="+mj-lt"/>
                <a:cs typeface="Arial" pitchFamily="34" charset="0"/>
              </a:rPr>
              <a:t>5. Tahap </a:t>
            </a:r>
            <a:r>
              <a:rPr lang="en-US" sz="5100" b="1" dirty="0" err="1">
                <a:latin typeface="+mj-lt"/>
                <a:cs typeface="Arial" pitchFamily="34" charset="0"/>
              </a:rPr>
              <a:t>implementasi</a:t>
            </a:r>
            <a:r>
              <a:rPr lang="en-US" sz="5100" b="1" dirty="0">
                <a:latin typeface="+mj-lt"/>
                <a:cs typeface="Arial" pitchFamily="34" charset="0"/>
              </a:rPr>
              <a:t> </a:t>
            </a:r>
            <a:r>
              <a:rPr lang="en-US" sz="5100" b="1" dirty="0" err="1">
                <a:latin typeface="+mj-lt"/>
                <a:cs typeface="Arial" pitchFamily="34" charset="0"/>
              </a:rPr>
              <a:t>kebijakan</a:t>
            </a:r>
            <a:endParaRPr lang="en-US" sz="5100" dirty="0">
              <a:latin typeface="+mj-lt"/>
              <a:cs typeface="Arial" pitchFamily="34" charset="0"/>
            </a:endParaRPr>
          </a:p>
          <a:p>
            <a:r>
              <a:rPr lang="en-US" sz="5100" dirty="0" err="1">
                <a:latin typeface="+mj-lt"/>
              </a:rPr>
              <a:t>Implementasi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 smtClean="0">
                <a:latin typeface="+mj-lt"/>
              </a:rPr>
              <a:t>sbgai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suatu</a:t>
            </a:r>
            <a:r>
              <a:rPr lang="en-US" sz="5100" dirty="0">
                <a:latin typeface="+mj-lt"/>
              </a:rPr>
              <a:t> proses </a:t>
            </a:r>
            <a:r>
              <a:rPr lang="en-US" sz="5100" dirty="0" err="1" smtClean="0">
                <a:latin typeface="+mj-lt"/>
              </a:rPr>
              <a:t>melaksanakan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 err="1" smtClean="0">
                <a:latin typeface="+mj-lt"/>
              </a:rPr>
              <a:t>keputusan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kebijakan</a:t>
            </a:r>
            <a:r>
              <a:rPr lang="en-US" sz="5100" dirty="0">
                <a:latin typeface="+mj-lt"/>
              </a:rPr>
              <a:t>, </a:t>
            </a:r>
            <a:r>
              <a:rPr lang="en-US" sz="5100" dirty="0" err="1">
                <a:latin typeface="+mj-lt"/>
              </a:rPr>
              <a:t>biasanya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dalam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bentuk</a:t>
            </a:r>
            <a:r>
              <a:rPr lang="en-US" sz="5100" dirty="0">
                <a:latin typeface="+mj-lt"/>
              </a:rPr>
              <a:t> Undang-undang, </a:t>
            </a:r>
            <a:r>
              <a:rPr lang="en-US" sz="5100" dirty="0" err="1">
                <a:latin typeface="+mj-lt"/>
              </a:rPr>
              <a:t>Peraturan</a:t>
            </a:r>
            <a:r>
              <a:rPr lang="en-US" sz="5100" dirty="0">
                <a:latin typeface="+mj-lt"/>
              </a:rPr>
              <a:t> Pemerintah, </a:t>
            </a:r>
            <a:r>
              <a:rPr lang="en-US" sz="5100" dirty="0" err="1">
                <a:latin typeface="+mj-lt"/>
              </a:rPr>
              <a:t>Keputusan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Peradilan</a:t>
            </a:r>
            <a:r>
              <a:rPr lang="en-US" sz="5100" dirty="0">
                <a:latin typeface="+mj-lt"/>
              </a:rPr>
              <a:t>, </a:t>
            </a:r>
            <a:r>
              <a:rPr lang="en-US" sz="5100" dirty="0" err="1" smtClean="0">
                <a:latin typeface="+mj-lt"/>
              </a:rPr>
              <a:t>Perintah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Eksekutif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atau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Dekrit</a:t>
            </a:r>
            <a:r>
              <a:rPr lang="en-US" sz="5100" dirty="0">
                <a:latin typeface="+mj-lt"/>
              </a:rPr>
              <a:t> Presiden</a:t>
            </a:r>
            <a:r>
              <a:rPr lang="en-US" sz="51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5100" dirty="0">
              <a:latin typeface="+mj-lt"/>
            </a:endParaRPr>
          </a:p>
          <a:p>
            <a:r>
              <a:rPr lang="en-US" sz="5100" b="1" dirty="0">
                <a:latin typeface="+mj-lt"/>
              </a:rPr>
              <a:t> M</a:t>
            </a:r>
            <a:r>
              <a:rPr lang="en-US" sz="5100" b="1" dirty="0" smtClean="0">
                <a:latin typeface="+mj-lt"/>
              </a:rPr>
              <a:t>enurut </a:t>
            </a:r>
            <a:r>
              <a:rPr lang="en-US" sz="5100" b="1" dirty="0" err="1" smtClean="0">
                <a:latin typeface="+mj-lt"/>
              </a:rPr>
              <a:t>Riant</a:t>
            </a:r>
            <a:r>
              <a:rPr lang="en-US" sz="5100" b="1" dirty="0" smtClean="0">
                <a:latin typeface="+mj-lt"/>
              </a:rPr>
              <a:t> </a:t>
            </a:r>
            <a:r>
              <a:rPr lang="en-US" sz="5100" b="1" dirty="0" err="1">
                <a:latin typeface="+mj-lt"/>
              </a:rPr>
              <a:t>Nugroho</a:t>
            </a:r>
            <a:r>
              <a:rPr lang="en-US" sz="5100" b="1" dirty="0">
                <a:latin typeface="+mj-lt"/>
              </a:rPr>
              <a:t> </a:t>
            </a:r>
            <a:r>
              <a:rPr lang="en-US" sz="5100" b="1" dirty="0" smtClean="0">
                <a:latin typeface="+mj-lt"/>
              </a:rPr>
              <a:t>(</a:t>
            </a:r>
            <a:r>
              <a:rPr lang="en-US" sz="5100" dirty="0" smtClean="0"/>
              <a:t>2006 </a:t>
            </a:r>
            <a:r>
              <a:rPr lang="en-US" sz="5100" dirty="0"/>
              <a:t>: 158).</a:t>
            </a:r>
            <a:endParaRPr lang="en-US" sz="5100" b="1" dirty="0" smtClean="0">
              <a:latin typeface="+mj-lt"/>
            </a:endParaRPr>
          </a:p>
          <a:p>
            <a:r>
              <a:rPr lang="en-US" sz="5100" dirty="0" smtClean="0">
                <a:latin typeface="+mj-lt"/>
              </a:rPr>
              <a:t>“</a:t>
            </a:r>
            <a:r>
              <a:rPr lang="en-US" sz="5100" dirty="0" err="1">
                <a:latin typeface="+mj-lt"/>
              </a:rPr>
              <a:t>Implementasi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pada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prinsipnya</a:t>
            </a:r>
            <a:r>
              <a:rPr lang="en-US" sz="5100" dirty="0">
                <a:latin typeface="+mj-lt"/>
              </a:rPr>
              <a:t> adalah </a:t>
            </a:r>
            <a:r>
              <a:rPr lang="en-US" sz="5100" dirty="0" err="1">
                <a:latin typeface="+mj-lt"/>
              </a:rPr>
              <a:t>cara</a:t>
            </a:r>
            <a:r>
              <a:rPr lang="en-US" sz="5100" dirty="0">
                <a:latin typeface="+mj-lt"/>
              </a:rPr>
              <a:t> agar </a:t>
            </a:r>
            <a:r>
              <a:rPr lang="en-US" sz="5100" dirty="0" err="1">
                <a:latin typeface="+mj-lt"/>
              </a:rPr>
              <a:t>sebuah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dapat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mencapai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tujuannya</a:t>
            </a:r>
            <a:r>
              <a:rPr lang="en-US" sz="5100" dirty="0">
                <a:latin typeface="+mj-lt"/>
              </a:rPr>
              <a:t> (2006 : 158</a:t>
            </a:r>
            <a:r>
              <a:rPr lang="en-US" sz="5100" dirty="0" smtClean="0">
                <a:latin typeface="+mj-lt"/>
              </a:rPr>
              <a:t>).</a:t>
            </a:r>
          </a:p>
          <a:p>
            <a:endParaRPr lang="en-US" sz="5100" dirty="0">
              <a:latin typeface="+mj-lt"/>
            </a:endParaRPr>
          </a:p>
          <a:p>
            <a:r>
              <a:rPr lang="en-US" sz="5100" b="1" dirty="0">
                <a:latin typeface="+mj-lt"/>
              </a:rPr>
              <a:t>Meter </a:t>
            </a:r>
            <a:r>
              <a:rPr lang="en-US" sz="5100" b="1" dirty="0" err="1">
                <a:latin typeface="+mj-lt"/>
              </a:rPr>
              <a:t>dan</a:t>
            </a:r>
            <a:r>
              <a:rPr lang="en-US" sz="5100" b="1" dirty="0">
                <a:latin typeface="+mj-lt"/>
              </a:rPr>
              <a:t> Horn (1975) </a:t>
            </a:r>
            <a:r>
              <a:rPr lang="en-US" sz="5100" b="1" dirty="0" err="1">
                <a:latin typeface="+mj-lt"/>
              </a:rPr>
              <a:t>dalam</a:t>
            </a:r>
            <a:r>
              <a:rPr lang="en-US" sz="5100" b="1" dirty="0">
                <a:latin typeface="+mj-lt"/>
              </a:rPr>
              <a:t> </a:t>
            </a:r>
            <a:r>
              <a:rPr lang="en-US" sz="5100" b="1" dirty="0" err="1">
                <a:latin typeface="+mj-lt"/>
              </a:rPr>
              <a:t>Wahab</a:t>
            </a:r>
            <a:r>
              <a:rPr lang="en-US" sz="5100" b="1" dirty="0">
                <a:latin typeface="+mj-lt"/>
              </a:rPr>
              <a:t> (2001</a:t>
            </a:r>
            <a:r>
              <a:rPr lang="en-US" sz="5100" dirty="0">
                <a:latin typeface="+mj-lt"/>
              </a:rPr>
              <a:t>) </a:t>
            </a:r>
            <a:endParaRPr lang="en-US" sz="5100" dirty="0" smtClean="0">
              <a:latin typeface="+mj-lt"/>
            </a:endParaRPr>
          </a:p>
          <a:p>
            <a:r>
              <a:rPr lang="en-US" sz="5100" dirty="0" err="1" smtClean="0">
                <a:latin typeface="+mj-lt"/>
              </a:rPr>
              <a:t>merumuskan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>
                <a:latin typeface="+mj-lt"/>
              </a:rPr>
              <a:t>proses </a:t>
            </a:r>
            <a:r>
              <a:rPr lang="en-US" sz="5100" dirty="0" err="1">
                <a:latin typeface="+mj-lt"/>
              </a:rPr>
              <a:t>implementasi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sebagai</a:t>
            </a:r>
            <a:r>
              <a:rPr lang="en-US" sz="5100" dirty="0">
                <a:latin typeface="+mj-lt"/>
              </a:rPr>
              <a:t> “</a:t>
            </a:r>
            <a:r>
              <a:rPr lang="en-US" sz="5100" dirty="0" err="1">
                <a:latin typeface="+mj-lt"/>
              </a:rPr>
              <a:t>Tindakan-tindakan</a:t>
            </a:r>
            <a:r>
              <a:rPr lang="en-US" sz="5100" dirty="0">
                <a:latin typeface="+mj-lt"/>
              </a:rPr>
              <a:t> yang </a:t>
            </a:r>
            <a:r>
              <a:rPr lang="en-US" sz="5100" dirty="0" err="1">
                <a:latin typeface="+mj-lt"/>
              </a:rPr>
              <a:t>dilakukan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baik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oleh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individu-individu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atau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pejabat-pejabat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atau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kelompok-kelompok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pemerintah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 smtClean="0">
                <a:latin typeface="+mj-lt"/>
              </a:rPr>
              <a:t>atau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 err="1" smtClean="0">
                <a:latin typeface="+mj-lt"/>
              </a:rPr>
              <a:t>swasta</a:t>
            </a:r>
            <a:r>
              <a:rPr lang="en-US" sz="5100" dirty="0" smtClean="0">
                <a:latin typeface="+mj-lt"/>
              </a:rPr>
              <a:t> </a:t>
            </a:r>
            <a:r>
              <a:rPr lang="en-US" sz="5100" dirty="0">
                <a:latin typeface="+mj-lt"/>
              </a:rPr>
              <a:t>yang </a:t>
            </a:r>
            <a:r>
              <a:rPr lang="en-US" sz="5100" dirty="0" err="1">
                <a:latin typeface="+mj-lt"/>
              </a:rPr>
              <a:t>diarahkan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pada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tercapainya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tujuan-tujuan</a:t>
            </a:r>
            <a:r>
              <a:rPr lang="en-US" sz="5100" dirty="0">
                <a:latin typeface="+mj-lt"/>
              </a:rPr>
              <a:t> yang </a:t>
            </a:r>
            <a:r>
              <a:rPr lang="en-US" sz="5100" dirty="0" err="1">
                <a:latin typeface="+mj-lt"/>
              </a:rPr>
              <a:t>telah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digariskan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dalam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keputusan</a:t>
            </a:r>
            <a:r>
              <a:rPr lang="en-US" sz="5100" dirty="0">
                <a:latin typeface="+mj-lt"/>
              </a:rPr>
              <a:t> </a:t>
            </a:r>
            <a:r>
              <a:rPr lang="en-US" sz="5100" dirty="0" err="1">
                <a:latin typeface="+mj-lt"/>
              </a:rPr>
              <a:t>kebijaksanaan</a:t>
            </a:r>
            <a:r>
              <a:rPr lang="en-US" sz="5100" dirty="0">
                <a:latin typeface="+mj-lt"/>
              </a:rPr>
              <a:t>”.</a:t>
            </a:r>
          </a:p>
          <a:p>
            <a:pPr>
              <a:buNone/>
            </a:pPr>
            <a:endParaRPr lang="en-US" sz="4000" dirty="0">
              <a:latin typeface="+mj-lt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1784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b="1" dirty="0">
                <a:latin typeface="+mj-lt"/>
                <a:cs typeface="Arial" pitchFamily="34" charset="0"/>
              </a:rPr>
              <a:t>Menurut George C. Edwards</a:t>
            </a:r>
            <a:r>
              <a:rPr lang="en-US" sz="3300" b="1" dirty="0" smtClean="0">
                <a:latin typeface="+mj-lt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I</a:t>
            </a:r>
            <a:r>
              <a:rPr lang="en-US" sz="3300" dirty="0" err="1" smtClean="0">
                <a:latin typeface="+mj-lt"/>
                <a:cs typeface="Arial" pitchFamily="34" charset="0"/>
              </a:rPr>
              <a:t>mplementasi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kebijakan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dipengaruhi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oleh</a:t>
            </a:r>
            <a:r>
              <a:rPr lang="en-US" sz="3300" dirty="0">
                <a:latin typeface="+mj-lt"/>
                <a:cs typeface="Arial" pitchFamily="34" charset="0"/>
              </a:rPr>
              <a:t> 4 </a:t>
            </a:r>
            <a:r>
              <a:rPr lang="en-US" sz="3300" dirty="0" err="1" smtClean="0">
                <a:latin typeface="+mj-lt"/>
                <a:cs typeface="Arial" pitchFamily="34" charset="0"/>
              </a:rPr>
              <a:t>variabel</a:t>
            </a:r>
            <a:r>
              <a:rPr lang="en-US" sz="3300" dirty="0" smtClean="0">
                <a:latin typeface="+mj-lt"/>
                <a:cs typeface="Arial" pitchFamily="34" charset="0"/>
              </a:rPr>
              <a:t> al: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>
                <a:latin typeface="+mj-lt"/>
                <a:cs typeface="Arial" pitchFamily="34" charset="0"/>
              </a:rPr>
              <a:t>K</a:t>
            </a:r>
            <a:r>
              <a:rPr lang="en-US" sz="3300" dirty="0" smtClean="0">
                <a:latin typeface="+mj-lt"/>
                <a:cs typeface="Arial" pitchFamily="34" charset="0"/>
              </a:rPr>
              <a:t>omunikasi</a:t>
            </a:r>
            <a:r>
              <a:rPr lang="en-US" sz="3300" dirty="0" smtClean="0">
                <a:latin typeface="+mj-lt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>
                <a:latin typeface="+mj-lt"/>
                <a:cs typeface="Arial" pitchFamily="34" charset="0"/>
              </a:rPr>
              <a:t>S</a:t>
            </a:r>
            <a:r>
              <a:rPr lang="en-US" sz="3300" dirty="0" smtClean="0">
                <a:latin typeface="+mj-lt"/>
                <a:cs typeface="Arial" pitchFamily="34" charset="0"/>
              </a:rPr>
              <a:t>umber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300" dirty="0" smtClean="0">
                <a:latin typeface="+mj-lt"/>
                <a:cs typeface="Arial" pitchFamily="34" charset="0"/>
              </a:rPr>
              <a:t>;</a:t>
            </a:r>
            <a:endParaRPr lang="en-US" sz="33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>
                <a:latin typeface="+mj-lt"/>
                <a:cs typeface="Arial" pitchFamily="34" charset="0"/>
              </a:rPr>
              <a:t>D</a:t>
            </a:r>
            <a:r>
              <a:rPr lang="en-US" sz="3300" dirty="0" err="1" smtClean="0">
                <a:latin typeface="+mj-lt"/>
                <a:cs typeface="Arial" pitchFamily="34" charset="0"/>
              </a:rPr>
              <a:t>isposisi</a:t>
            </a:r>
            <a:r>
              <a:rPr lang="en-US" sz="3300" dirty="0" smtClean="0">
                <a:latin typeface="+mj-lt"/>
                <a:cs typeface="Arial" pitchFamily="34" charset="0"/>
              </a:rPr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>
                <a:latin typeface="+mj-lt"/>
                <a:cs typeface="Arial" pitchFamily="34" charset="0"/>
              </a:rPr>
              <a:t>S</a:t>
            </a:r>
            <a:r>
              <a:rPr lang="en-US" sz="3300" dirty="0" smtClean="0">
                <a:latin typeface="+mj-lt"/>
                <a:cs typeface="Arial" pitchFamily="34" charset="0"/>
              </a:rPr>
              <a:t>truktur </a:t>
            </a:r>
            <a:r>
              <a:rPr lang="en-US" sz="33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33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3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300" b="1" dirty="0" smtClean="0">
                <a:latin typeface="+mj-lt"/>
                <a:cs typeface="Arial" pitchFamily="34" charset="0"/>
              </a:rPr>
              <a:t>a. Komunikasi</a:t>
            </a:r>
          </a:p>
          <a:p>
            <a:r>
              <a:rPr lang="fi-FI" sz="3300" dirty="0">
                <a:latin typeface="+mj-lt"/>
                <a:cs typeface="Arial" pitchFamily="34" charset="0"/>
              </a:rPr>
              <a:t>Proses komunikasi </a:t>
            </a:r>
            <a:r>
              <a:rPr lang="fi-FI" sz="3300" dirty="0" smtClean="0">
                <a:latin typeface="+mj-lt"/>
                <a:cs typeface="Arial" pitchFamily="34" charset="0"/>
              </a:rPr>
              <a:t>antara </a:t>
            </a:r>
            <a:r>
              <a:rPr lang="fi-FI" sz="3300" dirty="0">
                <a:latin typeface="+mj-lt"/>
                <a:cs typeface="Arial" pitchFamily="34" charset="0"/>
              </a:rPr>
              <a:t>pembuat kebijakan, pelaksana </a:t>
            </a:r>
            <a:r>
              <a:rPr lang="en-US" sz="3300" dirty="0" err="1">
                <a:latin typeface="+mj-lt"/>
                <a:cs typeface="Arial" pitchFamily="34" charset="0"/>
              </a:rPr>
              <a:t>kebijakan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sasaran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300" dirty="0" smtClean="0">
                <a:latin typeface="+mj-lt"/>
                <a:cs typeface="Arial" pitchFamily="34" charset="0"/>
              </a:rPr>
              <a:t>,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penekanan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>
                <a:latin typeface="+mj-lt"/>
                <a:cs typeface="Arial" pitchFamily="34" charset="0"/>
              </a:rPr>
              <a:t>proses </a:t>
            </a:r>
            <a:r>
              <a:rPr lang="en-US" sz="3300" dirty="0" err="1">
                <a:latin typeface="+mj-lt"/>
                <a:cs typeface="Arial" pitchFamily="34" charset="0"/>
              </a:rPr>
              <a:t>penyampaian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fi-FI" sz="3300" dirty="0">
                <a:latin typeface="+mj-lt"/>
                <a:cs typeface="Arial" pitchFamily="34" charset="0"/>
              </a:rPr>
              <a:t>kejelasan isi program. Kemampuan kerja </a:t>
            </a:r>
            <a:r>
              <a:rPr lang="fi-FI" sz="3300" dirty="0" smtClean="0">
                <a:latin typeface="+mj-lt"/>
                <a:cs typeface="Arial" pitchFamily="34" charset="0"/>
              </a:rPr>
              <a:t>pelaksana program </a:t>
            </a: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60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b. </a:t>
            </a:r>
            <a:r>
              <a:rPr lang="en-US" sz="2800" b="1" dirty="0" smtClean="0">
                <a:latin typeface="+mj-lt"/>
              </a:rPr>
              <a:t>Sumber </a:t>
            </a:r>
            <a:r>
              <a:rPr lang="en-US" sz="2800" b="1" dirty="0" err="1" smtClean="0">
                <a:latin typeface="+mj-lt"/>
              </a:rPr>
              <a:t>Daya</a:t>
            </a:r>
            <a:r>
              <a:rPr lang="en-US" sz="2800" b="1" dirty="0" smtClean="0">
                <a:latin typeface="+mj-lt"/>
              </a:rPr>
              <a:t> meliputi</a:t>
            </a:r>
            <a:r>
              <a:rPr lang="en-US" sz="2800" b="1" dirty="0">
                <a:latin typeface="+mj-lt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+mj-lt"/>
              </a:rPr>
              <a:t>staf yang </a:t>
            </a:r>
            <a:r>
              <a:rPr lang="en-US" sz="2800" dirty="0" err="1">
                <a:latin typeface="+mj-lt"/>
              </a:rPr>
              <a:t>tepat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keahlian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diperlukan</a:t>
            </a:r>
            <a:r>
              <a:rPr lang="en-US" sz="2800" dirty="0" smtClean="0">
                <a:latin typeface="+mj-lt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informasi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relevan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tata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cara</a:t>
            </a:r>
            <a:endParaRPr lang="en-US" sz="2800" dirty="0">
              <a:latin typeface="+mj-lt"/>
            </a:endParaRPr>
          </a:p>
          <a:p>
            <a:pPr>
              <a:buNone/>
            </a:pPr>
            <a:r>
              <a:rPr lang="en-US" sz="2800" dirty="0">
                <a:latin typeface="+mj-lt"/>
              </a:rPr>
              <a:t>     </a:t>
            </a:r>
            <a:r>
              <a:rPr lang="en-US" sz="2800" dirty="0" err="1">
                <a:latin typeface="+mj-lt"/>
              </a:rPr>
              <a:t>mengimplementasikan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kebijakan</a:t>
            </a:r>
            <a:r>
              <a:rPr lang="en-US" sz="2800" dirty="0">
                <a:latin typeface="+mj-lt"/>
              </a:rPr>
              <a:t> </a:t>
            </a:r>
            <a:endParaRPr lang="en-US" sz="28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latin typeface="+mj-lt"/>
              </a:rPr>
              <a:t>kewenangan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meyakinkan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bahwa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kebijakan</a:t>
            </a:r>
            <a:endParaRPr lang="en-US" sz="2800" dirty="0" smtClean="0">
              <a:latin typeface="+mj-lt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  </a:t>
            </a:r>
            <a:r>
              <a:rPr lang="en-US" sz="2800" dirty="0" err="1" smtClean="0">
                <a:latin typeface="+mj-lt"/>
              </a:rPr>
              <a:t>dilakukan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semuanya</a:t>
            </a:r>
            <a:r>
              <a:rPr lang="en-US" sz="2800" dirty="0">
                <a:latin typeface="+mj-lt"/>
              </a:rPr>
              <a:t>; </a:t>
            </a:r>
            <a:endParaRPr lang="en-US" sz="2800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sumber </a:t>
            </a:r>
            <a:r>
              <a:rPr lang="en-US" sz="2800" dirty="0" err="1">
                <a:latin typeface="+mj-lt"/>
              </a:rPr>
              <a:t>daya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cukup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berarti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bahwa</a:t>
            </a:r>
            <a:r>
              <a:rPr lang="en-US" sz="2800" dirty="0">
                <a:latin typeface="+mj-lt"/>
              </a:rPr>
              <a:t> undang-undang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diberlakukan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pelayanan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diberikan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peraturan-peraturan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layak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dikembangkan</a:t>
            </a:r>
            <a:r>
              <a:rPr lang="en-US" sz="2800" dirty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33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c.  </a:t>
            </a:r>
            <a:r>
              <a:rPr lang="en-US" sz="3300" b="1" dirty="0" err="1" smtClean="0">
                <a:latin typeface="+mj-lt"/>
              </a:rPr>
              <a:t>Disposisi</a:t>
            </a:r>
            <a:r>
              <a:rPr lang="en-US" sz="3300" b="1" dirty="0" smtClean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atau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sikap</a:t>
            </a:r>
            <a:endParaRPr lang="en-US" sz="3300" b="1" dirty="0">
              <a:latin typeface="+mj-lt"/>
            </a:endParaRPr>
          </a:p>
          <a:p>
            <a:pPr>
              <a:buNone/>
            </a:pPr>
            <a:r>
              <a:rPr lang="en-US" sz="3300" dirty="0" smtClean="0">
                <a:latin typeface="+mj-lt"/>
              </a:rPr>
              <a:t>     </a:t>
            </a:r>
            <a:r>
              <a:rPr lang="en-US" sz="3300" dirty="0" err="1">
                <a:latin typeface="+mj-lt"/>
              </a:rPr>
              <a:t>P</a:t>
            </a:r>
            <a:r>
              <a:rPr lang="en-US" sz="3300" dirty="0" err="1" smtClean="0">
                <a:latin typeface="+mj-lt"/>
              </a:rPr>
              <a:t>elaksana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kebijakan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didasari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oleh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sikap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positif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terhadap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kebijakan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besar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kemungkinan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dapat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melaksanakan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apa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dikehendaki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pembuat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kebijakan</a:t>
            </a:r>
            <a:r>
              <a:rPr lang="en-US" sz="3300" dirty="0">
                <a:latin typeface="+mj-lt"/>
              </a:rPr>
              <a:t>.</a:t>
            </a:r>
          </a:p>
          <a:p>
            <a:pPr>
              <a:buNone/>
            </a:pPr>
            <a:endParaRPr lang="en-US" sz="3300" dirty="0">
              <a:latin typeface="+mj-lt"/>
            </a:endParaRPr>
          </a:p>
          <a:p>
            <a:pPr>
              <a:buNone/>
            </a:pPr>
            <a:r>
              <a:rPr lang="en-US" sz="3300" b="1" dirty="0" smtClean="0">
                <a:latin typeface="+mj-lt"/>
              </a:rPr>
              <a:t>d. </a:t>
            </a:r>
            <a:r>
              <a:rPr lang="en-US" sz="3300" b="1" dirty="0">
                <a:latin typeface="+mj-lt"/>
              </a:rPr>
              <a:t>Struktur </a:t>
            </a:r>
            <a:r>
              <a:rPr lang="en-US" sz="3300" b="1" dirty="0" err="1" smtClean="0">
                <a:latin typeface="+mj-lt"/>
              </a:rPr>
              <a:t>Birokrasi</a:t>
            </a:r>
            <a:endParaRPr lang="en-US" sz="3300" b="1" dirty="0">
              <a:latin typeface="+mj-lt"/>
            </a:endParaRPr>
          </a:p>
          <a:p>
            <a:r>
              <a:rPr lang="en-US" sz="3300" dirty="0" smtClean="0">
                <a:latin typeface="+mj-lt"/>
              </a:rPr>
              <a:t>Dalam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diperlukan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struktur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birokrasi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efektif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efisien</a:t>
            </a:r>
            <a:r>
              <a:rPr lang="en-US" sz="3300" dirty="0" smtClean="0">
                <a:latin typeface="+mj-lt"/>
              </a:rPr>
              <a:t>. </a:t>
            </a:r>
          </a:p>
          <a:p>
            <a:r>
              <a:rPr lang="en-US" sz="3300" dirty="0" smtClean="0">
                <a:latin typeface="+mj-lt"/>
              </a:rPr>
              <a:t>Struktur </a:t>
            </a:r>
            <a:r>
              <a:rPr lang="en-US" sz="3300" dirty="0" err="1">
                <a:latin typeface="+mj-lt"/>
              </a:rPr>
              <a:t>birokrasi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terlalu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panjang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cenderung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melemahkan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pengawasan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menimbulkan</a:t>
            </a:r>
            <a:r>
              <a:rPr lang="en-US" sz="3300" dirty="0">
                <a:latin typeface="+mj-lt"/>
              </a:rPr>
              <a:t> </a:t>
            </a:r>
            <a:r>
              <a:rPr lang="en-US" sz="3300" b="1" i="1" dirty="0">
                <a:latin typeface="+mj-lt"/>
              </a:rPr>
              <a:t>red tape, </a:t>
            </a:r>
            <a:r>
              <a:rPr lang="en-US" sz="3300" dirty="0" err="1">
                <a:latin typeface="+mj-lt"/>
              </a:rPr>
              <a:t>yakni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prosedur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birokrasi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rumit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kompleks</a:t>
            </a:r>
            <a:r>
              <a:rPr lang="en-US" sz="33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5805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410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sz="11200" b="1" dirty="0" smtClean="0">
                <a:latin typeface="+mj-lt"/>
                <a:cs typeface="Arial" pitchFamily="34" charset="0"/>
              </a:rPr>
              <a:t>Tahap  </a:t>
            </a:r>
            <a:r>
              <a:rPr lang="en-US" sz="11200" b="1" dirty="0" err="1">
                <a:latin typeface="+mj-lt"/>
                <a:cs typeface="Arial" pitchFamily="34" charset="0"/>
              </a:rPr>
              <a:t>evaluasi</a:t>
            </a:r>
            <a:r>
              <a:rPr lang="en-US" sz="11200" b="1" dirty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kebijakan</a:t>
            </a:r>
            <a:endParaRPr lang="en-US" sz="11200" b="1" dirty="0" smtClean="0">
              <a:latin typeface="+mj-lt"/>
              <a:cs typeface="Arial" pitchFamily="34" charset="0"/>
            </a:endParaRPr>
          </a:p>
          <a:p>
            <a:pPr hangingPunct="0"/>
            <a:r>
              <a:rPr lang="en-US" sz="11200" dirty="0">
                <a:latin typeface="+mj-lt"/>
                <a:cs typeface="Arial" pitchFamily="34" charset="0"/>
              </a:rPr>
              <a:t>Evaluasi </a:t>
            </a:r>
            <a:r>
              <a:rPr lang="en-US" sz="11200" dirty="0" err="1">
                <a:latin typeface="+mj-lt"/>
                <a:cs typeface="Arial" pitchFamily="34" charset="0"/>
              </a:rPr>
              <a:t>kebijakan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adalah proses </a:t>
            </a:r>
            <a:r>
              <a:rPr lang="en-US" sz="11200" dirty="0" err="1">
                <a:latin typeface="+mj-lt"/>
                <a:cs typeface="Arial" pitchFamily="34" charset="0"/>
              </a:rPr>
              <a:t>untuk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menilai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seberapa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jauh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suatu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kebijakan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membuahkan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hasil</a:t>
            </a:r>
            <a:r>
              <a:rPr lang="en-US" sz="11200" dirty="0">
                <a:latin typeface="+mj-lt"/>
                <a:cs typeface="Arial" pitchFamily="34" charset="0"/>
              </a:rPr>
              <a:t>, </a:t>
            </a:r>
            <a:r>
              <a:rPr lang="en-US" sz="11200" dirty="0" err="1">
                <a:latin typeface="+mj-lt"/>
                <a:cs typeface="Arial" pitchFamily="34" charset="0"/>
              </a:rPr>
              <a:t>yaitu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dengan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membandingkan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antara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hasil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diperoleh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dg </a:t>
            </a:r>
            <a:r>
              <a:rPr lang="en-US" sz="11200" dirty="0" err="1">
                <a:latin typeface="+mj-lt"/>
                <a:cs typeface="Arial" pitchFamily="34" charset="0"/>
              </a:rPr>
              <a:t>tujuan</a:t>
            </a:r>
            <a:r>
              <a:rPr lang="en-US" sz="11200" dirty="0">
                <a:latin typeface="+mj-lt"/>
                <a:cs typeface="Arial" pitchFamily="34" charset="0"/>
              </a:rPr>
              <a:t> /</a:t>
            </a:r>
            <a:r>
              <a:rPr lang="en-US" sz="11200" dirty="0" smtClean="0">
                <a:latin typeface="+mj-lt"/>
                <a:cs typeface="Arial" pitchFamily="34" charset="0"/>
              </a:rPr>
              <a:t>target </a:t>
            </a:r>
            <a:r>
              <a:rPr lang="en-US" sz="11200" dirty="0" err="1">
                <a:latin typeface="+mj-lt"/>
                <a:cs typeface="Arial" pitchFamily="34" charset="0"/>
              </a:rPr>
              <a:t>kebijakan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yg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ditentukan</a:t>
            </a:r>
            <a:r>
              <a:rPr lang="en-US" sz="11200" dirty="0">
                <a:latin typeface="+mj-lt"/>
                <a:cs typeface="Arial" pitchFamily="34" charset="0"/>
              </a:rPr>
              <a:t>. 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pPr hangingPunct="0"/>
            <a:r>
              <a:rPr lang="en-US" sz="11200" dirty="0" smtClean="0">
                <a:latin typeface="+mj-lt"/>
                <a:cs typeface="Arial" pitchFamily="34" charset="0"/>
              </a:rPr>
              <a:t>Evaluasi </a:t>
            </a:r>
            <a:r>
              <a:rPr lang="en-US" sz="11200" dirty="0" err="1">
                <a:latin typeface="+mj-lt"/>
                <a:cs typeface="Arial" pitchFamily="34" charset="0"/>
              </a:rPr>
              <a:t>dapat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dilakukan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pada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setiap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tahap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&amp; proses </a:t>
            </a:r>
            <a:r>
              <a:rPr lang="en-US" sz="11200" dirty="0" err="1" smtClean="0">
                <a:latin typeface="+mj-lt"/>
                <a:cs typeface="Arial" pitchFamily="34" charset="0"/>
              </a:rPr>
              <a:t>implementasi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dengan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menilai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pola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koordinasi</a:t>
            </a:r>
            <a:r>
              <a:rPr lang="en-US" sz="11200" dirty="0">
                <a:latin typeface="+mj-lt"/>
                <a:cs typeface="Arial" pitchFamily="34" charset="0"/>
              </a:rPr>
              <a:t>, </a:t>
            </a:r>
            <a:r>
              <a:rPr lang="en-US" sz="11200" dirty="0" err="1">
                <a:latin typeface="+mj-lt"/>
                <a:cs typeface="Arial" pitchFamily="34" charset="0"/>
              </a:rPr>
              <a:t>kompetensi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aparat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pelaksana,dukungan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kelompok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dll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</a:p>
          <a:p>
            <a:pPr hangingPunct="0"/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>
                <a:latin typeface="+mj-lt"/>
                <a:cs typeface="Arial" pitchFamily="34" charset="0"/>
              </a:rPr>
              <a:t>Evaluasi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diperankan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oleh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lembaga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melakukan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implementasi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itu</a:t>
            </a:r>
            <a:r>
              <a:rPr lang="en-US" sz="11200" dirty="0">
                <a:latin typeface="+mj-lt"/>
                <a:cs typeface="Arial" pitchFamily="34" charset="0"/>
              </a:rPr>
              <a:t> sendiri </a:t>
            </a:r>
            <a:r>
              <a:rPr lang="en-US" sz="11200" dirty="0" err="1">
                <a:latin typeface="+mj-lt"/>
                <a:cs typeface="Arial" pitchFamily="34" charset="0"/>
              </a:rPr>
              <a:t>atau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lembaga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lain </a:t>
            </a:r>
            <a:r>
              <a:rPr lang="en-US" sz="112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Inspektorat</a:t>
            </a:r>
            <a:r>
              <a:rPr lang="en-US" sz="11200" dirty="0">
                <a:latin typeface="+mj-lt"/>
                <a:cs typeface="Arial" pitchFamily="34" charset="0"/>
              </a:rPr>
              <a:t>, BPK, KPK 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menilai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penggunaan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uang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OPD 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atau</a:t>
            </a:r>
            <a:r>
              <a:rPr lang="en-US" sz="11200" dirty="0" smtClean="0">
                <a:latin typeface="+mj-lt"/>
                <a:cs typeface="Arial" pitchFamily="34" charset="0"/>
              </a:rPr>
              <a:t> Badan2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dll</a:t>
            </a:r>
            <a:r>
              <a:rPr lang="en-US" sz="11200" dirty="0" smtClean="0">
                <a:latin typeface="+mj-lt"/>
                <a:cs typeface="Arial" pitchFamily="34" charset="0"/>
              </a:rPr>
              <a:t>. </a:t>
            </a:r>
            <a:r>
              <a:rPr lang="en-US" sz="11200" dirty="0">
                <a:latin typeface="+mj-lt"/>
                <a:cs typeface="Arial" pitchFamily="34" charset="0"/>
              </a:rPr>
              <a:t>Fungsi </a:t>
            </a:r>
            <a:r>
              <a:rPr lang="en-US" sz="11200" dirty="0" err="1">
                <a:latin typeface="+mj-lt"/>
                <a:cs typeface="Arial" pitchFamily="34" charset="0"/>
              </a:rPr>
              <a:t>evaluasi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juga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dapat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dilakukan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oleh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pihak-pihak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luar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seperti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Universitas</a:t>
            </a:r>
            <a:r>
              <a:rPr lang="en-US" sz="11200" dirty="0">
                <a:latin typeface="+mj-lt"/>
                <a:cs typeface="Arial" pitchFamily="34" charset="0"/>
              </a:rPr>
              <a:t>, </a:t>
            </a:r>
            <a:r>
              <a:rPr lang="en-US" sz="11200" dirty="0" err="1">
                <a:latin typeface="+mj-lt"/>
                <a:cs typeface="Arial" pitchFamily="34" charset="0"/>
              </a:rPr>
              <a:t>lembaga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penelitian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dll</a:t>
            </a:r>
            <a:r>
              <a:rPr lang="en-US" sz="112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11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432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200" b="1" dirty="0" smtClean="0">
                <a:latin typeface="+mj-lt"/>
                <a:cs typeface="Arial" pitchFamily="34" charset="0"/>
              </a:rPr>
              <a:t>3.  </a:t>
            </a:r>
            <a:r>
              <a:rPr lang="en-US" sz="4400" b="1" dirty="0" smtClean="0">
                <a:latin typeface="+mj-lt"/>
                <a:cs typeface="Arial" pitchFamily="34" charset="0"/>
              </a:rPr>
              <a:t>James </a:t>
            </a:r>
            <a:r>
              <a:rPr lang="en-US" sz="4400" b="1" dirty="0">
                <a:latin typeface="+mj-lt"/>
                <a:cs typeface="Arial" pitchFamily="34" charset="0"/>
              </a:rPr>
              <a:t>E Anderson </a:t>
            </a:r>
            <a:r>
              <a:rPr lang="en-US" sz="4400" b="1" dirty="0" err="1">
                <a:latin typeface="+mj-lt"/>
                <a:cs typeface="Arial" pitchFamily="34" charset="0"/>
              </a:rPr>
              <a:t>dalam</a:t>
            </a:r>
            <a:r>
              <a:rPr lang="en-US" sz="4400" b="1" dirty="0">
                <a:latin typeface="+mj-lt"/>
                <a:cs typeface="Arial" pitchFamily="34" charset="0"/>
              </a:rPr>
              <a:t> </a:t>
            </a:r>
            <a:r>
              <a:rPr lang="en-US" sz="4400" b="1" dirty="0" err="1">
                <a:latin typeface="+mj-lt"/>
                <a:cs typeface="Arial" pitchFamily="34" charset="0"/>
              </a:rPr>
              <a:t>Islamy</a:t>
            </a:r>
            <a:r>
              <a:rPr lang="en-US" sz="4400" b="1" dirty="0">
                <a:latin typeface="+mj-lt"/>
                <a:cs typeface="Arial" pitchFamily="34" charset="0"/>
              </a:rPr>
              <a:t> 2009: 17)</a:t>
            </a:r>
          </a:p>
          <a:p>
            <a:r>
              <a:rPr lang="en-US" sz="4400" dirty="0">
                <a:latin typeface="+mj-lt"/>
                <a:cs typeface="Arial" pitchFamily="34" charset="0"/>
              </a:rPr>
              <a:t>Kebijakan adalah </a:t>
            </a:r>
            <a:r>
              <a:rPr lang="en-US" sz="4400" dirty="0" err="1">
                <a:latin typeface="+mj-lt"/>
                <a:cs typeface="Arial" pitchFamily="34" charset="0"/>
              </a:rPr>
              <a:t>serangkaian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tindakan</a:t>
            </a:r>
            <a:r>
              <a:rPr lang="en-US" sz="4400" dirty="0">
                <a:latin typeface="+mj-lt"/>
                <a:cs typeface="Arial" pitchFamily="34" charset="0"/>
              </a:rPr>
              <a:t> yang </a:t>
            </a:r>
            <a:r>
              <a:rPr lang="en-US" sz="4400" dirty="0" err="1">
                <a:latin typeface="+mj-lt"/>
                <a:cs typeface="Arial" pitchFamily="34" charset="0"/>
              </a:rPr>
              <a:t>mempunyai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tujuan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tertentu</a:t>
            </a:r>
            <a:r>
              <a:rPr lang="en-US" sz="4400" dirty="0">
                <a:latin typeface="+mj-lt"/>
                <a:cs typeface="Arial" pitchFamily="34" charset="0"/>
              </a:rPr>
              <a:t> yang </a:t>
            </a:r>
            <a:r>
              <a:rPr lang="en-US" sz="4400" dirty="0" err="1">
                <a:latin typeface="+mj-lt"/>
                <a:cs typeface="Arial" pitchFamily="34" charset="0"/>
              </a:rPr>
              <a:t>diikuti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dan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dilaksanakan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oleh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seorang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pelaku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atau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sekelompok</a:t>
            </a:r>
            <a:r>
              <a:rPr lang="en-US" sz="4400" dirty="0">
                <a:latin typeface="+mj-lt"/>
                <a:cs typeface="Arial" pitchFamily="34" charset="0"/>
              </a:rPr>
              <a:t>  </a:t>
            </a:r>
            <a:r>
              <a:rPr lang="en-US" sz="4400" dirty="0" err="1">
                <a:latin typeface="+mj-lt"/>
                <a:cs typeface="Arial" pitchFamily="34" charset="0"/>
              </a:rPr>
              <a:t>pelaku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guna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memecahkan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suatu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masalah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tertentu</a:t>
            </a:r>
            <a:r>
              <a:rPr lang="en-US" sz="4400" dirty="0" smtClean="0">
                <a:latin typeface="+mj-lt"/>
                <a:cs typeface="Arial" pitchFamily="34" charset="0"/>
              </a:rPr>
              <a:t>).</a:t>
            </a:r>
            <a:endParaRPr lang="en-US" sz="4400" b="1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b="1" dirty="0" smtClean="0">
                <a:latin typeface="+mj-lt"/>
                <a:cs typeface="Arial" pitchFamily="34" charset="0"/>
              </a:rPr>
              <a:t>4. </a:t>
            </a:r>
            <a:r>
              <a:rPr lang="en-US" sz="4400" b="1" dirty="0" err="1" smtClean="0">
                <a:latin typeface="+mj-lt"/>
                <a:cs typeface="Arial" pitchFamily="34" charset="0"/>
              </a:rPr>
              <a:t>Irfan</a:t>
            </a:r>
            <a:r>
              <a:rPr lang="en-US" sz="4400" b="1" dirty="0" smtClean="0">
                <a:latin typeface="+mj-lt"/>
                <a:cs typeface="Arial" pitchFamily="34" charset="0"/>
              </a:rPr>
              <a:t> </a:t>
            </a:r>
            <a:r>
              <a:rPr lang="en-US" sz="4400" b="1" dirty="0" err="1">
                <a:latin typeface="+mj-lt"/>
                <a:cs typeface="Arial" pitchFamily="34" charset="0"/>
              </a:rPr>
              <a:t>Islamy</a:t>
            </a:r>
            <a:endParaRPr lang="en-US" sz="4400" b="1" dirty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4400" dirty="0">
                <a:latin typeface="+mj-lt"/>
                <a:cs typeface="Arial" pitchFamily="34" charset="0"/>
              </a:rPr>
              <a:t>    Kebijakan </a:t>
            </a:r>
            <a:r>
              <a:rPr lang="en-US" sz="4400" dirty="0" err="1">
                <a:latin typeface="+mj-lt"/>
                <a:cs typeface="Arial" pitchFamily="34" charset="0"/>
              </a:rPr>
              <a:t>berbeda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dengan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kebijaksanaan</a:t>
            </a:r>
            <a:r>
              <a:rPr lang="en-US" sz="4400" dirty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4400" dirty="0">
                <a:latin typeface="+mj-lt"/>
                <a:cs typeface="Arial" pitchFamily="34" charset="0"/>
              </a:rPr>
              <a:t>    </a:t>
            </a:r>
            <a:r>
              <a:rPr lang="en-US" sz="4400" b="1" dirty="0">
                <a:latin typeface="+mj-lt"/>
                <a:cs typeface="Arial" pitchFamily="34" charset="0"/>
              </a:rPr>
              <a:t>Policy</a:t>
            </a:r>
            <a:r>
              <a:rPr lang="en-US" sz="4400" dirty="0">
                <a:latin typeface="+mj-lt"/>
                <a:cs typeface="Arial" pitchFamily="34" charset="0"/>
              </a:rPr>
              <a:t> yang </a:t>
            </a:r>
            <a:r>
              <a:rPr lang="en-US" sz="4400" dirty="0" err="1">
                <a:latin typeface="+mj-lt"/>
                <a:cs typeface="Arial" pitchFamily="34" charset="0"/>
              </a:rPr>
              <a:t>artinya</a:t>
            </a:r>
            <a:r>
              <a:rPr lang="en-US" sz="4400" dirty="0">
                <a:latin typeface="+mj-lt"/>
                <a:cs typeface="Arial" pitchFamily="34" charset="0"/>
              </a:rPr>
              <a:t> Kebijakan </a:t>
            </a:r>
            <a:r>
              <a:rPr lang="en-US" sz="4400" dirty="0" err="1">
                <a:latin typeface="+mj-lt"/>
                <a:cs typeface="Arial" pitchFamily="34" charset="0"/>
              </a:rPr>
              <a:t>mencakup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b="1" dirty="0" err="1">
                <a:latin typeface="+mj-lt"/>
                <a:cs typeface="Arial" pitchFamily="34" charset="0"/>
              </a:rPr>
              <a:t>aturan</a:t>
            </a:r>
            <a:r>
              <a:rPr lang="en-US" sz="4400" b="1" dirty="0">
                <a:latin typeface="+mj-lt"/>
                <a:cs typeface="Arial" pitchFamily="34" charset="0"/>
              </a:rPr>
              <a:t> -</a:t>
            </a:r>
            <a:r>
              <a:rPr lang="en-US" sz="4400" b="1" dirty="0" err="1">
                <a:latin typeface="+mj-lt"/>
                <a:cs typeface="Arial" pitchFamily="34" charset="0"/>
              </a:rPr>
              <a:t>aturan</a:t>
            </a:r>
            <a:r>
              <a:rPr lang="en-US" sz="4400" b="1" dirty="0">
                <a:latin typeface="+mj-lt"/>
                <a:cs typeface="Arial" pitchFamily="34" charset="0"/>
              </a:rPr>
              <a:t>   </a:t>
            </a:r>
            <a:r>
              <a:rPr lang="en-US" sz="4400" dirty="0">
                <a:latin typeface="+mj-lt"/>
                <a:cs typeface="Arial" pitchFamily="34" charset="0"/>
              </a:rPr>
              <a:t>yang </a:t>
            </a:r>
            <a:r>
              <a:rPr lang="en-US" sz="4400" dirty="0" err="1">
                <a:latin typeface="+mj-lt"/>
                <a:cs typeface="Arial" pitchFamily="34" charset="0"/>
              </a:rPr>
              <a:t>ada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didalamnya</a:t>
            </a:r>
            <a:r>
              <a:rPr lang="en-US" sz="4400" dirty="0">
                <a:latin typeface="+mj-lt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4400" dirty="0">
                <a:latin typeface="+mj-lt"/>
                <a:cs typeface="Arial" pitchFamily="34" charset="0"/>
              </a:rPr>
              <a:t>  </a:t>
            </a:r>
            <a:r>
              <a:rPr lang="en-US" sz="4400" b="1" dirty="0">
                <a:latin typeface="+mj-lt"/>
                <a:cs typeface="Arial" pitchFamily="34" charset="0"/>
              </a:rPr>
              <a:t>  Wisdom </a:t>
            </a:r>
            <a:r>
              <a:rPr lang="en-US" sz="4400" dirty="0" err="1">
                <a:latin typeface="+mj-lt"/>
                <a:cs typeface="Arial" pitchFamily="34" charset="0"/>
              </a:rPr>
              <a:t>artinya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kebijaksanaan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memerlukan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pertimbangan</a:t>
            </a:r>
            <a:r>
              <a:rPr lang="en-US" sz="4400" dirty="0">
                <a:latin typeface="+mj-lt"/>
                <a:cs typeface="Arial" pitchFamily="34" charset="0"/>
              </a:rPr>
              <a:t> – </a:t>
            </a:r>
            <a:r>
              <a:rPr lang="en-US" sz="4400" dirty="0" err="1">
                <a:latin typeface="+mj-lt"/>
                <a:cs typeface="Arial" pitchFamily="34" charset="0"/>
              </a:rPr>
              <a:t>pertimbangan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lebih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err="1">
                <a:latin typeface="+mj-lt"/>
                <a:cs typeface="Arial" pitchFamily="34" charset="0"/>
              </a:rPr>
              <a:t>jauh</a:t>
            </a:r>
            <a:r>
              <a:rPr lang="en-US" sz="4400" dirty="0">
                <a:latin typeface="+mj-lt"/>
                <a:cs typeface="Arial" pitchFamily="34" charset="0"/>
              </a:rPr>
              <a:t> </a:t>
            </a:r>
            <a:r>
              <a:rPr lang="en-US" sz="4400" dirty="0" smtClean="0">
                <a:latin typeface="+mj-lt"/>
                <a:cs typeface="Arial" pitchFamily="34" charset="0"/>
              </a:rPr>
              <a:t>lag</a:t>
            </a:r>
            <a:endParaRPr lang="en-US" sz="4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4400" dirty="0" smtClean="0">
                <a:latin typeface="+mj-lt"/>
                <a:cs typeface="Arial" pitchFamily="34" charset="0"/>
              </a:rPr>
              <a:t>5. Berdasarkan konsep-konsep </a:t>
            </a:r>
            <a:r>
              <a:rPr lang="en-US" sz="4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b="1" dirty="0" smtClean="0">
                <a:latin typeface="+mj-lt"/>
                <a:cs typeface="Arial" pitchFamily="34" charset="0"/>
              </a:rPr>
              <a:t>Kebijakan </a:t>
            </a:r>
            <a:r>
              <a:rPr lang="en-US" sz="4400" dirty="0" smtClean="0">
                <a:latin typeface="+mj-lt"/>
                <a:cs typeface="Arial" pitchFamily="34" charset="0"/>
              </a:rPr>
              <a:t>adalah </a:t>
            </a:r>
            <a:r>
              <a:rPr lang="en-US" sz="4400" dirty="0" err="1" smtClean="0">
                <a:latin typeface="+mj-lt"/>
                <a:cs typeface="Arial" pitchFamily="34" charset="0"/>
              </a:rPr>
              <a:t>tindakan-tindakan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4400" dirty="0" smtClean="0">
                <a:latin typeface="+mj-lt"/>
                <a:cs typeface="Arial" pitchFamily="34" charset="0"/>
              </a:rPr>
              <a:t> yang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sengaja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seseorang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b="1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4400" dirty="0" smtClean="0">
                <a:latin typeface="+mj-lt"/>
                <a:cs typeface="Arial" pitchFamily="34" charset="0"/>
              </a:rPr>
              <a:t>yang di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dalamnya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terdapat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unsur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berupa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upaya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pemilihan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diantara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berbagai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yg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ada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guna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maksud</a:t>
            </a:r>
            <a:r>
              <a:rPr lang="en-US" sz="4400" dirty="0" smtClean="0">
                <a:latin typeface="+mj-lt"/>
                <a:cs typeface="Arial" pitchFamily="34" charset="0"/>
              </a:rPr>
              <a:t> &amp; </a:t>
            </a:r>
            <a:r>
              <a:rPr lang="en-US" sz="44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sz="4400" dirty="0">
              <a:latin typeface="+mj-lt"/>
              <a:cs typeface="Arial" pitchFamily="34" charset="0"/>
            </a:endParaRPr>
          </a:p>
          <a:p>
            <a:pPr>
              <a:buNone/>
            </a:pPr>
            <a:endParaRPr lang="en-US" sz="4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6794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KEBIJAKAN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Thomas </a:t>
            </a:r>
            <a:r>
              <a:rPr lang="en-US" dirty="0" smtClean="0"/>
              <a:t>R. Dye Thomas R. Dye </a:t>
            </a:r>
          </a:p>
          <a:p>
            <a:r>
              <a:rPr lang="en-US" dirty="0" smtClean="0"/>
              <a:t>Kebijakan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i="1" dirty="0" smtClean="0"/>
              <a:t>Public Policy) </a:t>
            </a:r>
            <a:r>
              <a:rPr lang="en-US" dirty="0" smtClean="0"/>
              <a:t>adalah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 smtClean="0"/>
              <a:t>2 .</a:t>
            </a:r>
            <a:r>
              <a:rPr lang="en-US" b="1" dirty="0" smtClean="0"/>
              <a:t> James E. </a:t>
            </a:r>
            <a:r>
              <a:rPr lang="en-US" b="1" dirty="0" smtClean="0"/>
              <a:t>Anderson </a:t>
            </a:r>
            <a:endParaRPr lang="en-US" b="1" dirty="0" smtClean="0"/>
          </a:p>
          <a:p>
            <a:r>
              <a:rPr lang="en-US" b="1" dirty="0" smtClean="0"/>
              <a:t>Kebijakan </a:t>
            </a:r>
            <a:r>
              <a:rPr lang="en-US" b="1" dirty="0" err="1" smtClean="0"/>
              <a:t>publik</a:t>
            </a:r>
            <a:r>
              <a:rPr lang="en-US" dirty="0" smtClean="0"/>
              <a:t> adalah </a:t>
            </a:r>
            <a:r>
              <a:rPr lang="en-US" dirty="0" err="1" smtClean="0"/>
              <a:t>kebijakan-kebijakan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pajabat</a:t>
            </a:r>
            <a:r>
              <a:rPr lang="en-US" dirty="0" smtClean="0"/>
              <a:t>/</a:t>
            </a:r>
            <a:r>
              <a:rPr lang="en-US" dirty="0" err="1" smtClean="0"/>
              <a:t>aparat</a:t>
            </a:r>
            <a:r>
              <a:rPr lang="en-US" dirty="0" smtClean="0"/>
              <a:t>  </a:t>
            </a:r>
            <a:r>
              <a:rPr lang="en-US" dirty="0" err="1" smtClean="0"/>
              <a:t>pemerintah</a:t>
            </a:r>
            <a:r>
              <a:rPr lang="en-US" dirty="0" smtClean="0"/>
              <a:t>. (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, pendidikan, pertahanan, </a:t>
            </a:r>
            <a:r>
              <a:rPr lang="en-US" dirty="0" err="1" smtClean="0"/>
              <a:t>keamanan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smtClean="0"/>
              <a:t>politik, </a:t>
            </a:r>
            <a:r>
              <a:rPr lang="en-US" dirty="0" err="1" smtClean="0"/>
              <a:t>pertambangan</a:t>
            </a:r>
            <a:r>
              <a:rPr lang="en-US" dirty="0" smtClean="0"/>
              <a:t>,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94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b="1" dirty="0" err="1" smtClean="0"/>
              <a:t>Wahab</a:t>
            </a:r>
            <a:r>
              <a:rPr lang="en-US" b="1" dirty="0" smtClean="0"/>
              <a:t>, 2001:4</a:t>
            </a:r>
          </a:p>
          <a:p>
            <a:r>
              <a:rPr lang="en-US" dirty="0" smtClean="0"/>
              <a:t> </a:t>
            </a:r>
            <a:r>
              <a:rPr lang="en-US" dirty="0"/>
              <a:t>K</a:t>
            </a:r>
            <a:r>
              <a:rPr lang="en-US" dirty="0" smtClean="0"/>
              <a:t>ebijakan </a:t>
            </a:r>
            <a:r>
              <a:rPr lang="en-US" dirty="0" err="1" smtClean="0"/>
              <a:t>publik</a:t>
            </a:r>
            <a:r>
              <a:rPr lang="en-US" dirty="0" smtClean="0"/>
              <a:t> adalah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sendiri </a:t>
            </a:r>
            <a:r>
              <a:rPr lang="en-US" dirty="0" err="1" smtClean="0"/>
              <a:t>maupun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yang </a:t>
            </a:r>
            <a:r>
              <a:rPr lang="en-US" dirty="0" smtClean="0"/>
              <a:t>lain, yang </a:t>
            </a:r>
            <a:r>
              <a:rPr lang="en-US" dirty="0" err="1" smtClean="0"/>
              <a:t>dimaksud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smtClean="0"/>
              <a:t>dg kata lain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b="1" dirty="0" smtClean="0"/>
              <a:t> “</a:t>
            </a:r>
            <a:r>
              <a:rPr lang="en-US" b="1" dirty="0" err="1" smtClean="0"/>
              <a:t>pengatur</a:t>
            </a:r>
            <a:r>
              <a:rPr lang="en-US" b="1" dirty="0" smtClean="0"/>
              <a:t>”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orang</a:t>
            </a:r>
            <a:r>
              <a:rPr lang="en-US" dirty="0" smtClean="0"/>
              <a:t> yang memiliki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politik,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</a:t>
            </a:r>
            <a:r>
              <a:rPr lang="en-US" dirty="0" err="1" smtClean="0"/>
              <a:t>eksekutif</a:t>
            </a:r>
            <a:r>
              <a:rPr lang="en-US" dirty="0" smtClean="0"/>
              <a:t>, </a:t>
            </a:r>
            <a:r>
              <a:rPr lang="en-US" dirty="0" err="1" smtClean="0"/>
              <a:t>legislatif</a:t>
            </a:r>
            <a:r>
              <a:rPr lang="en-US" dirty="0" smtClean="0"/>
              <a:t>, hakim , administrator,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1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Lingkup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Lingkup</a:t>
            </a:r>
            <a:r>
              <a:rPr lang="en-US" sz="2800" dirty="0" smtClean="0"/>
              <a:t> Kebijakan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sangat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sektor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(Kebijakan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, pendidikan, pertahanan,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politik,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, </a:t>
            </a:r>
            <a:r>
              <a:rPr lang="en-US" sz="2800" dirty="0" err="1" smtClean="0"/>
              <a:t>pertanaian</a:t>
            </a:r>
            <a:r>
              <a:rPr lang="en-US" sz="2800" dirty="0" smtClean="0"/>
              <a:t>, </a:t>
            </a:r>
            <a:r>
              <a:rPr lang="en-US" sz="2800" dirty="0" err="1" smtClean="0"/>
              <a:t>transportasi</a:t>
            </a:r>
            <a:r>
              <a:rPr lang="en-US" sz="2800" dirty="0" smtClean="0"/>
              <a:t>,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 </a:t>
            </a:r>
            <a:r>
              <a:rPr lang="en-US" sz="2800" dirty="0" err="1" smtClean="0"/>
              <a:t>dsb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hirarkinya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, regional,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r>
              <a:rPr lang="en-US" sz="2800" dirty="0" smtClean="0"/>
              <a:t>Undang-undang</a:t>
            </a:r>
            <a:r>
              <a:rPr lang="en-US" sz="2800" dirty="0" smtClean="0"/>
              <a:t>,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Pemerintah,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Pemerintah </a:t>
            </a:r>
            <a:r>
              <a:rPr lang="en-US" sz="2800" dirty="0" err="1" smtClean="0"/>
              <a:t>Propinsi</a:t>
            </a:r>
            <a:r>
              <a:rPr lang="en-US" sz="2800" dirty="0" smtClean="0"/>
              <a:t>,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Pemerintah Kabupaten/Kota,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/ Walikota,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Desa,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Desa.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6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ditentukan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latin typeface="+mj-lt"/>
                <a:cs typeface="Arial" pitchFamily="34" charset="0"/>
              </a:rPr>
              <a:t> variable </a:t>
            </a:r>
            <a:r>
              <a:rPr lang="en-US" sz="2400" dirty="0" err="1" smtClean="0">
                <a:latin typeface="+mj-lt"/>
                <a:cs typeface="Arial" pitchFamily="34" charset="0"/>
              </a:rPr>
              <a:t>sbb</a:t>
            </a:r>
            <a:r>
              <a:rPr lang="en-US" sz="2400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  <a:cs typeface="Arial" pitchFamily="34" charset="0"/>
              </a:rPr>
              <a:t>Tujuan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dicapai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semakin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kompleks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makin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sulit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Preferensi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dipertimbangkan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variasi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sulit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  <a:cs typeface="Arial" pitchFamily="34" charset="0"/>
              </a:rPr>
              <a:t>Sumber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daya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mendukung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</a:rPr>
              <a:t>finansial</a:t>
            </a:r>
            <a:r>
              <a:rPr lang="en-US" sz="2400" dirty="0" smtClean="0">
                <a:latin typeface="+mj-lt"/>
                <a:cs typeface="Arial" pitchFamily="34" charset="0"/>
              </a:rPr>
              <a:t>, material,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infrastruktur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dansebagainya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  <a:cs typeface="Arial" pitchFamily="34" charset="0"/>
              </a:rPr>
              <a:t>Kemampuan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aktor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(pendidikan,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kompetensi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skil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pngalaman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integritas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moralitas</a:t>
            </a:r>
            <a:r>
              <a:rPr lang="en-US" sz="2400" dirty="0" smtClean="0">
                <a:latin typeface="+mj-lt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400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400" dirty="0" smtClean="0">
                <a:latin typeface="+mj-lt"/>
                <a:cs typeface="Arial" pitchFamily="34" charset="0"/>
              </a:rPr>
              <a:t> 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ekonomi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Strategi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implementasi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digunakan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pendekatan</a:t>
            </a:r>
            <a:r>
              <a:rPr lang="en-US" sz="2400" dirty="0" smtClean="0">
                <a:latin typeface="+mj-lt"/>
                <a:cs typeface="Arial" pitchFamily="34" charset="0"/>
              </a:rPr>
              <a:t> top- Down 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bottom up,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otoriter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demokratis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02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4873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Proses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5715000"/>
          </a:xfrm>
        </p:spPr>
        <p:txBody>
          <a:bodyPr/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adlh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intelektual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nampak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agenda,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adopsi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Evl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 smtClean="0"/>
          </a:p>
          <a:p>
            <a:pPr>
              <a:buNone/>
            </a:pP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Publik</a:t>
            </a:r>
            <a:endParaRPr lang="en-US" sz="2400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2590800"/>
            <a:ext cx="16002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14600" y="34290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forcasting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38400" y="41910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38400" y="48006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438400" y="5562600"/>
            <a:ext cx="1600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cxnSp>
        <p:nvCxnSpPr>
          <p:cNvPr id="11" name="Straight Connector 10"/>
          <p:cNvCxnSpPr>
            <a:stCxn id="6" idx="0"/>
            <a:endCxn id="6" idx="0"/>
          </p:cNvCxnSpPr>
          <p:nvPr/>
        </p:nvCxnSpPr>
        <p:spPr>
          <a:xfrm rot="5400000" flipH="1" flipV="1">
            <a:off x="3314700" y="34290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1981200" y="28956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1000" y="4419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9" idx="1"/>
          </p:cNvCxnSpPr>
          <p:nvPr/>
        </p:nvCxnSpPr>
        <p:spPr>
          <a:xfrm>
            <a:off x="1981200" y="5867400"/>
            <a:ext cx="4572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1"/>
          </p:cNvCxnSpPr>
          <p:nvPr/>
        </p:nvCxnSpPr>
        <p:spPr>
          <a:xfrm rot="10800000" flipV="1">
            <a:off x="1981200" y="3695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8" idx="1"/>
          </p:cNvCxnSpPr>
          <p:nvPr/>
        </p:nvCxnSpPr>
        <p:spPr>
          <a:xfrm rot="10800000">
            <a:off x="2057400" y="502920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V="1">
            <a:off x="1981200" y="44196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57200" y="5943600"/>
            <a:ext cx="12954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Willian</a:t>
            </a:r>
            <a:r>
              <a:rPr lang="en-US" dirty="0" smtClean="0"/>
              <a:t> Dunn 94:17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4648200" y="2514600"/>
            <a:ext cx="22098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4724400" y="3276600"/>
            <a:ext cx="2209800" cy="685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4648200" y="4114800"/>
            <a:ext cx="22098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Adopsi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4648200" y="4876800"/>
            <a:ext cx="23622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4800600" y="5638800"/>
            <a:ext cx="2209800" cy="762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27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>
                <a:cs typeface="Arial" pitchFamily="34" charset="0"/>
              </a:rPr>
              <a:t/>
            </a:r>
            <a:br>
              <a:rPr lang="en-US" sz="3200" dirty="0" smtClean="0">
                <a:cs typeface="Arial" pitchFamily="34" charset="0"/>
              </a:rPr>
            </a:br>
            <a:r>
              <a:rPr lang="en-US" sz="3600" b="1" dirty="0" smtClean="0">
                <a:cs typeface="Arial" pitchFamily="34" charset="0"/>
              </a:rPr>
              <a:t>Proses </a:t>
            </a:r>
            <a:r>
              <a:rPr lang="en-US" sz="3600" b="1" dirty="0" err="1" smtClean="0">
                <a:cs typeface="Arial" pitchFamily="34" charset="0"/>
              </a:rPr>
              <a:t>tahap</a:t>
            </a:r>
            <a:r>
              <a:rPr lang="en-US" sz="3600" b="1" dirty="0" err="1" smtClean="0">
                <a:cs typeface="Arial" pitchFamily="34" charset="0"/>
              </a:rPr>
              <a:t>-</a:t>
            </a:r>
            <a:r>
              <a:rPr lang="en-US" sz="3600" b="1" dirty="0" err="1" smtClean="0">
                <a:cs typeface="Arial" pitchFamily="34" charset="0"/>
              </a:rPr>
              <a:t>tahap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>
                <a:cs typeface="Arial" pitchFamily="34" charset="0"/>
              </a:rPr>
              <a:t>penyusunan </a:t>
            </a:r>
            <a:r>
              <a:rPr lang="en-US" sz="3600" b="1" dirty="0" smtClean="0">
                <a:cs typeface="Arial" pitchFamily="34" charset="0"/>
              </a:rPr>
              <a:t>Kebijakan </a:t>
            </a:r>
            <a:r>
              <a:rPr lang="en-US" sz="3600" b="1" dirty="0" err="1" smtClean="0">
                <a:cs typeface="Arial" pitchFamily="34" charset="0"/>
              </a:rPr>
              <a:t>Publik</a:t>
            </a:r>
            <a:r>
              <a:rPr lang="en-US" sz="3600" b="1" dirty="0">
                <a:cs typeface="Arial" pitchFamily="34" charset="0"/>
              </a:rPr>
              <a:t/>
            </a:r>
            <a:br>
              <a:rPr lang="en-US" sz="3600" b="1" dirty="0">
                <a:cs typeface="Arial" pitchFamily="34" charset="0"/>
              </a:rPr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077200" cy="5334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 smtClean="0">
                <a:latin typeface="+mj-lt"/>
                <a:cs typeface="Arial" pitchFamily="34" charset="0"/>
              </a:rPr>
              <a:t>1. </a:t>
            </a:r>
            <a:r>
              <a:rPr lang="en-US" sz="11200" b="1" dirty="0" smtClean="0">
                <a:latin typeface="+mj-lt"/>
                <a:cs typeface="Arial" pitchFamily="34" charset="0"/>
              </a:rPr>
              <a:t>Tahap penyusunan agenda </a:t>
            </a:r>
          </a:p>
          <a:p>
            <a:pPr lvl="0"/>
            <a:r>
              <a:rPr lang="en-US" sz="11200" dirty="0">
                <a:latin typeface="+mj-lt"/>
                <a:cs typeface="Arial" pitchFamily="34" charset="0"/>
              </a:rPr>
              <a:t>Proses </a:t>
            </a:r>
            <a:r>
              <a:rPr lang="en-US" sz="11200" dirty="0" err="1">
                <a:latin typeface="+mj-lt"/>
                <a:cs typeface="Arial" pitchFamily="34" charset="0"/>
              </a:rPr>
              <a:t>kebijakan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dimulai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ketika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pengambil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kbijaksanaan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menyadari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adanya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yg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perlu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dipecahkan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melalui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tindakan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</a:t>
            </a:r>
            <a:r>
              <a:rPr lang="en-US" sz="112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11200" dirty="0" smtClean="0">
                <a:latin typeface="+mj-lt"/>
                <a:cs typeface="Arial" pitchFamily="34" charset="0"/>
              </a:rPr>
              <a:t>Para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pejabat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berwenang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menempatkan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pada</a:t>
            </a:r>
            <a:r>
              <a:rPr lang="en-US" sz="11200" dirty="0" smtClean="0">
                <a:latin typeface="+mj-lt"/>
                <a:cs typeface="Arial" pitchFamily="34" charset="0"/>
              </a:rPr>
              <a:t> agenda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berkompetisi</a:t>
            </a:r>
            <a:r>
              <a:rPr lang="en-US" sz="11200" dirty="0" smtClean="0">
                <a:latin typeface="+mj-lt"/>
                <a:cs typeface="Arial" pitchFamily="34" charset="0"/>
              </a:rPr>
              <a:t>  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terlebih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dahulu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11200" dirty="0" smtClean="0">
                <a:latin typeface="+mj-lt"/>
                <a:cs typeface="Arial" pitchFamily="34" charset="0"/>
              </a:rPr>
              <a:t> agenda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cs typeface="Arial" pitchFamily="34" charset="0"/>
              </a:rPr>
              <a:t>.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Pada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akhirnya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beberapa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</a:t>
            </a:r>
            <a:r>
              <a:rPr lang="en-US" sz="11200" dirty="0" smtClean="0">
                <a:latin typeface="+mj-lt"/>
                <a:cs typeface="Arial" pitchFamily="34" charset="0"/>
              </a:rPr>
              <a:t> agenda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para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perumus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kabijakan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</a:p>
          <a:p>
            <a:pPr lvl="0" hangingPunct="0"/>
            <a:r>
              <a:rPr lang="en-US" sz="11200" dirty="0" err="1" smtClean="0">
                <a:latin typeface="+mj-lt"/>
                <a:cs typeface="Arial" pitchFamily="34" charset="0"/>
              </a:rPr>
              <a:t>Kesadaran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demikian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tumbuh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jika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ada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pelaku</a:t>
            </a:r>
            <a:r>
              <a:rPr lang="en-US" sz="11200" dirty="0" smtClean="0">
                <a:latin typeface="+mj-lt"/>
                <a:cs typeface="Arial" pitchFamily="34" charset="0"/>
              </a:rPr>
              <a:t>:</a:t>
            </a:r>
          </a:p>
          <a:p>
            <a:pPr marL="0" lvl="0" indent="0" hangingPunct="0">
              <a:buNone/>
            </a:pPr>
            <a:r>
              <a:rPr lang="en-US" sz="11200" dirty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  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Politisi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Birokrat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Tokoh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11200" dirty="0" smtClean="0">
                <a:latin typeface="+mj-lt"/>
                <a:cs typeface="Arial" pitchFamily="34" charset="0"/>
              </a:rPr>
              <a:t>,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Lansia</a:t>
            </a:r>
            <a:r>
              <a:rPr lang="en-US" sz="11200" dirty="0">
                <a:cs typeface="Arial" pitchFamily="34" charset="0"/>
              </a:rPr>
              <a:t>, PAUD, </a:t>
            </a:r>
            <a:endParaRPr lang="en-US" sz="11200" dirty="0" smtClean="0">
              <a:cs typeface="Arial" pitchFamily="34" charset="0"/>
            </a:endParaRPr>
          </a:p>
          <a:p>
            <a:pPr marL="0" lvl="0" indent="0" hangingPunct="0">
              <a:buNone/>
            </a:pP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smtClean="0">
                <a:cs typeface="Arial" pitchFamily="34" charset="0"/>
              </a:rPr>
              <a:t>    </a:t>
            </a:r>
            <a:r>
              <a:rPr lang="en-US" sz="11200" dirty="0" err="1" smtClean="0">
                <a:cs typeface="Arial" pitchFamily="34" charset="0"/>
              </a:rPr>
              <a:t>Disabilitas</a:t>
            </a:r>
            <a:r>
              <a:rPr lang="en-US" sz="11200" dirty="0" smtClean="0">
                <a:cs typeface="Arial" pitchFamily="34" charset="0"/>
              </a:rPr>
              <a:t>,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intelektual</a:t>
            </a:r>
            <a:r>
              <a:rPr lang="en-US" sz="11200" dirty="0" smtClean="0">
                <a:latin typeface="+mj-lt"/>
                <a:cs typeface="Arial" pitchFamily="34" charset="0"/>
              </a:rPr>
              <a:t>, LSM,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11200" dirty="0" smtClean="0">
                <a:latin typeface="+mj-lt"/>
                <a:cs typeface="Arial" pitchFamily="34" charset="0"/>
              </a:rPr>
              <a:t> kepentingan</a:t>
            </a:r>
          </a:p>
          <a:p>
            <a:pPr marL="0" lvl="0" indent="0" hangingPunct="0">
              <a:buNone/>
            </a:pP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    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massa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internasional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peduli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maslh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11200" b="1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endParaRPr lang="en-US" sz="112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0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b="1" dirty="0" smtClean="0">
                <a:latin typeface="+mj-lt"/>
                <a:ea typeface="BatangChe" pitchFamily="49" charset="-127"/>
                <a:cs typeface="Arial" pitchFamily="34" charset="0"/>
              </a:rPr>
              <a:t>2.  Tahap Formulasi Kebijakan</a:t>
            </a:r>
            <a:endParaRPr lang="en-US" sz="11200" dirty="0" smtClean="0">
              <a:latin typeface="+mj-lt"/>
              <a:ea typeface="BatangChe" pitchFamily="49" charset="-127"/>
              <a:cs typeface="Arial" pitchFamily="34" charset="0"/>
            </a:endParaRPr>
          </a:p>
          <a:p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Masalah yang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telah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masuk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agenda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dibahas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oleh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para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pembuat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kemudian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dicari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pemecahannya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. </a:t>
            </a:r>
          </a:p>
          <a:p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Pemecahan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masalah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berasal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dari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berbagai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alternatif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pilihan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ada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. Dalam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tahap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ini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masing-masing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actor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akan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bersaing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&amp;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berusaha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mengusulkan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pemecahan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masalah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terbaik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.</a:t>
            </a:r>
          </a:p>
          <a:p>
            <a:pPr hangingPunct="0"/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Kebijakan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dipilih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sesuai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dengan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tujuan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target yang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hendak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dicapai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cara-cara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mencapai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tujuan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strategi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implementasi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 yang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dapat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ditempuh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.</a:t>
            </a:r>
          </a:p>
          <a:p>
            <a:pPr hangingPunct="0"/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Upaya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pengumpulan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informasi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&amp;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analisis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dapat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di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lakukan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secara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rasional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melalui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penerapan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teknik-teknik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analisis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ea typeface="BatangChe" pitchFamily="49" charset="-127"/>
                <a:cs typeface="Arial" pitchFamily="34" charset="0"/>
              </a:rPr>
              <a:t>tertentu</a:t>
            </a:r>
            <a:r>
              <a:rPr lang="en-US" sz="11200" dirty="0" smtClean="0">
                <a:latin typeface="+mj-lt"/>
                <a:ea typeface="BatangChe" pitchFamily="49" charset="-127"/>
                <a:cs typeface="Arial" pitchFamily="34" charset="0"/>
              </a:rPr>
              <a:t>.</a:t>
            </a:r>
            <a:endParaRPr lang="en-US" sz="11200" b="1" dirty="0" smtClean="0">
              <a:latin typeface="+mj-lt"/>
              <a:ea typeface="BatangChe" pitchFamily="49" charset="-127"/>
              <a:cs typeface="Arial" pitchFamily="34" charset="0"/>
            </a:endParaRPr>
          </a:p>
          <a:p>
            <a:pPr lvl="0" hangingPunct="0"/>
            <a:endParaRPr lang="en-US" sz="11200" dirty="0" smtClean="0">
              <a:latin typeface="+mj-lt"/>
              <a:ea typeface="BatangChe" pitchFamily="49" charset="-127"/>
              <a:cs typeface="Arial" pitchFamily="34" charset="0"/>
            </a:endParaRPr>
          </a:p>
          <a:p>
            <a:pPr>
              <a:buNone/>
            </a:pPr>
            <a:r>
              <a:rPr lang="en-US" sz="11200" b="1" dirty="0" smtClean="0">
                <a:latin typeface="+mj-lt"/>
                <a:ea typeface="BatangChe" pitchFamily="49" charset="-127"/>
                <a:cs typeface="Arial" pitchFamily="34" charset="0"/>
              </a:rPr>
              <a:t> </a:t>
            </a:r>
            <a:endParaRPr lang="en-US" sz="11200" dirty="0">
              <a:latin typeface="+mj-lt"/>
              <a:ea typeface="BatangChe" pitchFamily="49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37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1171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Konsep Kebijakan </vt:lpstr>
      <vt:lpstr>Lanjutan </vt:lpstr>
      <vt:lpstr>KEBIJAKAN PUBLIK</vt:lpstr>
      <vt:lpstr>PowerPoint Presentation</vt:lpstr>
      <vt:lpstr>Lingkup Kebijakan Publik</vt:lpstr>
      <vt:lpstr>Kerangka Kebijakan Publik</vt:lpstr>
      <vt:lpstr>Proses Kebijakan Publik</vt:lpstr>
      <vt:lpstr> Proses tahap-tahap penyusunan Kebijakan Publik </vt:lpstr>
      <vt:lpstr>PowerPoint Presentation</vt:lpstr>
      <vt:lpstr>PowerPoint Presentation</vt:lpstr>
      <vt:lpstr>Lanjutan </vt:lpstr>
      <vt:lpstr>Lanjutan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26</cp:revision>
  <dcterms:created xsi:type="dcterms:W3CDTF">2021-03-02T12:11:46Z</dcterms:created>
  <dcterms:modified xsi:type="dcterms:W3CDTF">2021-03-08T03:33:25Z</dcterms:modified>
</cp:coreProperties>
</file>