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500" r:id="rId1"/>
    <p:sldMasterId id="2147486517" r:id="rId2"/>
  </p:sldMasterIdLst>
  <p:notesMasterIdLst>
    <p:notesMasterId r:id="rId27"/>
  </p:notesMasterIdLst>
  <p:handoutMasterIdLst>
    <p:handoutMasterId r:id="rId28"/>
  </p:handoutMasterIdLst>
  <p:sldIdLst>
    <p:sldId id="256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2" r:id="rId12"/>
    <p:sldId id="353" r:id="rId13"/>
    <p:sldId id="354" r:id="rId14"/>
    <p:sldId id="355" r:id="rId15"/>
    <p:sldId id="365" r:id="rId16"/>
    <p:sldId id="366" r:id="rId17"/>
    <p:sldId id="367" r:id="rId18"/>
    <p:sldId id="358" r:id="rId19"/>
    <p:sldId id="363" r:id="rId20"/>
    <p:sldId id="364" r:id="rId21"/>
    <p:sldId id="359" r:id="rId22"/>
    <p:sldId id="368" r:id="rId23"/>
    <p:sldId id="360" r:id="rId24"/>
    <p:sldId id="370" r:id="rId25"/>
    <p:sldId id="371" r:id="rId2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660033"/>
    <a:srgbClr val="F7FAF9"/>
    <a:srgbClr val="FDEAEE"/>
    <a:srgbClr val="66FF99"/>
    <a:srgbClr val="FF00FF"/>
    <a:srgbClr val="FF7C8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5"/>
    <p:restoredTop sz="93767"/>
  </p:normalViewPr>
  <p:slideViewPr>
    <p:cSldViewPr>
      <p:cViewPr varScale="1">
        <p:scale>
          <a:sx n="116" d="100"/>
          <a:sy n="116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3A106-ABB1-244E-AC3E-4BF19282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88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D4DA5E-3EFD-0648-90E8-6656753BD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215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F6FF9F3-CE52-3343-83DD-0367CEB87862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13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1A0A8A0-A473-0043-8BA2-F347474DDD48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1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E144F78-929F-884F-8971-8EF75F216238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58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05EE760-3EE0-704A-8D31-5032D9AA3128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28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556C4E6-08D4-FF48-BEAA-1B1B5E252B84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50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2E99EF9-9BCA-FE42-8C97-D93C6D838C95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49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7E47914-1A63-F84A-95D3-E4260E2B3897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89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88DC7E2-5D04-C842-8472-49C98E16AA6F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2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DB8E972-FA62-BC41-8441-9505B6C53077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61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F31F228-DFAB-C543-B835-18BEA4A132EF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8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B204252-3A39-4140-B91A-2AE5930B5649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43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D5E4569-EE34-C549-96F8-E46208E77111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DD9C8E0-B2BA-4C4B-85C1-605BB9171FE8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75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0CC6202-06EE-6D45-B7B7-5ECA48512579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00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978AD63-4935-984C-A7EF-6D579DBFA36B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85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9B11C5E-3CF9-364B-85CC-22DF3BE34C0B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9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9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9269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906577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0979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98026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59673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08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0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0C217-20AA-3848-A0E6-44510AD7D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6540FA-343C-284D-A738-3BDD65876A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C77BA-56A3-9245-9D20-2DB73158D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D2607-3671-0C47-821F-BDF630940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DBA1C-6385-FE4E-B412-44D7BE16A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73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38FD8-B492-7E4A-9DB8-4F058D9BD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419DF-A573-2D4F-B934-12AA483DB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085EA-61EA-D641-812A-A1B63465D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D5AAA-6E61-1349-8020-7FE319FC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F7CBB-A3E2-9F44-B8B4-19BBF41A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2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87CA5-177E-454A-9B1F-F8605A67A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742CC-F98C-2047-8037-3D29A84AC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25C2B-9E7C-D643-9A6B-EB6E6E783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C3193-F8DE-654D-B89F-174ACE8B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2A6DA-EA50-4F42-867F-9051A217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9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6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FA56-93A5-EB49-B7B4-687ADA149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56F0-8F39-F744-9EEA-8C6B79F09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C7A25-68AB-834E-BBF6-5D60C586E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9E3B2E-A04B-FC48-8BE5-E8448DBD0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35F40-D653-B448-9407-FE1D4487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5C73A-AD15-BE4D-B57D-680920C64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471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7A15-4C4D-9A4E-A1B7-3FFB81C7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DF4D5-E30C-F740-8F3C-23DC131A4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4EA3E4-BBE5-054D-8D98-F99ABDEDE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6EE2D-E0B8-254D-80BA-DD65E2293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38B4E3-5AC6-7942-B328-4C56CFA2C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B5947-BC4C-C243-B7CC-9F7BDBACE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4275B1-40E7-404D-8E3F-30B9B6E3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3E39C-69B8-0D40-BBF8-765AECD6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02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07362-491E-6C4F-9CC7-54E0A3CC1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6C5535-0320-5946-8560-4ADE5549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E213A-7E47-D741-9BA9-C479B5D1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09DC2F-9ADA-474D-A67C-C75BD623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4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BBB76-77B8-8148-9326-94DED029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1E1AA-0974-EC45-B591-49099492F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5775C-00C9-AC4F-8FD5-D161725A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225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E8D4-DEAD-4C49-8706-B1B6A275B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9ABF8-D420-C54B-84A2-A089C97D3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475E4-38E9-F746-B543-C591E549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95157-661D-AD4D-85EC-47804713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2C07D-9666-0940-8EA6-1BBA4C904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7A22A-A585-BC41-BBA4-288B398A3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78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AF17-9E8A-4243-897C-D351E693C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5E1B54-34BB-7E47-B5E4-15B88817F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F77F2-0C95-BF40-B48F-0075C5A69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650D5-1BE6-F242-B829-E05959D9C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4B89A-EF06-BA4C-8A99-31829A99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411E7-AFB6-0C41-B048-155EDA53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85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BE2A-61B5-6A4A-998C-AF6E17713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C6940E-207D-E64C-8A4B-50F371CA2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B0662-3725-EF4D-A64C-42E48643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03E00-70E4-684E-A07C-636E6874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6F80-7FA0-CC47-AA85-2BF04A43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460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12450-BFEB-E745-9B52-BF21D9B59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465B6B-29C4-6544-A9D6-96BEACB1A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8FC87-357C-A34B-A047-6CECF96D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AC868-2ECA-CA4E-9F44-C49810E00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64017-3449-3C45-81B2-F079F3C4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7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3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0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03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7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1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95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2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5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01" r:id="rId1"/>
    <p:sldLayoutId id="2147486502" r:id="rId2"/>
    <p:sldLayoutId id="2147486503" r:id="rId3"/>
    <p:sldLayoutId id="2147486504" r:id="rId4"/>
    <p:sldLayoutId id="2147486505" r:id="rId5"/>
    <p:sldLayoutId id="2147486506" r:id="rId6"/>
    <p:sldLayoutId id="2147486507" r:id="rId7"/>
    <p:sldLayoutId id="2147486508" r:id="rId8"/>
    <p:sldLayoutId id="2147486509" r:id="rId9"/>
    <p:sldLayoutId id="2147486510" r:id="rId10"/>
    <p:sldLayoutId id="2147486511" r:id="rId11"/>
    <p:sldLayoutId id="2147486512" r:id="rId12"/>
    <p:sldLayoutId id="2147486513" r:id="rId13"/>
    <p:sldLayoutId id="2147486514" r:id="rId14"/>
    <p:sldLayoutId id="2147486515" r:id="rId15"/>
    <p:sldLayoutId id="2147486516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720FB2-5F2A-004F-BC46-56D2A242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5D3D9-83E3-4A46-96D6-EB72869A5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A792C-C26C-A643-B417-FFF88248D4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300BC-A418-3147-ABC7-35F91F5C6B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71C82-427D-4346-8D73-3AFDE8FA8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9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18" r:id="rId1"/>
    <p:sldLayoutId id="2147486519" r:id="rId2"/>
    <p:sldLayoutId id="2147486520" r:id="rId3"/>
    <p:sldLayoutId id="2147486521" r:id="rId4"/>
    <p:sldLayoutId id="2147486522" r:id="rId5"/>
    <p:sldLayoutId id="2147486523" r:id="rId6"/>
    <p:sldLayoutId id="2147486524" r:id="rId7"/>
    <p:sldLayoutId id="2147486525" r:id="rId8"/>
    <p:sldLayoutId id="2147486526" r:id="rId9"/>
    <p:sldLayoutId id="2147486527" r:id="rId10"/>
    <p:sldLayoutId id="2147486528" r:id="rId11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-315913"/>
            <a:ext cx="9144000" cy="17287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STPMD 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19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16050"/>
            <a:ext cx="7924800" cy="10763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METODE PENELITIAN KUANTITATIF (3 </a:t>
            </a:r>
            <a:r>
              <a:rPr lang="en-US" sz="2800" b="1" dirty="0" err="1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sks</a:t>
            </a: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25FA90-0909-644C-89DB-C4FC2AD1F7FC}"/>
              </a:ext>
            </a:extLst>
          </p:cNvPr>
          <p:cNvSpPr txBox="1"/>
          <p:nvPr/>
        </p:nvSpPr>
        <p:spPr>
          <a:xfrm>
            <a:off x="755576" y="3068960"/>
            <a:ext cx="7778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BAGIAN III</a:t>
            </a:r>
          </a:p>
          <a:p>
            <a:r>
              <a:rPr lang="en-US" sz="2800" b="1" dirty="0"/>
              <a:t>UNSUR-UNSUR PENELITIAN KUANTITATIF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DC12FA-BFBB-DE42-BF45-A0316C8DA5E0}"/>
              </a:ext>
            </a:extLst>
          </p:cNvPr>
          <p:cNvSpPr txBox="1"/>
          <p:nvPr/>
        </p:nvSpPr>
        <p:spPr>
          <a:xfrm>
            <a:off x="5796136" y="5460969"/>
            <a:ext cx="2954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DOSEN PENGAMPU:</a:t>
            </a:r>
          </a:p>
          <a:p>
            <a:r>
              <a:rPr lang="en-US" b="1" dirty="0"/>
              <a:t>Drs. </a:t>
            </a:r>
            <a:r>
              <a:rPr lang="en-US" b="1" dirty="0" err="1"/>
              <a:t>Hastowiyono</a:t>
            </a:r>
            <a:r>
              <a:rPr lang="en-US" b="1" dirty="0"/>
              <a:t>, M.S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497069" cy="5164492"/>
          </a:xfrm>
          <a:ln w="0">
            <a:solidFill>
              <a:srgbClr val="4A7EBB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Fungsi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Teori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altLang="en-US" dirty="0">
                <a:solidFill>
                  <a:schemeClr val="tx1"/>
                </a:solidFill>
              </a:rPr>
              <a:t>	</a:t>
            </a:r>
            <a:r>
              <a:rPr lang="en-US" altLang="en-US" dirty="0" err="1">
                <a:solidFill>
                  <a:schemeClr val="tx1"/>
                </a:solidFill>
              </a:rPr>
              <a:t>Teori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merupakan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penjelasan</a:t>
            </a:r>
            <a:r>
              <a:rPr lang="en-US" altLang="en-US" dirty="0">
                <a:solidFill>
                  <a:schemeClr val="tx1"/>
                </a:solidFill>
              </a:rPr>
              <a:t> paling </a:t>
            </a:r>
            <a:r>
              <a:rPr lang="en-US" altLang="en-US" dirty="0" err="1">
                <a:solidFill>
                  <a:schemeClr val="tx1"/>
                </a:solidFill>
              </a:rPr>
              <a:t>umum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memberitahu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kita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mengapa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terjadi</a:t>
            </a:r>
            <a:r>
              <a:rPr lang="en-US" altLang="en-US" dirty="0">
                <a:solidFill>
                  <a:schemeClr val="tx1"/>
                </a:solidFill>
              </a:rPr>
              <a:t>  (</a:t>
            </a:r>
            <a:r>
              <a:rPr lang="en-US" altLang="en-US" dirty="0" err="1">
                <a:solidFill>
                  <a:schemeClr val="tx1"/>
                </a:solidFill>
              </a:rPr>
              <a:t>eksplanasi</a:t>
            </a:r>
            <a:r>
              <a:rPr lang="en-US" altLang="en-US" dirty="0">
                <a:solidFill>
                  <a:schemeClr val="tx1"/>
                </a:solidFill>
              </a:rPr>
              <a:t>) dan </a:t>
            </a:r>
            <a:r>
              <a:rPr lang="en-US" altLang="en-US" dirty="0" err="1">
                <a:solidFill>
                  <a:schemeClr val="tx1"/>
                </a:solidFill>
              </a:rPr>
              <a:t>kapan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dapat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diduga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terjadi</a:t>
            </a:r>
            <a:r>
              <a:rPr lang="en-US" altLang="en-US" dirty="0">
                <a:solidFill>
                  <a:schemeClr val="tx1"/>
                </a:solidFill>
              </a:rPr>
              <a:t> (</a:t>
            </a:r>
            <a:r>
              <a:rPr lang="en-US" altLang="en-US" dirty="0" err="1">
                <a:solidFill>
                  <a:schemeClr val="tx1"/>
                </a:solidFill>
              </a:rPr>
              <a:t>prediksi</a:t>
            </a:r>
            <a:r>
              <a:rPr lang="en-US" altLang="en-US" dirty="0">
                <a:solidFill>
                  <a:schemeClr val="tx1"/>
                </a:solidFill>
              </a:rPr>
              <a:t>).</a:t>
            </a:r>
          </a:p>
          <a:p>
            <a:pPr indent="-19050">
              <a:lnSpc>
                <a:spcPct val="120000"/>
              </a:lnSpc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Berdasarkan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pengertian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maka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teori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dapat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digunakan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menjelaskan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terjadinya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fenomena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tertentu</a:t>
            </a:r>
            <a:r>
              <a:rPr lang="en-US" altLang="en-US" dirty="0">
                <a:solidFill>
                  <a:schemeClr val="tx1"/>
                </a:solidFill>
              </a:rPr>
              <a:t>, dan </a:t>
            </a:r>
            <a:r>
              <a:rPr lang="en-US" altLang="en-US" dirty="0" err="1">
                <a:solidFill>
                  <a:schemeClr val="tx1"/>
                </a:solidFill>
              </a:rPr>
              <a:t>dapat</a:t>
            </a:r>
            <a:r>
              <a:rPr lang="en-US" altLang="en-US" dirty="0">
                <a:solidFill>
                  <a:schemeClr val="tx1"/>
                </a:solidFill>
              </a:rPr>
              <a:t> pula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membuat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dugaan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prediksi</a:t>
            </a:r>
            <a:r>
              <a:rPr lang="en-US" altLang="en-US" dirty="0">
                <a:solidFill>
                  <a:schemeClr val="tx1"/>
                </a:solidFill>
              </a:rPr>
              <a:t> (</a:t>
            </a:r>
            <a:r>
              <a:rPr lang="en-US" altLang="en-US" dirty="0" err="1">
                <a:solidFill>
                  <a:schemeClr val="tx1"/>
                </a:solidFill>
              </a:rPr>
              <a:t>ramalan</a:t>
            </a:r>
            <a:r>
              <a:rPr lang="en-US" altLang="en-US" dirty="0">
                <a:solidFill>
                  <a:schemeClr val="tx1"/>
                </a:solidFill>
              </a:rPr>
              <a:t>) “</a:t>
            </a:r>
            <a:r>
              <a:rPr lang="en-US" altLang="en-US" dirty="0" err="1">
                <a:solidFill>
                  <a:schemeClr val="tx1"/>
                </a:solidFill>
              </a:rPr>
              <a:t>akan</a:t>
            </a:r>
            <a:r>
              <a:rPr lang="en-US" altLang="en-US" dirty="0">
                <a:solidFill>
                  <a:schemeClr val="tx1"/>
                </a:solidFill>
              </a:rPr>
              <a:t>” </a:t>
            </a:r>
            <a:r>
              <a:rPr lang="en-US" altLang="en-US" dirty="0" err="1">
                <a:solidFill>
                  <a:schemeClr val="tx1"/>
                </a:solidFill>
              </a:rPr>
              <a:t>terjadinya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kejadian</a:t>
            </a:r>
            <a:r>
              <a:rPr lang="en-US" altLang="en-US" dirty="0">
                <a:solidFill>
                  <a:schemeClr val="tx1"/>
                </a:solidFill>
              </a:rPr>
              <a:t>/</a:t>
            </a:r>
            <a:r>
              <a:rPr lang="en-US" altLang="en-US" dirty="0" err="1">
                <a:solidFill>
                  <a:schemeClr val="tx1"/>
                </a:solidFill>
              </a:rPr>
              <a:t>peristiwa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tertentu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indent="-19050">
              <a:lnSpc>
                <a:spcPct val="120000"/>
              </a:lnSpc>
              <a:buNone/>
            </a:pPr>
            <a:r>
              <a:rPr lang="en-US" altLang="en-US" sz="1600" dirty="0" err="1">
                <a:solidFill>
                  <a:schemeClr val="tx1"/>
                </a:solidFill>
              </a:rPr>
              <a:t>Contoh</a:t>
            </a:r>
            <a:r>
              <a:rPr lang="en-US" altLang="en-US" sz="1600" dirty="0">
                <a:solidFill>
                  <a:schemeClr val="tx1"/>
                </a:solidFill>
              </a:rPr>
              <a:t>:</a:t>
            </a:r>
          </a:p>
          <a:p>
            <a:pPr indent="-19050">
              <a:lnSpc>
                <a:spcPct val="120000"/>
              </a:lnSpc>
              <a:buNone/>
            </a:pPr>
            <a:r>
              <a:rPr lang="en-US" altLang="en-US" sz="1600" dirty="0" err="1">
                <a:solidFill>
                  <a:schemeClr val="tx1"/>
                </a:solidFill>
              </a:rPr>
              <a:t>Menurut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teori</a:t>
            </a:r>
            <a:r>
              <a:rPr lang="en-US" altLang="en-US" sz="1600" dirty="0">
                <a:solidFill>
                  <a:schemeClr val="tx1"/>
                </a:solidFill>
              </a:rPr>
              <a:t>, </a:t>
            </a:r>
            <a:r>
              <a:rPr lang="en-US" altLang="en-US" sz="1600" dirty="0" err="1">
                <a:solidFill>
                  <a:schemeClr val="tx1"/>
                </a:solidFill>
              </a:rPr>
              <a:t>sikap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itu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merupakan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fungsi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kepentingan</a:t>
            </a:r>
            <a:r>
              <a:rPr lang="en-US" altLang="en-US" sz="1600" dirty="0">
                <a:solidFill>
                  <a:schemeClr val="tx1"/>
                </a:solidFill>
              </a:rPr>
              <a:t>. </a:t>
            </a:r>
            <a:r>
              <a:rPr lang="en-US" altLang="en-US" sz="1600" dirty="0" err="1">
                <a:solidFill>
                  <a:schemeClr val="tx1"/>
                </a:solidFill>
              </a:rPr>
              <a:t>Dengan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demikian</a:t>
            </a:r>
            <a:r>
              <a:rPr lang="en-US" altLang="en-US" sz="1600" dirty="0">
                <a:solidFill>
                  <a:schemeClr val="tx1"/>
                </a:solidFill>
              </a:rPr>
              <a:t>, </a:t>
            </a:r>
            <a:r>
              <a:rPr lang="en-US" altLang="en-US" sz="1600" dirty="0" err="1">
                <a:solidFill>
                  <a:schemeClr val="tx1"/>
                </a:solidFill>
              </a:rPr>
              <a:t>apabila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kepentingan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berubah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maka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sikap</a:t>
            </a:r>
            <a:r>
              <a:rPr lang="en-US" altLang="en-US" sz="1600" dirty="0">
                <a:solidFill>
                  <a:schemeClr val="tx1"/>
                </a:solidFill>
              </a:rPr>
              <a:t> juga </a:t>
            </a:r>
            <a:r>
              <a:rPr lang="en-US" altLang="en-US" sz="1600" dirty="0" err="1">
                <a:solidFill>
                  <a:schemeClr val="tx1"/>
                </a:solidFill>
              </a:rPr>
              <a:t>akan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berubah</a:t>
            </a:r>
            <a:r>
              <a:rPr lang="en-US" altLang="en-US" sz="1600" dirty="0">
                <a:solidFill>
                  <a:schemeClr val="tx1"/>
                </a:solidFill>
              </a:rPr>
              <a:t>.</a:t>
            </a:r>
          </a:p>
          <a:p>
            <a:pPr indent="-19050">
              <a:lnSpc>
                <a:spcPct val="120000"/>
              </a:lnSpc>
              <a:buNone/>
            </a:pPr>
            <a:r>
              <a:rPr lang="en-US" altLang="en-US" sz="1600" dirty="0" err="1">
                <a:solidFill>
                  <a:schemeClr val="tx1"/>
                </a:solidFill>
              </a:rPr>
              <a:t>Berdasarkan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teori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tersebut</a:t>
            </a:r>
            <a:r>
              <a:rPr lang="en-US" altLang="en-US" sz="1600" dirty="0">
                <a:solidFill>
                  <a:schemeClr val="tx1"/>
                </a:solidFill>
              </a:rPr>
              <a:t>, </a:t>
            </a:r>
            <a:r>
              <a:rPr lang="en-US" altLang="en-US" sz="1600" dirty="0" err="1">
                <a:solidFill>
                  <a:schemeClr val="tx1"/>
                </a:solidFill>
              </a:rPr>
              <a:t>kita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dapat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membuat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dugaan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bahwa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sikap</a:t>
            </a:r>
            <a:r>
              <a:rPr lang="en-US" altLang="en-US" sz="1600" dirty="0">
                <a:solidFill>
                  <a:schemeClr val="tx1"/>
                </a:solidFill>
              </a:rPr>
              <a:t> Calon </a:t>
            </a:r>
            <a:r>
              <a:rPr lang="en-US" altLang="en-US" sz="1600" dirty="0" err="1">
                <a:solidFill>
                  <a:schemeClr val="tx1"/>
                </a:solidFill>
              </a:rPr>
              <a:t>Bupati</a:t>
            </a:r>
            <a:r>
              <a:rPr lang="en-US" altLang="en-US" sz="1600" dirty="0">
                <a:solidFill>
                  <a:schemeClr val="tx1"/>
                </a:solidFill>
              </a:rPr>
              <a:t> yang </a:t>
            </a:r>
            <a:r>
              <a:rPr lang="en-US" altLang="en-US" sz="1600" dirty="0" err="1">
                <a:solidFill>
                  <a:schemeClr val="tx1"/>
                </a:solidFill>
              </a:rPr>
              <a:t>tampak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ramah</a:t>
            </a:r>
            <a:r>
              <a:rPr lang="en-US" altLang="en-US" sz="1600" dirty="0">
                <a:solidFill>
                  <a:schemeClr val="tx1"/>
                </a:solidFill>
              </a:rPr>
              <a:t> dan </a:t>
            </a:r>
            <a:r>
              <a:rPr lang="en-US" altLang="en-US" sz="1600" dirty="0" err="1">
                <a:solidFill>
                  <a:schemeClr val="tx1"/>
                </a:solidFill>
              </a:rPr>
              <a:t>suka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blusukan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ke</a:t>
            </a:r>
            <a:r>
              <a:rPr lang="en-US" altLang="en-US" sz="1600" dirty="0">
                <a:solidFill>
                  <a:schemeClr val="tx1"/>
                </a:solidFill>
              </a:rPr>
              <a:t> pasar </a:t>
            </a:r>
            <a:r>
              <a:rPr lang="en-US" altLang="en-US" sz="1600" dirty="0" err="1">
                <a:solidFill>
                  <a:schemeClr val="tx1"/>
                </a:solidFill>
              </a:rPr>
              <a:t>tradisional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itu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karena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memiliki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kepentingan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memperoleh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dukungan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masyarakat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untuk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pemenangan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dalam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Pemilihan</a:t>
            </a:r>
            <a:r>
              <a:rPr lang="en-US" altLang="en-US" sz="1600" dirty="0">
                <a:solidFill>
                  <a:schemeClr val="tx1"/>
                </a:solidFill>
              </a:rPr>
              <a:t> </a:t>
            </a:r>
            <a:r>
              <a:rPr lang="en-US" altLang="en-US" sz="1600" dirty="0" err="1">
                <a:solidFill>
                  <a:schemeClr val="tx1"/>
                </a:solidFill>
              </a:rPr>
              <a:t>Bupati</a:t>
            </a:r>
            <a:r>
              <a:rPr lang="en-US" altLang="en-US" sz="16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Berteori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altLang="en-US" dirty="0">
                <a:solidFill>
                  <a:schemeClr val="tx1"/>
                </a:solidFill>
              </a:rPr>
              <a:t>	</a:t>
            </a:r>
            <a:r>
              <a:rPr lang="en-US" altLang="en-US" dirty="0" err="1">
                <a:solidFill>
                  <a:schemeClr val="tx1"/>
                </a:solidFill>
              </a:rPr>
              <a:t>Kegiatan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mendeskripsikan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apa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yg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terjadi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menjelaskan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mengapa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terjadi</a:t>
            </a:r>
            <a:r>
              <a:rPr lang="en-US" altLang="en-US" dirty="0">
                <a:solidFill>
                  <a:schemeClr val="tx1"/>
                </a:solidFill>
              </a:rPr>
              <a:t>, dan </a:t>
            </a:r>
            <a:r>
              <a:rPr lang="en-US" altLang="en-US" dirty="0" err="1">
                <a:solidFill>
                  <a:schemeClr val="tx1"/>
                </a:solidFill>
              </a:rPr>
              <a:t>meramalkan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kemungkinan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berulangnya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kejadian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itu</a:t>
            </a:r>
            <a:r>
              <a:rPr lang="en-US" altLang="en-US" dirty="0">
                <a:solidFill>
                  <a:schemeClr val="tx1"/>
                </a:solidFill>
              </a:rPr>
              <a:t> di masa </a:t>
            </a:r>
            <a:r>
              <a:rPr lang="en-US" altLang="en-US" dirty="0" err="1">
                <a:solidFill>
                  <a:schemeClr val="tx1"/>
                </a:solidFill>
              </a:rPr>
              <a:t>depan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01938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1619672" y="549603"/>
            <a:ext cx="3858374" cy="7921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/>
              <a:t>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8229600" cy="5328592"/>
          </a:xfrm>
          <a:ln w="25400">
            <a:solidFill>
              <a:srgbClr val="4A7EBB"/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b="1" dirty="0">
                <a:latin typeface="Arial"/>
                <a:ea typeface="ＭＳ Ｐゴシック" charset="0"/>
                <a:cs typeface="Arial"/>
              </a:rPr>
              <a:t>HIPOTESIS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adalah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pernyataan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yang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menjelaskan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secara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logis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dan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sistematis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tentang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hubungan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antara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dua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atau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lebih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yang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belum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terbukti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kebenarannya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en-US" sz="2000" b="1" dirty="0">
                <a:latin typeface="Arial"/>
                <a:ea typeface="ＭＳ Ｐゴシック" charset="0"/>
                <a:cs typeface="Arial"/>
              </a:rPr>
              <a:t>CARA MENYUSUN HIPOTESIS: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dirumuskan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secara </a:t>
            </a: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deduktif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berdasarkan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Teori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dan </a:t>
            </a:r>
            <a:r>
              <a:rPr lang="es-ES" sz="2000" b="1" dirty="0" err="1">
                <a:latin typeface="Arial"/>
                <a:ea typeface="ＭＳ Ｐゴシック" charset="0"/>
                <a:cs typeface="Arial"/>
              </a:rPr>
              <a:t>asumsi-asumsi</a:t>
            </a:r>
            <a:r>
              <a:rPr lang="es-ES" sz="2000" b="1" dirty="0">
                <a:latin typeface="Arial"/>
                <a:ea typeface="ＭＳ Ｐゴシック" charset="0"/>
                <a:cs typeface="Arial"/>
              </a:rPr>
              <a:t> 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memuat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terikat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dan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bebas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(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dan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variabel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en-US" sz="2000" b="1" dirty="0" err="1">
                <a:latin typeface="Arial"/>
                <a:ea typeface="ＭＳ Ｐゴシック" charset="0"/>
                <a:cs typeface="Arial"/>
              </a:rPr>
              <a:t>lainnya</a:t>
            </a:r>
            <a:r>
              <a:rPr lang="en-US" sz="2000" b="1" dirty="0">
                <a:latin typeface="Arial"/>
                <a:ea typeface="ＭＳ Ｐゴシック" charset="0"/>
                <a:cs typeface="Arial"/>
              </a:rPr>
              <a:t>)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disusun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dalam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bentuk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kalimat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deklaratif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(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pernyataan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),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singkat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,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jelas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Hipotesis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dapat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disusun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dalam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bentuk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kalimat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aktif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maupun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de-DE" sz="2000" b="1" dirty="0" err="1">
                <a:latin typeface="Arial"/>
                <a:ea typeface="ＭＳ Ｐゴシック" charset="0"/>
                <a:cs typeface="Arial"/>
              </a:rPr>
              <a:t>pasif</a:t>
            </a:r>
            <a:r>
              <a:rPr lang="de-DE" sz="2000" b="1" dirty="0">
                <a:latin typeface="Arial"/>
                <a:ea typeface="ＭＳ Ｐゴシック" charset="0"/>
                <a:cs typeface="Arial"/>
              </a:rPr>
              <a:t>.</a:t>
            </a:r>
            <a:endParaRPr lang="en-US" sz="2000" dirty="0"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281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90719" cy="5164492"/>
          </a:xfrm>
          <a:ln w="25400">
            <a:solidFill>
              <a:srgbClr val="4A7EBB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Contoh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Hipotesis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Transparansi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akuntabilitas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mempengaruhi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tingkat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kepercayaan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(trust)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terhadap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pemerintah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selanjutnya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mempengaruhi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tingkat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partisipasi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dalam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kegiatan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pembangunan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US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Penjelasan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Berdasarkan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contoh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hipotesis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tersebut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terdapat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4 variable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utama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yang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dihubungkan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,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yaitu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</a:t>
            </a:r>
          </a:p>
          <a:p>
            <a:pPr marL="368300" indent="-3683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Bebas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1: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Transparansi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6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368300" indent="-3683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Bebas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2: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Akuntabilitas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pengelolaan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Dana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6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368300" indent="-3683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  <a:defRPr/>
            </a:pP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Antara : Tingkat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kepercayaan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terhadap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pemerintah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endParaRPr lang="en-US" sz="1600" b="1" dirty="0">
              <a:latin typeface="Century Gothic" panose="020B0502020202020204" pitchFamily="34" charset="0"/>
              <a:ea typeface="ＭＳ Ｐゴシック" charset="0"/>
              <a:cs typeface="Arial"/>
            </a:endParaRPr>
          </a:p>
          <a:p>
            <a:pPr marL="2184400" indent="-21844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354013" algn="l"/>
              </a:tabLst>
              <a:defRPr/>
            </a:pPr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  <a:ea typeface="ＭＳ Ｐゴシック" charset="0"/>
                <a:cs typeface="Arial"/>
              </a:rPr>
              <a:t>4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.	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Variabel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Terikat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: Tingkat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partisipasi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masyarakat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dalam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pembangunan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  <a:r>
              <a:rPr lang="en-US" sz="1600" b="1" dirty="0" err="1">
                <a:latin typeface="Century Gothic" panose="020B0502020202020204" pitchFamily="34" charset="0"/>
                <a:ea typeface="ＭＳ Ｐゴシック" charset="0"/>
                <a:cs typeface="Arial"/>
              </a:rPr>
              <a:t>desa</a:t>
            </a:r>
            <a:r>
              <a:rPr lang="en-US" sz="1600" b="1" dirty="0">
                <a:latin typeface="Century Gothic" panose="020B0502020202020204" pitchFamily="34" charset="0"/>
                <a:ea typeface="ＭＳ Ｐゴシック" charset="0"/>
                <a:cs typeface="Arial"/>
              </a:rPr>
              <a:t>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74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639448"/>
            <a:ext cx="6768752" cy="850106"/>
          </a:xfrm>
          <a:ln w="31750">
            <a:noFill/>
          </a:ln>
        </p:spPr>
        <p:txBody>
          <a:bodyPr/>
          <a:lstStyle/>
          <a:p>
            <a:pPr eaLnBrk="1" hangingPunct="1"/>
            <a:r>
              <a:rPr lang="en-US" altLang="en-US" b="1" dirty="0"/>
              <a:t>VARIABEL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713788" cy="4997450"/>
          </a:xfrm>
          <a:ln w="254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365125" indent="-365125" eaLnBrk="1" hangingPunct="1">
              <a:tabLst>
                <a:tab pos="808038" algn="l"/>
              </a:tabLst>
            </a:pPr>
            <a:r>
              <a:rPr lang="en-US" altLang="en-US" sz="2400" dirty="0" err="1">
                <a:solidFill>
                  <a:schemeClr val="tx1"/>
                </a:solidFill>
              </a:rPr>
              <a:t>Variabel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adalah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konsep</a:t>
            </a:r>
            <a:r>
              <a:rPr lang="en-US" altLang="en-US" sz="2400" dirty="0">
                <a:solidFill>
                  <a:schemeClr val="tx1"/>
                </a:solidFill>
              </a:rPr>
              <a:t> yang di </a:t>
            </a:r>
            <a:r>
              <a:rPr lang="en-US" altLang="en-US" sz="2400" dirty="0" err="1">
                <a:solidFill>
                  <a:schemeClr val="tx1"/>
                </a:solidFill>
              </a:rPr>
              <a:t>dalamnya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terkandung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makna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adanya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nilai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atau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atribut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bervariasi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r>
              <a:rPr lang="en-US" altLang="en-US" sz="2400" dirty="0">
                <a:solidFill>
                  <a:schemeClr val="tx1"/>
                </a:solidFill>
              </a:rPr>
              <a:t>	</a:t>
            </a:r>
            <a:r>
              <a:rPr lang="en-US" altLang="en-US" sz="2400" dirty="0" err="1">
                <a:solidFill>
                  <a:schemeClr val="tx1"/>
                </a:solidFill>
              </a:rPr>
              <a:t>Contoh</a:t>
            </a:r>
            <a:r>
              <a:rPr lang="en-US" altLang="en-US" sz="2400" dirty="0">
                <a:solidFill>
                  <a:schemeClr val="tx1"/>
                </a:solidFill>
              </a:rPr>
              <a:t>: 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r>
              <a:rPr lang="en-US" altLang="en-US" sz="2400" dirty="0">
                <a:solidFill>
                  <a:schemeClr val="tx1"/>
                </a:solidFill>
              </a:rPr>
              <a:t>	</a:t>
            </a:r>
            <a:r>
              <a:rPr lang="en-US" altLang="en-US" sz="2400" dirty="0" err="1">
                <a:solidFill>
                  <a:schemeClr val="tx1"/>
                </a:solidFill>
              </a:rPr>
              <a:t>Istilah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Partisipasi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adalah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konsep</a:t>
            </a:r>
            <a:r>
              <a:rPr lang="en-US" altLang="en-US" sz="2400" dirty="0">
                <a:solidFill>
                  <a:schemeClr val="tx1"/>
                </a:solidFill>
              </a:rPr>
              <a:t>.  Agar </a:t>
            </a:r>
            <a:r>
              <a:rPr lang="en-US" altLang="en-US" sz="2400" dirty="0" err="1">
                <a:solidFill>
                  <a:schemeClr val="tx1"/>
                </a:solidFill>
              </a:rPr>
              <a:t>menjadi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variabel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maka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ditambahkan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atribut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dapat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menunjukkan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adanya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variasi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nilai</a:t>
            </a:r>
            <a:r>
              <a:rPr lang="en-US" altLang="en-US" sz="2400" dirty="0">
                <a:solidFill>
                  <a:schemeClr val="tx1"/>
                </a:solidFill>
              </a:rPr>
              <a:t>; </a:t>
            </a:r>
            <a:r>
              <a:rPr lang="en-US" altLang="en-US" sz="2400" dirty="0" err="1">
                <a:solidFill>
                  <a:schemeClr val="tx1"/>
                </a:solidFill>
              </a:rPr>
              <a:t>misalnya</a:t>
            </a:r>
            <a:r>
              <a:rPr lang="en-US" altLang="en-US" sz="2400" dirty="0">
                <a:solidFill>
                  <a:schemeClr val="tx1"/>
                </a:solidFill>
              </a:rPr>
              <a:t> Tingkat </a:t>
            </a:r>
            <a:r>
              <a:rPr lang="en-US" altLang="en-US" sz="2400" dirty="0" err="1">
                <a:solidFill>
                  <a:schemeClr val="tx1"/>
                </a:solidFill>
              </a:rPr>
              <a:t>Partisipasi</a:t>
            </a:r>
            <a:r>
              <a:rPr lang="en-US" altLang="en-US" sz="2400" dirty="0">
                <a:solidFill>
                  <a:schemeClr val="tx1"/>
                </a:solidFill>
              </a:rPr>
              <a:t> (</a:t>
            </a:r>
            <a:r>
              <a:rPr lang="en-US" altLang="en-US" sz="2400" dirty="0" err="1">
                <a:solidFill>
                  <a:schemeClr val="tx1"/>
                </a:solidFill>
              </a:rPr>
              <a:t>variasi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nilainya</a:t>
            </a:r>
            <a:r>
              <a:rPr lang="en-US" altLang="en-US" sz="2400" dirty="0">
                <a:solidFill>
                  <a:schemeClr val="tx1"/>
                </a:solidFill>
              </a:rPr>
              <a:t>: </a:t>
            </a:r>
            <a:r>
              <a:rPr lang="en-US" altLang="en-US" sz="2400" dirty="0" err="1">
                <a:solidFill>
                  <a:schemeClr val="tx1"/>
                </a:solidFill>
              </a:rPr>
              <a:t>tinggi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sedang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rendah</a:t>
            </a:r>
            <a:r>
              <a:rPr lang="en-US" altLang="en-US" sz="2400" dirty="0">
                <a:solidFill>
                  <a:schemeClr val="tx1"/>
                </a:solidFill>
              </a:rPr>
              <a:t>). </a:t>
            </a:r>
          </a:p>
          <a:p>
            <a:pPr marL="365125" indent="-365125" eaLnBrk="1" hangingPunct="1">
              <a:buFontTx/>
              <a:buNone/>
              <a:tabLst>
                <a:tab pos="808038" algn="l"/>
              </a:tabLst>
            </a:pPr>
            <a:endParaRPr lang="en-US" altLang="en-US" sz="2400" dirty="0">
              <a:solidFill>
                <a:schemeClr val="tx1"/>
              </a:solidFill>
            </a:endParaRPr>
          </a:p>
          <a:p>
            <a:pPr marL="365125" indent="-365125" eaLnBrk="1" hangingPunct="1">
              <a:tabLst>
                <a:tab pos="808038" algn="l"/>
              </a:tabLst>
            </a:pPr>
            <a:r>
              <a:rPr lang="en-US" altLang="en-US" sz="2400" dirty="0">
                <a:solidFill>
                  <a:schemeClr val="tx1"/>
                </a:solidFill>
              </a:rPr>
              <a:t>Ada </a:t>
            </a:r>
            <a:r>
              <a:rPr lang="en-US" altLang="en-US" sz="2400" dirty="0" err="1">
                <a:solidFill>
                  <a:schemeClr val="tx1"/>
                </a:solidFill>
              </a:rPr>
              <a:t>konsep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sekali-gus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bermakna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sebagai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variabel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karena</a:t>
            </a:r>
            <a:r>
              <a:rPr lang="en-US" altLang="en-US" sz="2400" dirty="0">
                <a:solidFill>
                  <a:schemeClr val="tx1"/>
                </a:solidFill>
              </a:rPr>
              <a:t> di </a:t>
            </a:r>
            <a:r>
              <a:rPr lang="en-US" altLang="en-US" sz="2400" dirty="0" err="1">
                <a:solidFill>
                  <a:schemeClr val="tx1"/>
                </a:solidFill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konsep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itu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sudah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terkandung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variasi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nilai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pPr marL="365125" indent="0" eaLnBrk="1" hangingPunct="1">
              <a:buNone/>
              <a:tabLst>
                <a:tab pos="808038" algn="l"/>
              </a:tabLst>
            </a:pPr>
            <a:r>
              <a:rPr lang="en-US" altLang="en-US" sz="2400" dirty="0" err="1">
                <a:solidFill>
                  <a:schemeClr val="tx1"/>
                </a:solidFill>
              </a:rPr>
              <a:t>Contoh</a:t>
            </a:r>
            <a:r>
              <a:rPr lang="en-US" altLang="en-US" sz="2400" dirty="0">
                <a:solidFill>
                  <a:schemeClr val="tx1"/>
                </a:solidFill>
              </a:rPr>
              <a:t>: </a:t>
            </a:r>
            <a:r>
              <a:rPr lang="en-US" altLang="en-US" sz="2400" dirty="0" err="1">
                <a:solidFill>
                  <a:schemeClr val="tx1"/>
                </a:solidFill>
              </a:rPr>
              <a:t>Umur</a:t>
            </a:r>
            <a:r>
              <a:rPr lang="en-US" altLang="en-US" sz="2400" dirty="0">
                <a:solidFill>
                  <a:schemeClr val="tx1"/>
                </a:solidFill>
              </a:rPr>
              <a:t>; </a:t>
            </a:r>
            <a:r>
              <a:rPr lang="en-US" altLang="en-US" sz="2400" dirty="0" err="1">
                <a:solidFill>
                  <a:schemeClr val="tx1"/>
                </a:solidFill>
              </a:rPr>
              <a:t>tahun</a:t>
            </a:r>
            <a:r>
              <a:rPr lang="en-US" altLang="en-US" sz="2400" dirty="0">
                <a:solidFill>
                  <a:schemeClr val="tx1"/>
                </a:solidFill>
              </a:rPr>
              <a:t>; status </a:t>
            </a:r>
            <a:r>
              <a:rPr lang="en-US" altLang="en-US" sz="2400" dirty="0" err="1">
                <a:solidFill>
                  <a:schemeClr val="tx1"/>
                </a:solidFill>
              </a:rPr>
              <a:t>sosial</a:t>
            </a:r>
            <a:r>
              <a:rPr lang="en-US" altLang="en-US" sz="2400" dirty="0">
                <a:solidFill>
                  <a:schemeClr val="tx1"/>
                </a:solidFill>
              </a:rPr>
              <a:t>; agama; </a:t>
            </a:r>
            <a:r>
              <a:rPr lang="en-US" altLang="en-US" sz="2400" dirty="0" err="1">
                <a:solidFill>
                  <a:schemeClr val="tx1"/>
                </a:solidFill>
              </a:rPr>
              <a:t>etnis</a:t>
            </a:r>
            <a:r>
              <a:rPr lang="en-US" altLang="en-US" sz="2400" dirty="0">
                <a:solidFill>
                  <a:schemeClr val="tx1"/>
                </a:solidFill>
              </a:rPr>
              <a:t>; </a:t>
            </a:r>
            <a:r>
              <a:rPr lang="en-US" altLang="en-US" sz="2400" dirty="0" err="1">
                <a:solidFill>
                  <a:schemeClr val="tx1"/>
                </a:solidFill>
              </a:rPr>
              <a:t>dll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74983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A5886DFC-2A5A-A047-BE71-43E4208AE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639448"/>
            <a:ext cx="6768752" cy="850106"/>
          </a:xfrm>
          <a:ln w="31750">
            <a:noFill/>
          </a:ln>
        </p:spPr>
        <p:txBody>
          <a:bodyPr/>
          <a:lstStyle/>
          <a:p>
            <a:pPr eaLnBrk="1" hangingPunct="1"/>
            <a:r>
              <a:rPr lang="en-US" altLang="en-US" b="1" dirty="0"/>
              <a:t>INDIKATOR VARIABEL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5977D-B257-B040-85A3-C1D972FDC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9554"/>
            <a:ext cx="8352927" cy="5015706"/>
          </a:xfrm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Indikator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label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dimensi-dimensi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atribut-atribut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terkandung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diobservasi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inderawi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365125" indent="0">
              <a:lnSpc>
                <a:spcPct val="90000"/>
              </a:lnSpc>
              <a:buNone/>
              <a:defRPr/>
            </a:pP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: Tingkat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Partisipasi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Indikator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: </a:t>
            </a: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perencanaan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pelaksanaan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kegiatan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pengawasan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kegiatan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-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evaluasi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  <a:sym typeface="Wingdings" charset="0"/>
              </a:rPr>
              <a:t>kegiatan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	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pemanfaatan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kegiatan</a:t>
            </a:r>
            <a:endParaRPr lang="en-US" sz="2000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900113" indent="-177800">
              <a:lnSpc>
                <a:spcPct val="90000"/>
              </a:lnSpc>
              <a:buNone/>
              <a:defRPr/>
            </a:pP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-	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Keterlibatan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pemeliharaan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kegiatan</a:t>
            </a:r>
            <a:r>
              <a:rPr lang="en-US" sz="20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89DA6-9A35-2B49-A9EB-AD2D3D2E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18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0A6FD-7326-6A44-86A5-60CD9254C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7" y="624110"/>
            <a:ext cx="5112567" cy="644650"/>
          </a:xfrm>
        </p:spPr>
        <p:txBody>
          <a:bodyPr/>
          <a:lstStyle/>
          <a:p>
            <a:r>
              <a:rPr lang="en-US" altLang="en-US" b="1" dirty="0"/>
              <a:t>JENIS-JENIS VARIABEL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17367-C635-0143-B2C6-91A5A58F7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4784"/>
            <a:ext cx="8496943" cy="5112568"/>
          </a:xfrm>
          <a:ln w="254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>
              <a:tabLst>
                <a:tab pos="715963" algn="l"/>
              </a:tabLst>
            </a:pPr>
            <a:r>
              <a:rPr lang="en-US" altLang="en-US" b="1" dirty="0" err="1">
                <a:solidFill>
                  <a:schemeClr val="tx1"/>
                </a:solidFill>
              </a:rPr>
              <a:t>Berdasarkan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Bentuk</a:t>
            </a:r>
            <a:r>
              <a:rPr lang="en-US" altLang="en-US" b="1" dirty="0">
                <a:solidFill>
                  <a:schemeClr val="tx1"/>
                </a:solidFill>
              </a:rPr>
              <a:t>: </a:t>
            </a:r>
          </a:p>
          <a:p>
            <a:pPr marL="677863" indent="-354013">
              <a:buNone/>
            </a:pPr>
            <a:r>
              <a:rPr lang="en-US" altLang="en-US" dirty="0">
                <a:solidFill>
                  <a:schemeClr val="tx1"/>
                </a:solidFill>
              </a:rPr>
              <a:t>1.	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deskrit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677863" indent="0">
              <a:buNone/>
              <a:tabLst>
                <a:tab pos="2746375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deskrit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adalah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sebagai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pembeda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tetapi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memiliki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rangkaian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. </a:t>
            </a:r>
          </a:p>
          <a:p>
            <a:pPr marL="677863" indent="0">
              <a:buNone/>
              <a:tabLst>
                <a:tab pos="2746375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Agama: 1. Islam, 2. </a:t>
            </a:r>
            <a:r>
              <a:rPr lang="en-US" altLang="en-US" dirty="0" err="1">
                <a:solidFill>
                  <a:schemeClr val="tx1"/>
                </a:solidFill>
              </a:rPr>
              <a:t>Katolik</a:t>
            </a:r>
            <a:r>
              <a:rPr lang="en-US" altLang="en-US" dirty="0">
                <a:solidFill>
                  <a:schemeClr val="tx1"/>
                </a:solidFill>
              </a:rPr>
              <a:t>, 3. </a:t>
            </a:r>
            <a:r>
              <a:rPr lang="en-US" altLang="en-US" dirty="0" err="1">
                <a:solidFill>
                  <a:schemeClr val="tx1"/>
                </a:solidFill>
              </a:rPr>
              <a:t>Protestan</a:t>
            </a:r>
            <a:r>
              <a:rPr lang="en-US" altLang="en-US" dirty="0">
                <a:solidFill>
                  <a:schemeClr val="tx1"/>
                </a:solidFill>
              </a:rPr>
              <a:t>, 4. Hindu, 	5. </a:t>
            </a:r>
            <a:r>
              <a:rPr lang="en-US" altLang="en-US" dirty="0" err="1">
                <a:solidFill>
                  <a:schemeClr val="tx1"/>
                </a:solidFill>
              </a:rPr>
              <a:t>Budha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677863" indent="0">
              <a:buNone/>
              <a:tabLst>
                <a:tab pos="2746375" algn="l"/>
              </a:tabLst>
            </a:pPr>
            <a:r>
              <a:rPr lang="en-US" altLang="en-US" dirty="0">
                <a:solidFill>
                  <a:schemeClr val="tx1"/>
                </a:solidFill>
              </a:rPr>
              <a:t>Angka: 1 – 2 – 3 – 4 – 5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berfungsi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sebagai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kode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membedakan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nama</a:t>
            </a:r>
            <a:r>
              <a:rPr lang="en-US" altLang="en-US" dirty="0">
                <a:solidFill>
                  <a:schemeClr val="tx1"/>
                </a:solidFill>
              </a:rPr>
              <a:t>/</a:t>
            </a:r>
            <a:r>
              <a:rPr lang="en-US" altLang="en-US" dirty="0" err="1">
                <a:solidFill>
                  <a:schemeClr val="tx1"/>
                </a:solidFill>
              </a:rPr>
              <a:t>bentuk</a:t>
            </a:r>
            <a:r>
              <a:rPr lang="en-US" altLang="en-US" dirty="0">
                <a:solidFill>
                  <a:schemeClr val="tx1"/>
                </a:solidFill>
              </a:rPr>
              <a:t>/</a:t>
            </a:r>
            <a:r>
              <a:rPr lang="en-US" altLang="en-US" dirty="0" err="1">
                <a:solidFill>
                  <a:schemeClr val="tx1"/>
                </a:solidFill>
              </a:rPr>
              <a:t>jenis</a:t>
            </a:r>
            <a:r>
              <a:rPr lang="en-US" altLang="en-US" dirty="0">
                <a:solidFill>
                  <a:schemeClr val="tx1"/>
                </a:solidFill>
              </a:rPr>
              <a:t> (</a:t>
            </a:r>
            <a:r>
              <a:rPr lang="en-US" altLang="en-US" dirty="0" err="1">
                <a:solidFill>
                  <a:schemeClr val="tx1"/>
                </a:solidFill>
              </a:rPr>
              <a:t>dalam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ini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membedakan</a:t>
            </a:r>
            <a:r>
              <a:rPr lang="en-US" altLang="en-US" dirty="0">
                <a:solidFill>
                  <a:schemeClr val="tx1"/>
                </a:solidFill>
              </a:rPr>
              <a:t> agama yang </a:t>
            </a:r>
            <a:r>
              <a:rPr lang="en-US" altLang="en-US" dirty="0" err="1">
                <a:solidFill>
                  <a:schemeClr val="tx1"/>
                </a:solidFill>
              </a:rPr>
              <a:t>dianut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setiap</a:t>
            </a:r>
            <a:r>
              <a:rPr lang="en-US" altLang="en-US" dirty="0">
                <a:solidFill>
                  <a:schemeClr val="tx1"/>
                </a:solidFill>
              </a:rPr>
              <a:t> orang). </a:t>
            </a:r>
          </a:p>
          <a:p>
            <a:pPr marL="677863" indent="0">
              <a:buNone/>
              <a:tabLst>
                <a:tab pos="2746375" algn="l"/>
              </a:tabLst>
            </a:pPr>
            <a:r>
              <a:rPr lang="en-US" altLang="en-US" sz="1050" dirty="0">
                <a:solidFill>
                  <a:schemeClr val="tx1"/>
                </a:solidFill>
              </a:rPr>
              <a:t> </a:t>
            </a:r>
          </a:p>
          <a:p>
            <a:pPr marL="677863" indent="-354013">
              <a:buNone/>
              <a:tabLst>
                <a:tab pos="715963" algn="l"/>
              </a:tabLst>
            </a:pPr>
            <a:r>
              <a:rPr lang="en-US" altLang="en-US" dirty="0">
                <a:solidFill>
                  <a:schemeClr val="tx1"/>
                </a:solidFill>
              </a:rPr>
              <a:t>2.	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bersambungan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635000" indent="0">
              <a:buNone/>
              <a:tabLst>
                <a:tab pos="715963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Varibel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bersambungan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adalah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varisasi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memiliki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rangkaian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tingkatan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.  </a:t>
            </a:r>
            <a:r>
              <a:rPr lang="en-US" altLang="en-US" dirty="0" err="1">
                <a:solidFill>
                  <a:schemeClr val="tx1"/>
                </a:solidFill>
              </a:rPr>
              <a:t>Artinya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angka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besar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tinggi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jumlah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banyak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waktu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lama.</a:t>
            </a:r>
          </a:p>
          <a:p>
            <a:pPr marL="635000" indent="0">
              <a:buNone/>
              <a:tabLst>
                <a:tab pos="715963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</a:p>
          <a:p>
            <a:pPr marL="635000" indent="0">
              <a:buNone/>
              <a:tabLst>
                <a:tab pos="715963" algn="l"/>
              </a:tabLst>
            </a:pPr>
            <a:r>
              <a:rPr lang="en-US" altLang="en-US" dirty="0">
                <a:solidFill>
                  <a:schemeClr val="tx1"/>
                </a:solidFill>
              </a:rPr>
              <a:t>1. Tingkat </a:t>
            </a:r>
            <a:r>
              <a:rPr lang="en-US" altLang="en-US" dirty="0" err="1">
                <a:solidFill>
                  <a:schemeClr val="tx1"/>
                </a:solidFill>
              </a:rPr>
              <a:t>pendidikan</a:t>
            </a:r>
            <a:r>
              <a:rPr lang="en-US" altLang="en-US" dirty="0">
                <a:solidFill>
                  <a:schemeClr val="tx1"/>
                </a:solidFill>
              </a:rPr>
              <a:t>: 1. SD, 2. SLTP, 3. SLTA, 4. PT.</a:t>
            </a:r>
          </a:p>
          <a:p>
            <a:pPr marL="900113" indent="-265113">
              <a:buNone/>
            </a:pPr>
            <a:r>
              <a:rPr lang="en-US" altLang="en-US" dirty="0">
                <a:solidFill>
                  <a:schemeClr val="tx1"/>
                </a:solidFill>
              </a:rPr>
              <a:t>2.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 : 1. 0 – 4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, 2. 5 – 9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, 3. 10 – 14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,…</a:t>
            </a:r>
            <a:r>
              <a:rPr lang="en-US" altLang="en-US" dirty="0" err="1">
                <a:solidFill>
                  <a:schemeClr val="tx1"/>
                </a:solidFill>
              </a:rPr>
              <a:t>dst</a:t>
            </a:r>
            <a:endParaRPr lang="en-US" altLang="en-US" dirty="0">
              <a:solidFill>
                <a:schemeClr val="tx1"/>
              </a:solidFill>
            </a:endParaRPr>
          </a:p>
          <a:p>
            <a:pPr marL="900113" indent="-265113">
              <a:buNone/>
            </a:pPr>
            <a:r>
              <a:rPr lang="en-US" altLang="en-US" dirty="0">
                <a:solidFill>
                  <a:schemeClr val="tx1"/>
                </a:solidFill>
              </a:rPr>
              <a:t>3.	</a:t>
            </a:r>
            <a:r>
              <a:rPr lang="en-US" altLang="en-US" dirty="0" err="1">
                <a:solidFill>
                  <a:schemeClr val="tx1"/>
                </a:solidFill>
              </a:rPr>
              <a:t>Jumlah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anak</a:t>
            </a:r>
            <a:r>
              <a:rPr lang="en-US" altLang="en-US" dirty="0">
                <a:solidFill>
                  <a:schemeClr val="tx1"/>
                </a:solidFill>
              </a:rPr>
              <a:t> : 1 orang, 2 orang, 3 orang …..</a:t>
            </a:r>
            <a:r>
              <a:rPr lang="en-US" altLang="en-US" dirty="0" err="1">
                <a:solidFill>
                  <a:schemeClr val="tx1"/>
                </a:solidFill>
              </a:rPr>
              <a:t>dst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4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19000-FE32-E449-A1FD-9DE0226D9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496943" cy="5400600"/>
          </a:xfrm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tabLst>
                <a:tab pos="715963" algn="l"/>
              </a:tabLst>
            </a:pPr>
            <a:r>
              <a:rPr lang="en-US" altLang="en-US" b="1" dirty="0" err="1">
                <a:solidFill>
                  <a:schemeClr val="tx1"/>
                </a:solidFill>
              </a:rPr>
              <a:t>Berdasarkan</a:t>
            </a:r>
            <a:r>
              <a:rPr lang="en-US" altLang="en-US" b="1" dirty="0">
                <a:solidFill>
                  <a:schemeClr val="tx1"/>
                </a:solidFill>
              </a:rPr>
              <a:t> Tingkat </a:t>
            </a:r>
            <a:r>
              <a:rPr lang="en-US" altLang="en-US" b="1" dirty="0" err="1">
                <a:solidFill>
                  <a:schemeClr val="tx1"/>
                </a:solidFill>
              </a:rPr>
              <a:t>Pengukuran</a:t>
            </a:r>
            <a:r>
              <a:rPr lang="en-US" altLang="en-US" b="1" dirty="0">
                <a:solidFill>
                  <a:schemeClr val="tx1"/>
                </a:solidFill>
              </a:rPr>
              <a:t>:</a:t>
            </a:r>
          </a:p>
          <a:p>
            <a:pPr marL="635000" indent="-311150">
              <a:buFontTx/>
              <a:buAutoNum type="arabicPeriod"/>
            </a:pPr>
            <a:r>
              <a:rPr lang="en-US" altLang="en-US" b="1" dirty="0" err="1">
                <a:solidFill>
                  <a:schemeClr val="tx1"/>
                </a:solidFill>
              </a:rPr>
              <a:t>Variabel</a:t>
            </a:r>
            <a:r>
              <a:rPr lang="en-US" altLang="en-US" b="1" dirty="0">
                <a:solidFill>
                  <a:schemeClr val="tx1"/>
                </a:solidFill>
              </a:rPr>
              <a:t> Nominal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bertingkat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tetapi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berbeda</a:t>
            </a:r>
            <a:r>
              <a:rPr lang="en-US" altLang="en-US" dirty="0">
                <a:solidFill>
                  <a:schemeClr val="tx1"/>
                </a:solidFill>
              </a:rPr>
              <a:t>. </a:t>
            </a:r>
            <a:r>
              <a:rPr lang="en-US" altLang="en-US" dirty="0" err="1">
                <a:solidFill>
                  <a:schemeClr val="tx1"/>
                </a:solidFill>
              </a:rPr>
              <a:t>Bentuk</a:t>
            </a:r>
            <a:r>
              <a:rPr lang="en-US" altLang="en-US" dirty="0">
                <a:solidFill>
                  <a:schemeClr val="tx1"/>
                </a:solidFill>
              </a:rPr>
              <a:t> variable </a:t>
            </a:r>
            <a:r>
              <a:rPr lang="en-US" altLang="en-US" dirty="0" err="1">
                <a:solidFill>
                  <a:schemeClr val="tx1"/>
                </a:solidFill>
              </a:rPr>
              <a:t>ini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selalu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Deskrit</a:t>
            </a:r>
            <a:r>
              <a:rPr lang="en-US" altLang="en-US" dirty="0">
                <a:solidFill>
                  <a:schemeClr val="tx1"/>
                </a:solidFill>
              </a:rPr>
              <a:t>. (</a:t>
            </a: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Suku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</a:p>
          <a:p>
            <a:pPr marL="63500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1. </a:t>
            </a:r>
            <a:r>
              <a:rPr lang="en-US" altLang="en-US" dirty="0" err="1">
                <a:solidFill>
                  <a:schemeClr val="tx1"/>
                </a:solidFill>
              </a:rPr>
              <a:t>Sunda</a:t>
            </a:r>
            <a:r>
              <a:rPr lang="en-US" altLang="en-US" dirty="0">
                <a:solidFill>
                  <a:schemeClr val="tx1"/>
                </a:solidFill>
              </a:rPr>
              <a:t>, 2. Batak, 3. </a:t>
            </a:r>
            <a:r>
              <a:rPr lang="en-US" altLang="en-US" dirty="0" err="1">
                <a:solidFill>
                  <a:schemeClr val="tx1"/>
                </a:solidFill>
              </a:rPr>
              <a:t>Jawa</a:t>
            </a:r>
            <a:r>
              <a:rPr lang="en-US" altLang="en-US" dirty="0">
                <a:solidFill>
                  <a:schemeClr val="tx1"/>
                </a:solidFill>
              </a:rPr>
              <a:t>, 4. Dayak, 5. </a:t>
            </a:r>
            <a:r>
              <a:rPr lang="en-US" altLang="en-US" dirty="0" err="1">
                <a:solidFill>
                  <a:schemeClr val="tx1"/>
                </a:solidFill>
              </a:rPr>
              <a:t>Asmat</a:t>
            </a:r>
            <a:r>
              <a:rPr lang="en-US" altLang="en-US" dirty="0">
                <a:solidFill>
                  <a:schemeClr val="tx1"/>
                </a:solidFill>
              </a:rPr>
              <a:t>, ….</a:t>
            </a:r>
            <a:r>
              <a:rPr lang="en-US" altLang="en-US" dirty="0" err="1">
                <a:solidFill>
                  <a:schemeClr val="tx1"/>
                </a:solidFill>
              </a:rPr>
              <a:t>dst</a:t>
            </a:r>
            <a:r>
              <a:rPr lang="en-US" altLang="en-US" dirty="0">
                <a:solidFill>
                  <a:schemeClr val="tx1"/>
                </a:solidFill>
              </a:rPr>
              <a:t>).</a:t>
            </a:r>
          </a:p>
          <a:p>
            <a:pPr marL="63500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Angka-</a:t>
            </a:r>
            <a:r>
              <a:rPr lang="en-US" altLang="en-US" dirty="0" err="1">
                <a:solidFill>
                  <a:schemeClr val="tx1"/>
                </a:solidFill>
              </a:rPr>
              <a:t>angka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menandai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perbedaan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suku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satu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suku</a:t>
            </a:r>
            <a:r>
              <a:rPr lang="en-US" altLang="en-US" dirty="0">
                <a:solidFill>
                  <a:schemeClr val="tx1"/>
                </a:solidFill>
              </a:rPr>
              <a:t> yang lain.</a:t>
            </a:r>
          </a:p>
          <a:p>
            <a:pPr marL="722313" indent="0"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 marL="635000" indent="-311150">
              <a:buNone/>
            </a:pPr>
            <a:r>
              <a:rPr lang="en-US" altLang="en-US" b="1" dirty="0">
                <a:solidFill>
                  <a:schemeClr val="tx1"/>
                </a:solidFill>
              </a:rPr>
              <a:t>2.	</a:t>
            </a:r>
            <a:r>
              <a:rPr lang="en-US" altLang="en-US" b="1" dirty="0" err="1">
                <a:solidFill>
                  <a:schemeClr val="tx1"/>
                </a:solidFill>
              </a:rPr>
              <a:t>Variabel</a:t>
            </a:r>
            <a:r>
              <a:rPr lang="en-US" altLang="en-US" b="1" dirty="0">
                <a:solidFill>
                  <a:schemeClr val="tx1"/>
                </a:solidFill>
              </a:rPr>
              <a:t> Ordinal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secara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kualitas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tetapi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jarak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diketahui</a:t>
            </a:r>
            <a:r>
              <a:rPr lang="en-US" altLang="en-US" dirty="0">
                <a:solidFill>
                  <a:schemeClr val="tx1"/>
                </a:solidFill>
              </a:rPr>
              <a:t>. Ordinal </a:t>
            </a:r>
            <a:r>
              <a:rPr lang="en-US" altLang="en-US" dirty="0" err="1">
                <a:solidFill>
                  <a:schemeClr val="tx1"/>
                </a:solidFill>
              </a:rPr>
              <a:t>berasal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darai</a:t>
            </a:r>
            <a:r>
              <a:rPr lang="en-US" altLang="en-US" dirty="0">
                <a:solidFill>
                  <a:schemeClr val="tx1"/>
                </a:solidFill>
              </a:rPr>
              <a:t> kata Order (</a:t>
            </a:r>
            <a:r>
              <a:rPr lang="en-US" altLang="en-US" dirty="0" err="1">
                <a:solidFill>
                  <a:schemeClr val="tx1"/>
                </a:solidFill>
              </a:rPr>
              <a:t>urutan</a:t>
            </a:r>
            <a:r>
              <a:rPr lang="en-US" altLang="en-US" dirty="0">
                <a:solidFill>
                  <a:schemeClr val="tx1"/>
                </a:solidFill>
              </a:rPr>
              <a:t>), </a:t>
            </a:r>
            <a:r>
              <a:rPr lang="en-US" altLang="en-US" dirty="0" err="1">
                <a:solidFill>
                  <a:schemeClr val="tx1"/>
                </a:solidFill>
              </a:rPr>
              <a:t>sehingga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mengurutkan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berdasarkan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tingkatan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kualitas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63500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(</a:t>
            </a: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Kualifikasi</a:t>
            </a:r>
            <a:r>
              <a:rPr lang="en-US" altLang="en-US" dirty="0">
                <a:solidFill>
                  <a:schemeClr val="tx1"/>
                </a:solidFill>
              </a:rPr>
              <a:t> Nilai </a:t>
            </a:r>
            <a:r>
              <a:rPr lang="en-US" altLang="en-US" dirty="0" err="1">
                <a:solidFill>
                  <a:schemeClr val="tx1"/>
                </a:solidFill>
              </a:rPr>
              <a:t>Ujian</a:t>
            </a:r>
            <a:r>
              <a:rPr lang="en-US" altLang="en-US" dirty="0">
                <a:solidFill>
                  <a:schemeClr val="tx1"/>
                </a:solidFill>
              </a:rPr>
              <a:t>: 1. </a:t>
            </a:r>
            <a:r>
              <a:rPr lang="en-US" altLang="en-US" dirty="0" err="1">
                <a:solidFill>
                  <a:schemeClr val="tx1"/>
                </a:solidFill>
              </a:rPr>
              <a:t>Jelek</a:t>
            </a:r>
            <a:r>
              <a:rPr lang="en-US" altLang="en-US" dirty="0">
                <a:solidFill>
                  <a:schemeClr val="tx1"/>
                </a:solidFill>
              </a:rPr>
              <a:t>, 2. </a:t>
            </a:r>
            <a:r>
              <a:rPr lang="en-US" altLang="en-US" dirty="0" err="1">
                <a:solidFill>
                  <a:schemeClr val="tx1"/>
                </a:solidFill>
              </a:rPr>
              <a:t>Cukup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Baik</a:t>
            </a:r>
            <a:r>
              <a:rPr lang="en-US" altLang="en-US" dirty="0">
                <a:solidFill>
                  <a:schemeClr val="tx1"/>
                </a:solidFill>
              </a:rPr>
              <a:t>, 3. </a:t>
            </a:r>
            <a:r>
              <a:rPr lang="en-US" altLang="en-US" dirty="0" err="1">
                <a:solidFill>
                  <a:schemeClr val="tx1"/>
                </a:solidFill>
              </a:rPr>
              <a:t>Sangat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Baik</a:t>
            </a:r>
            <a:r>
              <a:rPr lang="en-US" altLang="en-US" dirty="0">
                <a:solidFill>
                  <a:schemeClr val="tx1"/>
                </a:solidFill>
              </a:rPr>
              <a:t>)</a:t>
            </a:r>
          </a:p>
          <a:p>
            <a:pPr marL="635000" indent="0">
              <a:buNone/>
            </a:pPr>
            <a:r>
              <a:rPr lang="en-US" altLang="en-US" dirty="0">
                <a:solidFill>
                  <a:schemeClr val="tx1"/>
                </a:solidFill>
              </a:rPr>
              <a:t>Angka-</a:t>
            </a:r>
            <a:r>
              <a:rPr lang="en-US" altLang="en-US" dirty="0" err="1">
                <a:solidFill>
                  <a:schemeClr val="tx1"/>
                </a:solidFill>
              </a:rPr>
              <a:t>angka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tingkatan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kualitas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ujian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49C2B-C6C1-944C-8598-E3A9ACD2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59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67543" y="1412776"/>
            <a:ext cx="8497069" cy="5092484"/>
          </a:xfrm>
          <a:ln w="254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50850" indent="-349250">
              <a:buNone/>
              <a:tabLst>
                <a:tab pos="715963" algn="l"/>
              </a:tabLst>
            </a:pPr>
            <a:r>
              <a:rPr lang="en-US" altLang="en-US" b="1" dirty="0"/>
              <a:t>3.	</a:t>
            </a:r>
            <a:r>
              <a:rPr lang="en-US" altLang="en-US" b="1" dirty="0" err="1">
                <a:solidFill>
                  <a:schemeClr val="tx1"/>
                </a:solidFill>
              </a:rPr>
              <a:t>Variabel</a:t>
            </a:r>
            <a:r>
              <a:rPr lang="en-US" altLang="en-US" b="1" dirty="0">
                <a:solidFill>
                  <a:schemeClr val="tx1"/>
                </a:solidFill>
              </a:rPr>
              <a:t> Interval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berjarak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tetapi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didasarkan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nol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mutlak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0">
              <a:buNone/>
              <a:tabLst>
                <a:tab pos="715963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: 1. 0-4 </a:t>
            </a:r>
            <a:r>
              <a:rPr lang="en-US" altLang="en-US" dirty="0" err="1">
                <a:solidFill>
                  <a:schemeClr val="tx1"/>
                </a:solidFill>
              </a:rPr>
              <a:t>th</a:t>
            </a:r>
            <a:r>
              <a:rPr lang="en-US" altLang="en-US" dirty="0">
                <a:solidFill>
                  <a:schemeClr val="tx1"/>
                </a:solidFill>
              </a:rPr>
              <a:t>, 2. 5-9 </a:t>
            </a:r>
            <a:r>
              <a:rPr lang="en-US" altLang="en-US" dirty="0" err="1">
                <a:solidFill>
                  <a:schemeClr val="tx1"/>
                </a:solidFill>
              </a:rPr>
              <a:t>th</a:t>
            </a:r>
            <a:r>
              <a:rPr lang="en-US" altLang="en-US" dirty="0">
                <a:solidFill>
                  <a:schemeClr val="tx1"/>
                </a:solidFill>
              </a:rPr>
              <a:t>, 3. 10-14 </a:t>
            </a:r>
            <a:r>
              <a:rPr lang="en-US" altLang="en-US" dirty="0" err="1">
                <a:solidFill>
                  <a:schemeClr val="tx1"/>
                </a:solidFill>
              </a:rPr>
              <a:t>th</a:t>
            </a:r>
            <a:r>
              <a:rPr lang="en-US" altLang="en-US" dirty="0">
                <a:solidFill>
                  <a:schemeClr val="tx1"/>
                </a:solidFill>
              </a:rPr>
              <a:t>, 4. 15-19 </a:t>
            </a:r>
            <a:r>
              <a:rPr lang="en-US" altLang="en-US" dirty="0" err="1">
                <a:solidFill>
                  <a:schemeClr val="tx1"/>
                </a:solidFill>
              </a:rPr>
              <a:t>th.</a:t>
            </a:r>
            <a:endParaRPr lang="en-US" altLang="en-US" dirty="0">
              <a:solidFill>
                <a:schemeClr val="tx1"/>
              </a:solidFill>
            </a:endParaRPr>
          </a:p>
          <a:p>
            <a:pPr marL="457200" indent="0">
              <a:buNone/>
              <a:tabLst>
                <a:tab pos="715963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Perbedaan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angka</a:t>
            </a:r>
            <a:r>
              <a:rPr lang="en-US" altLang="en-US" dirty="0">
                <a:solidFill>
                  <a:schemeClr val="tx1"/>
                </a:solidFill>
              </a:rPr>
              <a:t> 1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angka</a:t>
            </a:r>
            <a:r>
              <a:rPr lang="en-US" altLang="en-US" dirty="0">
                <a:solidFill>
                  <a:schemeClr val="tx1"/>
                </a:solidFill>
              </a:rPr>
              <a:t> 2, 3, dan 4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 masing-masing </a:t>
            </a:r>
            <a:r>
              <a:rPr lang="en-US" altLang="en-US" dirty="0" err="1">
                <a:solidFill>
                  <a:schemeClr val="tx1"/>
                </a:solidFill>
              </a:rPr>
              <a:t>menunjukkan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adanya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jarak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sama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5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-44450">
              <a:buNone/>
              <a:tabLst>
                <a:tab pos="715963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Dalam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perhitungan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dimulai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 0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.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 0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itu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kurang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dari</a:t>
            </a:r>
            <a:r>
              <a:rPr lang="en-US" altLang="en-US" dirty="0">
                <a:solidFill>
                  <a:schemeClr val="tx1"/>
                </a:solidFill>
              </a:rPr>
              <a:t> 1 </a:t>
            </a:r>
            <a:r>
              <a:rPr lang="en-US" altLang="en-US" dirty="0" err="1">
                <a:solidFill>
                  <a:schemeClr val="tx1"/>
                </a:solidFill>
              </a:rPr>
              <a:t>tahun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bukan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berarti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memiliki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umur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-354013">
              <a:buNone/>
              <a:tabLst>
                <a:tab pos="715963" algn="l"/>
              </a:tabLst>
            </a:pPr>
            <a:endParaRPr lang="en-US" altLang="en-US" dirty="0">
              <a:solidFill>
                <a:schemeClr val="tx1"/>
              </a:solidFill>
            </a:endParaRPr>
          </a:p>
          <a:p>
            <a:pPr marL="457200" indent="-354013">
              <a:buNone/>
            </a:pPr>
            <a:r>
              <a:rPr lang="en-US" altLang="en-US" dirty="0">
                <a:solidFill>
                  <a:schemeClr val="tx1"/>
                </a:solidFill>
              </a:rPr>
              <a:t>4.	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Rasio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variable yang </a:t>
            </a:r>
            <a:r>
              <a:rPr lang="en-US" altLang="en-US" dirty="0" err="1">
                <a:solidFill>
                  <a:schemeClr val="tx1"/>
                </a:solidFill>
              </a:rPr>
              <a:t>variasi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berjarak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nilai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ditentukan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berdasar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nol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mutlak</a:t>
            </a:r>
            <a:r>
              <a:rPr lang="en-US" altLang="en-US" dirty="0">
                <a:solidFill>
                  <a:schemeClr val="tx1"/>
                </a:solidFill>
              </a:rPr>
              <a:t>. Nilai pada variable </a:t>
            </a:r>
            <a:r>
              <a:rPr lang="en-US" altLang="en-US" dirty="0" err="1">
                <a:solidFill>
                  <a:schemeClr val="tx1"/>
                </a:solidFill>
              </a:rPr>
              <a:t>ini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kuantitas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jumlah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sebenarnya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-44450"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  <a:p>
            <a:pPr marL="457200" indent="-44450"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Pemilikan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Jumlah</a:t>
            </a:r>
            <a:r>
              <a:rPr lang="en-US" altLang="en-US" dirty="0">
                <a:solidFill>
                  <a:schemeClr val="tx1"/>
                </a:solidFill>
              </a:rPr>
              <a:t> Anak (</a:t>
            </a:r>
            <a:r>
              <a:rPr lang="en-US" altLang="en-US" dirty="0" err="1">
                <a:solidFill>
                  <a:schemeClr val="tx1"/>
                </a:solidFill>
              </a:rPr>
              <a:t>dalam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satuan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jiwa</a:t>
            </a:r>
            <a:r>
              <a:rPr lang="en-US" altLang="en-US" dirty="0">
                <a:solidFill>
                  <a:schemeClr val="tx1"/>
                </a:solidFill>
              </a:rPr>
              <a:t>): 0, 1, 2, 3, 4 …. </a:t>
            </a:r>
            <a:r>
              <a:rPr lang="en-US" altLang="en-US" dirty="0" err="1">
                <a:solidFill>
                  <a:schemeClr val="tx1"/>
                </a:solidFill>
              </a:rPr>
              <a:t>dst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457200" indent="-44450">
              <a:buNone/>
            </a:pPr>
            <a:r>
              <a:rPr lang="en-US" altLang="en-US" dirty="0">
                <a:solidFill>
                  <a:schemeClr val="tx1"/>
                </a:solidFill>
              </a:rPr>
              <a:t>Angka 0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</a:t>
            </a:r>
            <a:r>
              <a:rPr lang="en-US" altLang="en-US" dirty="0">
                <a:solidFill>
                  <a:schemeClr val="tx1"/>
                </a:solidFill>
              </a:rPr>
              <a:t> orang yang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memiliki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anak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sedangkan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angka-angka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berikutya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menunjuk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jumlah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anak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dimiliki</a:t>
            </a:r>
            <a:r>
              <a:rPr lang="en-US" altLang="en-US" dirty="0">
                <a:solidFill>
                  <a:schemeClr val="tx1"/>
                </a:solidFill>
              </a:rPr>
              <a:t>.  </a:t>
            </a:r>
          </a:p>
          <a:p>
            <a:pPr eaLnBrk="1" hangingPunct="1">
              <a:buFontTx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04141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328592"/>
          </a:xfrm>
          <a:ln w="254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Fungsi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Teoritik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:</a:t>
            </a:r>
          </a:p>
          <a:p>
            <a:pPr marL="623888" indent="-263525">
              <a:lnSpc>
                <a:spcPct val="11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1.	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Terikat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(dependent variable)</a:t>
            </a:r>
          </a:p>
          <a:p>
            <a:pPr marL="623888" indent="-263525">
              <a:lnSpc>
                <a:spcPct val="11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2.	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Bebas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(independent variable)</a:t>
            </a:r>
          </a:p>
          <a:p>
            <a:pPr marL="623888" indent="-263525">
              <a:lnSpc>
                <a:spcPct val="11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3.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Antara (intervening Variable)</a:t>
            </a:r>
          </a:p>
          <a:p>
            <a:pPr marL="623888" indent="-263525">
              <a:lnSpc>
                <a:spcPct val="11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4.	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Kendali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/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kontrol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623888" indent="-263525">
              <a:lnSpc>
                <a:spcPct val="11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5.	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Variabel</a:t>
            </a:r>
            <a:r>
              <a:rPr lang="en-US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Anteseden</a:t>
            </a: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708025" indent="-457200">
              <a:lnSpc>
                <a:spcPct val="110000"/>
              </a:lnSpc>
              <a:buFontTx/>
              <a:buAutoNum type="arabicPeriod" startAt="5"/>
              <a:defRPr/>
            </a:pPr>
            <a:endParaRPr lang="en-US" dirty="0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dipengaruhi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lain (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>
              <a:lnSpc>
                <a:spcPct val="110000"/>
              </a:lnSpc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menyebabkan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23850" indent="-309563">
              <a:lnSpc>
                <a:spcPct val="110000"/>
              </a:lnSpc>
              <a:defRPr/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Antara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dipengaruhi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terjadinya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selanjutnya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51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328592"/>
          </a:xfrm>
          <a:ln w="254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Kontrol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Kendali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memurnikan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23850" indent="0">
              <a:lnSpc>
                <a:spcPct val="110000"/>
              </a:lnSpc>
              <a:buNone/>
            </a:pPr>
            <a:r>
              <a:rPr lang="en-US" dirty="0" err="1">
                <a:solidFill>
                  <a:schemeClr val="tx1"/>
                </a:solidFill>
              </a:rPr>
              <a:t>Varibel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benar-benar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dipengaruhi</a:t>
            </a:r>
            <a:r>
              <a:rPr lang="en-US" dirty="0">
                <a:solidFill>
                  <a:schemeClr val="tx1"/>
                </a:solidFill>
              </a:rPr>
              <a:t> oleh variable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23850" indent="0">
              <a:lnSpc>
                <a:spcPct val="110000"/>
              </a:lnSpc>
              <a:buNone/>
            </a:pP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323850" indent="0">
              <a:lnSpc>
                <a:spcPct val="110000"/>
              </a:lnSpc>
              <a:buNone/>
            </a:pP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korelasi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akuntabilitas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DD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dikontrol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memasukkan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koefisien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korelasinya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disimpulkan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akuntabilitas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bukanlah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tunggal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Anteseden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mendahului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melatari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pada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.  </a:t>
            </a:r>
          </a:p>
          <a:p>
            <a:pPr marL="323850" indent="0">
              <a:lnSpc>
                <a:spcPct val="110000"/>
              </a:lnSpc>
              <a:buNone/>
            </a:pP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tergantung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keinginan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peniliti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memperluas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pengetahuannya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9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403648" y="690805"/>
            <a:ext cx="7272808" cy="850106"/>
          </a:xfrm>
          <a:noFill/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432FF"/>
                </a:solidFill>
                <a:latin typeface="Apple Casual" charset="0"/>
              </a:rPr>
              <a:t>UNSUR-UNSUR PENELITIAN KUANTITATIF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1187623" y="1897063"/>
            <a:ext cx="7488833" cy="4772297"/>
          </a:xfrm>
          <a:noFill/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altLang="en-US" sz="2000" dirty="0" err="1">
                <a:solidFill>
                  <a:srgbClr val="000090"/>
                </a:solidFill>
              </a:rPr>
              <a:t>Unsur-unsur</a:t>
            </a:r>
            <a:r>
              <a:rPr lang="en-US" altLang="en-US" sz="2000" dirty="0">
                <a:solidFill>
                  <a:srgbClr val="000090"/>
                </a:solidFill>
              </a:rPr>
              <a:t> </a:t>
            </a:r>
            <a:r>
              <a:rPr lang="en-US" altLang="en-US" sz="2000" dirty="0" err="1">
                <a:solidFill>
                  <a:srgbClr val="000090"/>
                </a:solidFill>
              </a:rPr>
              <a:t>pokok</a:t>
            </a:r>
            <a:r>
              <a:rPr lang="en-US" altLang="en-US" sz="2000" dirty="0">
                <a:solidFill>
                  <a:srgbClr val="000090"/>
                </a:solidFill>
              </a:rPr>
              <a:t> </a:t>
            </a:r>
            <a:r>
              <a:rPr lang="en-US" altLang="en-US" sz="2000" dirty="0" err="1">
                <a:solidFill>
                  <a:srgbClr val="000090"/>
                </a:solidFill>
              </a:rPr>
              <a:t>penelitian</a:t>
            </a:r>
            <a:r>
              <a:rPr lang="en-US" altLang="en-US" sz="2000" dirty="0">
                <a:solidFill>
                  <a:srgbClr val="000090"/>
                </a:solidFill>
              </a:rPr>
              <a:t> </a:t>
            </a:r>
            <a:r>
              <a:rPr lang="en-US" altLang="en-US" sz="2000" dirty="0" err="1">
                <a:solidFill>
                  <a:srgbClr val="000090"/>
                </a:solidFill>
              </a:rPr>
              <a:t>Kuantitatif</a:t>
            </a:r>
            <a:r>
              <a:rPr lang="en-US" altLang="en-US" sz="2000" dirty="0">
                <a:solidFill>
                  <a:srgbClr val="000090"/>
                </a:solidFill>
              </a:rPr>
              <a:t> </a:t>
            </a:r>
            <a:r>
              <a:rPr lang="en-US" altLang="en-US" sz="2000" dirty="0" err="1">
                <a:solidFill>
                  <a:srgbClr val="000090"/>
                </a:solidFill>
              </a:rPr>
              <a:t>meliputi</a:t>
            </a:r>
            <a:r>
              <a:rPr lang="en-US" altLang="en-US" sz="2000" dirty="0">
                <a:solidFill>
                  <a:srgbClr val="000090"/>
                </a:solidFill>
              </a:rPr>
              <a:t>: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KONSEP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PROPOSISI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TEORI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HIPOTESIS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VARIABEL</a:t>
            </a:r>
          </a:p>
          <a:p>
            <a:pPr marL="809625" indent="-449263">
              <a:buFont typeface="+mj-lt"/>
              <a:buAutoNum type="arabicPeriod"/>
            </a:pPr>
            <a:r>
              <a:rPr lang="en-US" altLang="en-US" sz="2000" b="1" dirty="0">
                <a:solidFill>
                  <a:srgbClr val="000090"/>
                </a:solidFill>
              </a:rPr>
              <a:t>DEFINISI OPERASIONAL</a:t>
            </a:r>
          </a:p>
          <a:p>
            <a:pPr marL="360363" indent="-350838"/>
            <a:endParaRPr lang="en-US" altLang="en-US" sz="2000" b="1" dirty="0">
              <a:solidFill>
                <a:srgbClr val="000090"/>
              </a:solidFill>
            </a:endParaRPr>
          </a:p>
          <a:p>
            <a:pPr marL="360363" indent="-350838"/>
            <a:r>
              <a:rPr lang="en-US" altLang="en-US" sz="2000" b="1" dirty="0" err="1">
                <a:solidFill>
                  <a:srgbClr val="000090"/>
                </a:solidFill>
              </a:rPr>
              <a:t>Untuk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memahami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keenam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unsur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pokok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penelitian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kuantitatif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tersebut</a:t>
            </a:r>
            <a:r>
              <a:rPr lang="en-US" altLang="en-US" sz="2000" b="1" dirty="0">
                <a:solidFill>
                  <a:srgbClr val="000090"/>
                </a:solidFill>
              </a:rPr>
              <a:t>, </a:t>
            </a:r>
            <a:r>
              <a:rPr lang="en-US" altLang="en-US" sz="2000" b="1" dirty="0" err="1">
                <a:solidFill>
                  <a:srgbClr val="000090"/>
                </a:solidFill>
              </a:rPr>
              <a:t>ikuti</a:t>
            </a:r>
            <a:r>
              <a:rPr lang="en-US" altLang="en-US" sz="2000" b="1" dirty="0">
                <a:solidFill>
                  <a:srgbClr val="000090"/>
                </a:solidFill>
              </a:rPr>
              <a:t> slide-slide </a:t>
            </a:r>
            <a:r>
              <a:rPr lang="en-US" altLang="en-US" sz="2000" b="1" dirty="0" err="1">
                <a:solidFill>
                  <a:srgbClr val="000090"/>
                </a:solidFill>
              </a:rPr>
              <a:t>berikut</a:t>
            </a:r>
            <a:r>
              <a:rPr lang="en-US" altLang="en-US" sz="2000" b="1" dirty="0">
                <a:solidFill>
                  <a:srgbClr val="000090"/>
                </a:solidFill>
              </a:rPr>
              <a:t> </a:t>
            </a:r>
            <a:r>
              <a:rPr lang="en-US" altLang="en-US" sz="2000" b="1" dirty="0" err="1">
                <a:solidFill>
                  <a:srgbClr val="000090"/>
                </a:solidFill>
              </a:rPr>
              <a:t>ini</a:t>
            </a:r>
            <a:r>
              <a:rPr lang="en-US" altLang="en-US" sz="2000" b="1" dirty="0">
                <a:solidFill>
                  <a:srgbClr val="00009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182383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1472777" y="675422"/>
            <a:ext cx="7066003" cy="735013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FF0000"/>
                </a:solidFill>
              </a:rPr>
              <a:t>HUBUNGAN ANTAR VARIABEL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256584"/>
          </a:xfrm>
          <a:ln w="25400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230188" indent="-230188">
              <a:lnSpc>
                <a:spcPct val="120000"/>
              </a:lnSpc>
            </a:pPr>
            <a:r>
              <a:rPr lang="en-US" altLang="en-US" sz="2000" b="1" dirty="0" err="1">
                <a:solidFill>
                  <a:schemeClr val="tx1"/>
                </a:solidFill>
              </a:rPr>
              <a:t>Hubungan</a:t>
            </a:r>
            <a:r>
              <a:rPr lang="en-US" altLang="en-US" sz="2000" b="1" dirty="0">
                <a:solidFill>
                  <a:schemeClr val="tx1"/>
                </a:solidFill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</a:rPr>
              <a:t>Simetris</a:t>
            </a:r>
            <a:r>
              <a:rPr lang="en-US" altLang="en-US" sz="2000" dirty="0">
                <a:solidFill>
                  <a:schemeClr val="tx1"/>
                </a:solidFill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</a:rPr>
              <a:t>yaitu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apabila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variabel</a:t>
            </a:r>
            <a:r>
              <a:rPr lang="en-US" altLang="en-US" sz="2000" dirty="0">
                <a:solidFill>
                  <a:schemeClr val="tx1"/>
                </a:solidFill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</a:rPr>
              <a:t>satu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tidak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dipengaruhi</a:t>
            </a:r>
            <a:r>
              <a:rPr lang="en-US" altLang="en-US" sz="2000" dirty="0">
                <a:solidFill>
                  <a:schemeClr val="tx1"/>
                </a:solidFill>
              </a:rPr>
              <a:t> oleh </a:t>
            </a:r>
            <a:r>
              <a:rPr lang="en-US" altLang="en-US" sz="2000" dirty="0" err="1">
                <a:solidFill>
                  <a:schemeClr val="tx1"/>
                </a:solidFill>
              </a:rPr>
              <a:t>variabel</a:t>
            </a:r>
            <a:r>
              <a:rPr lang="en-US" altLang="en-US" sz="2000" dirty="0">
                <a:solidFill>
                  <a:schemeClr val="tx1"/>
                </a:solidFill>
              </a:rPr>
              <a:t> yang lain, </a:t>
            </a:r>
            <a:r>
              <a:rPr lang="en-US" altLang="en-US" sz="2000" dirty="0" err="1">
                <a:solidFill>
                  <a:schemeClr val="tx1"/>
                </a:solidFill>
              </a:rPr>
              <a:t>kemungkinan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karena</a:t>
            </a:r>
            <a:r>
              <a:rPr lang="en-US" altLang="en-US" sz="2000" dirty="0">
                <a:solidFill>
                  <a:schemeClr val="tx1"/>
                </a:solidFill>
              </a:rPr>
              <a:t>: </a:t>
            </a:r>
          </a:p>
          <a:p>
            <a:pPr marL="490538" indent="-303213">
              <a:lnSpc>
                <a:spcPct val="120000"/>
              </a:lnSpc>
              <a:buFont typeface="Arial" charset="0"/>
              <a:buAutoNum type="arabicPeriod"/>
            </a:pPr>
            <a:r>
              <a:rPr lang="en-US" altLang="en-US" sz="2000" dirty="0" err="1">
                <a:solidFill>
                  <a:schemeClr val="tx1"/>
                </a:solidFill>
              </a:rPr>
              <a:t>Dua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lebih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variabel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merupakan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indikator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untuk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konsep</a:t>
            </a:r>
            <a:r>
              <a:rPr lang="en-US" altLang="en-US" sz="2000" dirty="0">
                <a:solidFill>
                  <a:schemeClr val="tx1"/>
                </a:solidFill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</a:rPr>
              <a:t>sama</a:t>
            </a:r>
            <a:r>
              <a:rPr lang="en-US" altLang="en-US" sz="2000" dirty="0">
                <a:solidFill>
                  <a:schemeClr val="tx1"/>
                </a:solidFill>
              </a:rPr>
              <a:t>. </a:t>
            </a:r>
            <a:r>
              <a:rPr lang="en-US" altLang="en-US" sz="2000" dirty="0" err="1">
                <a:solidFill>
                  <a:schemeClr val="tx1"/>
                </a:solidFill>
              </a:rPr>
              <a:t>Contoh</a:t>
            </a:r>
            <a:r>
              <a:rPr lang="en-US" altLang="en-US" sz="2000" dirty="0">
                <a:solidFill>
                  <a:schemeClr val="tx1"/>
                </a:solidFill>
              </a:rPr>
              <a:t>: </a:t>
            </a:r>
            <a:r>
              <a:rPr lang="en-US" altLang="en-US" sz="2000" dirty="0" err="1">
                <a:solidFill>
                  <a:schemeClr val="tx1"/>
                </a:solidFill>
              </a:rPr>
              <a:t>hubungan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antara</a:t>
            </a:r>
            <a:r>
              <a:rPr lang="en-US" altLang="en-US" sz="2000" dirty="0">
                <a:solidFill>
                  <a:schemeClr val="tx1"/>
                </a:solidFill>
              </a:rPr>
              <a:t>  “</a:t>
            </a:r>
            <a:r>
              <a:rPr lang="en-US" altLang="ja-JP" sz="2000" dirty="0" err="1">
                <a:solidFill>
                  <a:schemeClr val="tx1"/>
                </a:solidFill>
              </a:rPr>
              <a:t>jumlah</a:t>
            </a:r>
            <a:r>
              <a:rPr lang="en-US" altLang="ja-JP" sz="2000" dirty="0">
                <a:solidFill>
                  <a:schemeClr val="tx1"/>
                </a:solidFill>
              </a:rPr>
              <a:t> Calon </a:t>
            </a:r>
            <a:r>
              <a:rPr lang="en-US" altLang="ja-JP" sz="2000" dirty="0" err="1">
                <a:solidFill>
                  <a:schemeClr val="tx1"/>
                </a:solidFill>
              </a:rPr>
              <a:t>Kades</a:t>
            </a:r>
            <a:r>
              <a:rPr lang="en-US" altLang="en-US" sz="2000" dirty="0">
                <a:solidFill>
                  <a:schemeClr val="tx1"/>
                </a:solidFill>
              </a:rPr>
              <a:t>”</a:t>
            </a:r>
            <a:r>
              <a:rPr lang="en-US" altLang="ja-JP" sz="2000" dirty="0">
                <a:solidFill>
                  <a:schemeClr val="tx1"/>
                </a:solidFill>
              </a:rPr>
              <a:t> dg </a:t>
            </a:r>
            <a:r>
              <a:rPr lang="en-US" altLang="en-US" sz="2000" dirty="0">
                <a:solidFill>
                  <a:schemeClr val="tx1"/>
                </a:solidFill>
              </a:rPr>
              <a:t>“</a:t>
            </a:r>
            <a:r>
              <a:rPr lang="en-US" altLang="ja-JP" sz="2000" dirty="0" err="1">
                <a:solidFill>
                  <a:schemeClr val="tx1"/>
                </a:solidFill>
              </a:rPr>
              <a:t>jumlah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Pemilih</a:t>
            </a:r>
            <a:r>
              <a:rPr lang="en-US" altLang="en-US" sz="2000" dirty="0">
                <a:solidFill>
                  <a:schemeClr val="tx1"/>
                </a:solidFill>
              </a:rPr>
              <a:t>”</a:t>
            </a:r>
            <a:r>
              <a:rPr lang="en-US" altLang="ja-JP" sz="2000" dirty="0">
                <a:solidFill>
                  <a:schemeClr val="tx1"/>
                </a:solidFill>
              </a:rPr>
              <a:t>. </a:t>
            </a:r>
          </a:p>
          <a:p>
            <a:pPr marL="490538" indent="0">
              <a:lnSpc>
                <a:spcPct val="120000"/>
              </a:lnSpc>
              <a:buNone/>
            </a:pPr>
            <a:r>
              <a:rPr lang="en-US" altLang="ja-JP" sz="2000" dirty="0" err="1">
                <a:solidFill>
                  <a:schemeClr val="tx1"/>
                </a:solidFill>
              </a:rPr>
              <a:t>Kedua</a:t>
            </a:r>
            <a:r>
              <a:rPr lang="en-US" altLang="ja-JP" sz="2000" dirty="0">
                <a:solidFill>
                  <a:schemeClr val="tx1"/>
                </a:solidFill>
              </a:rPr>
              <a:t> variable </a:t>
            </a:r>
            <a:r>
              <a:rPr lang="en-US" altLang="ja-JP" sz="2000" dirty="0" err="1">
                <a:solidFill>
                  <a:schemeClr val="tx1"/>
                </a:solidFill>
              </a:rPr>
              <a:t>tsb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merupakan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indikator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konsep</a:t>
            </a:r>
            <a:r>
              <a:rPr lang="en-US" altLang="ja-JP" sz="2000" dirty="0">
                <a:solidFill>
                  <a:schemeClr val="tx1"/>
                </a:solidFill>
              </a:rPr>
              <a:t> “</a:t>
            </a:r>
            <a:r>
              <a:rPr lang="en-US" altLang="ja-JP" sz="2000" dirty="0" err="1">
                <a:solidFill>
                  <a:schemeClr val="tx1"/>
                </a:solidFill>
              </a:rPr>
              <a:t>partisipasi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politik</a:t>
            </a:r>
            <a:r>
              <a:rPr lang="en-US" altLang="ja-JP" sz="2000" dirty="0">
                <a:solidFill>
                  <a:schemeClr val="tx1"/>
                </a:solidFill>
              </a:rPr>
              <a:t>”. </a:t>
            </a:r>
          </a:p>
          <a:p>
            <a:pPr marL="490538" indent="-303213">
              <a:lnSpc>
                <a:spcPct val="120000"/>
              </a:lnSpc>
              <a:buFont typeface="Arial" charset="0"/>
              <a:buAutoNum type="arabicPeriod"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490538" indent="-303213">
              <a:lnSpc>
                <a:spcPct val="120000"/>
              </a:lnSpc>
              <a:buFont typeface="Arial" charset="0"/>
              <a:buAutoNum type="arabicPeriod" startAt="2"/>
            </a:pPr>
            <a:r>
              <a:rPr lang="en-US" altLang="en-US" sz="2000" dirty="0" err="1">
                <a:solidFill>
                  <a:schemeClr val="tx1"/>
                </a:solidFill>
              </a:rPr>
              <a:t>Dua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lebih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variabel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merupakan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akibat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dari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faktor</a:t>
            </a:r>
            <a:r>
              <a:rPr lang="en-US" altLang="en-US" sz="2000" dirty="0">
                <a:solidFill>
                  <a:schemeClr val="tx1"/>
                </a:solidFill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</a:rPr>
              <a:t>sama</a:t>
            </a:r>
            <a:r>
              <a:rPr lang="en-US" altLang="en-US" sz="2000" dirty="0">
                <a:solidFill>
                  <a:schemeClr val="tx1"/>
                </a:solidFill>
              </a:rPr>
              <a:t>.</a:t>
            </a:r>
          </a:p>
          <a:p>
            <a:pPr marL="490538" indent="0">
              <a:lnSpc>
                <a:spcPct val="120000"/>
              </a:lnSpc>
              <a:buNone/>
            </a:pPr>
            <a:r>
              <a:rPr lang="en-US" altLang="en-US" sz="2000" dirty="0" err="1">
                <a:solidFill>
                  <a:schemeClr val="tx1"/>
                </a:solidFill>
              </a:rPr>
              <a:t>Contoh</a:t>
            </a:r>
            <a:r>
              <a:rPr lang="en-US" altLang="en-US" sz="2000" dirty="0">
                <a:solidFill>
                  <a:schemeClr val="tx1"/>
                </a:solidFill>
              </a:rPr>
              <a:t>: </a:t>
            </a:r>
            <a:r>
              <a:rPr lang="en-US" altLang="en-US" sz="2000" dirty="0" err="1">
                <a:solidFill>
                  <a:schemeClr val="tx1"/>
                </a:solidFill>
              </a:rPr>
              <a:t>hubungan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antara</a:t>
            </a:r>
            <a:r>
              <a:rPr lang="en-US" altLang="en-US" sz="2000" dirty="0">
                <a:solidFill>
                  <a:schemeClr val="tx1"/>
                </a:solidFill>
              </a:rPr>
              <a:t> “</a:t>
            </a:r>
            <a:r>
              <a:rPr lang="en-US" altLang="ja-JP" sz="2000" dirty="0" err="1">
                <a:solidFill>
                  <a:schemeClr val="tx1"/>
                </a:solidFill>
              </a:rPr>
              <a:t>pertambahan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jumlah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kendaraan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bermotor</a:t>
            </a:r>
            <a:r>
              <a:rPr lang="en-US" altLang="en-US" sz="2000" dirty="0">
                <a:solidFill>
                  <a:schemeClr val="tx1"/>
                </a:solidFill>
              </a:rPr>
              <a:t>”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dengan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>
                <a:solidFill>
                  <a:schemeClr val="tx1"/>
                </a:solidFill>
              </a:rPr>
              <a:t>“</a:t>
            </a:r>
            <a:r>
              <a:rPr lang="en-US" altLang="ja-JP" sz="2000" dirty="0" err="1">
                <a:solidFill>
                  <a:schemeClr val="tx1"/>
                </a:solidFill>
              </a:rPr>
              <a:t>pertambahan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jumlah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rumah</a:t>
            </a:r>
            <a:r>
              <a:rPr lang="en-US" altLang="ja-JP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 err="1">
                <a:solidFill>
                  <a:schemeClr val="tx1"/>
                </a:solidFill>
              </a:rPr>
              <a:t>sakit</a:t>
            </a:r>
            <a:r>
              <a:rPr lang="en-US" altLang="en-US" sz="2000" dirty="0">
                <a:solidFill>
                  <a:schemeClr val="tx1"/>
                </a:solidFill>
              </a:rPr>
              <a:t>”. </a:t>
            </a:r>
            <a:r>
              <a:rPr lang="en-US" altLang="en-US" sz="2000" dirty="0" err="1">
                <a:solidFill>
                  <a:schemeClr val="tx1"/>
                </a:solidFill>
              </a:rPr>
              <a:t>Kedua</a:t>
            </a:r>
            <a:r>
              <a:rPr lang="en-US" altLang="en-US" sz="2000" dirty="0">
                <a:solidFill>
                  <a:schemeClr val="tx1"/>
                </a:solidFill>
              </a:rPr>
              <a:t> variable </a:t>
            </a:r>
            <a:r>
              <a:rPr lang="en-US" altLang="en-US" sz="2000" dirty="0" err="1">
                <a:solidFill>
                  <a:schemeClr val="tx1"/>
                </a:solidFill>
              </a:rPr>
              <a:t>ini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merupakan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akibat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dari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faktor</a:t>
            </a:r>
            <a:r>
              <a:rPr lang="en-US" altLang="en-US" sz="2000" dirty="0">
                <a:solidFill>
                  <a:schemeClr val="tx1"/>
                </a:solidFill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</a:rPr>
              <a:t>sama</a:t>
            </a:r>
            <a:r>
              <a:rPr lang="en-US" altLang="en-US" sz="2000" dirty="0">
                <a:solidFill>
                  <a:schemeClr val="tx1"/>
                </a:solidFill>
              </a:rPr>
              <a:t>, </a:t>
            </a:r>
            <a:r>
              <a:rPr lang="en-US" altLang="en-US" sz="2000" dirty="0" err="1">
                <a:solidFill>
                  <a:schemeClr val="tx1"/>
                </a:solidFill>
              </a:rPr>
              <a:t>yaitu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faktor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membaiknya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kondisi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ekonimi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masyarakat</a:t>
            </a:r>
            <a:r>
              <a:rPr lang="en-US" altLang="en-US" sz="2000" dirty="0">
                <a:solidFill>
                  <a:schemeClr val="tx1"/>
                </a:solidFill>
              </a:rPr>
              <a:t>.</a:t>
            </a:r>
          </a:p>
          <a:p>
            <a:pPr marL="490538" indent="0">
              <a:lnSpc>
                <a:spcPct val="120000"/>
              </a:lnSpc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490538" indent="-303213">
              <a:lnSpc>
                <a:spcPct val="120000"/>
              </a:lnSpc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3.	</a:t>
            </a:r>
            <a:r>
              <a:rPr lang="en-US" altLang="en-US" sz="2000" dirty="0" err="1">
                <a:solidFill>
                  <a:schemeClr val="tx1"/>
                </a:solidFill>
              </a:rPr>
              <a:t>Dua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lebih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variabel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berkaitan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secara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fungsional</a:t>
            </a:r>
            <a:r>
              <a:rPr lang="en-US" altLang="en-US" sz="2000" dirty="0">
                <a:solidFill>
                  <a:schemeClr val="tx1"/>
                </a:solidFill>
              </a:rPr>
              <a:t>.</a:t>
            </a:r>
          </a:p>
          <a:p>
            <a:pPr marL="1384300" indent="-893763">
              <a:lnSpc>
                <a:spcPct val="120000"/>
              </a:lnSpc>
              <a:buNone/>
            </a:pPr>
            <a:r>
              <a:rPr lang="en-US" altLang="en-US" sz="2000" dirty="0" err="1">
                <a:solidFill>
                  <a:schemeClr val="tx1"/>
                </a:solidFill>
              </a:rPr>
              <a:t>Contoh</a:t>
            </a:r>
            <a:r>
              <a:rPr lang="en-US" altLang="en-US" sz="2000" dirty="0">
                <a:solidFill>
                  <a:schemeClr val="tx1"/>
                </a:solidFill>
              </a:rPr>
              <a:t>: </a:t>
            </a:r>
            <a:r>
              <a:rPr lang="en-US" altLang="en-US" sz="2000" dirty="0" err="1">
                <a:solidFill>
                  <a:schemeClr val="tx1"/>
                </a:solidFill>
              </a:rPr>
              <a:t>hubungan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antara</a:t>
            </a:r>
            <a:r>
              <a:rPr lang="en-US" altLang="en-US" sz="2000" dirty="0">
                <a:solidFill>
                  <a:schemeClr val="tx1"/>
                </a:solidFill>
              </a:rPr>
              <a:t>  “</a:t>
            </a:r>
            <a:r>
              <a:rPr lang="en-US" altLang="en-US" sz="2000" dirty="0" err="1">
                <a:solidFill>
                  <a:schemeClr val="tx1"/>
                </a:solidFill>
              </a:rPr>
              <a:t>api</a:t>
            </a:r>
            <a:r>
              <a:rPr lang="en-US" altLang="en-US" sz="2000" dirty="0">
                <a:solidFill>
                  <a:schemeClr val="tx1"/>
                </a:solidFill>
              </a:rPr>
              <a:t>” </a:t>
            </a:r>
            <a:r>
              <a:rPr lang="en-US" altLang="en-US" sz="2000" dirty="0" err="1">
                <a:solidFill>
                  <a:schemeClr val="tx1"/>
                </a:solidFill>
              </a:rPr>
              <a:t>dengan</a:t>
            </a:r>
            <a:r>
              <a:rPr lang="en-US" altLang="en-US" sz="2000" dirty="0">
                <a:solidFill>
                  <a:schemeClr val="tx1"/>
                </a:solidFill>
              </a:rPr>
              <a:t> “</a:t>
            </a:r>
            <a:r>
              <a:rPr lang="en-US" altLang="en-US" sz="2000" dirty="0" err="1">
                <a:solidFill>
                  <a:schemeClr val="tx1"/>
                </a:solidFill>
              </a:rPr>
              <a:t>kebakaran</a:t>
            </a:r>
            <a:r>
              <a:rPr lang="en-US" altLang="en-US" sz="2000" dirty="0">
                <a:solidFill>
                  <a:schemeClr val="tx1"/>
                </a:solidFill>
              </a:rPr>
              <a:t>”. </a:t>
            </a:r>
          </a:p>
          <a:p>
            <a:pPr marL="1384300" indent="-893763">
              <a:buNone/>
            </a:pPr>
            <a:endParaRPr lang="en-US" altLang="ja-JP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13307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F319D-6CCB-B34A-907B-314FC9AA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484784"/>
            <a:ext cx="8071235" cy="5020476"/>
          </a:xfrm>
          <a:ln w="254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n-US" b="1" dirty="0" err="1">
                <a:solidFill>
                  <a:schemeClr val="tx1"/>
                </a:solidFill>
              </a:rPr>
              <a:t>Hubungan</a:t>
            </a:r>
            <a:r>
              <a:rPr lang="en-US" altLang="en-US" b="1" dirty="0">
                <a:solidFill>
                  <a:schemeClr val="tx1"/>
                </a:solidFill>
              </a:rPr>
              <a:t> Timbal-</a:t>
            </a:r>
            <a:r>
              <a:rPr lang="en-US" altLang="en-US" b="1" dirty="0" err="1">
                <a:solidFill>
                  <a:schemeClr val="tx1"/>
                </a:solidFill>
              </a:rPr>
              <a:t>balik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hubungan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antara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dua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saling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mempengaruhi</a:t>
            </a:r>
            <a:r>
              <a:rPr lang="en-US" altLang="en-US" dirty="0">
                <a:solidFill>
                  <a:schemeClr val="tx1"/>
                </a:solidFill>
              </a:rPr>
              <a:t>. </a:t>
            </a:r>
            <a:r>
              <a:rPr lang="en-US" altLang="en-US" dirty="0" err="1">
                <a:solidFill>
                  <a:schemeClr val="tx1"/>
                </a:solidFill>
              </a:rPr>
              <a:t>Artinya</a:t>
            </a:r>
            <a:r>
              <a:rPr lang="en-US" altLang="en-US" dirty="0">
                <a:solidFill>
                  <a:schemeClr val="tx1"/>
                </a:solidFill>
              </a:rPr>
              <a:t> pada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ketika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variable </a:t>
            </a:r>
            <a:r>
              <a:rPr lang="en-US" altLang="en-US" dirty="0" err="1">
                <a:solidFill>
                  <a:schemeClr val="tx1"/>
                </a:solidFill>
              </a:rPr>
              <a:t>berfungsi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sebagai</a:t>
            </a:r>
            <a:r>
              <a:rPr lang="en-US" altLang="en-US" dirty="0">
                <a:solidFill>
                  <a:schemeClr val="tx1"/>
                </a:solidFill>
              </a:rPr>
              <a:t> variable </a:t>
            </a:r>
            <a:r>
              <a:rPr lang="en-US" altLang="en-US" dirty="0" err="1">
                <a:solidFill>
                  <a:schemeClr val="tx1"/>
                </a:solidFill>
              </a:rPr>
              <a:t>bebas</a:t>
            </a:r>
            <a:r>
              <a:rPr lang="en-US" altLang="en-US" dirty="0">
                <a:solidFill>
                  <a:schemeClr val="tx1"/>
                </a:solidFill>
              </a:rPr>
              <a:t> dan pada </a:t>
            </a:r>
            <a:r>
              <a:rPr lang="en-US" altLang="en-US" dirty="0" err="1">
                <a:solidFill>
                  <a:schemeClr val="tx1"/>
                </a:solidFill>
              </a:rPr>
              <a:t>ketika</a:t>
            </a:r>
            <a:r>
              <a:rPr lang="en-US" altLang="en-US" dirty="0">
                <a:solidFill>
                  <a:schemeClr val="tx1"/>
                </a:solidFill>
              </a:rPr>
              <a:t> yang lain </a:t>
            </a:r>
            <a:r>
              <a:rPr lang="en-US" altLang="en-US" dirty="0" err="1">
                <a:solidFill>
                  <a:schemeClr val="tx1"/>
                </a:solidFill>
              </a:rPr>
              <a:t>berubah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sebagai</a:t>
            </a:r>
            <a:r>
              <a:rPr lang="en-US" altLang="en-US" dirty="0">
                <a:solidFill>
                  <a:schemeClr val="tx1"/>
                </a:solidFill>
              </a:rPr>
              <a:t> variable </a:t>
            </a:r>
            <a:r>
              <a:rPr lang="en-US" altLang="en-US" dirty="0" err="1">
                <a:solidFill>
                  <a:schemeClr val="tx1"/>
                </a:solidFill>
              </a:rPr>
              <a:t>terikat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demikian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sebaliknya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indent="19050">
              <a:lnSpc>
                <a:spcPct val="120000"/>
              </a:lnSpc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Misalnya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hubungan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antara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pemilikan</a:t>
            </a:r>
            <a:r>
              <a:rPr lang="en-US" altLang="en-US" dirty="0">
                <a:solidFill>
                  <a:schemeClr val="tx1"/>
                </a:solidFill>
              </a:rPr>
              <a:t> modal”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produksi</a:t>
            </a:r>
            <a:r>
              <a:rPr lang="en-US" altLang="en-US" dirty="0">
                <a:solidFill>
                  <a:schemeClr val="tx1"/>
                </a:solidFill>
              </a:rPr>
              <a:t>”. </a:t>
            </a:r>
          </a:p>
          <a:p>
            <a:pPr indent="19050">
              <a:lnSpc>
                <a:spcPct val="120000"/>
              </a:lnSpc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Berdasarkan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tersebut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ketika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pemilikan</a:t>
            </a:r>
            <a:r>
              <a:rPr lang="en-US" altLang="en-US" dirty="0">
                <a:solidFill>
                  <a:schemeClr val="tx1"/>
                </a:solidFill>
              </a:rPr>
              <a:t> modal </a:t>
            </a:r>
            <a:r>
              <a:rPr lang="en-US" altLang="en-US" dirty="0" err="1">
                <a:solidFill>
                  <a:schemeClr val="tx1"/>
                </a:solidFill>
              </a:rPr>
              <a:t>mempengaruhi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produksi</a:t>
            </a:r>
            <a:r>
              <a:rPr lang="en-US" altLang="en-US" dirty="0">
                <a:solidFill>
                  <a:schemeClr val="tx1"/>
                </a:solidFill>
              </a:rPr>
              <a:t>, dan pada Ketika yang lain 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produksi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mempengaruhi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pemilikan</a:t>
            </a:r>
            <a:r>
              <a:rPr lang="en-US" altLang="en-US" dirty="0">
                <a:solidFill>
                  <a:schemeClr val="tx1"/>
                </a:solidFill>
              </a:rPr>
              <a:t> modal. </a:t>
            </a:r>
          </a:p>
          <a:p>
            <a:pPr>
              <a:lnSpc>
                <a:spcPct val="120000"/>
              </a:lnSpc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en-US" b="1" dirty="0" err="1">
                <a:solidFill>
                  <a:schemeClr val="tx1"/>
                </a:solidFill>
              </a:rPr>
              <a:t>Hubungan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Asimetris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yaitu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hubungan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dua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di mana </a:t>
            </a:r>
            <a:r>
              <a:rPr lang="en-US" altLang="en-US" dirty="0" err="1">
                <a:solidFill>
                  <a:schemeClr val="tx1"/>
                </a:solidFill>
              </a:rPr>
              <a:t>satu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dipengaruhi</a:t>
            </a:r>
            <a:r>
              <a:rPr lang="en-US" altLang="en-US" dirty="0">
                <a:solidFill>
                  <a:schemeClr val="tx1"/>
                </a:solidFill>
              </a:rPr>
              <a:t> oleh </a:t>
            </a:r>
            <a:r>
              <a:rPr lang="en-US" altLang="en-US" dirty="0" err="1">
                <a:solidFill>
                  <a:schemeClr val="tx1"/>
                </a:solidFill>
              </a:rPr>
              <a:t>dua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lebih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yang lain. </a:t>
            </a:r>
          </a:p>
          <a:p>
            <a:pPr marL="317500" indent="0">
              <a:lnSpc>
                <a:spcPct val="120000"/>
              </a:lnSpc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hubungan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antara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pendidikan</a:t>
            </a:r>
            <a:r>
              <a:rPr lang="en-US" altLang="en-US" dirty="0">
                <a:solidFill>
                  <a:schemeClr val="tx1"/>
                </a:solidFill>
              </a:rPr>
              <a:t>”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sikap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politik</a:t>
            </a:r>
            <a:r>
              <a:rPr lang="en-US" altLang="en-US" dirty="0">
                <a:solidFill>
                  <a:schemeClr val="tx1"/>
                </a:solidFill>
              </a:rPr>
              <a:t>”; “lama jam </a:t>
            </a:r>
            <a:r>
              <a:rPr lang="en-US" altLang="en-US" dirty="0" err="1">
                <a:solidFill>
                  <a:schemeClr val="tx1"/>
                </a:solidFill>
              </a:rPr>
              <a:t>kerja</a:t>
            </a:r>
            <a:r>
              <a:rPr lang="en-US" altLang="en-US" dirty="0">
                <a:solidFill>
                  <a:schemeClr val="tx1"/>
                </a:solidFill>
              </a:rPr>
              <a:t>”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tingkat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pendapatan</a:t>
            </a:r>
            <a:r>
              <a:rPr lang="en-US" altLang="en-US" dirty="0">
                <a:solidFill>
                  <a:schemeClr val="tx1"/>
                </a:solidFill>
              </a:rPr>
              <a:t>”; “status social-</a:t>
            </a:r>
            <a:r>
              <a:rPr lang="en-US" altLang="en-US" dirty="0" err="1">
                <a:solidFill>
                  <a:schemeClr val="tx1"/>
                </a:solidFill>
              </a:rPr>
              <a:t>ekonomi</a:t>
            </a:r>
            <a:r>
              <a:rPr lang="en-US" altLang="en-US" dirty="0">
                <a:solidFill>
                  <a:schemeClr val="tx1"/>
                </a:solidFill>
              </a:rPr>
              <a:t>”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“</a:t>
            </a:r>
            <a:r>
              <a:rPr lang="en-US" altLang="en-US" dirty="0" err="1">
                <a:solidFill>
                  <a:schemeClr val="tx1"/>
                </a:solidFill>
              </a:rPr>
              <a:t>minat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bermigrasi</a:t>
            </a:r>
            <a:r>
              <a:rPr lang="en-US" altLang="en-US" dirty="0">
                <a:solidFill>
                  <a:schemeClr val="tx1"/>
                </a:solidFill>
              </a:rPr>
              <a:t>”; dan lain-lain.</a:t>
            </a:r>
          </a:p>
          <a:p>
            <a:pPr marL="317500" indent="0"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sz="2000" dirty="0">
                <a:solidFill>
                  <a:schemeClr val="tx1"/>
                </a:solidFill>
              </a:rPr>
              <a:t>Dalam penelitian kuantitatif, hubungan asimetris merupakan jenis hubungan antar variabel yang paling sering digunakan.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24DE4-F1BB-2140-AB1E-25EAE639E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28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1403648" y="631031"/>
            <a:ext cx="7135132" cy="73183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chemeClr val="tx1"/>
                </a:solidFill>
              </a:rPr>
              <a:t>MODEL HUBUNGAN VARIABEL ASIMETRIS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70000"/>
            <a:ext cx="8424936" cy="546978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1800" b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HUBUNGAN DUA VARIABEL (BIVARIAT):</a:t>
            </a:r>
          </a:p>
          <a:p>
            <a:pPr>
              <a:buFont typeface="Arial" charset="0"/>
              <a:buNone/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None/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 marL="4402138" indent="-3606800">
              <a:buFont typeface="Arial" charset="0"/>
              <a:buNone/>
              <a:defRPr/>
            </a:pPr>
            <a:r>
              <a:rPr lang="en-US" sz="18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VARIABEL BEBAS	 VARIABEL TERIKAT</a:t>
            </a:r>
          </a:p>
          <a:p>
            <a:pPr>
              <a:buFont typeface="Arial" charset="0"/>
              <a:buNone/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1800" b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HUBUNGAN LEBIH DARI DUA VARIABEL (MULTIVARIAT):</a:t>
            </a: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 indent="-65088">
              <a:buFont typeface="Arial" charset="0"/>
              <a:buNone/>
              <a:defRPr/>
            </a:pPr>
            <a:r>
              <a:rPr lang="en-US" sz="20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1</a:t>
            </a: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 indent="3797300">
              <a:buFont typeface="Arial" charset="0"/>
              <a:buNone/>
              <a:defRPr/>
            </a:pPr>
            <a:r>
              <a:rPr lang="en-US" sz="18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VARIABEL TERIKAT</a:t>
            </a: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  <a:p>
            <a:pPr indent="520700">
              <a:lnSpc>
                <a:spcPct val="150000"/>
              </a:lnSpc>
              <a:spcAft>
                <a:spcPts val="600"/>
              </a:spcAft>
              <a:buFont typeface="Arial" charset="0"/>
              <a:buNone/>
              <a:defRPr/>
            </a:pPr>
            <a:r>
              <a:rPr lang="en-US" sz="18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VARIABEL BEBAS	</a:t>
            </a:r>
          </a:p>
          <a:p>
            <a:pPr>
              <a:buFont typeface="Arial" charset="0"/>
              <a:buNone/>
              <a:defRPr/>
            </a:pPr>
            <a:endParaRPr lang="en-US" sz="1800" dirty="0">
              <a:solidFill>
                <a:srgbClr val="FF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4400" y="1751407"/>
            <a:ext cx="1714500" cy="419896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B</a:t>
            </a:r>
          </a:p>
        </p:txBody>
      </p:sp>
      <p:cxnSp>
        <p:nvCxnSpPr>
          <p:cNvPr id="6" name="Straight Arrow Connector 5"/>
          <p:cNvCxnSpPr>
            <a:cxnSpLocks noChangeShapeType="1"/>
            <a:endCxn id="7" idx="1"/>
          </p:cNvCxnSpPr>
          <p:nvPr/>
        </p:nvCxnSpPr>
        <p:spPr bwMode="auto">
          <a:xfrm flipV="1">
            <a:off x="2655888" y="2011757"/>
            <a:ext cx="1863725" cy="1707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19613" y="1801809"/>
            <a:ext cx="1714500" cy="419896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T</a:t>
            </a:r>
          </a:p>
        </p:txBody>
      </p:sp>
      <p:grpSp>
        <p:nvGrpSpPr>
          <p:cNvPr id="49158" name="Group 24"/>
          <p:cNvGrpSpPr>
            <a:grpSpLocks/>
          </p:cNvGrpSpPr>
          <p:nvPr/>
        </p:nvGrpSpPr>
        <p:grpSpPr bwMode="auto">
          <a:xfrm>
            <a:off x="914400" y="3479799"/>
            <a:ext cx="5319713" cy="2763044"/>
            <a:chOff x="914400" y="3698933"/>
            <a:chExt cx="5320427" cy="2762917"/>
          </a:xfrm>
        </p:grpSpPr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914400" y="3698933"/>
              <a:ext cx="1741722" cy="511151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latin typeface="+mn-lt"/>
                  <a:ea typeface="+mn-ea"/>
                </a:rPr>
                <a:t>B1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914400" y="4573606"/>
              <a:ext cx="1741722" cy="511151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latin typeface="+mn-lt"/>
                  <a:ea typeface="+mn-ea"/>
                </a:rPr>
                <a:t>B2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14400" y="5311759"/>
              <a:ext cx="1741722" cy="511151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latin typeface="+mn-lt"/>
                  <a:ea typeface="+mn-ea"/>
                </a:rPr>
                <a:t>B3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14400" y="6070549"/>
              <a:ext cx="1741722" cy="391301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latin typeface="+mn-lt"/>
                  <a:ea typeface="+mn-ea"/>
                </a:rPr>
                <a:t>B4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20097" y="4800608"/>
              <a:ext cx="1714730" cy="420673"/>
            </a:xfrm>
            <a:prstGeom prst="rect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 dirty="0">
                  <a:latin typeface="+mn-lt"/>
                  <a:ea typeface="+mn-ea"/>
                </a:rPr>
                <a:t>T</a:t>
              </a:r>
            </a:p>
          </p:txBody>
        </p:sp>
        <p:cxnSp>
          <p:nvCxnSpPr>
            <p:cNvPr id="17" name="Straight Arrow Connector 16"/>
            <p:cNvCxnSpPr>
              <a:cxnSpLocks noChangeShapeType="1"/>
            </p:cNvCxnSpPr>
            <p:nvPr/>
          </p:nvCxnSpPr>
          <p:spPr bwMode="auto">
            <a:xfrm flipV="1">
              <a:off x="2656122" y="5084757"/>
              <a:ext cx="1863975" cy="126676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Arrow Connector 18"/>
            <p:cNvCxnSpPr>
              <a:cxnSpLocks noChangeShapeType="1"/>
            </p:cNvCxnSpPr>
            <p:nvPr/>
          </p:nvCxnSpPr>
          <p:spPr bwMode="auto">
            <a:xfrm>
              <a:off x="2656122" y="3941810"/>
              <a:ext cx="1863975" cy="114294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0"/>
            <p:cNvCxnSpPr>
              <a:cxnSpLocks noChangeShapeType="1"/>
              <a:stCxn id="12" idx="3"/>
            </p:cNvCxnSpPr>
            <p:nvPr/>
          </p:nvCxnSpPr>
          <p:spPr bwMode="auto">
            <a:xfrm>
              <a:off x="2656122" y="4829181"/>
              <a:ext cx="1863975" cy="255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22"/>
            <p:cNvCxnSpPr>
              <a:cxnSpLocks noChangeShapeType="1"/>
              <a:stCxn id="13" idx="3"/>
            </p:cNvCxnSpPr>
            <p:nvPr/>
          </p:nvCxnSpPr>
          <p:spPr bwMode="auto">
            <a:xfrm flipV="1">
              <a:off x="2656122" y="5084757"/>
              <a:ext cx="1863975" cy="48257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 flipV="1">
            <a:off x="307145" y="2733675"/>
            <a:ext cx="8424936" cy="20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98022731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Arrow Connector 24"/>
          <p:cNvCxnSpPr>
            <a:cxnSpLocks noChangeShapeType="1"/>
            <a:stCxn id="20" idx="0"/>
            <a:endCxn id="18" idx="2"/>
          </p:cNvCxnSpPr>
          <p:nvPr/>
        </p:nvCxnSpPr>
        <p:spPr bwMode="auto">
          <a:xfrm rot="5400000" flipH="1" flipV="1">
            <a:off x="1099344" y="2886869"/>
            <a:ext cx="1235075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01" name="Title 3"/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9144000" cy="658018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marL="541338" algn="l">
              <a:spcAft>
                <a:spcPts val="2400"/>
              </a:spcAft>
              <a:tabLst>
                <a:tab pos="1082675" algn="l"/>
                <a:tab pos="3851275" algn="l"/>
                <a:tab pos="4933950" algn="l"/>
                <a:tab pos="6911975" algn="l"/>
              </a:tabLst>
            </a:pPr>
            <a:br>
              <a:rPr lang="en-US" altLang="en-US" sz="1800" b="1" dirty="0"/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          VARIABEL BEBAS	VARIABEL ANTARA	VARIABEL TERIKAT</a:t>
            </a: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   </a:t>
            </a:r>
            <a:br>
              <a:rPr lang="en-US" altLang="en-US" sz="18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 VARIABEL BEBAS		VARIABEL TERIKAT</a:t>
            </a: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  </a:t>
            </a:r>
            <a:br>
              <a:rPr lang="en-US" altLang="en-US" sz="18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VARIABEL KONTROL</a:t>
            </a:r>
            <a:br>
              <a:rPr lang="en-US" altLang="en-US" sz="2400" b="1" dirty="0">
                <a:solidFill>
                  <a:srgbClr val="FF0000"/>
                </a:solidFill>
              </a:rPr>
            </a:br>
            <a:br>
              <a:rPr lang="en-US" altLang="en-US" sz="2400" b="1" dirty="0">
                <a:solidFill>
                  <a:srgbClr val="FF0000"/>
                </a:solidFill>
              </a:rPr>
            </a:br>
            <a:br>
              <a:rPr lang="en-US" altLang="en-US" sz="2400" b="1" dirty="0">
                <a:solidFill>
                  <a:srgbClr val="FF0000"/>
                </a:solidFill>
              </a:rPr>
            </a:br>
            <a:br>
              <a:rPr lang="en-US" altLang="en-US" sz="2400" b="1" dirty="0">
                <a:solidFill>
                  <a:srgbClr val="FF0000"/>
                </a:solidFill>
              </a:rPr>
            </a:br>
            <a:br>
              <a:rPr lang="en-US" altLang="en-US" sz="2400" b="1" dirty="0">
                <a:solidFill>
                  <a:srgbClr val="FF0000"/>
                </a:solidFill>
              </a:rPr>
            </a:br>
            <a:r>
              <a:rPr lang="en-US" altLang="en-US" sz="1800" b="1" dirty="0">
                <a:solidFill>
                  <a:srgbClr val="FF0000"/>
                </a:solidFill>
              </a:rPr>
              <a:t>VARIABEL ANTESEDEN	VARIABEL BEBAS	VARIABEL TERIKAT</a:t>
            </a: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br>
              <a:rPr lang="en-US" altLang="en-US" sz="1800" b="1" dirty="0">
                <a:solidFill>
                  <a:srgbClr val="FF0000"/>
                </a:solidFill>
              </a:rPr>
            </a:b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1663" y="264252"/>
            <a:ext cx="2228850" cy="6238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09988" y="264252"/>
            <a:ext cx="2228850" cy="6238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A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3564" y="264252"/>
            <a:ext cx="1952625" cy="6238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385763"/>
            <a:ext cx="601663" cy="176213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2 </a:t>
            </a:r>
          </a:p>
        </p:txBody>
      </p:sp>
      <p:cxnSp>
        <p:nvCxnSpPr>
          <p:cNvPr id="14" name="Straight Arrow Connector 13"/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2830513" y="576196"/>
            <a:ext cx="879475" cy="0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  <a:endCxn id="7" idx="1"/>
          </p:cNvCxnSpPr>
          <p:nvPr/>
        </p:nvCxnSpPr>
        <p:spPr bwMode="auto">
          <a:xfrm>
            <a:off x="5937252" y="575402"/>
            <a:ext cx="976312" cy="1587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2519363"/>
            <a:ext cx="457200" cy="500062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3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1663" y="1646238"/>
            <a:ext cx="2228850" cy="6238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824413" y="1646238"/>
            <a:ext cx="2230437" cy="62388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T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01663" y="3505200"/>
            <a:ext cx="2228850" cy="6238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K</a:t>
            </a:r>
          </a:p>
        </p:txBody>
      </p:sp>
      <p:cxnSp>
        <p:nvCxnSpPr>
          <p:cNvPr id="22" name="Straight Arrow Connector 21"/>
          <p:cNvCxnSpPr>
            <a:cxnSpLocks noChangeShapeType="1"/>
            <a:stCxn id="18" idx="3"/>
            <a:endCxn id="19" idx="1"/>
          </p:cNvCxnSpPr>
          <p:nvPr/>
        </p:nvCxnSpPr>
        <p:spPr bwMode="auto">
          <a:xfrm>
            <a:off x="2830513" y="1957388"/>
            <a:ext cx="19939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Arrow Connector 30"/>
          <p:cNvCxnSpPr>
            <a:cxnSpLocks noChangeShapeType="1"/>
            <a:stCxn id="20" idx="3"/>
            <a:endCxn id="19" idx="2"/>
          </p:cNvCxnSpPr>
          <p:nvPr/>
        </p:nvCxnSpPr>
        <p:spPr bwMode="auto">
          <a:xfrm flipV="1">
            <a:off x="2830513" y="2270125"/>
            <a:ext cx="3108325" cy="15462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>
            <a:off x="0" y="1354138"/>
            <a:ext cx="91440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 flipV="1">
            <a:off x="0" y="4768850"/>
            <a:ext cx="9144000" cy="206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00077" y="4959350"/>
            <a:ext cx="2228850" cy="62230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As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708402" y="4959350"/>
            <a:ext cx="2228850" cy="62230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B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6913564" y="4959350"/>
            <a:ext cx="1952625" cy="62230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+mn-lt"/>
                <a:ea typeface="+mn-ea"/>
              </a:rPr>
              <a:t>T</a:t>
            </a:r>
          </a:p>
        </p:txBody>
      </p:sp>
      <p:cxnSp>
        <p:nvCxnSpPr>
          <p:cNvPr id="39" name="Straight Arrow Connector 38"/>
          <p:cNvCxnSpPr>
            <a:cxnSpLocks noChangeShapeType="1"/>
            <a:stCxn id="36" idx="3"/>
            <a:endCxn id="37" idx="1"/>
          </p:cNvCxnSpPr>
          <p:nvPr/>
        </p:nvCxnSpPr>
        <p:spPr bwMode="auto">
          <a:xfrm>
            <a:off x="2828927" y="5270500"/>
            <a:ext cx="879475" cy="1588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Arrow Connector 39"/>
          <p:cNvCxnSpPr>
            <a:cxnSpLocks noChangeShapeType="1"/>
            <a:endCxn id="38" idx="1"/>
          </p:cNvCxnSpPr>
          <p:nvPr/>
        </p:nvCxnSpPr>
        <p:spPr bwMode="auto">
          <a:xfrm>
            <a:off x="5937252" y="5268913"/>
            <a:ext cx="976312" cy="1587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52705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+mn-lt"/>
                <a:ea typeface="+mn-ea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09095924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F319D-6CCB-B34A-907B-314FC9AAD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82" y="1484784"/>
            <a:ext cx="8071235" cy="5020476"/>
          </a:xfrm>
          <a:ln w="254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Definisi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Operasional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Definisi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operasional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adalah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penjabaran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prosedur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pengujian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memberikan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kriteria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bagi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penerapan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konsep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secara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empirik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kata lain, </a:t>
            </a:r>
            <a:r>
              <a:rPr lang="en-US" altLang="en-US" dirty="0" err="1">
                <a:solidFill>
                  <a:schemeClr val="tx1"/>
                </a:solidFill>
              </a:rPr>
              <a:t>definisi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operasional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merupakan</a:t>
            </a:r>
            <a:r>
              <a:rPr lang="en-US" altLang="en-US" dirty="0">
                <a:solidFill>
                  <a:schemeClr val="tx1"/>
                </a:solidFill>
              </a:rPr>
              <a:t> proses </a:t>
            </a:r>
            <a:r>
              <a:rPr lang="en-US" altLang="en-US" dirty="0" err="1">
                <a:solidFill>
                  <a:schemeClr val="tx1"/>
                </a:solidFill>
              </a:rPr>
              <a:t>pengubahan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dari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konsep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atau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rgbClr val="FF0000"/>
                </a:solidFill>
              </a:rPr>
              <a:t>abstrak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diwujudkan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keadaan</a:t>
            </a:r>
            <a:r>
              <a:rPr lang="en-US" altLang="en-US" dirty="0">
                <a:solidFill>
                  <a:schemeClr val="tx1"/>
                </a:solidFill>
              </a:rPr>
              <a:t>/ </a:t>
            </a:r>
            <a:r>
              <a:rPr lang="en-US" altLang="en-US" dirty="0" err="1">
                <a:solidFill>
                  <a:schemeClr val="tx1"/>
                </a:solidFill>
              </a:rPr>
              <a:t>kejadian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konkrit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sehingga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dapat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diobservasi</a:t>
            </a:r>
            <a:r>
              <a:rPr lang="en-US" altLang="en-US" dirty="0">
                <a:solidFill>
                  <a:schemeClr val="tx1"/>
                </a:solidFill>
                <a:sym typeface="Wingdings" charset="2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en-US" dirty="0">
              <a:solidFill>
                <a:schemeClr val="tx1"/>
              </a:solidFill>
              <a:sym typeface="Wingdings" charset="2"/>
            </a:endParaRPr>
          </a:p>
          <a:p>
            <a:pPr>
              <a:lnSpc>
                <a:spcPct val="110000"/>
              </a:lnSpc>
            </a:pPr>
            <a:r>
              <a:rPr lang="en-US" altLang="en-US" dirty="0" err="1">
                <a:solidFill>
                  <a:schemeClr val="tx1"/>
                </a:solidFill>
              </a:rPr>
              <a:t>Dengan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demikian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Definisi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Operasional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merupakan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petunjuk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tentang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cara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dilakukan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peneliti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mengukur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suatu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variabel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tx1"/>
                </a:solidFill>
              </a:rPr>
              <a:t> </a:t>
            </a:r>
          </a:p>
          <a:p>
            <a:pPr marL="360363" indent="0">
              <a:lnSpc>
                <a:spcPct val="110000"/>
              </a:lnSpc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Definisi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Operasional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  <a:p>
            <a:pPr marL="360363" indent="0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tx1"/>
                </a:solidFill>
              </a:rPr>
              <a:t>Tingkat Pendidikan </a:t>
            </a:r>
            <a:r>
              <a:rPr lang="en-US" altLang="en-US" dirty="0" err="1">
                <a:solidFill>
                  <a:schemeClr val="tx1"/>
                </a:solidFill>
              </a:rPr>
              <a:t>adalah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pemilikan</a:t>
            </a:r>
            <a:r>
              <a:rPr lang="en-US" altLang="en-US" dirty="0">
                <a:solidFill>
                  <a:schemeClr val="tx1"/>
                </a:solidFill>
              </a:rPr>
              <a:t> ijazah </a:t>
            </a:r>
            <a:r>
              <a:rPr lang="en-US" altLang="en-US" dirty="0" err="1">
                <a:solidFill>
                  <a:schemeClr val="tx1"/>
                </a:solidFill>
              </a:rPr>
              <a:t>terakhir</a:t>
            </a:r>
            <a:r>
              <a:rPr lang="en-US" altLang="en-US" dirty="0">
                <a:solidFill>
                  <a:schemeClr val="tx1"/>
                </a:solidFill>
              </a:rPr>
              <a:t> yang </a:t>
            </a:r>
            <a:r>
              <a:rPr lang="en-US" altLang="en-US" dirty="0" err="1">
                <a:solidFill>
                  <a:schemeClr val="tx1"/>
                </a:solidFill>
              </a:rPr>
              <a:t>diperoleh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selama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menempuh</a:t>
            </a:r>
            <a:r>
              <a:rPr lang="en-US" altLang="en-US" dirty="0">
                <a:solidFill>
                  <a:schemeClr val="tx1"/>
                </a:solidFill>
              </a:rPr>
              <a:t> Pendidikan formal.</a:t>
            </a:r>
          </a:p>
          <a:p>
            <a:pPr>
              <a:lnSpc>
                <a:spcPct val="80000"/>
              </a:lnSpc>
            </a:pPr>
            <a:endParaRPr lang="en-US" altLang="en-US" sz="1050" dirty="0">
              <a:solidFill>
                <a:schemeClr val="tx1"/>
              </a:solidFill>
            </a:endParaRPr>
          </a:p>
          <a:p>
            <a:pPr marL="317500" indent="0">
              <a:lnSpc>
                <a:spcPct val="80000"/>
              </a:lnSpc>
              <a:buNone/>
              <a:tabLst>
                <a:tab pos="2208213" algn="l"/>
              </a:tabLst>
            </a:pPr>
            <a:r>
              <a:rPr lang="en-US" altLang="en-US" b="1" dirty="0" err="1">
                <a:solidFill>
                  <a:schemeClr val="tx1"/>
                </a:solidFill>
              </a:rPr>
              <a:t>Konsep</a:t>
            </a:r>
            <a:r>
              <a:rPr lang="en-US" altLang="en-US" b="1" dirty="0">
                <a:solidFill>
                  <a:schemeClr val="tx1"/>
                </a:solidFill>
              </a:rPr>
              <a:t>/variable	:	          Tingkat </a:t>
            </a:r>
            <a:r>
              <a:rPr lang="en-US" altLang="en-US" b="1" dirty="0" err="1">
                <a:solidFill>
                  <a:schemeClr val="tx1"/>
                </a:solidFill>
              </a:rPr>
              <a:t>pendidikan</a:t>
            </a:r>
            <a:r>
              <a:rPr lang="en-US" altLang="en-US" b="1" dirty="0">
                <a:solidFill>
                  <a:schemeClr val="tx1"/>
                </a:solidFill>
              </a:rPr>
              <a:t>	-------   </a:t>
            </a:r>
            <a:r>
              <a:rPr lang="en-US" altLang="en-US" b="1" dirty="0" err="1">
                <a:solidFill>
                  <a:schemeClr val="tx1"/>
                </a:solidFill>
              </a:rPr>
              <a:t>abstrak</a:t>
            </a:r>
            <a:endParaRPr lang="en-US" altLang="en-US" dirty="0">
              <a:solidFill>
                <a:schemeClr val="tx1"/>
              </a:solidFill>
            </a:endParaRPr>
          </a:p>
          <a:p>
            <a:pPr marL="317500" indent="0">
              <a:lnSpc>
                <a:spcPct val="80000"/>
              </a:lnSpc>
              <a:buNone/>
              <a:tabLst>
                <a:tab pos="2208213" algn="l"/>
              </a:tabLst>
            </a:pPr>
            <a:r>
              <a:rPr lang="en-US" altLang="en-US" b="1" dirty="0">
                <a:solidFill>
                  <a:schemeClr val="tx1"/>
                </a:solidFill>
              </a:rPr>
              <a:t> </a:t>
            </a:r>
            <a:br>
              <a:rPr lang="en-US" altLang="en-US" dirty="0">
                <a:solidFill>
                  <a:schemeClr val="tx1"/>
                </a:solidFill>
              </a:rPr>
            </a:br>
            <a:endParaRPr lang="en-US" altLang="en-US" dirty="0">
              <a:solidFill>
                <a:schemeClr val="tx1"/>
              </a:solidFill>
            </a:endParaRPr>
          </a:p>
          <a:p>
            <a:pPr marL="317500" indent="0">
              <a:lnSpc>
                <a:spcPct val="80000"/>
              </a:lnSpc>
              <a:buNone/>
              <a:tabLst>
                <a:tab pos="2208213" algn="l"/>
              </a:tabLst>
            </a:pPr>
            <a:r>
              <a:rPr lang="en-US" altLang="en-US" b="1" dirty="0" err="1">
                <a:solidFill>
                  <a:schemeClr val="tx1"/>
                </a:solidFill>
              </a:rPr>
              <a:t>Definisi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</a:rPr>
              <a:t>operasional</a:t>
            </a:r>
            <a:r>
              <a:rPr lang="en-US" altLang="en-US" b="1" dirty="0">
                <a:solidFill>
                  <a:schemeClr val="tx1"/>
                </a:solidFill>
              </a:rPr>
              <a:t>	:		</a:t>
            </a:r>
            <a:r>
              <a:rPr lang="en-US" altLang="en-US" b="1" dirty="0" err="1">
                <a:solidFill>
                  <a:schemeClr val="tx1"/>
                </a:solidFill>
              </a:rPr>
              <a:t>Pemilikan</a:t>
            </a:r>
            <a:r>
              <a:rPr lang="en-US" altLang="en-US" b="1" dirty="0">
                <a:solidFill>
                  <a:schemeClr val="tx1"/>
                </a:solidFill>
              </a:rPr>
              <a:t> ijazah </a:t>
            </a:r>
            <a:r>
              <a:rPr lang="en-US" altLang="en-US" b="1" dirty="0" err="1">
                <a:solidFill>
                  <a:schemeClr val="tx1"/>
                </a:solidFill>
              </a:rPr>
              <a:t>terakhir</a:t>
            </a:r>
            <a:r>
              <a:rPr lang="en-US" altLang="en-US" b="1" dirty="0">
                <a:solidFill>
                  <a:schemeClr val="tx1"/>
                </a:solidFill>
              </a:rPr>
              <a:t>  -------   </a:t>
            </a:r>
            <a:r>
              <a:rPr lang="en-US" altLang="en-US" b="1" dirty="0" err="1">
                <a:solidFill>
                  <a:schemeClr val="tx1"/>
                </a:solidFill>
              </a:rPr>
              <a:t>konkrit</a:t>
            </a:r>
            <a:endParaRPr lang="en-US" altLang="en-US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24DE4-F1BB-2140-AB1E-25EAE639E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280168D-6079-AB40-9F6D-44CCD8E067D7}"/>
              </a:ext>
            </a:extLst>
          </p:cNvPr>
          <p:cNvSpPr/>
          <p:nvPr/>
        </p:nvSpPr>
        <p:spPr>
          <a:xfrm>
            <a:off x="1691680" y="764704"/>
            <a:ext cx="4248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</a:rPr>
              <a:t>DEFINISI  OPERASIONAL</a:t>
            </a:r>
            <a:endParaRPr lang="id-ID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362814-5673-D24F-A352-BDD834CA9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5569804"/>
            <a:ext cx="368300" cy="609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788A5E-CD87-554A-9AC8-F78F988CB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5603158"/>
            <a:ext cx="368300" cy="609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E9BF5B-E3A1-B64E-B0DE-B7381509A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336" y="5588731"/>
            <a:ext cx="3683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444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340768"/>
            <a:ext cx="8352928" cy="5400600"/>
          </a:xfrm>
          <a:noFill/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80000"/>
              </a:lnSpc>
              <a:tabLst>
                <a:tab pos="715963" algn="l"/>
              </a:tabLst>
              <a:defRPr/>
            </a:pPr>
            <a:endParaRPr lang="en-US" sz="1400" dirty="0">
              <a:solidFill>
                <a:schemeClr val="bg1"/>
              </a:solidFill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6400" b="1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b="1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pengertian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adalah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ide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gagasan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bersifat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menggambarkan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sosial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maupun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alami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</a:t>
            </a:r>
          </a:p>
          <a:p>
            <a:pPr algn="just"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Orang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mengenali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suatu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realitas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tertentu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karena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gambaran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/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bayangan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realitas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pikirannnya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marL="317500" indent="0" algn="just" eaLnBrk="1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Contoh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:</a:t>
            </a:r>
          </a:p>
          <a:p>
            <a:pPr marL="317500" indent="0" algn="just" eaLnBrk="1" hangingPunct="1">
              <a:lnSpc>
                <a:spcPct val="120000"/>
              </a:lnSpc>
              <a:spcBef>
                <a:spcPts val="0"/>
              </a:spcBef>
              <a:buNone/>
              <a:tabLst>
                <a:tab pos="715963" algn="l"/>
              </a:tabLst>
              <a:defRPr/>
            </a:pP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Orang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mengenal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“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kereta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api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”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karena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pikirannya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bayangan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(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gambaran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)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tentang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sebentuk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disebut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kereta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api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tanpa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harus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memasukkan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konkretnya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kepalanya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marL="317500" indent="0" algn="just" eaLnBrk="1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715963" algn="l"/>
              </a:tabLst>
              <a:defRPr/>
            </a:pP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Dengan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kata lain, orang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mengenali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kereta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api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karena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tentang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kereta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api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Manusia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membangun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dengan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cara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menggeneralisasi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fakta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empirik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ciri-ciri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sama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menjadi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Proses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membangun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disebut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konseptualisasi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715963" algn="l"/>
              </a:tabLst>
              <a:defRPr/>
            </a:pP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Konseptualisasi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adalah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pengubahan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terobservasi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(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fakta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empirik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)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ke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gagasan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bersifat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abstrak</a:t>
            </a:r>
            <a:r>
              <a:rPr lang="en-US" sz="6400" dirty="0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Konseptualisasi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bertujuan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menyederhanakan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kompleks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/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rumit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sehingga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memudahkan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mengidentifikasi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dan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mengklasifikasi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6400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tersebut</a:t>
            </a:r>
            <a:r>
              <a:rPr lang="en-US" sz="6400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FDEACE-B775-8740-84E2-0531822B043A}"/>
              </a:ext>
            </a:extLst>
          </p:cNvPr>
          <p:cNvSpPr txBox="1"/>
          <p:nvPr/>
        </p:nvSpPr>
        <p:spPr>
          <a:xfrm>
            <a:off x="1423735" y="734326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rgbClr val="0432FF"/>
                </a:solidFill>
              </a:rPr>
              <a:t>1. KONSEP</a:t>
            </a:r>
          </a:p>
        </p:txBody>
      </p:sp>
    </p:spTree>
    <p:extLst>
      <p:ext uri="{BB962C8B-B14F-4D97-AF65-F5344CB8AC3E}">
        <p14:creationId xmlns:p14="http://schemas.microsoft.com/office/powerpoint/2010/main" val="67221016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8064896" cy="5328593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Dengan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demikian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pula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diartikan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generalisasi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dari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sekelompok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tertentu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sehingga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dipakai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menggambarkan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fenomena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karakteristik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/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atribut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sama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marL="3175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Contoh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:</a:t>
            </a:r>
          </a:p>
          <a:p>
            <a:pPr marL="3175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Ada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ciri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utama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sama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misalnya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: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pedang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keris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tombak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mandau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pistol,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bom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bambu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runcing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dan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sebagainya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</a:t>
            </a:r>
          </a:p>
          <a:p>
            <a:pPr marL="3175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tersebut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memiliki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ciri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utama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sama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yaitu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digunakan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untuk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melukai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atau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membunuh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makhluk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hidup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hewan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manusia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),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maka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disederhanakan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dengan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cara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menggeneralisasi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menjdai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“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Senjata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  </a:t>
            </a:r>
          </a:p>
          <a:p>
            <a:pPr marL="3175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Dengan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menyederhanakan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dapat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melukai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membunuh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makhluk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hidup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menjadi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senjata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maka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akan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mempermudah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embuat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klasifikasi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misalnya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dalam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suatu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peraturan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cukup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menyatakan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“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Dilarang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membawa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Senjata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”,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sehingga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tidak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perlu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menyebut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berbagai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benda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yang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bentuknya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sangat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bervariasi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itu</a:t>
            </a:r>
            <a:r>
              <a:rPr lang="en-US" dirty="0">
                <a:solidFill>
                  <a:sysClr val="windowText" lastClr="000000"/>
                </a:solidFill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4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620688"/>
            <a:ext cx="3326716" cy="6778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/>
              <a:t>FUNGSI KONSEP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605220" y="1412776"/>
            <a:ext cx="8287260" cy="5256584"/>
          </a:xfrm>
          <a:ln w="2540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Tx/>
              <a:buAutoNum type="arabicPeriod"/>
            </a:pP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sarana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komunikasi</a:t>
            </a:r>
            <a:endParaRPr lang="en-US" altLang="en-US" sz="2200" dirty="0"/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Sebagai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abstraksi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dari</a:t>
            </a:r>
            <a:r>
              <a:rPr lang="en-US" altLang="en-US" sz="2200" dirty="0"/>
              <a:t> ide/</a:t>
            </a:r>
            <a:r>
              <a:rPr lang="en-US" altLang="en-US" sz="2200" dirty="0" err="1"/>
              <a:t>gagasan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tentang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fenomena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dapat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dikomunikasikan</a:t>
            </a:r>
            <a:r>
              <a:rPr lang="en-US" altLang="en-US" sz="2200" dirty="0"/>
              <a:t>. 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adalah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lambang</a:t>
            </a:r>
            <a:r>
              <a:rPr lang="en-US" altLang="en-US" sz="2200" dirty="0"/>
              <a:t>/</a:t>
            </a:r>
            <a:r>
              <a:rPr lang="en-US" altLang="en-US" sz="2200" dirty="0" err="1"/>
              <a:t>simbol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fenomena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jadi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fenomena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sendiri</a:t>
            </a:r>
            <a:r>
              <a:rPr lang="en-US" altLang="en-US" sz="2200" dirty="0"/>
              <a:t>.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Oleh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karena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apabila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dipahami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secara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sama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oleh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pihak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maka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memungkinkan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terjadinya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komunikasi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antara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berbagai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pihak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itu</a:t>
            </a:r>
            <a:r>
              <a:rPr lang="en-US" altLang="en-US" sz="2200" dirty="0"/>
              <a:t>.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Tx/>
              <a:buAutoNum type="arabicPeriod" startAt="2"/>
            </a:pPr>
            <a:r>
              <a:rPr lang="en-US" altLang="en-US" sz="2200" dirty="0" err="1"/>
              <a:t>Memperkenalkan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sudut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pandang</a:t>
            </a:r>
            <a:r>
              <a:rPr lang="en-US" altLang="en-US" sz="2200" dirty="0"/>
              <a:t>.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memberitahukan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cara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mengamati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fenomena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empirik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sehingga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dunia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persepstual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dibuat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menjadi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teratur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utuh</a:t>
            </a:r>
            <a:r>
              <a:rPr lang="en-US" altLang="en-US" sz="2200" dirty="0"/>
              <a:t>.</a:t>
            </a:r>
          </a:p>
          <a:p>
            <a:pPr marL="609600" indent="-609600" eaLnBrk="1" hangingPunct="1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2200" dirty="0"/>
              <a:t>	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memungkinkan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peneliti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melakukan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interaksi</a:t>
            </a:r>
            <a:r>
              <a:rPr lang="en-US" altLang="en-US" sz="2200" dirty="0"/>
              <a:t> dg </a:t>
            </a:r>
            <a:r>
              <a:rPr lang="en-US" altLang="en-US" sz="2200" dirty="0" err="1"/>
              <a:t>lingkungan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yaitu</a:t>
            </a:r>
            <a:r>
              <a:rPr lang="en-US" altLang="en-US" sz="2200" dirty="0"/>
              <a:t> dg </a:t>
            </a:r>
            <a:r>
              <a:rPr lang="en-US" altLang="en-US" sz="2200" dirty="0" err="1"/>
              <a:t>cara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mendefinisikan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ttg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suatu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pengertian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menggunakannya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dlm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pengamatan</a:t>
            </a:r>
            <a:r>
              <a:rPr lang="en-US" altLang="en-US" sz="2200" dirty="0"/>
              <a:t>. Dg </a:t>
            </a:r>
            <a:r>
              <a:rPr lang="en-US" altLang="en-US" sz="2200" dirty="0" err="1"/>
              <a:t>demikian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konsep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sekaligus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membatasi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pengertian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tertentu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dari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pengertian</a:t>
            </a:r>
            <a:r>
              <a:rPr lang="en-US" altLang="en-US" sz="2200" dirty="0"/>
              <a:t> lain.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2000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268760"/>
            <a:ext cx="7776864" cy="5328592"/>
          </a:xfrm>
          <a:ln w="25400"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marL="365125" indent="-365125" eaLnBrk="1" hangingPunct="1">
              <a:lnSpc>
                <a:spcPct val="120000"/>
              </a:lnSpc>
              <a:buFontTx/>
              <a:buAutoNum type="arabicPeriod" startAt="3"/>
            </a:pP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berfungsi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sebagai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sarana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untuk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mengorganisasi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gagasan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persepsi</a:t>
            </a:r>
            <a:r>
              <a:rPr lang="en-US" altLang="en-US" sz="2300" dirty="0">
                <a:solidFill>
                  <a:schemeClr val="tx1"/>
                </a:solidFill>
              </a:rPr>
              <a:t> dan </a:t>
            </a:r>
            <a:r>
              <a:rPr lang="en-US" altLang="en-US" sz="2300" dirty="0" err="1">
                <a:solidFill>
                  <a:schemeClr val="tx1"/>
                </a:solidFill>
              </a:rPr>
              <a:t>simbol</a:t>
            </a:r>
            <a:r>
              <a:rPr lang="en-US" altLang="en-US" sz="2300" dirty="0">
                <a:solidFill>
                  <a:schemeClr val="tx1"/>
                </a:solidFill>
              </a:rPr>
              <a:t>; </a:t>
            </a:r>
            <a:r>
              <a:rPr lang="en-US" altLang="en-US" sz="2300" dirty="0" err="1">
                <a:solidFill>
                  <a:schemeClr val="tx1"/>
                </a:solidFill>
              </a:rPr>
              <a:t>yaitu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dalam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bentuk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klasifikasi</a:t>
            </a:r>
            <a:r>
              <a:rPr lang="en-US" altLang="en-US" sz="2300" dirty="0">
                <a:solidFill>
                  <a:schemeClr val="tx1"/>
                </a:solidFill>
              </a:rPr>
              <a:t> dan </a:t>
            </a:r>
            <a:r>
              <a:rPr lang="en-US" altLang="en-US" sz="2300" dirty="0" err="1">
                <a:solidFill>
                  <a:schemeClr val="tx1"/>
                </a:solidFill>
              </a:rPr>
              <a:t>generalisasi</a:t>
            </a:r>
            <a:r>
              <a:rPr lang="en-US" altLang="en-US" sz="2300" dirty="0">
                <a:solidFill>
                  <a:schemeClr val="tx1"/>
                </a:solidFill>
              </a:rPr>
              <a:t>. 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>
                <a:solidFill>
                  <a:schemeClr val="tx1"/>
                </a:solidFill>
              </a:rPr>
              <a:t>	</a:t>
            </a:r>
            <a:r>
              <a:rPr lang="en-US" altLang="en-US" sz="2300" dirty="0" err="1">
                <a:solidFill>
                  <a:schemeClr val="tx1"/>
                </a:solidFill>
              </a:rPr>
              <a:t>Dengan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peneliti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melakukan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kategorisasi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strukturisasi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penataan</a:t>
            </a:r>
            <a:r>
              <a:rPr lang="en-US" altLang="en-US" sz="2300" dirty="0">
                <a:solidFill>
                  <a:schemeClr val="tx1"/>
                </a:solidFill>
              </a:rPr>
              <a:t> dan </a:t>
            </a:r>
            <a:r>
              <a:rPr lang="en-US" altLang="en-US" sz="2300" dirty="0" err="1">
                <a:solidFill>
                  <a:schemeClr val="tx1"/>
                </a:solidFill>
              </a:rPr>
              <a:t>generalisasi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terhadap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fenomena</a:t>
            </a:r>
            <a:r>
              <a:rPr lang="en-US" altLang="en-US" sz="2300" dirty="0">
                <a:solidFill>
                  <a:schemeClr val="tx1"/>
                </a:solidFill>
              </a:rPr>
              <a:t> yang </a:t>
            </a:r>
            <a:r>
              <a:rPr lang="en-US" altLang="en-US" sz="2300" dirty="0" err="1">
                <a:solidFill>
                  <a:schemeClr val="tx1"/>
                </a:solidFill>
              </a:rPr>
              <a:t>dialami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atau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diamatinya</a:t>
            </a:r>
            <a:r>
              <a:rPr lang="en-US" altLang="en-US" sz="2300" dirty="0">
                <a:solidFill>
                  <a:schemeClr val="tx1"/>
                </a:solidFill>
              </a:rPr>
              <a:t>.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>
                <a:solidFill>
                  <a:schemeClr val="tx1"/>
                </a:solidFill>
              </a:rPr>
              <a:t>	</a:t>
            </a:r>
            <a:r>
              <a:rPr lang="en-US" altLang="en-US" sz="2300" dirty="0" err="1">
                <a:solidFill>
                  <a:schemeClr val="tx1"/>
                </a:solidFill>
              </a:rPr>
              <a:t>Contoh</a:t>
            </a:r>
            <a:r>
              <a:rPr lang="en-US" altLang="en-US" sz="2300" dirty="0">
                <a:solidFill>
                  <a:schemeClr val="tx1"/>
                </a:solidFill>
              </a:rPr>
              <a:t>: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>
                <a:solidFill>
                  <a:schemeClr val="tx1"/>
                </a:solidFill>
              </a:rPr>
              <a:t>	Ada 13 orang, </a:t>
            </a:r>
            <a:r>
              <a:rPr lang="en-US" altLang="en-US" sz="2300" dirty="0" err="1">
                <a:solidFill>
                  <a:schemeClr val="tx1"/>
                </a:solidFill>
              </a:rPr>
              <a:t>ada</a:t>
            </a:r>
            <a:r>
              <a:rPr lang="en-US" altLang="en-US" sz="2300" dirty="0">
                <a:solidFill>
                  <a:schemeClr val="tx1"/>
                </a:solidFill>
              </a:rPr>
              <a:t> yang </a:t>
            </a:r>
            <a:r>
              <a:rPr lang="en-US" altLang="en-US" sz="2300" dirty="0" err="1">
                <a:solidFill>
                  <a:schemeClr val="tx1"/>
                </a:solidFill>
              </a:rPr>
              <a:t>laki-laki</a:t>
            </a:r>
            <a:r>
              <a:rPr lang="en-US" altLang="en-US" sz="2300" dirty="0">
                <a:solidFill>
                  <a:schemeClr val="tx1"/>
                </a:solidFill>
              </a:rPr>
              <a:t> dan </a:t>
            </a:r>
            <a:r>
              <a:rPr lang="en-US" altLang="en-US" sz="2300" dirty="0" err="1">
                <a:solidFill>
                  <a:schemeClr val="tx1"/>
                </a:solidFill>
              </a:rPr>
              <a:t>ada</a:t>
            </a:r>
            <a:r>
              <a:rPr lang="en-US" altLang="en-US" sz="2300" dirty="0">
                <a:solidFill>
                  <a:schemeClr val="tx1"/>
                </a:solidFill>
              </a:rPr>
              <a:t> yang </a:t>
            </a:r>
            <a:r>
              <a:rPr lang="en-US" altLang="en-US" sz="2300" dirty="0" err="1">
                <a:solidFill>
                  <a:schemeClr val="tx1"/>
                </a:solidFill>
              </a:rPr>
              <a:t>perempuan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semuanya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bekerja</a:t>
            </a:r>
            <a:r>
              <a:rPr lang="en-US" altLang="en-US" sz="2300" dirty="0">
                <a:solidFill>
                  <a:schemeClr val="tx1"/>
                </a:solidFill>
              </a:rPr>
              <a:t> di </a:t>
            </a:r>
            <a:r>
              <a:rPr lang="en-US" altLang="en-US" sz="2300" dirty="0" err="1">
                <a:solidFill>
                  <a:schemeClr val="tx1"/>
                </a:solidFill>
              </a:rPr>
              <a:t>lembaga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pemerintahan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desa</a:t>
            </a:r>
            <a:r>
              <a:rPr lang="en-US" altLang="en-US" sz="2300" dirty="0">
                <a:solidFill>
                  <a:schemeClr val="tx1"/>
                </a:solidFill>
              </a:rPr>
              <a:t>, dan </a:t>
            </a:r>
            <a:r>
              <a:rPr lang="en-US" altLang="en-US" sz="2300" dirty="0" err="1">
                <a:solidFill>
                  <a:schemeClr val="tx1"/>
                </a:solidFill>
              </a:rPr>
              <a:t>berkedudukan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sebagai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pembantu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Desa</a:t>
            </a:r>
            <a:r>
              <a:rPr lang="en-US" altLang="en-US" sz="2300" dirty="0">
                <a:solidFill>
                  <a:schemeClr val="tx1"/>
                </a:solidFill>
              </a:rPr>
              <a:t>. </a:t>
            </a:r>
          </a:p>
          <a:p>
            <a:pPr marL="365125" indent="-49213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 err="1">
                <a:solidFill>
                  <a:schemeClr val="tx1"/>
                </a:solidFill>
              </a:rPr>
              <a:t>Tujuh</a:t>
            </a:r>
            <a:r>
              <a:rPr lang="en-US" altLang="en-US" sz="2300" dirty="0">
                <a:solidFill>
                  <a:schemeClr val="tx1"/>
                </a:solidFill>
              </a:rPr>
              <a:t> (7) orang masing-masing </a:t>
            </a:r>
            <a:r>
              <a:rPr lang="en-US" altLang="en-US" sz="2300" dirty="0" err="1">
                <a:solidFill>
                  <a:schemeClr val="tx1"/>
                </a:solidFill>
              </a:rPr>
              <a:t>memangku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jabatan</a:t>
            </a:r>
            <a:r>
              <a:rPr lang="en-US" altLang="en-US" sz="2300" dirty="0">
                <a:solidFill>
                  <a:schemeClr val="tx1"/>
                </a:solidFill>
              </a:rPr>
              <a:t> yang </a:t>
            </a:r>
            <a:r>
              <a:rPr lang="en-US" altLang="en-US" sz="2300" dirty="0" err="1">
                <a:solidFill>
                  <a:schemeClr val="tx1"/>
                </a:solidFill>
              </a:rPr>
              <a:t>berbeda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yaitu</a:t>
            </a:r>
            <a:r>
              <a:rPr lang="en-US" altLang="en-US" sz="2300" dirty="0">
                <a:solidFill>
                  <a:schemeClr val="tx1"/>
                </a:solidFill>
              </a:rPr>
              <a:t>: </a:t>
            </a:r>
            <a:r>
              <a:rPr lang="en-US" altLang="en-US" sz="2300" dirty="0" err="1">
                <a:solidFill>
                  <a:schemeClr val="tx1"/>
                </a:solidFill>
              </a:rPr>
              <a:t>Skretaris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Desa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Urusan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Umum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Urusan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Keuangan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Urusan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Perencanaan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Seksi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Pemerintahan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Seksi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Kesejahteraan</a:t>
            </a:r>
            <a:r>
              <a:rPr lang="en-US" altLang="en-US" sz="2300" dirty="0">
                <a:solidFill>
                  <a:schemeClr val="tx1"/>
                </a:solidFill>
              </a:rPr>
              <a:t>, dan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Seksi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Pelayanan</a:t>
            </a:r>
            <a:r>
              <a:rPr lang="en-US" altLang="en-US" sz="2300" dirty="0">
                <a:solidFill>
                  <a:schemeClr val="tx1"/>
                </a:solidFill>
              </a:rPr>
              <a:t>.  </a:t>
            </a:r>
            <a:r>
              <a:rPr lang="en-US" altLang="en-US" sz="2300" dirty="0" err="1">
                <a:solidFill>
                  <a:schemeClr val="tx1"/>
                </a:solidFill>
              </a:rPr>
              <a:t>Enam</a:t>
            </a:r>
            <a:r>
              <a:rPr lang="en-US" altLang="en-US" sz="2300" dirty="0">
                <a:solidFill>
                  <a:schemeClr val="tx1"/>
                </a:solidFill>
              </a:rPr>
              <a:t> (6) orang </a:t>
            </a:r>
            <a:r>
              <a:rPr lang="en-US" altLang="en-US" sz="2300" dirty="0" err="1">
                <a:solidFill>
                  <a:schemeClr val="tx1"/>
                </a:solidFill>
              </a:rPr>
              <a:t>lainnya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menjabat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sebagai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Kepala</a:t>
            </a:r>
            <a:r>
              <a:rPr lang="en-US" altLang="en-US" sz="2300" dirty="0">
                <a:solidFill>
                  <a:schemeClr val="tx1"/>
                </a:solidFill>
              </a:rPr>
              <a:t> Dusun.</a:t>
            </a:r>
          </a:p>
          <a:p>
            <a:pPr marL="365125" indent="-49213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 err="1">
                <a:solidFill>
                  <a:schemeClr val="tx1"/>
                </a:solidFill>
              </a:rPr>
              <a:t>Berdasarkan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kesamaan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dalam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kedudukannya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tersebut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maka</a:t>
            </a:r>
            <a:r>
              <a:rPr lang="en-US" altLang="en-US" sz="2300" dirty="0">
                <a:solidFill>
                  <a:schemeClr val="tx1"/>
                </a:solidFill>
              </a:rPr>
              <a:t> 13 orang </a:t>
            </a:r>
            <a:r>
              <a:rPr lang="en-US" altLang="en-US" sz="2300" dirty="0" err="1">
                <a:solidFill>
                  <a:schemeClr val="tx1"/>
                </a:solidFill>
              </a:rPr>
              <a:t>tersebut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diklasifikasikan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sebagai</a:t>
            </a:r>
            <a:r>
              <a:rPr lang="en-US" altLang="en-US" sz="2300" dirty="0">
                <a:solidFill>
                  <a:schemeClr val="tx1"/>
                </a:solidFill>
              </a:rPr>
              <a:t> “</a:t>
            </a:r>
            <a:r>
              <a:rPr lang="en-US" altLang="en-US" sz="2300" dirty="0" err="1">
                <a:solidFill>
                  <a:schemeClr val="tx1"/>
                </a:solidFill>
              </a:rPr>
              <a:t>Perangkat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Desa</a:t>
            </a:r>
            <a:r>
              <a:rPr lang="en-US" altLang="en-US" sz="2300" dirty="0">
                <a:solidFill>
                  <a:schemeClr val="tx1"/>
                </a:solidFill>
              </a:rPr>
              <a:t>”.</a:t>
            </a:r>
          </a:p>
          <a:p>
            <a:pPr marL="365125" indent="-365125" eaLnBrk="1" hangingPunct="1">
              <a:lnSpc>
                <a:spcPct val="120000"/>
              </a:lnSpc>
              <a:buFontTx/>
              <a:buAutoNum type="arabicPeriod" startAt="4"/>
            </a:pP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sebagai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bahan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dasar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pembentuk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teori</a:t>
            </a:r>
            <a:r>
              <a:rPr lang="en-US" altLang="en-US" sz="2300" dirty="0">
                <a:solidFill>
                  <a:schemeClr val="tx1"/>
                </a:solidFill>
              </a:rPr>
              <a:t>.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>
                <a:solidFill>
                  <a:schemeClr val="tx1"/>
                </a:solidFill>
              </a:rPr>
              <a:t>	</a:t>
            </a: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merupakan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unsur</a:t>
            </a:r>
            <a:r>
              <a:rPr lang="en-US" altLang="en-US" sz="2300" dirty="0">
                <a:solidFill>
                  <a:schemeClr val="tx1"/>
                </a:solidFill>
              </a:rPr>
              <a:t> paling </a:t>
            </a:r>
            <a:r>
              <a:rPr lang="en-US" altLang="en-US" sz="2300" dirty="0" err="1">
                <a:solidFill>
                  <a:schemeClr val="tx1"/>
                </a:solidFill>
              </a:rPr>
              <a:t>penting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dalam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teori</a:t>
            </a:r>
            <a:r>
              <a:rPr lang="en-US" altLang="en-US" sz="2300" dirty="0">
                <a:solidFill>
                  <a:schemeClr val="tx1"/>
                </a:solidFill>
              </a:rPr>
              <a:t>, </a:t>
            </a:r>
            <a:r>
              <a:rPr lang="en-US" altLang="en-US" sz="2300" dirty="0" err="1">
                <a:solidFill>
                  <a:schemeClr val="tx1"/>
                </a:solidFill>
              </a:rPr>
              <a:t>karena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menentukan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bentuk</a:t>
            </a:r>
            <a:r>
              <a:rPr lang="en-US" altLang="en-US" sz="2300" dirty="0">
                <a:solidFill>
                  <a:schemeClr val="tx1"/>
                </a:solidFill>
              </a:rPr>
              <a:t> dan </a:t>
            </a:r>
            <a:r>
              <a:rPr lang="en-US" altLang="en-US" sz="2300" dirty="0" err="1">
                <a:solidFill>
                  <a:schemeClr val="tx1"/>
                </a:solidFill>
              </a:rPr>
              <a:t>isi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teori</a:t>
            </a:r>
            <a:r>
              <a:rPr lang="en-US" altLang="en-US" sz="2300" dirty="0">
                <a:solidFill>
                  <a:schemeClr val="tx1"/>
                </a:solidFill>
              </a:rPr>
              <a:t>. </a:t>
            </a:r>
          </a:p>
          <a:p>
            <a:pPr marL="365125" indent="-365125" eaLnBrk="1" hangingPunct="1">
              <a:lnSpc>
                <a:spcPct val="120000"/>
              </a:lnSpc>
              <a:buFontTx/>
              <a:buNone/>
            </a:pPr>
            <a:r>
              <a:rPr lang="en-US" altLang="en-US" sz="2300" dirty="0">
                <a:solidFill>
                  <a:schemeClr val="tx1"/>
                </a:solidFill>
              </a:rPr>
              <a:t>	</a:t>
            </a:r>
            <a:r>
              <a:rPr lang="en-US" altLang="en-US" sz="2300" dirty="0" err="1">
                <a:solidFill>
                  <a:schemeClr val="tx1"/>
                </a:solidFill>
              </a:rPr>
              <a:t>Perlu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diketahui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bahwa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teori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selalu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berbentuk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pernyataan</a:t>
            </a:r>
            <a:r>
              <a:rPr lang="en-US" altLang="en-US" sz="2300" dirty="0">
                <a:solidFill>
                  <a:schemeClr val="tx1"/>
                </a:solidFill>
              </a:rPr>
              <a:t> (</a:t>
            </a:r>
            <a:r>
              <a:rPr lang="en-US" altLang="en-US" sz="2300" dirty="0" err="1">
                <a:solidFill>
                  <a:schemeClr val="tx1"/>
                </a:solidFill>
              </a:rPr>
              <a:t>proposisi</a:t>
            </a:r>
            <a:r>
              <a:rPr lang="en-US" altLang="en-US" sz="2300" dirty="0">
                <a:solidFill>
                  <a:schemeClr val="tx1"/>
                </a:solidFill>
              </a:rPr>
              <a:t>), dan </a:t>
            </a:r>
            <a:r>
              <a:rPr lang="en-US" altLang="en-US" sz="2300" dirty="0" err="1">
                <a:solidFill>
                  <a:schemeClr val="tx1"/>
                </a:solidFill>
              </a:rPr>
              <a:t>proposisi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itu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selalu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berupa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uraian</a:t>
            </a:r>
            <a:r>
              <a:rPr lang="en-US" altLang="en-US" sz="2300" dirty="0">
                <a:solidFill>
                  <a:schemeClr val="tx1"/>
                </a:solidFill>
              </a:rPr>
              <a:t> yang </a:t>
            </a:r>
            <a:r>
              <a:rPr lang="en-US" altLang="en-US" sz="2300" dirty="0" err="1">
                <a:solidFill>
                  <a:schemeClr val="tx1"/>
                </a:solidFill>
              </a:rPr>
              <a:t>menjelaskan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hubungan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antar</a:t>
            </a:r>
            <a:r>
              <a:rPr lang="en-US" altLang="en-US" sz="2300" dirty="0">
                <a:solidFill>
                  <a:schemeClr val="tx1"/>
                </a:solidFill>
              </a:rPr>
              <a:t> </a:t>
            </a:r>
            <a:r>
              <a:rPr lang="en-US" altLang="en-US" sz="2300" dirty="0" err="1">
                <a:solidFill>
                  <a:schemeClr val="tx1"/>
                </a:solidFill>
              </a:rPr>
              <a:t>konsep</a:t>
            </a:r>
            <a:r>
              <a:rPr lang="en-US" altLang="en-US" sz="23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2098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1691680" y="620688"/>
            <a:ext cx="3600400" cy="863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/>
              <a:t>2. PROPOSISI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52538"/>
            <a:ext cx="8136904" cy="5329237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en-US" sz="2000" b="1" noProof="1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000" b="1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Proposisi </a:t>
            </a: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adalah </a:t>
            </a:r>
            <a:r>
              <a:rPr sz="2000" b="1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pernyataan</a:t>
            </a: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tentang sifat suatu realita yang dapat dibuktikan kebenarananya.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Proposisi yang belum jelas atau diragukan kebenarannya disebut proposisi hipotetik</a:t>
            </a:r>
            <a:r>
              <a:rPr lang="en-US"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(pernyataan yang sifatnya masih dugaan, mungkin benar dan mungkin salah)</a:t>
            </a: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Proposisi dibangun </a:t>
            </a:r>
            <a:r>
              <a:rPr lang="en-US"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dengan cara menghubungkan antara </a:t>
            </a: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konsep</a:t>
            </a:r>
            <a:r>
              <a:rPr lang="en-US"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 yang satu dengan konsep lainnya</a:t>
            </a: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. </a:t>
            </a:r>
            <a:endParaRPr lang="en-US" sz="2000" noProof="1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Dengan demikian, orang baru dapat menyusun proposisi apabila ia telah memiliki seperangkat konsep yang akan dirangkaikan dalam suatu hubungan yang sistematis dan logis.</a:t>
            </a:r>
            <a:endParaRPr lang="en-US" sz="2000" noProof="1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  <a:p>
            <a:pPr marL="32385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ID" sz="2000" b="1" noProof="1">
                <a:ea typeface="ＭＳ Ｐゴシック" charset="0"/>
                <a:cs typeface="ＭＳ Ｐゴシック" charset="0"/>
              </a:rPr>
              <a:t>Contoh:</a:t>
            </a:r>
          </a:p>
          <a:p>
            <a:pPr marL="32385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ID" sz="2000" b="1" noProof="1">
                <a:ea typeface="ＭＳ Ｐゴシック" charset="0"/>
                <a:cs typeface="ＭＳ Ｐゴシック" charset="0"/>
              </a:rPr>
              <a:t>Partisipasi merupakan prasyarat terbangunnya demokrasi</a:t>
            </a:r>
          </a:p>
          <a:p>
            <a:pPr marL="32385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ID" sz="2000" noProof="1">
                <a:solidFill>
                  <a:schemeClr val="tx1"/>
                </a:solidFill>
                <a:ea typeface="ＭＳ Ｐゴシック" charset="0"/>
                <a:cs typeface="ＭＳ Ｐゴシック" charset="0"/>
              </a:rPr>
              <a:t>Proposisi tsb hanya dapat dibuat oleh orang yang paham tentang konsep “partisipasi” dan konsep “demokrasi” bukan?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sz="2000" noProof="1">
              <a:solidFill>
                <a:schemeClr val="tx1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98299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1858846" y="722912"/>
            <a:ext cx="6296744" cy="100572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FUNGSI PROPOSISI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2775"/>
            <a:ext cx="8435281" cy="5092485"/>
          </a:xfrm>
          <a:ln w="25400">
            <a:solidFill>
              <a:srgbClr val="4A7EBB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sz="2400" noProof="1">
                <a:solidFill>
                  <a:schemeClr val="tx1"/>
                </a:solidFill>
                <a:ea typeface="+mn-ea"/>
                <a:cs typeface="+mn-cs"/>
              </a:rPr>
              <a:t>Untuk menyatakan tentang keadaan atau keberadaan sesuatu hal atau menyatakan hasil pemikiran tentang sesuatu.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sz="2400" noProof="1">
                <a:solidFill>
                  <a:schemeClr val="tx1"/>
                </a:solidFill>
                <a:ea typeface="+mn-ea"/>
                <a:cs typeface="+mn-cs"/>
              </a:rPr>
              <a:t>Proposisi sebagai bahan dasar (balok) dalam menyusun bangunan teori atau hipotesis.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sz="2400" noProof="1">
                <a:solidFill>
                  <a:schemeClr val="tx1"/>
                </a:solidFill>
                <a:ea typeface="+mn-ea"/>
                <a:cs typeface="+mn-cs"/>
              </a:rPr>
              <a:t>Proposisi harus dirumuskan dalam bentuk kalimat deklaratif.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Arial"/>
              <a:buChar char="•"/>
              <a:defRPr/>
            </a:pPr>
            <a:r>
              <a:rPr lang="en-US" sz="2400" noProof="1">
                <a:solidFill>
                  <a:schemeClr val="tx1"/>
                </a:solidFill>
                <a:ea typeface="+mn-ea"/>
                <a:cs typeface="+mn-cs"/>
              </a:rPr>
              <a:t>Kalimat perintah dan kalimat tanya itu bukan proposisi, karena hubungan subyek dengan predikat belum/tidak diketahui.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7769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3785084" y="703263"/>
            <a:ext cx="2026568" cy="75247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>
                <a:solidFill>
                  <a:srgbClr val="FF0000"/>
                </a:solidFill>
                <a:latin typeface="Apple Casual" charset="0"/>
              </a:rPr>
              <a:t>3. TEORI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55738"/>
            <a:ext cx="8229600" cy="5173662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>
                <a:solidFill>
                  <a:schemeClr val="tx1"/>
                </a:solidFill>
              </a:rPr>
              <a:t>Teori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adalah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pernyataan</a:t>
            </a:r>
            <a:r>
              <a:rPr lang="en-US" altLang="en-US" sz="2800" dirty="0">
                <a:solidFill>
                  <a:schemeClr val="tx1"/>
                </a:solidFill>
              </a:rPr>
              <a:t> yang </a:t>
            </a:r>
            <a:r>
              <a:rPr lang="en-US" altLang="en-US" sz="2800" dirty="0" err="1">
                <a:solidFill>
                  <a:schemeClr val="tx1"/>
                </a:solidFill>
              </a:rPr>
              <a:t>menjelaskan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hubungan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antar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konsep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secara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logis</a:t>
            </a:r>
            <a:r>
              <a:rPr lang="en-US" altLang="en-US" sz="2800" dirty="0">
                <a:solidFill>
                  <a:schemeClr val="tx1"/>
                </a:solidFill>
              </a:rPr>
              <a:t> dan </a:t>
            </a:r>
            <a:r>
              <a:rPr lang="en-US" altLang="en-US" sz="2800" dirty="0" err="1">
                <a:solidFill>
                  <a:schemeClr val="tx1"/>
                </a:solidFill>
              </a:rPr>
              <a:t>sistematik</a:t>
            </a:r>
            <a:r>
              <a:rPr lang="en-US" altLang="en-US" sz="280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>
                <a:solidFill>
                  <a:schemeClr val="tx1"/>
                </a:solidFill>
              </a:rPr>
              <a:t>Di </a:t>
            </a:r>
            <a:r>
              <a:rPr lang="en-US" altLang="en-US" sz="2800" dirty="0" err="1">
                <a:solidFill>
                  <a:schemeClr val="tx1"/>
                </a:solidFill>
              </a:rPr>
              <a:t>dalam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teori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selalu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terdiri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generalisasi-generalisasi</a:t>
            </a:r>
            <a:r>
              <a:rPr lang="en-US" altLang="en-US" sz="2800" dirty="0">
                <a:solidFill>
                  <a:schemeClr val="tx1"/>
                </a:solidFill>
              </a:rPr>
              <a:t>, dan </a:t>
            </a:r>
            <a:r>
              <a:rPr lang="en-US" altLang="en-US" sz="2800" dirty="0" err="1">
                <a:solidFill>
                  <a:schemeClr val="tx1"/>
                </a:solidFill>
              </a:rPr>
              <a:t>setiap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generalisasi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selalu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mengandung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konsep-konsep</a:t>
            </a:r>
            <a:r>
              <a:rPr lang="en-US" altLang="en-US" sz="280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>
                <a:solidFill>
                  <a:schemeClr val="tx1"/>
                </a:solidFill>
              </a:rPr>
              <a:t>Teori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adalah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pernyataan</a:t>
            </a:r>
            <a:r>
              <a:rPr lang="en-US" altLang="en-US" sz="2800" dirty="0">
                <a:solidFill>
                  <a:schemeClr val="tx1"/>
                </a:solidFill>
              </a:rPr>
              <a:t> yang </a:t>
            </a:r>
            <a:r>
              <a:rPr lang="en-US" altLang="en-US" sz="2800" dirty="0" err="1">
                <a:solidFill>
                  <a:schemeClr val="tx1"/>
                </a:solidFill>
              </a:rPr>
              <a:t>menjelaskan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generalisasi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itu</a:t>
            </a:r>
            <a:r>
              <a:rPr lang="en-US" altLang="en-US" sz="2800" dirty="0">
                <a:solidFill>
                  <a:schemeClr val="tx1"/>
                </a:solidFill>
              </a:rPr>
              <a:t>. </a:t>
            </a: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endParaRPr lang="en-US" altLang="en-US" sz="2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625475" algn="l"/>
              </a:tabLst>
            </a:pPr>
            <a:r>
              <a:rPr lang="en-US" altLang="en-US" sz="2800" dirty="0" err="1">
                <a:solidFill>
                  <a:schemeClr val="tx1"/>
                </a:solidFill>
              </a:rPr>
              <a:t>Generalisasi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itu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merupakan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abstraksi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dari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fakta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empirik</a:t>
            </a:r>
            <a:r>
              <a:rPr lang="en-US" altLang="en-US" sz="2800" dirty="0">
                <a:solidFill>
                  <a:schemeClr val="tx1"/>
                </a:solidFill>
              </a:rPr>
              <a:t> yang </a:t>
            </a:r>
            <a:r>
              <a:rPr lang="en-US" altLang="en-US" sz="2800" dirty="0" err="1">
                <a:solidFill>
                  <a:schemeClr val="tx1"/>
                </a:solidFill>
              </a:rPr>
              <a:t>semula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berupa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kejadian</a:t>
            </a:r>
            <a:r>
              <a:rPr lang="en-US" altLang="en-US" sz="2800" dirty="0">
                <a:solidFill>
                  <a:schemeClr val="tx1"/>
                </a:solidFill>
              </a:rPr>
              <a:t>/</a:t>
            </a:r>
            <a:r>
              <a:rPr lang="en-US" altLang="en-US" sz="2800" dirty="0" err="1">
                <a:solidFill>
                  <a:schemeClr val="tx1"/>
                </a:solidFill>
              </a:rPr>
              <a:t>kasus-kasus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tunggal</a:t>
            </a:r>
            <a:r>
              <a:rPr lang="en-US" altLang="en-US" sz="2800" dirty="0">
                <a:solidFill>
                  <a:schemeClr val="tx1"/>
                </a:solidFill>
              </a:rPr>
              <a:t> dan </a:t>
            </a:r>
            <a:r>
              <a:rPr lang="en-US" altLang="en-US" sz="2800" dirty="0" err="1">
                <a:solidFill>
                  <a:schemeClr val="tx1"/>
                </a:solidFill>
              </a:rPr>
              <a:t>kemudian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digeneralisasi</a:t>
            </a:r>
            <a:r>
              <a:rPr lang="en-US" altLang="en-US" sz="2800" dirty="0"/>
              <a:t>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986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11180</TotalTime>
  <Words>2540</Words>
  <Application>Microsoft Macintosh PowerPoint</Application>
  <PresentationFormat>On-screen Show (4:3)</PresentationFormat>
  <Paragraphs>249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Apple Casual</vt:lpstr>
      <vt:lpstr>Arial</vt:lpstr>
      <vt:lpstr>Arial Narrow</vt:lpstr>
      <vt:lpstr>Calibri</vt:lpstr>
      <vt:lpstr>Calibri Light</vt:lpstr>
      <vt:lpstr>Century Gothic</vt:lpstr>
      <vt:lpstr>Chalkboard SE</vt:lpstr>
      <vt:lpstr>Wingdings</vt:lpstr>
      <vt:lpstr>Wingdings 3</vt:lpstr>
      <vt:lpstr>Wisp</vt:lpstr>
      <vt:lpstr>Office Theme</vt:lpstr>
      <vt:lpstr>MATA KULIAH  METODE PENELITIAN KUANTITATIF (3 sks)</vt:lpstr>
      <vt:lpstr>UNSUR-UNSUR PENELITIAN KUANTITATIF</vt:lpstr>
      <vt:lpstr>PowerPoint Presentation</vt:lpstr>
      <vt:lpstr>PowerPoint Presentation</vt:lpstr>
      <vt:lpstr>FUNGSI KONSEP</vt:lpstr>
      <vt:lpstr>PowerPoint Presentation</vt:lpstr>
      <vt:lpstr>2. PROPOSISI</vt:lpstr>
      <vt:lpstr>FUNGSI PROPOSISI</vt:lpstr>
      <vt:lpstr>3. TEORI</vt:lpstr>
      <vt:lpstr>PowerPoint Presentation</vt:lpstr>
      <vt:lpstr>HIPOTESIS</vt:lpstr>
      <vt:lpstr>PowerPoint Presentation</vt:lpstr>
      <vt:lpstr>VARIABEL</vt:lpstr>
      <vt:lpstr>INDIKATOR VARIABEL</vt:lpstr>
      <vt:lpstr>JENIS-JENIS VARIABEL</vt:lpstr>
      <vt:lpstr>PowerPoint Presentation</vt:lpstr>
      <vt:lpstr>PowerPoint Presentation</vt:lpstr>
      <vt:lpstr>PowerPoint Presentation</vt:lpstr>
      <vt:lpstr>PowerPoint Presentation</vt:lpstr>
      <vt:lpstr>HUBUNGAN ANTAR VARIABEL</vt:lpstr>
      <vt:lpstr>PowerPoint Presentation</vt:lpstr>
      <vt:lpstr>MODEL HUBUNGAN VARIABEL ASIMETRIS</vt:lpstr>
      <vt:lpstr>              VARIABEL BEBAS VARIABEL ANTARA VARIABEL TERIKAT          VARIABEL BEBAS  VARIABEL TERIKAT          VARIABEL KONTROL     VARIABEL ANTESEDEN VARIABEL BEBAS VARIABEL TERIKAT   </vt:lpstr>
      <vt:lpstr>PowerPoint Presentation</vt:lpstr>
    </vt:vector>
  </TitlesOfParts>
  <Company>HasFam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MATRIKULASI METODOLOGI PENELITIAN SOSIAL</dc:title>
  <dc:creator>Ganesha37</dc:creator>
  <cp:lastModifiedBy>Hasto Wiyono</cp:lastModifiedBy>
  <cp:revision>284</cp:revision>
  <cp:lastPrinted>2020-09-30T02:21:38Z</cp:lastPrinted>
  <dcterms:created xsi:type="dcterms:W3CDTF">2010-03-28T17:36:11Z</dcterms:created>
  <dcterms:modified xsi:type="dcterms:W3CDTF">2020-11-10T00:14:39Z</dcterms:modified>
</cp:coreProperties>
</file>