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61" r:id="rId4"/>
    <p:sldId id="260" r:id="rId5"/>
    <p:sldId id="262" r:id="rId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65BAE24B-5336-4494-80D1-60CBF09949A7}"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5BAE24B-5336-4494-80D1-60CBF09949A7}"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5BAE24B-5336-4494-80D1-60CBF09949A7}"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EF2F431-6573-410F-B404-AF5B7331D82E}" type="datetimeFigureOut">
              <a:rPr lang="id-ID" smtClean="0"/>
              <a:pPr/>
              <a:t>20/05/2019</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65BAE24B-5336-4494-80D1-60CBF09949A7}"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EF2F431-6573-410F-B404-AF5B7331D82E}" type="datetimeFigureOut">
              <a:rPr lang="id-ID" smtClean="0"/>
              <a:pPr/>
              <a:t>20/05/2019</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5BAE24B-5336-4494-80D1-60CBF09949A7}"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Negara dan Masyarakat Sipil</a:t>
            </a:r>
            <a:endParaRPr lang="id-ID" dirty="0"/>
          </a:p>
        </p:txBody>
      </p:sp>
      <p:sp>
        <p:nvSpPr>
          <p:cNvPr id="3" name="Subtitle 2"/>
          <p:cNvSpPr>
            <a:spLocks noGrp="1"/>
          </p:cNvSpPr>
          <p:nvPr>
            <p:ph type="subTitle" idx="1"/>
          </p:nvPr>
        </p:nvSpPr>
        <p:spPr/>
        <p:txBody>
          <a:bodyPr/>
          <a:lstStyle/>
          <a:p>
            <a:r>
              <a:rPr lang="id-ID" dirty="0" smtClean="0"/>
              <a:t>Jaka Triwidaryanta</a:t>
            </a:r>
            <a:endParaRPr lang="id-ID"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57166"/>
            <a:ext cx="8215370" cy="1357322"/>
          </a:xfrm>
        </p:spPr>
        <p:txBody>
          <a:bodyPr>
            <a:normAutofit fontScale="90000"/>
          </a:bodyPr>
          <a:lstStyle/>
          <a:p>
            <a:r>
              <a:rPr lang="id-ID" dirty="0" smtClean="0"/>
              <a:t>Konsep Masyarakat Sipil( </a:t>
            </a:r>
            <a:r>
              <a:rPr lang="id-ID" i="1" dirty="0" smtClean="0"/>
              <a:t>Civil Society)</a:t>
            </a:r>
            <a:endParaRPr lang="id-ID" i="1" dirty="0"/>
          </a:p>
        </p:txBody>
      </p:sp>
      <p:sp>
        <p:nvSpPr>
          <p:cNvPr id="3" name="Content Placeholder 2"/>
          <p:cNvSpPr>
            <a:spLocks noGrp="1"/>
          </p:cNvSpPr>
          <p:nvPr>
            <p:ph idx="1"/>
          </p:nvPr>
        </p:nvSpPr>
        <p:spPr>
          <a:xfrm>
            <a:off x="357158" y="1785926"/>
            <a:ext cx="8329642" cy="4538674"/>
          </a:xfrm>
        </p:spPr>
        <p:txBody>
          <a:bodyPr>
            <a:normAutofit lnSpcReduction="10000"/>
          </a:bodyPr>
          <a:lstStyle/>
          <a:p>
            <a:r>
              <a:rPr lang="id-ID" dirty="0" smtClean="0"/>
              <a:t>Definisi Gramsci  tentang  masyarakat  sipil  menekankan  pada  ruang atau tempat organisasi­organisasi sosial, politik, dan ekonomi dalam   melakukan   interaksi,   pertentangan,   perdebatan,   dan saling pengaruh dan mempengaruhi untuk mempertahankan kepentingan   ideology   masing-masing. </a:t>
            </a:r>
          </a:p>
          <a:p>
            <a:r>
              <a:rPr lang="id-ID" dirty="0" smtClean="0"/>
              <a:t>Victor Perez­Diaz menekankan masyarakat sipil sebagai proses terbentuknya atau munculnya organisasi sosial, politik, dan ekonomi yang mandiri. Negara atau pemerintahan memiliki kewengangan yang terbatas karena mengedepankan eknomi pasar. </a:t>
            </a:r>
          </a:p>
          <a:p>
            <a:endParaRPr lang="id-ID" dirty="0" smtClean="0"/>
          </a:p>
          <a:p>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500042"/>
            <a:ext cx="8401080" cy="5824558"/>
          </a:xfrm>
        </p:spPr>
        <p:txBody>
          <a:bodyPr>
            <a:normAutofit fontScale="92500" lnSpcReduction="20000"/>
          </a:bodyPr>
          <a:lstStyle/>
          <a:p>
            <a:r>
              <a:rPr lang="id-ID" dirty="0" smtClean="0"/>
              <a:t>Definisi </a:t>
            </a:r>
            <a:r>
              <a:rPr lang="id-ID" smtClean="0"/>
              <a:t>Victor Perez </a:t>
            </a:r>
            <a:r>
              <a:rPr lang="id-ID" dirty="0" smtClean="0"/>
              <a:t>menekankan makna </a:t>
            </a:r>
            <a:r>
              <a:rPr lang="id-ID" i="1" dirty="0" smtClean="0"/>
              <a:t>civil society </a:t>
            </a:r>
            <a:r>
              <a:rPr lang="id-ID" dirty="0" smtClean="0"/>
              <a:t>pada keadaan masyarakat yang telah mengalami pemerintahan terbatas, kebebasan, ekonomi pasar, dan timbulnya asosiasi­asosiasi masyarakat yang mandiri, dimana satu sama lainnya saling menopang” </a:t>
            </a:r>
          </a:p>
          <a:p>
            <a:r>
              <a:rPr lang="id-ID" dirty="0" smtClean="0"/>
              <a:t>Definisi Cristhoper Briyant menekankan masyarakat sipil pada eksistensi  masyarakat  yang  berkemajuan,  memiliki  gagasan dan  pandangan  ke  depan,    reformis  dan  kritis,  mandiri,  dan sadar tentang hak dan kewajiban yang dimiliki. </a:t>
            </a:r>
          </a:p>
          <a:p>
            <a:r>
              <a:rPr lang="id-ID" dirty="0" smtClean="0"/>
              <a:t>Definisi masyarakat sipil Michael Walker (1995), “sebagai space atau ruang yang terletak antara negara di satu pihak, dan masyarakat sipil di pihak lain. Dalam ruang tersebut terdapat asosiasi warga masyarakat yang bersifat sukarela dan terbangun sebuah jaringan hubungan di antara asosiasi tersebut. Asosiasi tersebut berdasarkan ikatan keluarga, keyakinan, kepentingan, dan ideology”</a:t>
            </a:r>
          </a:p>
          <a:p>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642918"/>
            <a:ext cx="8401080" cy="5681682"/>
          </a:xfrm>
        </p:spPr>
        <p:txBody>
          <a:bodyPr>
            <a:normAutofit/>
          </a:bodyPr>
          <a:lstStyle/>
          <a:p>
            <a:r>
              <a:rPr lang="id-ID" dirty="0" smtClean="0"/>
              <a:t>Menurut Afan Gaffar ,  masyarakat sipil ada yang menekankan kepada ruang dimana individu dan kelompok dalam masyarakat dapat saling berinteraksi dengan semangat toleransi. Di dalam ruang tersebut, masyarakat dapat melakukan partisipasi dalam pembentukan kebijaksanaan publik dalam suatu negara</a:t>
            </a:r>
          </a:p>
          <a:p>
            <a:r>
              <a:rPr lang="id-ID" dirty="0" smtClean="0"/>
              <a:t>menurur Afan Gaffar, “ masyarakat sipil merupakan suatu bentuk hubungan antara negara dengan sejumlah kelompok sosial, misalnya keluarga, kalangan bisnis, asosiasi masyarakat, dan gerakan­gerakan sosial yang ada dalam negara, namun sifatnya independen terhadap negara”.</a:t>
            </a:r>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571480"/>
            <a:ext cx="8329642" cy="5753120"/>
          </a:xfrm>
        </p:spPr>
        <p:txBody>
          <a:bodyPr/>
          <a:lstStyle/>
          <a:p>
            <a:r>
              <a:rPr lang="id-ID" dirty="0" smtClean="0"/>
              <a:t>Empat hal penting  dalam memahami tentang masyaraka sipil (</a:t>
            </a:r>
            <a:r>
              <a:rPr lang="id-ID" i="1" dirty="0" smtClean="0"/>
              <a:t>civil society</a:t>
            </a:r>
            <a:r>
              <a:rPr lang="id-ID" dirty="0" smtClean="0"/>
              <a:t>) yaitu: pendefinisian masyarakat sipil terdapat banyak penafsiran yang berbeda, pada umumnya masyarakat sipil didefinisikan sebagai ruang atau tempat interaksi individu dan kelompok, prinsi interaksi adalah menjunjung tinggi nilai toleraransi dan partisipasi, dan masyarakat penting adanya sebagai tempat pembentukan kebijaksanaan. </a:t>
            </a:r>
          </a:p>
          <a:p>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59</TotalTime>
  <Words>348</Words>
  <Application>Microsoft Office PowerPoint</Application>
  <PresentationFormat>On-screen Show (4:3)</PresentationFormat>
  <Paragraphs>11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Negara dan Masyarakat Sipil</vt:lpstr>
      <vt:lpstr>Konsep Masyarakat Sipil( Civil Society)</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Negara dan Masyarakat Sipil</dc:title>
  <dc:creator>Jaka</dc:creator>
  <cp:lastModifiedBy>Jaka</cp:lastModifiedBy>
  <cp:revision>2</cp:revision>
  <dcterms:created xsi:type="dcterms:W3CDTF">2019-04-14T07:14:52Z</dcterms:created>
  <dcterms:modified xsi:type="dcterms:W3CDTF">2019-05-19T20:05:29Z</dcterms:modified>
</cp:coreProperties>
</file>