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70" r:id="rId2"/>
    <p:sldId id="276" r:id="rId3"/>
    <p:sldId id="277" r:id="rId4"/>
    <p:sldId id="278" r:id="rId5"/>
    <p:sldId id="258" r:id="rId6"/>
    <p:sldId id="259" r:id="rId7"/>
    <p:sldId id="260" r:id="rId8"/>
    <p:sldId id="261" r:id="rId9"/>
    <p:sldId id="264" r:id="rId10"/>
    <p:sldId id="272" r:id="rId11"/>
    <p:sldId id="273" r:id="rId12"/>
    <p:sldId id="265" r:id="rId13"/>
    <p:sldId id="267" r:id="rId14"/>
    <p:sldId id="271" r:id="rId15"/>
    <p:sldId id="275" r:id="rId16"/>
    <p:sldId id="274" r:id="rId17"/>
    <p:sldId id="268" r:id="rId18"/>
    <p:sldId id="269" r:id="rId19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E1E8D62-4D6F-494A-9E93-304E2A2FD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561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E7353-CF3A-43BE-99CB-6D1D81DAE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3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99661-1650-46D5-8B72-CF839E50F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43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9C800-A4DD-4CC6-86EE-1B6F0E676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3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73E8B-A7BB-4EA6-A103-1684EA1AB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E82506B-FD32-453F-9608-BE06C9E87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52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138FD58-AFFC-460D-A939-CF6DBEE65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4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CF977B-1238-4E6D-9B6B-A09E4BD5B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0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18F74-119C-4488-9D7B-36A24013E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65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1A94166-BC99-4ABD-824C-2B0818C60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8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59E7D-01AF-4AFA-BE12-680AA029C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6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89C0EDB-78FE-4950-BA80-702FE5C85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81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59657D1-5A15-442F-A4F9-58C20C8CE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7" r:id="rId2"/>
    <p:sldLayoutId id="2147483752" r:id="rId3"/>
    <p:sldLayoutId id="2147483753" r:id="rId4"/>
    <p:sldLayoutId id="2147483754" r:id="rId5"/>
    <p:sldLayoutId id="2147483748" r:id="rId6"/>
    <p:sldLayoutId id="2147483755" r:id="rId7"/>
    <p:sldLayoutId id="2147483749" r:id="rId8"/>
    <p:sldLayoutId id="2147483756" r:id="rId9"/>
    <p:sldLayoutId id="2147483750" r:id="rId10"/>
    <p:sldLayoutId id="2147483757" r:id="rId11"/>
    <p:sldLayoutId id="214748375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robert.dahl@yale.edu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id-ID" sz="3600" smtClean="0"/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id-ID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id-ID" sz="2800" dirty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4800" dirty="0" smtClean="0"/>
              <a:t>KEKUASAAN, OTORITAS DAN LEGITIMASI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d-ID" sz="4800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3200" dirty="0" smtClean="0"/>
              <a:t>Fatih Gama Abisono, MA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3200" dirty="0" smtClean="0"/>
              <a:t>STPMD “APMD”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Jenis Kekuasaan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/>
              <a:t>French &amp; Raven mengatakan bahwa ada lima jenis kekuasaan: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1.  Kekuasaan memberi penghargaan (Reward Power)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2.  Kekuasaan yang memaksa (Coersive Power)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3.  Kekuasaan yang sah (Legitimate Power)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4.  Kekuasaan Kharismatik (Reverent Power)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5.  Kekuasaan ahli (Expert Power)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Sumber Daya Kekuasaan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Sarana Paksaan Fisik.	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Hukum normatif		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Harta kekayaan		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Jabatan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Keahlian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Status Sosial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Popularitas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Massa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Kewenangan(</a:t>
            </a:r>
            <a:r>
              <a:rPr lang="id-ID" smtClean="0"/>
              <a:t>Otoritas</a:t>
            </a:r>
            <a:r>
              <a:rPr lang="en-US" smtClean="0"/>
              <a:t>)</a:t>
            </a:r>
            <a:endParaRPr lang="id-ID" smtClean="0"/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800" smtClean="0"/>
              <a:t>	Otoritas / kewenangan: sarana untuk menjamin ketaatan dengan menghindari perlunya persuasi dan argumen rasional di satu sisi serta tekanan dan paksaan di sisi lainnya.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id-ID" sz="28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800" smtClean="0"/>
              <a:t>	Jika “kekuasaan” merujuk pada kemampuan untuk mempengaruhi orang lain, maka “otoritas” berarti hak untuk mempengaruhi orang lain tersebut.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id-ID" sz="28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800" smtClean="0"/>
              <a:t>	Otoritas bisa bersifat “de jure” atau “de facto”.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Max Weber (1864-1920)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775200" cy="44989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id-ID" sz="2400" smtClean="0"/>
              <a:t>Tiga sumber otoritas: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 smtClean="0"/>
              <a:t>Kekuatan kharisma; kekuasaan yang mendasarkan diri pada pesona pribadi, berlangsung secara spontan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 smtClean="0"/>
              <a:t>Kekuasaan tradisional; kekuasaan yang bersumber dari tradisi, kebiasaan lokal, dsb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400" smtClean="0"/>
              <a:t>Kekuasaan legal-formal; kekuasaan yang bersumber dari otoritas legal.</a:t>
            </a:r>
          </a:p>
        </p:txBody>
      </p:sp>
      <p:pic>
        <p:nvPicPr>
          <p:cNvPr id="22532" name="Picture 4" descr="Max Web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1989138"/>
            <a:ext cx="2808287" cy="29702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600"/>
              <a:t>LEGITIMASI </a:t>
            </a:r>
            <a:br>
              <a:rPr lang="id-ID" sz="3600"/>
            </a:br>
            <a:r>
              <a:rPr lang="id-ID" sz="3600"/>
              <a:t>(</a:t>
            </a:r>
            <a:r>
              <a:rPr lang="id-ID" sz="3600" i="1"/>
              <a:t>LEGITIMACY</a:t>
            </a:r>
            <a:r>
              <a:rPr lang="id-ID" sz="3600"/>
              <a:t>)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d-ID" smtClean="0"/>
              <a:t>	Legitimasi / keabsahan bermakna “rightfulness”;</a:t>
            </a:r>
          </a:p>
          <a:p>
            <a:pPr eaLnBrk="1" hangingPunct="1">
              <a:buFont typeface="Arial" charset="0"/>
              <a:buNone/>
            </a:pPr>
            <a:endParaRPr lang="id-ID" smtClean="0"/>
          </a:p>
          <a:p>
            <a:pPr eaLnBrk="1" hangingPunct="1">
              <a:buFont typeface="Arial" charset="0"/>
              <a:buNone/>
            </a:pPr>
            <a:r>
              <a:rPr lang="id-ID" smtClean="0"/>
              <a:t>	Legitimasi adalah sifat yang menentukan bagaimana kekuasaan diwujudkan menjadi otoritas yang baik dan absah; memastikan bahwa kekuasaan ditaati karena wibawa dan bukan karena rasa takut.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Legitimasi adalah penerimaan dan pengakuan masyarakat terhadap hak moral penguasa untuk memerintah, membuat dan melaksanakan keputusan. Legitimasi dalam arti luas adalah dukungan masyarakat terhadap sebuah sistem/aturan/norma. Legitimasi dalam arti sempit adalah dukungan masyarakat terhadap pemerintah yang berwenang dan sah.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600" b="1" smtClean="0"/>
              <a:t>Cara Membangun Legitimasi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/>
              <a:t>1. Simbolis, dilakukan dengan memanipulasi kecenderungan moral, emosional, tradisi, dan kepercayaan serta nilai-nilai budaya ke dalam bentuk simbol-simbol yang umumya bersifat ritualistik, sakral, retorik dan mercusuar.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2.  Prosedural, dilakukan dengan cara menyelenggarakan Pemilu untuk menentukan para wakil rakyat, presiden dan wakil presiden.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3. Materiil, dilakukan dengan menjanjikan dan memberikan kesejahteraan materiil pada masyarakat, seperti menjamin tersedianya kebutuhan pokok, fasilitas kesehatan, pendidikan, dll.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600" smtClean="0"/>
              <a:t>KRISIS DEMOKRASI LIBERAL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457200" y="1600200"/>
            <a:ext cx="43307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Jurgen Habermas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(1929 - 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id-ID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i="1" smtClean="0"/>
              <a:t>Legitimation Crisis (</a:t>
            </a:r>
            <a:r>
              <a:rPr lang="id-ID" sz="2400" smtClean="0"/>
              <a:t>1975):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	Bahwa dalam demokrasi liberal terdapat kecenderungan krisis. Proses demokrasi memaksa pemerintah untuk menanggapi tekanan publik. Ini mengakibatkan naiknya belanja publik dan meluasnya tanggungjawab negara dalam kehidupan sosial dan ekonomi rakyat. </a:t>
            </a:r>
          </a:p>
        </p:txBody>
      </p:sp>
      <p:pic>
        <p:nvPicPr>
          <p:cNvPr id="26628" name="Picture 4" descr="Jurgen Haberma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35663" y="2133600"/>
            <a:ext cx="2524125" cy="345598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/>
              <a:t>TAUTAN </a:t>
            </a:r>
            <a:r>
              <a:rPr lang="id-ID" sz="3600"/>
              <a:t>KEKUASAAN, </a:t>
            </a:r>
            <a:r>
              <a:rPr lang="en-US" sz="3600"/>
              <a:t>KEWENANGAN &amp; LEGITIMASI</a:t>
            </a:r>
            <a:endParaRPr lang="id-ID" sz="4000"/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8447088" cy="4498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400" smtClean="0"/>
              <a:t>Setiap kemampuan utk mempengaruhi pihak lain dpt dinamakan kekuasaan</a:t>
            </a:r>
            <a:r>
              <a:rPr lang="en-US" sz="240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</a:t>
            </a:r>
            <a:r>
              <a:rPr lang="id-ID" sz="2400" smtClean="0"/>
              <a:t>edangkan wewenang adl kekuasaan yg ada pd seseorg / kelompok, yg </a:t>
            </a:r>
            <a:r>
              <a:rPr lang="en-US" sz="2400" smtClean="0"/>
              <a:t>dilandasi </a:t>
            </a:r>
            <a:r>
              <a:rPr lang="id-ID" sz="2400" smtClean="0"/>
              <a:t>dukungan / pengakuan dari </a:t>
            </a:r>
            <a:r>
              <a:rPr lang="en-US" sz="2400" smtClean="0"/>
              <a:t>entitas sosial</a:t>
            </a:r>
            <a:r>
              <a:rPr lang="id-ID" sz="2400" smtClean="0"/>
              <a:t>.</a:t>
            </a:r>
            <a:endParaRPr lang="en-US" sz="24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smtClean="0"/>
              <a:t> 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Kekuasaan diartikan sebagai kemampuan untuk menggunakan sumber-sumber yang mempengaruhi proses politik, sedangkan kewenangan merupakan hak untuk memerintah, adapun legitimasi adalah penerimaan dan pengakuan masyarakat terhadap hak untuk memerintah tersebut.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id-ID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z="3600" smtClean="0"/>
              <a:t>KEKUASAAN (</a:t>
            </a:r>
            <a:r>
              <a:rPr lang="id-ID" sz="3600" i="1" smtClean="0"/>
              <a:t>POWER</a:t>
            </a:r>
            <a:r>
              <a:rPr lang="id-ID" sz="3600" smtClean="0"/>
              <a:t>)</a:t>
            </a:r>
            <a:r>
              <a:rPr lang="en-US" sz="3600" smtClean="0"/>
              <a:t>: KONSEP DASAR</a:t>
            </a:r>
            <a:r>
              <a:rPr lang="id-ID" smtClean="0"/>
              <a:t/>
            </a:r>
            <a:br>
              <a:rPr lang="id-ID" smtClean="0"/>
            </a:br>
            <a:endParaRPr lang="id-ID" smtClean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24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d-ID" sz="2800" dirty="0" smtClean="0"/>
              <a:t>Hampir semua kegiatan 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id-ID" sz="2800" dirty="0" smtClean="0"/>
              <a:t> menyangkut penggunaan kekuasaan (</a:t>
            </a:r>
            <a:r>
              <a:rPr lang="id-ID" sz="2800" i="1" dirty="0" smtClean="0"/>
              <a:t>power</a:t>
            </a:r>
            <a:r>
              <a:rPr lang="id-ID" sz="2800" dirty="0" smtClean="0"/>
              <a:t>).</a:t>
            </a:r>
          </a:p>
          <a:p>
            <a:pPr eaLnBrk="1" hangingPunct="1">
              <a:lnSpc>
                <a:spcPct val="80000"/>
              </a:lnSpc>
              <a:defRPr/>
            </a:pPr>
            <a:endParaRPr lang="id-ID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err="1" smtClean="0"/>
              <a:t>obyek</a:t>
            </a:r>
            <a:r>
              <a:rPr lang="id-ID" sz="2800" dirty="0" smtClean="0"/>
              <a:t> ilmiah p</a:t>
            </a:r>
            <a:r>
              <a:rPr lang="en-US" sz="2800" dirty="0" err="1" smtClean="0"/>
              <a:t>olitik</a:t>
            </a:r>
            <a:r>
              <a:rPr lang="id-ID" sz="2800" dirty="0" smtClean="0"/>
              <a:t> pemerintahan adalah studi tentang kekuasaan; siapa yang memilikinya, bagaimana ia digunakan, dan apa dasar penggunaannya.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mtClean="0"/>
              <a:t>Thomas Hobbes (1588-1679)</a:t>
            </a:r>
          </a:p>
        </p:txBody>
      </p:sp>
      <p:pic>
        <p:nvPicPr>
          <p:cNvPr id="12291" name="Picture 4" descr="Thomas_Hobb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700213"/>
            <a:ext cx="4587875" cy="4824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4535488" y="1628775"/>
            <a:ext cx="4608512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d-ID" sz="2800" i="1"/>
              <a:t>Leviathan</a:t>
            </a:r>
            <a:r>
              <a:rPr lang="id-ID" sz="2800"/>
              <a:t> (1651):</a:t>
            </a:r>
          </a:p>
          <a:p>
            <a:pPr eaLnBrk="1" hangingPunct="1">
              <a:spcBef>
                <a:spcPct val="50000"/>
              </a:spcBef>
            </a:pPr>
            <a:r>
              <a:rPr lang="id-ID" sz="2800"/>
              <a:t>Pemerintah yang memiliki kekuasaan mutlak (</a:t>
            </a:r>
            <a:r>
              <a:rPr lang="id-ID" sz="2800" i="1"/>
              <a:t>Leviathan</a:t>
            </a:r>
            <a:r>
              <a:rPr lang="id-ID" sz="2800"/>
              <a:t>) adalah satu-satunya penangkal bagi anarkhi dan kekacauan.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23850" y="2060575"/>
            <a:ext cx="4572000" cy="1647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 dirty="0"/>
              <a:t>Sosok negara sebagai Leviathan</a:t>
            </a:r>
            <a:br>
              <a:rPr lang="id-ID" sz="4000" dirty="0"/>
            </a:br>
            <a:r>
              <a:rPr lang="id-ID" sz="4000" dirty="0"/>
              <a:t>menurut Hobbes</a:t>
            </a:r>
          </a:p>
        </p:txBody>
      </p:sp>
      <p:pic>
        <p:nvPicPr>
          <p:cNvPr id="13315" name="Picture 4" descr="Leviatha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1413" y="0"/>
            <a:ext cx="4192587" cy="6858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600"/>
              <a:t>Steven Lukas </a:t>
            </a:r>
            <a:br>
              <a:rPr lang="id-ID" sz="3600"/>
            </a:br>
            <a:r>
              <a:rPr lang="id-ID" sz="3600"/>
              <a:t>(</a:t>
            </a:r>
            <a:r>
              <a:rPr lang="id-ID" sz="3600" i="1"/>
              <a:t>Power: A Radical View</a:t>
            </a:r>
            <a:r>
              <a:rPr lang="id-ID" sz="3600"/>
              <a:t>, 1974)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charset="0"/>
              <a:buNone/>
            </a:pPr>
            <a:r>
              <a:rPr lang="id-ID" sz="2800" smtClean="0"/>
              <a:t>Tiga </a:t>
            </a:r>
            <a:r>
              <a:rPr lang="en-US" sz="2800" smtClean="0"/>
              <a:t>Dimensi</a:t>
            </a:r>
            <a:r>
              <a:rPr lang="id-ID" sz="2800" smtClean="0"/>
              <a:t> kekuasaan: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800" smtClean="0"/>
              <a:t>Kekuasaan berarti kemampuan untuk membuat keputusan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800" smtClean="0"/>
              <a:t>Kekuasaan tercermin dalam kemampuan untuk membentuk suatu agenda politik dan mencegah keputusan-keputusan lain yang mestinya dibuat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d-ID" sz="2800" smtClean="0"/>
              <a:t>Bentuk kekuasaan bisa berupa pengendalian terhadap pikiran orang lain dengan memanipulasi persepsi dan preferensi mereka.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774700"/>
          </a:xfrm>
        </p:spPr>
        <p:txBody>
          <a:bodyPr/>
          <a:lstStyle/>
          <a:p>
            <a:pPr eaLnBrk="1" hangingPunct="1"/>
            <a:r>
              <a:rPr lang="id-ID" sz="3600" smtClean="0"/>
              <a:t>PEMBUATAN KEPUTUSAN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628775"/>
            <a:ext cx="525780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Robert A. Dahl (1915 - 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>
                <a:hlinkClick r:id="rId2"/>
              </a:rPr>
              <a:t>robert.dahl@yale.edu</a:t>
            </a:r>
            <a:endParaRPr lang="id-ID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id-ID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	(Who Governs?, 1963):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	Pertanyaan ttg kekuasaan adalah siapa yang memegangnya, bagaimana ia bisa benar-benar mempengaruhi tindakan, dan dalam hal apa saja pengaruh tindakan itu terjadi.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id-ID" sz="2400" smtClean="0"/>
              <a:t>	Dalam banyak kasus, kekuasaan terpencar di banyak titik </a:t>
            </a:r>
            <a:r>
              <a:rPr lang="id-ID" sz="2400" smtClean="0">
                <a:sym typeface="Wingdings" pitchFamily="2" charset="2"/>
              </a:rPr>
              <a:t> pandangan “pluralis” mengenai kekuasaan</a:t>
            </a:r>
            <a:endParaRPr lang="id-ID" sz="2400" smtClean="0"/>
          </a:p>
        </p:txBody>
      </p:sp>
      <p:pic>
        <p:nvPicPr>
          <p:cNvPr id="15364" name="Picture 4" descr="Robert Dah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2205038"/>
            <a:ext cx="2520950" cy="31416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id-ID" smtClean="0"/>
              <a:t>PERUMUSAN AGENDA POLITIK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id-ID" smtClean="0"/>
              <a:t>Peter Bachrach &amp; Morton Baratz (The Two Faces of Power): 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“Wajah pertama” dari kekuasaan adl kemampuan membuat keputusan atau menciptakan isu politik tertentu.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“Wajah kedua” dari kekuasaan adl kemampuan untuk mencegah keluhan publik tertentu supaya tidak menjadi isu politik.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000"/>
              <a:t>Emir Eric Schattschneider </a:t>
            </a:r>
            <a:br>
              <a:rPr lang="id-ID" sz="4000"/>
            </a:br>
            <a:r>
              <a:rPr lang="id-ID" sz="4000"/>
              <a:t>(1892-1971)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1000" cy="44989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id-ID" sz="2400" i="1" smtClean="0"/>
              <a:t>Equilibrium and Change in American Politics</a:t>
            </a:r>
            <a:r>
              <a:rPr lang="id-ID" sz="2400" smtClean="0"/>
              <a:t> (1958):</a:t>
            </a:r>
          </a:p>
          <a:p>
            <a:pPr eaLnBrk="1" hangingPunct="1">
              <a:buFont typeface="Arial" charset="0"/>
              <a:buNone/>
            </a:pPr>
            <a:r>
              <a:rPr lang="id-ID" sz="2400" smtClean="0"/>
              <a:t>“Some issues are organized into politics while others are organized out”</a:t>
            </a:r>
          </a:p>
          <a:p>
            <a:pPr eaLnBrk="1" hangingPunct="1">
              <a:buFont typeface="Arial" charset="0"/>
              <a:buNone/>
            </a:pPr>
            <a:endParaRPr lang="id-ID" sz="2400" smtClean="0"/>
          </a:p>
          <a:p>
            <a:pPr eaLnBrk="1" hangingPunct="1">
              <a:buFont typeface="Arial" charset="0"/>
              <a:buNone/>
            </a:pPr>
            <a:r>
              <a:rPr lang="id-ID" sz="2400" smtClean="0">
                <a:sym typeface="Wingdings" pitchFamily="2" charset="2"/>
              </a:rPr>
              <a:t> Kekuasaan adalah kemampuan untuk menetapkan agenda politik.</a:t>
            </a:r>
            <a:endParaRPr lang="id-ID" sz="2400" smtClean="0"/>
          </a:p>
        </p:txBody>
      </p:sp>
      <p:pic>
        <p:nvPicPr>
          <p:cNvPr id="17412" name="Picture 4" descr="EE Schattschneid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2276475"/>
            <a:ext cx="3097213" cy="33845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3200"/>
              <a:t>POLITIK SEBAGAI </a:t>
            </a:r>
            <a:br>
              <a:rPr lang="id-ID" sz="3200"/>
            </a:br>
            <a:r>
              <a:rPr lang="id-ID" sz="3200"/>
              <a:t>PENGENDALIAN PEMIKIRAN </a:t>
            </a:r>
            <a:br>
              <a:rPr lang="id-ID" sz="3200"/>
            </a:br>
            <a:r>
              <a:rPr lang="id-ID" sz="3200"/>
              <a:t>(</a:t>
            </a:r>
            <a:r>
              <a:rPr lang="id-ID" sz="3200" i="1"/>
              <a:t>THOUGHT CONTROL</a:t>
            </a:r>
            <a:r>
              <a:rPr lang="id-ID" sz="3200"/>
              <a:t>)</a:t>
            </a:r>
          </a:p>
        </p:txBody>
      </p:sp>
      <p:pic>
        <p:nvPicPr>
          <p:cNvPr id="18435" name="Picture 4" descr="Michel Foucaul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916113"/>
            <a:ext cx="3392487" cy="42497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0" y="1916113"/>
            <a:ext cx="5148263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d-ID" sz="2800"/>
              <a:t>Michel Foucault (1926-1984)</a:t>
            </a:r>
          </a:p>
          <a:p>
            <a:pPr eaLnBrk="1" hangingPunct="1">
              <a:spcBef>
                <a:spcPct val="50000"/>
              </a:spcBef>
            </a:pPr>
            <a:r>
              <a:rPr lang="id-ID" sz="2800" i="1"/>
              <a:t>The Order of Things</a:t>
            </a:r>
            <a:r>
              <a:rPr lang="id-ID" sz="2800"/>
              <a:t> (1966):</a:t>
            </a:r>
          </a:p>
          <a:p>
            <a:pPr eaLnBrk="1" hangingPunct="1">
              <a:spcBef>
                <a:spcPct val="50000"/>
              </a:spcBef>
            </a:pPr>
            <a:r>
              <a:rPr lang="id-ID" sz="2800"/>
              <a:t>Serangkaian “epistemi” telah menjadi ciri pemikiran dan praktik dalam berbagai sejarah umat menusia. Gagasan-gagasan dalam epistemi itu yang mempengaruhi kerangka pokok dan asumsi umat manusia.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932</TotalTime>
  <Words>556</Words>
  <Application>Microsoft Office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Tahoma</vt:lpstr>
      <vt:lpstr>Arial</vt:lpstr>
      <vt:lpstr>Tw Cen MT</vt:lpstr>
      <vt:lpstr>Wingdings</vt:lpstr>
      <vt:lpstr>Wingdings 2</vt:lpstr>
      <vt:lpstr>Calibri</vt:lpstr>
      <vt:lpstr>Median</vt:lpstr>
      <vt:lpstr>PowerPoint Presentation</vt:lpstr>
      <vt:lpstr>KEKUASAAN (POWER): KONSEP DASAR </vt:lpstr>
      <vt:lpstr>Thomas Hobbes (1588-1679)</vt:lpstr>
      <vt:lpstr>Sosok negara sebagai Leviathan menurut Hobbes</vt:lpstr>
      <vt:lpstr>Steven Lukas  (Power: A Radical View, 1974)</vt:lpstr>
      <vt:lpstr>PEMBUATAN KEPUTUSAN</vt:lpstr>
      <vt:lpstr>PERUMUSAN AGENDA POLITIK</vt:lpstr>
      <vt:lpstr>Emir Eric Schattschneider  (1892-1971)</vt:lpstr>
      <vt:lpstr>POLITIK SEBAGAI  PENGENDALIAN PEMIKIRAN  (THOUGHT CONTROL)</vt:lpstr>
      <vt:lpstr>Jenis Kekuasaan</vt:lpstr>
      <vt:lpstr>Sumber Daya Kekuasaan</vt:lpstr>
      <vt:lpstr>Kewenangan(Otoritas)</vt:lpstr>
      <vt:lpstr>Max Weber (1864-1920)</vt:lpstr>
      <vt:lpstr>LEGITIMASI  (LEGITIMACY)</vt:lpstr>
      <vt:lpstr>PowerPoint Presentation</vt:lpstr>
      <vt:lpstr>Cara Membangun Legitimasi</vt:lpstr>
      <vt:lpstr>KRISIS DEMOKRASI LIBERAL</vt:lpstr>
      <vt:lpstr>TAUTAN KEKUASAAN, KEWENANGAN &amp; LEGITIMASI</vt:lpstr>
    </vt:vector>
  </TitlesOfParts>
  <Company>map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KEKUASAAN (POWER)</dc:title>
  <dc:creator>kumoro</dc:creator>
  <cp:lastModifiedBy>user</cp:lastModifiedBy>
  <cp:revision>18</cp:revision>
  <dcterms:created xsi:type="dcterms:W3CDTF">2007-09-20T11:36:51Z</dcterms:created>
  <dcterms:modified xsi:type="dcterms:W3CDTF">2018-10-15T06:08:20Z</dcterms:modified>
</cp:coreProperties>
</file>