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68" r:id="rId2"/>
    <p:sldId id="269" r:id="rId3"/>
    <p:sldId id="270" r:id="rId4"/>
    <p:sldId id="257" r:id="rId5"/>
    <p:sldId id="258" r:id="rId6"/>
    <p:sldId id="259" r:id="rId7"/>
    <p:sldId id="260" r:id="rId8"/>
    <p:sldId id="261" r:id="rId9"/>
    <p:sldId id="262" r:id="rId10"/>
    <p:sldId id="263" r:id="rId11"/>
    <p:sldId id="264" r:id="rId12"/>
    <p:sldId id="265" r:id="rId13"/>
    <p:sldId id="266" r:id="rId14"/>
    <p:sldId id="26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7CD1695-DB47-442F-BC8F-92D351419A7A}" type="datetimeFigureOut">
              <a:rPr lang="en-US" smtClean="0"/>
              <a:pPr/>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06E579-C3ED-4988-946A-7DEA254A318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CD1695-DB47-442F-BC8F-92D351419A7A}" type="datetimeFigureOut">
              <a:rPr lang="en-US" smtClean="0"/>
              <a:pPr/>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06E579-C3ED-4988-946A-7DEA254A318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CD1695-DB47-442F-BC8F-92D351419A7A}" type="datetimeFigureOut">
              <a:rPr lang="en-US" smtClean="0"/>
              <a:pPr/>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06E579-C3ED-4988-946A-7DEA254A318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CD1695-DB47-442F-BC8F-92D351419A7A}" type="datetimeFigureOut">
              <a:rPr lang="en-US" smtClean="0"/>
              <a:pPr/>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06E579-C3ED-4988-946A-7DEA254A318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CD1695-DB47-442F-BC8F-92D351419A7A}" type="datetimeFigureOut">
              <a:rPr lang="en-US" smtClean="0"/>
              <a:pPr/>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06E579-C3ED-4988-946A-7DEA254A318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7CD1695-DB47-442F-BC8F-92D351419A7A}" type="datetimeFigureOut">
              <a:rPr lang="en-US" smtClean="0"/>
              <a:pPr/>
              <a:t>3/13/2020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06E579-C3ED-4988-946A-7DEA254A318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7CD1695-DB47-442F-BC8F-92D351419A7A}" type="datetimeFigureOut">
              <a:rPr lang="en-US" smtClean="0"/>
              <a:pPr/>
              <a:t>3/13/2020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06E579-C3ED-4988-946A-7DEA254A318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7CD1695-DB47-442F-BC8F-92D351419A7A}" type="datetimeFigureOut">
              <a:rPr lang="en-US" smtClean="0"/>
              <a:pPr/>
              <a:t>3/13/2020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06E579-C3ED-4988-946A-7DEA254A318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CD1695-DB47-442F-BC8F-92D351419A7A}" type="datetimeFigureOut">
              <a:rPr lang="en-US" smtClean="0"/>
              <a:pPr/>
              <a:t>3/13/2020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06E579-C3ED-4988-946A-7DEA254A318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CD1695-DB47-442F-BC8F-92D351419A7A}" type="datetimeFigureOut">
              <a:rPr lang="en-US" smtClean="0"/>
              <a:pPr/>
              <a:t>3/13/2020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06E579-C3ED-4988-946A-7DEA254A3185}"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7CD1695-DB47-442F-BC8F-92D351419A7A}" type="datetimeFigureOut">
              <a:rPr lang="en-US" smtClean="0"/>
              <a:pPr/>
              <a:t>3/13/2020</a:t>
            </a:fld>
            <a:endParaRPr lang="en-US"/>
          </a:p>
        </p:txBody>
      </p:sp>
      <p:sp>
        <p:nvSpPr>
          <p:cNvPr id="9" name="Slide Number Placeholder 8"/>
          <p:cNvSpPr>
            <a:spLocks noGrp="1"/>
          </p:cNvSpPr>
          <p:nvPr>
            <p:ph type="sldNum" sz="quarter" idx="11"/>
          </p:nvPr>
        </p:nvSpPr>
        <p:spPr/>
        <p:txBody>
          <a:bodyPr/>
          <a:lstStyle/>
          <a:p>
            <a:fld id="{A206E579-C3ED-4988-946A-7DEA254A3185}"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A206E579-C3ED-4988-946A-7DEA254A3185}"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57CD1695-DB47-442F-BC8F-92D351419A7A}" type="datetimeFigureOut">
              <a:rPr lang="en-US" smtClean="0"/>
              <a:pPr/>
              <a:t>3/13/2020</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ACARA KULIAH MINGGU DEPAN</a:t>
            </a:r>
            <a:endParaRPr lang="en-US" dirty="0"/>
          </a:p>
        </p:txBody>
      </p:sp>
      <p:sp>
        <p:nvSpPr>
          <p:cNvPr id="3" name="Content Placeholder 2"/>
          <p:cNvSpPr>
            <a:spLocks noGrp="1"/>
          </p:cNvSpPr>
          <p:nvPr>
            <p:ph idx="1"/>
          </p:nvPr>
        </p:nvSpPr>
        <p:spPr/>
        <p:txBody>
          <a:bodyPr>
            <a:normAutofit fontScale="92500" lnSpcReduction="10000"/>
          </a:bodyPr>
          <a:lstStyle/>
          <a:p>
            <a:pPr marL="571500" indent="-457200">
              <a:buFont typeface="+mj-lt"/>
              <a:buAutoNum type="arabicPeriod"/>
            </a:pPr>
            <a:r>
              <a:rPr lang="en-US" sz="2400" dirty="0" smtClean="0"/>
              <a:t>KULIAH URBAN GOVERNANCE  PARAREL IP2L  HARI   JUMAT  20  MARET 2020 DAN SELANJUTNYA DIMULAI JAM 09.30 DI  RUANG  A12</a:t>
            </a:r>
          </a:p>
          <a:p>
            <a:pPr marL="571500" indent="-457200">
              <a:buFont typeface="+mj-lt"/>
              <a:buAutoNum type="arabicPeriod"/>
            </a:pPr>
            <a:r>
              <a:rPr lang="en-US" sz="2400" dirty="0" smtClean="0"/>
              <a:t>KULIAH PADA TANGGAL 20 MARET 2020 DIADAKAN PENGAMBILAN NILAI YAITU KEGIATAN DISKUSI KELOMPOK</a:t>
            </a:r>
          </a:p>
          <a:p>
            <a:pPr marL="571500" indent="-457200">
              <a:buFont typeface="+mj-lt"/>
              <a:buAutoNum type="arabicPeriod"/>
            </a:pPr>
            <a:r>
              <a:rPr lang="en-US" sz="2400" dirty="0" smtClean="0"/>
              <a:t>TEKNIS DISKUSI DIATUR OLEH DOSEN PENGAMPU</a:t>
            </a:r>
          </a:p>
          <a:p>
            <a:pPr marL="571500" indent="-457200">
              <a:buFont typeface="+mj-lt"/>
              <a:buAutoNum type="arabicPeriod"/>
            </a:pPr>
            <a:r>
              <a:rPr lang="en-US" sz="2400" dirty="0" smtClean="0"/>
              <a:t>MAHASISWA WAJIB HADIR, JIKA MAHASISWA TAK DAPAT HADIR DENGAN ALASAN YANG SECARA AKADEMIK DAPAT DITERIMA DIBERIKAN KESEMPATAN  MEMEBUAT TUGAS DAN PRESENTASI  SECARA INDIVIDUAL  DI DEPAN DOSEN PENGAMPU DI RUANG DOSEN PRODI IILMU PEMERINTAHAN s1</a:t>
            </a:r>
          </a:p>
          <a:p>
            <a:pPr marL="571500" indent="-457200">
              <a:buFont typeface="+mj-lt"/>
              <a:buAutoNum type="arabicPeriod"/>
            </a:pPr>
            <a:r>
              <a:rPr lang="en-US" sz="2400" dirty="0" smtClean="0"/>
              <a:t>PELAKSANAAN TUGAS SUSULAN  PALING LAMBAT  7 HARI  SEJAK TUGAS  DIKERJAKAN  OLEH MAHASISWA</a:t>
            </a:r>
            <a:endParaRPr lang="en-US" sz="2400" dirty="0"/>
          </a:p>
        </p:txBody>
      </p:sp>
    </p:spTree>
    <p:extLst>
      <p:ext uri="{BB962C8B-B14F-4D97-AF65-F5344CB8AC3E}">
        <p14:creationId xmlns:p14="http://schemas.microsoft.com/office/powerpoint/2010/main" val="15532449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Equity </a:t>
            </a:r>
            <a:r>
              <a:rPr lang="en-US" dirty="0" err="1" smtClean="0"/>
              <a:t>atau</a:t>
            </a:r>
            <a:r>
              <a:rPr lang="en-US" dirty="0" smtClean="0"/>
              <a:t> </a:t>
            </a:r>
            <a:r>
              <a:rPr lang="en-US" dirty="0" err="1" smtClean="0"/>
              <a:t>Equitas</a:t>
            </a:r>
            <a:endParaRPr lang="en-US" dirty="0"/>
          </a:p>
        </p:txBody>
      </p:sp>
      <p:sp>
        <p:nvSpPr>
          <p:cNvPr id="3" name="Content Placeholder 2"/>
          <p:cNvSpPr>
            <a:spLocks noGrp="1"/>
          </p:cNvSpPr>
          <p:nvPr>
            <p:ph idx="1"/>
          </p:nvPr>
        </p:nvSpPr>
        <p:spPr/>
        <p:txBody>
          <a:bodyPr>
            <a:normAutofit/>
          </a:bodyPr>
          <a:lstStyle/>
          <a:p>
            <a:r>
              <a:rPr lang="en-US" dirty="0" smtClean="0"/>
              <a:t>Equity </a:t>
            </a:r>
            <a:r>
              <a:rPr lang="en-US" dirty="0" err="1" smtClean="0"/>
              <a:t>merupakan</a:t>
            </a:r>
            <a:r>
              <a:rPr lang="en-US" dirty="0" smtClean="0"/>
              <a:t> </a:t>
            </a:r>
            <a:r>
              <a:rPr lang="en-US" dirty="0" err="1" smtClean="0"/>
              <a:t>prinsip</a:t>
            </a:r>
            <a:r>
              <a:rPr lang="en-US" dirty="0" smtClean="0"/>
              <a:t> yang </a:t>
            </a:r>
            <a:r>
              <a:rPr lang="en-US" dirty="0" err="1" smtClean="0"/>
              <a:t>berbasis</a:t>
            </a:r>
            <a:r>
              <a:rPr lang="en-US" dirty="0" smtClean="0"/>
              <a:t> </a:t>
            </a:r>
            <a:r>
              <a:rPr lang="en-US" dirty="0" err="1" smtClean="0"/>
              <a:t>pada</a:t>
            </a:r>
            <a:r>
              <a:rPr lang="en-US" dirty="0" smtClean="0"/>
              <a:t> </a:t>
            </a:r>
            <a:r>
              <a:rPr lang="en-US" dirty="0" err="1" smtClean="0"/>
              <a:t>prinsip</a:t>
            </a:r>
            <a:r>
              <a:rPr lang="en-US" dirty="0" smtClean="0"/>
              <a:t> </a:t>
            </a:r>
            <a:r>
              <a:rPr lang="en-US" dirty="0" err="1" smtClean="0"/>
              <a:t>keadilan</a:t>
            </a:r>
            <a:r>
              <a:rPr lang="en-US" dirty="0" smtClean="0"/>
              <a:t> </a:t>
            </a:r>
            <a:r>
              <a:rPr lang="en-US" dirty="0" err="1" smtClean="0"/>
              <a:t>distributif</a:t>
            </a:r>
            <a:r>
              <a:rPr lang="en-US" dirty="0" smtClean="0"/>
              <a:t> </a:t>
            </a:r>
            <a:r>
              <a:rPr lang="en-US" dirty="0" err="1" smtClean="0"/>
              <a:t>dimana</a:t>
            </a:r>
            <a:r>
              <a:rPr lang="en-US" dirty="0" smtClean="0"/>
              <a:t> </a:t>
            </a:r>
            <a:r>
              <a:rPr lang="en-US" dirty="0" err="1" smtClean="0"/>
              <a:t>setiap</a:t>
            </a:r>
            <a:r>
              <a:rPr lang="en-US" dirty="0" smtClean="0"/>
              <a:t> </a:t>
            </a:r>
            <a:r>
              <a:rPr lang="en-US" dirty="0" err="1" smtClean="0"/>
              <a:t>warga</a:t>
            </a:r>
            <a:r>
              <a:rPr lang="en-US" dirty="0" smtClean="0"/>
              <a:t> </a:t>
            </a:r>
            <a:r>
              <a:rPr lang="en-US" dirty="0" err="1" smtClean="0"/>
              <a:t>kota</a:t>
            </a:r>
            <a:r>
              <a:rPr lang="en-US" dirty="0" smtClean="0"/>
              <a:t> </a:t>
            </a:r>
            <a:r>
              <a:rPr lang="en-US" dirty="0" err="1" smtClean="0"/>
              <a:t>harus</a:t>
            </a:r>
            <a:r>
              <a:rPr lang="en-US" dirty="0" smtClean="0"/>
              <a:t> </a:t>
            </a:r>
            <a:r>
              <a:rPr lang="en-US" dirty="0" err="1" smtClean="0"/>
              <a:t>diperlakukan</a:t>
            </a:r>
            <a:r>
              <a:rPr lang="en-US" dirty="0" smtClean="0"/>
              <a:t> </a:t>
            </a:r>
            <a:r>
              <a:rPr lang="en-US" dirty="0" err="1" smtClean="0"/>
              <a:t>sama</a:t>
            </a:r>
            <a:r>
              <a:rPr lang="en-US" dirty="0" smtClean="0"/>
              <a:t>.</a:t>
            </a:r>
          </a:p>
          <a:p>
            <a:r>
              <a:rPr lang="en-US" dirty="0" err="1" smtClean="0"/>
              <a:t>Perlakuan</a:t>
            </a:r>
            <a:r>
              <a:rPr lang="en-US" dirty="0" smtClean="0"/>
              <a:t> yang </a:t>
            </a:r>
            <a:r>
              <a:rPr lang="en-US" dirty="0" err="1" smtClean="0"/>
              <a:t>sama</a:t>
            </a:r>
            <a:r>
              <a:rPr lang="en-US" dirty="0" smtClean="0"/>
              <a:t> </a:t>
            </a:r>
            <a:r>
              <a:rPr lang="en-US" dirty="0" err="1" smtClean="0"/>
              <a:t>harus</a:t>
            </a:r>
            <a:r>
              <a:rPr lang="en-US" dirty="0" smtClean="0"/>
              <a:t> </a:t>
            </a:r>
            <a:r>
              <a:rPr lang="en-US" dirty="0" err="1" smtClean="0"/>
              <a:t>ada</a:t>
            </a:r>
            <a:r>
              <a:rPr lang="en-US" dirty="0" smtClean="0"/>
              <a:t> </a:t>
            </a:r>
            <a:r>
              <a:rPr lang="en-US" dirty="0" err="1" smtClean="0"/>
              <a:t>dan</a:t>
            </a:r>
            <a:r>
              <a:rPr lang="en-US" dirty="0" smtClean="0"/>
              <a:t> </a:t>
            </a:r>
            <a:r>
              <a:rPr lang="en-US" dirty="0" err="1" smtClean="0"/>
              <a:t>diterapkan</a:t>
            </a:r>
            <a:r>
              <a:rPr lang="en-US" dirty="0" smtClean="0"/>
              <a:t> </a:t>
            </a:r>
            <a:r>
              <a:rPr lang="en-US" dirty="0" err="1" smtClean="0"/>
              <a:t>oleh</a:t>
            </a:r>
            <a:r>
              <a:rPr lang="en-US" dirty="0" smtClean="0"/>
              <a:t> </a:t>
            </a:r>
            <a:r>
              <a:rPr lang="en-US" dirty="0" err="1" smtClean="0"/>
              <a:t>pengambil</a:t>
            </a:r>
            <a:r>
              <a:rPr lang="en-US" dirty="0" smtClean="0"/>
              <a:t> </a:t>
            </a:r>
            <a:r>
              <a:rPr lang="en-US" dirty="0" err="1" smtClean="0"/>
              <a:t>kebijakan</a:t>
            </a:r>
            <a:r>
              <a:rPr lang="en-US" dirty="0" smtClean="0"/>
              <a:t> </a:t>
            </a:r>
            <a:r>
              <a:rPr lang="en-US" dirty="0" err="1" smtClean="0"/>
              <a:t>terhadap</a:t>
            </a:r>
            <a:r>
              <a:rPr lang="en-US" dirty="0" smtClean="0"/>
              <a:t> </a:t>
            </a:r>
            <a:r>
              <a:rPr lang="en-US" dirty="0" err="1" smtClean="0"/>
              <a:t>warga</a:t>
            </a:r>
            <a:r>
              <a:rPr lang="en-US" dirty="0" smtClean="0"/>
              <a:t> </a:t>
            </a:r>
            <a:r>
              <a:rPr lang="en-US" dirty="0" err="1" smtClean="0"/>
              <a:t>kota</a:t>
            </a:r>
            <a:r>
              <a:rPr lang="en-US" dirty="0" smtClean="0"/>
              <a:t>.</a:t>
            </a:r>
          </a:p>
          <a:p>
            <a:r>
              <a:rPr lang="en-US" dirty="0" err="1" smtClean="0"/>
              <a:t>Filosofinya</a:t>
            </a:r>
            <a:r>
              <a:rPr lang="en-US" dirty="0" smtClean="0"/>
              <a:t>: </a:t>
            </a:r>
            <a:r>
              <a:rPr lang="en-US" dirty="0" err="1" smtClean="0"/>
              <a:t>kota</a:t>
            </a:r>
            <a:r>
              <a:rPr lang="en-US" dirty="0" smtClean="0"/>
              <a:t> </a:t>
            </a:r>
            <a:r>
              <a:rPr lang="en-US" dirty="0" err="1" smtClean="0"/>
              <a:t>sangat</a:t>
            </a:r>
            <a:r>
              <a:rPr lang="en-US" dirty="0" smtClean="0"/>
              <a:t> plural, </a:t>
            </a:r>
            <a:r>
              <a:rPr lang="en-US" dirty="0" err="1" smtClean="0"/>
              <a:t>karena</a:t>
            </a:r>
            <a:r>
              <a:rPr lang="en-US" dirty="0" smtClean="0"/>
              <a:t> </a:t>
            </a:r>
            <a:r>
              <a:rPr lang="en-US" dirty="0" err="1" smtClean="0"/>
              <a:t>itu</a:t>
            </a:r>
            <a:r>
              <a:rPr lang="en-US" dirty="0" smtClean="0"/>
              <a:t> </a:t>
            </a:r>
            <a:r>
              <a:rPr lang="en-US" dirty="0" err="1" smtClean="0"/>
              <a:t>tidak</a:t>
            </a:r>
            <a:r>
              <a:rPr lang="en-US" dirty="0" smtClean="0"/>
              <a:t> </a:t>
            </a:r>
            <a:r>
              <a:rPr lang="en-US" dirty="0" err="1" smtClean="0"/>
              <a:t>boleh</a:t>
            </a:r>
            <a:r>
              <a:rPr lang="en-US" dirty="0" smtClean="0"/>
              <a:t> </a:t>
            </a:r>
            <a:r>
              <a:rPr lang="en-US" dirty="0" err="1" smtClean="0"/>
              <a:t>ada</a:t>
            </a:r>
            <a:r>
              <a:rPr lang="en-US" dirty="0" smtClean="0"/>
              <a:t> </a:t>
            </a:r>
            <a:r>
              <a:rPr lang="en-US" dirty="0" err="1" smtClean="0"/>
              <a:t>diskriminasi</a:t>
            </a:r>
            <a:r>
              <a:rPr lang="en-US" dirty="0" smtClean="0"/>
              <a:t> </a:t>
            </a:r>
            <a:r>
              <a:rPr lang="en-US" dirty="0" err="1" smtClean="0"/>
              <a:t>dan</a:t>
            </a:r>
            <a:r>
              <a:rPr lang="en-US" dirty="0" smtClean="0"/>
              <a:t> </a:t>
            </a:r>
            <a:r>
              <a:rPr lang="en-US" dirty="0" err="1" smtClean="0"/>
              <a:t>sentimen</a:t>
            </a:r>
            <a:r>
              <a:rPr lang="en-US" dirty="0" smtClean="0"/>
              <a:t> </a:t>
            </a:r>
            <a:r>
              <a:rPr lang="en-US" dirty="0" err="1" smtClean="0"/>
              <a:t>primodial</a:t>
            </a:r>
            <a:r>
              <a:rPr lang="en-US" dirty="0" smtClean="0"/>
              <a:t>.</a:t>
            </a:r>
            <a:endParaRPr lang="en-US" dirty="0"/>
          </a:p>
        </p:txBody>
      </p:sp>
    </p:spTree>
    <p:extLst>
      <p:ext uri="{BB962C8B-B14F-4D97-AF65-F5344CB8AC3E}">
        <p14:creationId xmlns:p14="http://schemas.microsoft.com/office/powerpoint/2010/main" val="22461031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Efektif</a:t>
            </a:r>
            <a:r>
              <a:rPr lang="en-US" dirty="0" smtClean="0"/>
              <a:t> </a:t>
            </a:r>
            <a:r>
              <a:rPr lang="en-US" dirty="0" err="1" smtClean="0"/>
              <a:t>dan</a:t>
            </a:r>
            <a:r>
              <a:rPr lang="en-US" dirty="0" smtClean="0"/>
              <a:t> </a:t>
            </a:r>
            <a:r>
              <a:rPr lang="en-US" dirty="0" err="1" smtClean="0"/>
              <a:t>Efisien</a:t>
            </a:r>
            <a:endParaRPr lang="en-US" dirty="0"/>
          </a:p>
        </p:txBody>
      </p:sp>
      <p:sp>
        <p:nvSpPr>
          <p:cNvPr id="3" name="Content Placeholder 2"/>
          <p:cNvSpPr>
            <a:spLocks noGrp="1"/>
          </p:cNvSpPr>
          <p:nvPr>
            <p:ph idx="1"/>
          </p:nvPr>
        </p:nvSpPr>
        <p:spPr/>
        <p:txBody>
          <a:bodyPr/>
          <a:lstStyle/>
          <a:p>
            <a:r>
              <a:rPr lang="en-US" dirty="0" err="1" smtClean="0"/>
              <a:t>Efektif</a:t>
            </a:r>
            <a:r>
              <a:rPr lang="en-US" dirty="0" smtClean="0"/>
              <a:t> </a:t>
            </a:r>
            <a:r>
              <a:rPr lang="en-US" dirty="0" err="1" smtClean="0"/>
              <a:t>sama</a:t>
            </a:r>
            <a:r>
              <a:rPr lang="en-US" dirty="0" smtClean="0"/>
              <a:t> </a:t>
            </a:r>
            <a:r>
              <a:rPr lang="en-US" dirty="0" err="1" smtClean="0"/>
              <a:t>dengan</a:t>
            </a:r>
            <a:r>
              <a:rPr lang="en-US" dirty="0" smtClean="0"/>
              <a:t> </a:t>
            </a:r>
            <a:r>
              <a:rPr lang="en-US" dirty="0" err="1" smtClean="0"/>
              <a:t>hasil</a:t>
            </a:r>
            <a:r>
              <a:rPr lang="en-US" dirty="0" smtClean="0"/>
              <a:t> </a:t>
            </a:r>
            <a:r>
              <a:rPr lang="en-US" dirty="0" err="1" smtClean="0"/>
              <a:t>guna</a:t>
            </a:r>
            <a:endParaRPr lang="en-US" dirty="0" smtClean="0"/>
          </a:p>
          <a:p>
            <a:r>
              <a:rPr lang="en-US" dirty="0" err="1" smtClean="0"/>
              <a:t>Efisien</a:t>
            </a:r>
            <a:r>
              <a:rPr lang="en-US" dirty="0" smtClean="0"/>
              <a:t> </a:t>
            </a:r>
            <a:r>
              <a:rPr lang="en-US" dirty="0" err="1" smtClean="0"/>
              <a:t>sama</a:t>
            </a:r>
            <a:r>
              <a:rPr lang="en-US" dirty="0" smtClean="0"/>
              <a:t> </a:t>
            </a:r>
            <a:r>
              <a:rPr lang="en-US" dirty="0" err="1" smtClean="0"/>
              <a:t>dengan</a:t>
            </a:r>
            <a:r>
              <a:rPr lang="en-US" dirty="0" smtClean="0"/>
              <a:t> </a:t>
            </a:r>
            <a:r>
              <a:rPr lang="en-US" dirty="0" err="1" smtClean="0"/>
              <a:t>daya</a:t>
            </a:r>
            <a:r>
              <a:rPr lang="en-US" dirty="0" smtClean="0"/>
              <a:t> </a:t>
            </a:r>
            <a:r>
              <a:rPr lang="en-US" dirty="0" err="1" smtClean="0"/>
              <a:t>guna</a:t>
            </a:r>
            <a:endParaRPr lang="en-US" dirty="0" smtClean="0"/>
          </a:p>
          <a:p>
            <a:r>
              <a:rPr lang="en-US" dirty="0" err="1" smtClean="0"/>
              <a:t>Filosofinya</a:t>
            </a:r>
            <a:r>
              <a:rPr lang="en-US" dirty="0" smtClean="0"/>
              <a:t>: </a:t>
            </a:r>
            <a:r>
              <a:rPr lang="en-US" dirty="0" err="1" smtClean="0"/>
              <a:t>bagaimana</a:t>
            </a:r>
            <a:r>
              <a:rPr lang="en-US" dirty="0" smtClean="0"/>
              <a:t> </a:t>
            </a:r>
            <a:r>
              <a:rPr lang="en-US" dirty="0" err="1" smtClean="0"/>
              <a:t>menggunakan</a:t>
            </a:r>
            <a:r>
              <a:rPr lang="en-US" dirty="0" smtClean="0"/>
              <a:t> </a:t>
            </a:r>
            <a:r>
              <a:rPr lang="en-US" dirty="0" err="1" smtClean="0"/>
              <a:t>sumberdaya</a:t>
            </a:r>
            <a:r>
              <a:rPr lang="en-US" dirty="0" smtClean="0"/>
              <a:t> </a:t>
            </a:r>
            <a:r>
              <a:rPr lang="en-US" dirty="0" err="1" smtClean="0"/>
              <a:t>kota</a:t>
            </a:r>
            <a:r>
              <a:rPr lang="en-US" dirty="0" smtClean="0"/>
              <a:t> </a:t>
            </a:r>
            <a:r>
              <a:rPr lang="en-US" dirty="0" err="1" smtClean="0"/>
              <a:t>seminimal</a:t>
            </a:r>
            <a:r>
              <a:rPr lang="en-US" dirty="0" smtClean="0"/>
              <a:t> </a:t>
            </a:r>
            <a:r>
              <a:rPr lang="en-US" dirty="0" err="1" smtClean="0"/>
              <a:t>mungkin</a:t>
            </a:r>
            <a:r>
              <a:rPr lang="en-US" dirty="0" smtClean="0"/>
              <a:t> </a:t>
            </a:r>
            <a:r>
              <a:rPr lang="en-US" dirty="0" err="1" smtClean="0"/>
              <a:t>untuk</a:t>
            </a:r>
            <a:r>
              <a:rPr lang="en-US" dirty="0" smtClean="0"/>
              <a:t> </a:t>
            </a:r>
            <a:r>
              <a:rPr lang="en-US" dirty="0" err="1" smtClean="0"/>
              <a:t>hasil</a:t>
            </a:r>
            <a:r>
              <a:rPr lang="en-US" dirty="0" smtClean="0"/>
              <a:t> yang </a:t>
            </a:r>
            <a:r>
              <a:rPr lang="en-US" dirty="0" err="1" smtClean="0"/>
              <a:t>lebih</a:t>
            </a:r>
            <a:r>
              <a:rPr lang="en-US" dirty="0" smtClean="0"/>
              <a:t> optimal, </a:t>
            </a:r>
            <a:r>
              <a:rPr lang="en-US" dirty="0" err="1" smtClean="0"/>
              <a:t>misalnya</a:t>
            </a:r>
            <a:r>
              <a:rPr lang="en-US" dirty="0" smtClean="0"/>
              <a:t> </a:t>
            </a:r>
            <a:r>
              <a:rPr lang="en-US" dirty="0" err="1" smtClean="0"/>
              <a:t>dengan</a:t>
            </a:r>
            <a:r>
              <a:rPr lang="en-US" dirty="0" smtClean="0"/>
              <a:t> </a:t>
            </a:r>
            <a:r>
              <a:rPr lang="en-US" dirty="0" err="1" smtClean="0"/>
              <a:t>menjalankan</a:t>
            </a:r>
            <a:r>
              <a:rPr lang="en-US" dirty="0" smtClean="0"/>
              <a:t> program </a:t>
            </a:r>
            <a:r>
              <a:rPr lang="en-US" dirty="0" err="1" smtClean="0"/>
              <a:t>hemat</a:t>
            </a:r>
            <a:r>
              <a:rPr lang="en-US" dirty="0" smtClean="0"/>
              <a:t> </a:t>
            </a:r>
            <a:r>
              <a:rPr lang="en-US" dirty="0" err="1" smtClean="0"/>
              <a:t>energi</a:t>
            </a:r>
            <a:r>
              <a:rPr lang="en-US" dirty="0" err="1" smtClean="0">
                <a:sym typeface="Wingdings" pitchFamily="2" charset="2"/>
              </a:rPr>
              <a:t>berdampak</a:t>
            </a:r>
            <a:r>
              <a:rPr lang="en-US" dirty="0" smtClean="0">
                <a:sym typeface="Wingdings" pitchFamily="2" charset="2"/>
              </a:rPr>
              <a:t> </a:t>
            </a:r>
            <a:r>
              <a:rPr lang="en-US" dirty="0" err="1" smtClean="0">
                <a:sym typeface="Wingdings" pitchFamily="2" charset="2"/>
              </a:rPr>
              <a:t>pada</a:t>
            </a:r>
            <a:r>
              <a:rPr lang="en-US" dirty="0" smtClean="0">
                <a:sym typeface="Wingdings" pitchFamily="2" charset="2"/>
              </a:rPr>
              <a:t> </a:t>
            </a:r>
            <a:r>
              <a:rPr lang="en-US" dirty="0" err="1" smtClean="0">
                <a:sym typeface="Wingdings" pitchFamily="2" charset="2"/>
              </a:rPr>
              <a:t>lingkungan</a:t>
            </a:r>
            <a:r>
              <a:rPr lang="en-US" dirty="0" smtClean="0">
                <a:sym typeface="Wingdings" pitchFamily="2" charset="2"/>
              </a:rPr>
              <a:t> </a:t>
            </a:r>
            <a:r>
              <a:rPr lang="en-US" dirty="0" err="1" smtClean="0">
                <a:sym typeface="Wingdings" pitchFamily="2" charset="2"/>
              </a:rPr>
              <a:t>kota</a:t>
            </a:r>
            <a:r>
              <a:rPr lang="en-US" dirty="0" smtClean="0">
                <a:sym typeface="Wingdings" pitchFamily="2" charset="2"/>
              </a:rPr>
              <a:t> </a:t>
            </a:r>
            <a:r>
              <a:rPr lang="en-US" dirty="0" err="1" smtClean="0">
                <a:sym typeface="Wingdings" pitchFamily="2" charset="2"/>
              </a:rPr>
              <a:t>berkelanjutan</a:t>
            </a:r>
            <a:r>
              <a:rPr lang="en-US" dirty="0" smtClean="0">
                <a:sym typeface="Wingdings" pitchFamily="2" charset="2"/>
              </a:rPr>
              <a:t>.</a:t>
            </a:r>
            <a:endParaRPr lang="en-US" dirty="0"/>
          </a:p>
        </p:txBody>
      </p:sp>
    </p:spTree>
    <p:extLst>
      <p:ext uri="{BB962C8B-B14F-4D97-AF65-F5344CB8AC3E}">
        <p14:creationId xmlns:p14="http://schemas.microsoft.com/office/powerpoint/2010/main" val="16130760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Visi</a:t>
            </a:r>
            <a:r>
              <a:rPr lang="en-US" dirty="0" smtClean="0"/>
              <a:t> </a:t>
            </a:r>
            <a:r>
              <a:rPr lang="en-US" dirty="0" err="1" smtClean="0"/>
              <a:t>Strategis</a:t>
            </a:r>
            <a:endParaRPr lang="en-US" dirty="0"/>
          </a:p>
        </p:txBody>
      </p:sp>
      <p:sp>
        <p:nvSpPr>
          <p:cNvPr id="3" name="Content Placeholder 2"/>
          <p:cNvSpPr>
            <a:spLocks noGrp="1"/>
          </p:cNvSpPr>
          <p:nvPr>
            <p:ph idx="1"/>
          </p:nvPr>
        </p:nvSpPr>
        <p:spPr/>
        <p:txBody>
          <a:bodyPr>
            <a:normAutofit/>
          </a:bodyPr>
          <a:lstStyle/>
          <a:p>
            <a:r>
              <a:rPr lang="en-US" dirty="0" err="1" smtClean="0"/>
              <a:t>Visi</a:t>
            </a:r>
            <a:r>
              <a:rPr lang="en-US" dirty="0" smtClean="0"/>
              <a:t> </a:t>
            </a:r>
            <a:r>
              <a:rPr lang="en-US" dirty="0" err="1" smtClean="0"/>
              <a:t>strategis</a:t>
            </a:r>
            <a:r>
              <a:rPr lang="en-US" dirty="0" smtClean="0"/>
              <a:t> </a:t>
            </a:r>
            <a:r>
              <a:rPr lang="en-US" dirty="0" err="1" smtClean="0"/>
              <a:t>berkaitan</a:t>
            </a:r>
            <a:r>
              <a:rPr lang="en-US" dirty="0" smtClean="0"/>
              <a:t> </a:t>
            </a:r>
            <a:r>
              <a:rPr lang="en-US" dirty="0" err="1" smtClean="0"/>
              <a:t>dengan</a:t>
            </a:r>
            <a:r>
              <a:rPr lang="en-US" dirty="0" smtClean="0"/>
              <a:t> road map yang </a:t>
            </a:r>
            <a:r>
              <a:rPr lang="en-US" dirty="0" err="1" smtClean="0"/>
              <a:t>dibuat</a:t>
            </a:r>
            <a:r>
              <a:rPr lang="en-US" dirty="0" smtClean="0"/>
              <a:t> </a:t>
            </a:r>
            <a:r>
              <a:rPr lang="en-US" dirty="0" err="1" smtClean="0"/>
              <a:t>oleh</a:t>
            </a:r>
            <a:r>
              <a:rPr lang="en-US" dirty="0" smtClean="0"/>
              <a:t> </a:t>
            </a:r>
            <a:r>
              <a:rPr lang="en-US" dirty="0" err="1" smtClean="0"/>
              <a:t>pemerintak</a:t>
            </a:r>
            <a:r>
              <a:rPr lang="en-US" dirty="0" smtClean="0"/>
              <a:t> </a:t>
            </a:r>
            <a:r>
              <a:rPr lang="en-US" dirty="0" err="1" smtClean="0"/>
              <a:t>kota</a:t>
            </a:r>
            <a:r>
              <a:rPr lang="en-US" dirty="0" smtClean="0"/>
              <a:t> </a:t>
            </a:r>
            <a:r>
              <a:rPr lang="en-US" dirty="0" err="1" smtClean="0"/>
              <a:t>berhubungan</a:t>
            </a:r>
            <a:r>
              <a:rPr lang="en-US" dirty="0" smtClean="0"/>
              <a:t> </a:t>
            </a:r>
            <a:r>
              <a:rPr lang="en-US" dirty="0" err="1" smtClean="0"/>
              <a:t>dengan</a:t>
            </a:r>
            <a:r>
              <a:rPr lang="en-US" dirty="0" smtClean="0"/>
              <a:t> </a:t>
            </a:r>
            <a:r>
              <a:rPr lang="en-US" dirty="0" err="1" smtClean="0"/>
              <a:t>masa</a:t>
            </a:r>
            <a:r>
              <a:rPr lang="en-US" dirty="0" smtClean="0"/>
              <a:t> </a:t>
            </a:r>
            <a:r>
              <a:rPr lang="en-US" dirty="0" err="1" smtClean="0"/>
              <a:t>depan</a:t>
            </a:r>
            <a:r>
              <a:rPr lang="en-US" dirty="0" smtClean="0"/>
              <a:t> </a:t>
            </a:r>
            <a:r>
              <a:rPr lang="en-US" dirty="0" err="1" smtClean="0"/>
              <a:t>kota</a:t>
            </a:r>
            <a:r>
              <a:rPr lang="en-US" dirty="0" smtClean="0"/>
              <a:t>.</a:t>
            </a:r>
          </a:p>
          <a:p>
            <a:r>
              <a:rPr lang="en-US" dirty="0" err="1" smtClean="0"/>
              <a:t>Visi</a:t>
            </a:r>
            <a:r>
              <a:rPr lang="en-US" dirty="0" smtClean="0"/>
              <a:t> </a:t>
            </a:r>
            <a:r>
              <a:rPr lang="en-US" dirty="0" err="1" smtClean="0"/>
              <a:t>strategis</a:t>
            </a:r>
            <a:r>
              <a:rPr lang="en-US" dirty="0" smtClean="0"/>
              <a:t> </a:t>
            </a:r>
            <a:r>
              <a:rPr lang="en-US" dirty="0" err="1" smtClean="0"/>
              <a:t>atau</a:t>
            </a:r>
            <a:r>
              <a:rPr lang="en-US" dirty="0" smtClean="0"/>
              <a:t> strategic vision </a:t>
            </a:r>
            <a:r>
              <a:rPr lang="en-US" dirty="0" err="1" smtClean="0"/>
              <a:t>berhubungan</a:t>
            </a:r>
            <a:r>
              <a:rPr lang="en-US" dirty="0" smtClean="0"/>
              <a:t> </a:t>
            </a:r>
            <a:r>
              <a:rPr lang="en-US" dirty="0" err="1" smtClean="0"/>
              <a:t>dengan</a:t>
            </a:r>
            <a:r>
              <a:rPr lang="en-US" dirty="0" smtClean="0"/>
              <a:t> </a:t>
            </a:r>
            <a:r>
              <a:rPr lang="en-US" dirty="0" err="1" smtClean="0"/>
              <a:t>cita-cita</a:t>
            </a:r>
            <a:r>
              <a:rPr lang="en-US" dirty="0" smtClean="0"/>
              <a:t> </a:t>
            </a:r>
            <a:r>
              <a:rPr lang="en-US" dirty="0" err="1" smtClean="0"/>
              <a:t>warga</a:t>
            </a:r>
            <a:r>
              <a:rPr lang="en-US" dirty="0" smtClean="0"/>
              <a:t> </a:t>
            </a:r>
            <a:r>
              <a:rPr lang="en-US" dirty="0" err="1" smtClean="0"/>
              <a:t>kota</a:t>
            </a:r>
            <a:r>
              <a:rPr lang="en-US" dirty="0" smtClean="0"/>
              <a:t> yang </a:t>
            </a:r>
            <a:r>
              <a:rPr lang="en-US" dirty="0" err="1" smtClean="0"/>
              <a:t>dirumuskan</a:t>
            </a:r>
            <a:r>
              <a:rPr lang="en-US" dirty="0" smtClean="0"/>
              <a:t> </a:t>
            </a:r>
            <a:r>
              <a:rPr lang="en-US" dirty="0" err="1" smtClean="0"/>
              <a:t>oleh</a:t>
            </a:r>
            <a:r>
              <a:rPr lang="en-US" dirty="0" smtClean="0"/>
              <a:t> </a:t>
            </a:r>
            <a:r>
              <a:rPr lang="en-US" dirty="0" err="1" smtClean="0"/>
              <a:t>pemerintah</a:t>
            </a:r>
            <a:r>
              <a:rPr lang="en-US" dirty="0" smtClean="0"/>
              <a:t> </a:t>
            </a:r>
            <a:r>
              <a:rPr lang="en-US" dirty="0" err="1" smtClean="0"/>
              <a:t>kota</a:t>
            </a:r>
            <a:r>
              <a:rPr lang="en-US" dirty="0" smtClean="0"/>
              <a:t> </a:t>
            </a:r>
            <a:r>
              <a:rPr lang="en-US" dirty="0" err="1" smtClean="0"/>
              <a:t>dan</a:t>
            </a:r>
            <a:r>
              <a:rPr lang="en-US" dirty="0" smtClean="0"/>
              <a:t> yang </a:t>
            </a:r>
            <a:r>
              <a:rPr lang="en-US" dirty="0" err="1" smtClean="0"/>
              <a:t>menjadi</a:t>
            </a:r>
            <a:r>
              <a:rPr lang="en-US" dirty="0" smtClean="0"/>
              <a:t> </a:t>
            </a:r>
            <a:r>
              <a:rPr lang="en-US" dirty="0" err="1" smtClean="0"/>
              <a:t>pegangan</a:t>
            </a:r>
            <a:r>
              <a:rPr lang="en-US" dirty="0" smtClean="0"/>
              <a:t> </a:t>
            </a:r>
            <a:r>
              <a:rPr lang="en-US" dirty="0" err="1" smtClean="0"/>
              <a:t>pemerintah</a:t>
            </a:r>
            <a:r>
              <a:rPr lang="en-US" dirty="0" smtClean="0"/>
              <a:t> </a:t>
            </a:r>
            <a:r>
              <a:rPr lang="en-US" dirty="0" err="1" smtClean="0"/>
              <a:t>kota</a:t>
            </a:r>
            <a:r>
              <a:rPr lang="en-US" dirty="0" smtClean="0"/>
              <a:t> </a:t>
            </a:r>
            <a:r>
              <a:rPr lang="en-US" dirty="0" err="1" smtClean="0"/>
              <a:t>dalam</a:t>
            </a:r>
            <a:r>
              <a:rPr lang="en-US" dirty="0" smtClean="0"/>
              <a:t> </a:t>
            </a:r>
            <a:r>
              <a:rPr lang="en-US" dirty="0" err="1" smtClean="0"/>
              <a:t>mengambil</a:t>
            </a:r>
            <a:r>
              <a:rPr lang="en-US" dirty="0" smtClean="0"/>
              <a:t> </a:t>
            </a:r>
            <a:r>
              <a:rPr lang="en-US" dirty="0" err="1" smtClean="0"/>
              <a:t>kebijakan</a:t>
            </a:r>
            <a:r>
              <a:rPr lang="en-US" dirty="0" smtClean="0"/>
              <a:t>.</a:t>
            </a:r>
          </a:p>
          <a:p>
            <a:r>
              <a:rPr lang="en-US" dirty="0" err="1" smtClean="0"/>
              <a:t>Filosfinya</a:t>
            </a:r>
            <a:r>
              <a:rPr lang="en-US" dirty="0" smtClean="0"/>
              <a:t>: </a:t>
            </a:r>
            <a:r>
              <a:rPr lang="en-US" dirty="0" err="1" smtClean="0"/>
              <a:t>setiap</a:t>
            </a:r>
            <a:r>
              <a:rPr lang="en-US" dirty="0" smtClean="0"/>
              <a:t> </a:t>
            </a:r>
            <a:r>
              <a:rPr lang="en-US" dirty="0" err="1" smtClean="0"/>
              <a:t>kota</a:t>
            </a:r>
            <a:r>
              <a:rPr lang="en-US" dirty="0" smtClean="0"/>
              <a:t> </a:t>
            </a:r>
            <a:r>
              <a:rPr lang="en-US" dirty="0" err="1" smtClean="0"/>
              <a:t>pasti</a:t>
            </a:r>
            <a:r>
              <a:rPr lang="en-US" dirty="0" smtClean="0"/>
              <a:t> </a:t>
            </a:r>
            <a:r>
              <a:rPr lang="en-US" dirty="0" err="1" smtClean="0"/>
              <a:t>mempunyai</a:t>
            </a:r>
            <a:r>
              <a:rPr lang="en-US" dirty="0" smtClean="0"/>
              <a:t> </a:t>
            </a:r>
            <a:r>
              <a:rPr lang="en-US" dirty="0" err="1" smtClean="0"/>
              <a:t>cita-cita</a:t>
            </a:r>
            <a:r>
              <a:rPr lang="en-US" dirty="0" smtClean="0"/>
              <a:t> </a:t>
            </a:r>
            <a:r>
              <a:rPr lang="en-US" dirty="0" err="1" smtClean="0"/>
              <a:t>untuk</a:t>
            </a:r>
            <a:r>
              <a:rPr lang="en-US" dirty="0" smtClean="0"/>
              <a:t> </a:t>
            </a:r>
            <a:r>
              <a:rPr lang="en-US" dirty="0" err="1" smtClean="0"/>
              <a:t>masa</a:t>
            </a:r>
            <a:r>
              <a:rPr lang="en-US" dirty="0" smtClean="0"/>
              <a:t> </a:t>
            </a:r>
            <a:r>
              <a:rPr lang="en-US" dirty="0" err="1" smtClean="0"/>
              <a:t>depannya</a:t>
            </a:r>
            <a:r>
              <a:rPr lang="en-US" dirty="0" smtClean="0"/>
              <a:t>.</a:t>
            </a:r>
            <a:endParaRPr lang="en-US" dirty="0"/>
          </a:p>
        </p:txBody>
      </p:sp>
    </p:spTree>
    <p:extLst>
      <p:ext uri="{BB962C8B-B14F-4D97-AF65-F5344CB8AC3E}">
        <p14:creationId xmlns:p14="http://schemas.microsoft.com/office/powerpoint/2010/main" val="22887421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Akuntabilitas</a:t>
            </a:r>
            <a:endParaRPr lang="en-US" dirty="0"/>
          </a:p>
        </p:txBody>
      </p:sp>
      <p:sp>
        <p:nvSpPr>
          <p:cNvPr id="3" name="Content Placeholder 2"/>
          <p:cNvSpPr>
            <a:spLocks noGrp="1"/>
          </p:cNvSpPr>
          <p:nvPr>
            <p:ph idx="1"/>
          </p:nvPr>
        </p:nvSpPr>
        <p:spPr/>
        <p:txBody>
          <a:bodyPr>
            <a:normAutofit/>
          </a:bodyPr>
          <a:lstStyle/>
          <a:p>
            <a:r>
              <a:rPr lang="en-US" dirty="0" err="1" smtClean="0"/>
              <a:t>Akuntabilitas</a:t>
            </a:r>
            <a:r>
              <a:rPr lang="en-US" dirty="0" smtClean="0"/>
              <a:t> </a:t>
            </a:r>
            <a:r>
              <a:rPr lang="en-US" dirty="0" err="1" smtClean="0"/>
              <a:t>berkaitan</a:t>
            </a:r>
            <a:r>
              <a:rPr lang="en-US" dirty="0" smtClean="0"/>
              <a:t> </a:t>
            </a:r>
            <a:r>
              <a:rPr lang="en-US" dirty="0" err="1" smtClean="0"/>
              <a:t>dengan</a:t>
            </a:r>
            <a:r>
              <a:rPr lang="en-US" dirty="0" smtClean="0"/>
              <a:t> </a:t>
            </a:r>
            <a:r>
              <a:rPr lang="en-US" dirty="0" err="1" smtClean="0"/>
              <a:t>pertanggungjawaban</a:t>
            </a:r>
            <a:r>
              <a:rPr lang="en-US" dirty="0" smtClean="0"/>
              <a:t> </a:t>
            </a:r>
            <a:r>
              <a:rPr lang="en-US" dirty="0" err="1" smtClean="0"/>
              <a:t>publik</a:t>
            </a:r>
            <a:r>
              <a:rPr lang="en-US" dirty="0" smtClean="0"/>
              <a:t>. </a:t>
            </a:r>
            <a:r>
              <a:rPr lang="en-US" dirty="0" err="1" smtClean="0"/>
              <a:t>Biasanya</a:t>
            </a:r>
            <a:r>
              <a:rPr lang="en-US" dirty="0" smtClean="0"/>
              <a:t> </a:t>
            </a:r>
            <a:r>
              <a:rPr lang="en-US" dirty="0" err="1" smtClean="0"/>
              <a:t>dibuat</a:t>
            </a:r>
            <a:r>
              <a:rPr lang="en-US" dirty="0" smtClean="0"/>
              <a:t> </a:t>
            </a:r>
            <a:r>
              <a:rPr lang="en-US" dirty="0" err="1" smtClean="0"/>
              <a:t>oleh</a:t>
            </a:r>
            <a:r>
              <a:rPr lang="en-US" dirty="0" smtClean="0"/>
              <a:t> </a:t>
            </a:r>
            <a:r>
              <a:rPr lang="en-US" dirty="0" err="1" smtClean="0"/>
              <a:t>pemerintah</a:t>
            </a:r>
            <a:r>
              <a:rPr lang="en-US" dirty="0" smtClean="0"/>
              <a:t> </a:t>
            </a:r>
            <a:r>
              <a:rPr lang="en-US" dirty="0" err="1" smtClean="0"/>
              <a:t>kota</a:t>
            </a:r>
            <a:r>
              <a:rPr lang="en-US" dirty="0" smtClean="0"/>
              <a:t> </a:t>
            </a:r>
            <a:r>
              <a:rPr lang="en-US" dirty="0" err="1" smtClean="0"/>
              <a:t>dalam</a:t>
            </a:r>
            <a:r>
              <a:rPr lang="en-US" dirty="0" smtClean="0"/>
              <a:t> </a:t>
            </a:r>
            <a:r>
              <a:rPr lang="en-US" dirty="0" err="1" smtClean="0"/>
              <a:t>bentuk</a:t>
            </a:r>
            <a:r>
              <a:rPr lang="en-US" dirty="0" smtClean="0"/>
              <a:t> LPJ </a:t>
            </a:r>
            <a:r>
              <a:rPr lang="en-US" dirty="0" err="1" smtClean="0"/>
              <a:t>atau</a:t>
            </a:r>
            <a:r>
              <a:rPr lang="en-US" dirty="0" smtClean="0"/>
              <a:t> </a:t>
            </a:r>
            <a:r>
              <a:rPr lang="en-US" dirty="0" err="1" smtClean="0"/>
              <a:t>Laporan</a:t>
            </a:r>
            <a:r>
              <a:rPr lang="en-US" dirty="0" smtClean="0"/>
              <a:t> </a:t>
            </a:r>
            <a:r>
              <a:rPr lang="en-US" dirty="0" err="1" smtClean="0"/>
              <a:t>Pertanggungjawaban</a:t>
            </a:r>
            <a:r>
              <a:rPr lang="en-US" dirty="0" smtClean="0"/>
              <a:t>.</a:t>
            </a:r>
          </a:p>
          <a:p>
            <a:r>
              <a:rPr lang="en-US" dirty="0" err="1" smtClean="0"/>
              <a:t>Akuntabilitas</a:t>
            </a:r>
            <a:r>
              <a:rPr lang="en-US" dirty="0" smtClean="0"/>
              <a:t> </a:t>
            </a:r>
            <a:r>
              <a:rPr lang="en-US" dirty="0" err="1" smtClean="0"/>
              <a:t>secara</a:t>
            </a:r>
            <a:r>
              <a:rPr lang="en-US" dirty="0" smtClean="0"/>
              <a:t> </a:t>
            </a:r>
            <a:r>
              <a:rPr lang="en-US" dirty="0" err="1" smtClean="0"/>
              <a:t>prosedural</a:t>
            </a:r>
            <a:r>
              <a:rPr lang="en-US" dirty="0" smtClean="0"/>
              <a:t> </a:t>
            </a:r>
            <a:r>
              <a:rPr lang="en-US" dirty="0" err="1" smtClean="0"/>
              <a:t>dilakukan</a:t>
            </a:r>
            <a:r>
              <a:rPr lang="en-US" dirty="0" smtClean="0"/>
              <a:t> </a:t>
            </a:r>
            <a:r>
              <a:rPr lang="en-US" dirty="0" err="1" smtClean="0"/>
              <a:t>setiap</a:t>
            </a:r>
            <a:r>
              <a:rPr lang="en-US" dirty="0" smtClean="0"/>
              <a:t> </a:t>
            </a:r>
            <a:r>
              <a:rPr lang="en-US" dirty="0" err="1" smtClean="0"/>
              <a:t>akhir</a:t>
            </a:r>
            <a:r>
              <a:rPr lang="en-US" dirty="0" smtClean="0"/>
              <a:t> </a:t>
            </a:r>
            <a:r>
              <a:rPr lang="en-US" dirty="0" err="1" smtClean="0"/>
              <a:t>tahun</a:t>
            </a:r>
            <a:r>
              <a:rPr lang="en-US" dirty="0" smtClean="0"/>
              <a:t>. </a:t>
            </a:r>
            <a:r>
              <a:rPr lang="en-US" dirty="0" err="1" smtClean="0"/>
              <a:t>Tetapi</a:t>
            </a:r>
            <a:r>
              <a:rPr lang="en-US" dirty="0" smtClean="0"/>
              <a:t> </a:t>
            </a:r>
            <a:r>
              <a:rPr lang="en-US" dirty="0" err="1" smtClean="0"/>
              <a:t>sebenarnya</a:t>
            </a:r>
            <a:r>
              <a:rPr lang="en-US" dirty="0" smtClean="0"/>
              <a:t> </a:t>
            </a:r>
            <a:r>
              <a:rPr lang="en-US" dirty="0" err="1" smtClean="0"/>
              <a:t>akuntabilitas</a:t>
            </a:r>
            <a:r>
              <a:rPr lang="en-US" dirty="0" smtClean="0"/>
              <a:t> </a:t>
            </a:r>
            <a:r>
              <a:rPr lang="en-US" dirty="0" err="1" smtClean="0"/>
              <a:t>juga</a:t>
            </a:r>
            <a:r>
              <a:rPr lang="en-US" dirty="0" smtClean="0"/>
              <a:t> </a:t>
            </a:r>
            <a:r>
              <a:rPr lang="en-US" dirty="0" err="1" smtClean="0"/>
              <a:t>terkait</a:t>
            </a:r>
            <a:r>
              <a:rPr lang="en-US" dirty="0" smtClean="0"/>
              <a:t> </a:t>
            </a:r>
            <a:r>
              <a:rPr lang="en-US" dirty="0" err="1" smtClean="0"/>
              <a:t>dengan</a:t>
            </a:r>
            <a:r>
              <a:rPr lang="en-US" dirty="0" smtClean="0"/>
              <a:t> </a:t>
            </a:r>
            <a:r>
              <a:rPr lang="en-US" dirty="0" err="1" smtClean="0"/>
              <a:t>prilaku</a:t>
            </a:r>
            <a:r>
              <a:rPr lang="en-US" dirty="0" smtClean="0"/>
              <a:t> </a:t>
            </a:r>
            <a:r>
              <a:rPr lang="en-US" dirty="0" err="1" smtClean="0"/>
              <a:t>pemerintah</a:t>
            </a:r>
            <a:r>
              <a:rPr lang="en-US" dirty="0" smtClean="0"/>
              <a:t> </a:t>
            </a:r>
            <a:r>
              <a:rPr lang="en-US" dirty="0" err="1" smtClean="0"/>
              <a:t>kota</a:t>
            </a:r>
            <a:r>
              <a:rPr lang="en-US" dirty="0" smtClean="0"/>
              <a:t> yang </a:t>
            </a:r>
            <a:r>
              <a:rPr lang="en-US" dirty="0" err="1" smtClean="0"/>
              <a:t>sangat</a:t>
            </a:r>
            <a:r>
              <a:rPr lang="en-US" dirty="0" smtClean="0"/>
              <a:t> </a:t>
            </a:r>
            <a:r>
              <a:rPr lang="en-US" dirty="0" err="1" smtClean="0"/>
              <a:t>menghargai</a:t>
            </a:r>
            <a:r>
              <a:rPr lang="en-US" dirty="0" smtClean="0"/>
              <a:t> </a:t>
            </a:r>
            <a:r>
              <a:rPr lang="en-US" dirty="0" err="1" smtClean="0"/>
              <a:t>aspirasi</a:t>
            </a:r>
            <a:r>
              <a:rPr lang="en-US" dirty="0" smtClean="0"/>
              <a:t> </a:t>
            </a:r>
            <a:r>
              <a:rPr lang="en-US" dirty="0" err="1" smtClean="0"/>
              <a:t>masyarakat</a:t>
            </a:r>
            <a:r>
              <a:rPr lang="en-US" dirty="0" smtClean="0"/>
              <a:t>.</a:t>
            </a:r>
          </a:p>
          <a:p>
            <a:r>
              <a:rPr lang="en-US" dirty="0" err="1" smtClean="0"/>
              <a:t>Filosofinya</a:t>
            </a:r>
            <a:r>
              <a:rPr lang="en-US" dirty="0" smtClean="0"/>
              <a:t>: </a:t>
            </a:r>
            <a:r>
              <a:rPr lang="en-US" dirty="0" err="1" smtClean="0"/>
              <a:t>akuntabilitas</a:t>
            </a:r>
            <a:r>
              <a:rPr lang="en-US" dirty="0" smtClean="0"/>
              <a:t> </a:t>
            </a:r>
            <a:r>
              <a:rPr lang="en-US" dirty="0" err="1" smtClean="0"/>
              <a:t>sama</a:t>
            </a:r>
            <a:r>
              <a:rPr lang="en-US" dirty="0" smtClean="0"/>
              <a:t> </a:t>
            </a:r>
            <a:r>
              <a:rPr lang="en-US" dirty="0" err="1" smtClean="0"/>
              <a:t>dengan</a:t>
            </a:r>
            <a:r>
              <a:rPr lang="en-US" dirty="0" smtClean="0"/>
              <a:t> </a:t>
            </a:r>
            <a:r>
              <a:rPr lang="en-US" dirty="0" err="1" smtClean="0"/>
              <a:t>mengajak</a:t>
            </a:r>
            <a:r>
              <a:rPr lang="en-US" dirty="0" smtClean="0"/>
              <a:t> </a:t>
            </a:r>
            <a:r>
              <a:rPr lang="en-US" dirty="0" err="1" smtClean="0"/>
              <a:t>warga</a:t>
            </a:r>
            <a:r>
              <a:rPr lang="en-US" dirty="0" smtClean="0"/>
              <a:t> </a:t>
            </a:r>
            <a:r>
              <a:rPr lang="en-US" dirty="0" err="1" smtClean="0"/>
              <a:t>kota</a:t>
            </a:r>
            <a:r>
              <a:rPr lang="en-US" dirty="0" smtClean="0"/>
              <a:t> </a:t>
            </a:r>
            <a:r>
              <a:rPr lang="en-US" dirty="0" err="1" smtClean="0"/>
              <a:t>untuk</a:t>
            </a:r>
            <a:r>
              <a:rPr lang="en-US" dirty="0" smtClean="0"/>
              <a:t> </a:t>
            </a:r>
            <a:r>
              <a:rPr lang="en-US" dirty="0" err="1" smtClean="0"/>
              <a:t>respek</a:t>
            </a:r>
            <a:r>
              <a:rPr lang="en-US" dirty="0" smtClean="0"/>
              <a:t> </a:t>
            </a:r>
            <a:r>
              <a:rPr lang="en-US" dirty="0" err="1" smtClean="0"/>
              <a:t>terhadap</a:t>
            </a:r>
            <a:r>
              <a:rPr lang="en-US" dirty="0" smtClean="0"/>
              <a:t> </a:t>
            </a:r>
            <a:r>
              <a:rPr lang="en-US" dirty="0" err="1" smtClean="0"/>
              <a:t>pemerintah</a:t>
            </a:r>
            <a:r>
              <a:rPr lang="en-US" dirty="0" smtClean="0"/>
              <a:t> </a:t>
            </a:r>
            <a:r>
              <a:rPr lang="en-US" dirty="0" err="1" smtClean="0"/>
              <a:t>kota</a:t>
            </a:r>
            <a:r>
              <a:rPr lang="en-US" dirty="0" smtClean="0"/>
              <a:t>.</a:t>
            </a:r>
            <a:endParaRPr lang="en-US" dirty="0"/>
          </a:p>
        </p:txBody>
      </p:sp>
    </p:spTree>
    <p:extLst>
      <p:ext uri="{BB962C8B-B14F-4D97-AF65-F5344CB8AC3E}">
        <p14:creationId xmlns:p14="http://schemas.microsoft.com/office/powerpoint/2010/main" val="26671432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Bahan</a:t>
            </a:r>
            <a:r>
              <a:rPr lang="en-US" dirty="0" smtClean="0"/>
              <a:t> </a:t>
            </a:r>
            <a:r>
              <a:rPr lang="en-US" dirty="0" err="1" smtClean="0"/>
              <a:t>Diskusi</a:t>
            </a:r>
            <a:endParaRPr lang="en-US" dirty="0"/>
          </a:p>
        </p:txBody>
      </p:sp>
      <p:sp>
        <p:nvSpPr>
          <p:cNvPr id="3" name="Content Placeholder 2"/>
          <p:cNvSpPr>
            <a:spLocks noGrp="1"/>
          </p:cNvSpPr>
          <p:nvPr>
            <p:ph idx="1"/>
          </p:nvPr>
        </p:nvSpPr>
        <p:spPr/>
        <p:txBody>
          <a:bodyPr>
            <a:normAutofit/>
          </a:bodyPr>
          <a:lstStyle/>
          <a:p>
            <a:r>
              <a:rPr lang="en-US" dirty="0" err="1" smtClean="0"/>
              <a:t>Apa</a:t>
            </a:r>
            <a:r>
              <a:rPr lang="en-US" dirty="0" smtClean="0"/>
              <a:t> </a:t>
            </a:r>
            <a:r>
              <a:rPr lang="en-US" dirty="0" err="1" smtClean="0"/>
              <a:t>saja</a:t>
            </a:r>
            <a:r>
              <a:rPr lang="en-US" dirty="0" smtClean="0"/>
              <a:t> </a:t>
            </a:r>
            <a:r>
              <a:rPr lang="en-US" dirty="0" err="1" smtClean="0"/>
              <a:t>kendala</a:t>
            </a:r>
            <a:r>
              <a:rPr lang="en-US" dirty="0" smtClean="0"/>
              <a:t> </a:t>
            </a:r>
            <a:r>
              <a:rPr lang="en-US" dirty="0" err="1" smtClean="0"/>
              <a:t>dalam</a:t>
            </a:r>
            <a:r>
              <a:rPr lang="en-US" dirty="0" smtClean="0"/>
              <a:t> </a:t>
            </a:r>
            <a:r>
              <a:rPr lang="en-US" dirty="0" err="1" smtClean="0"/>
              <a:t>pelaksanaan</a:t>
            </a:r>
            <a:r>
              <a:rPr lang="en-US" dirty="0" smtClean="0"/>
              <a:t> PRINSIP  URBAN GOVERNANCE di Indonesia </a:t>
            </a:r>
            <a:r>
              <a:rPr lang="en-US" dirty="0" err="1" smtClean="0"/>
              <a:t>menurut</a:t>
            </a:r>
            <a:r>
              <a:rPr lang="en-US" dirty="0" smtClean="0"/>
              <a:t> </a:t>
            </a:r>
            <a:r>
              <a:rPr lang="en-US" dirty="0" err="1" smtClean="0"/>
              <a:t>anda</a:t>
            </a:r>
            <a:r>
              <a:rPr lang="en-US" dirty="0" smtClean="0"/>
              <a:t>?</a:t>
            </a:r>
          </a:p>
          <a:p>
            <a:r>
              <a:rPr lang="en-US" dirty="0" smtClean="0"/>
              <a:t>Kota </a:t>
            </a:r>
            <a:r>
              <a:rPr lang="en-US" dirty="0" err="1" smtClean="0"/>
              <a:t>mana</a:t>
            </a:r>
            <a:r>
              <a:rPr lang="en-US" dirty="0" smtClean="0"/>
              <a:t> di Indonesia yang </a:t>
            </a:r>
            <a:r>
              <a:rPr lang="en-US" dirty="0" err="1" smtClean="0"/>
              <a:t>sudah</a:t>
            </a:r>
            <a:r>
              <a:rPr lang="en-US" dirty="0" smtClean="0"/>
              <a:t> </a:t>
            </a:r>
            <a:r>
              <a:rPr lang="en-US" dirty="0" err="1" smtClean="0"/>
              <a:t>memenuhi</a:t>
            </a:r>
            <a:r>
              <a:rPr lang="en-US" dirty="0" smtClean="0"/>
              <a:t> </a:t>
            </a:r>
            <a:r>
              <a:rPr lang="en-US" dirty="0" err="1" smtClean="0"/>
              <a:t>unsur</a:t>
            </a:r>
            <a:r>
              <a:rPr lang="en-US" dirty="0" smtClean="0"/>
              <a:t> urban governance?</a:t>
            </a:r>
          </a:p>
          <a:p>
            <a:r>
              <a:rPr lang="en-US" dirty="0" err="1" smtClean="0"/>
              <a:t>Faktor</a:t>
            </a:r>
            <a:r>
              <a:rPr lang="en-US" dirty="0" smtClean="0"/>
              <a:t> </a:t>
            </a:r>
            <a:r>
              <a:rPr lang="en-US" dirty="0" err="1" smtClean="0"/>
              <a:t>apa</a:t>
            </a:r>
            <a:r>
              <a:rPr lang="en-US" dirty="0" smtClean="0"/>
              <a:t> yang </a:t>
            </a:r>
            <a:r>
              <a:rPr lang="en-US" dirty="0" err="1" smtClean="0"/>
              <a:t>sangat</a:t>
            </a:r>
            <a:r>
              <a:rPr lang="en-US" dirty="0" smtClean="0"/>
              <a:t> </a:t>
            </a:r>
            <a:r>
              <a:rPr lang="en-US" dirty="0" err="1" smtClean="0"/>
              <a:t>berpengaruh</a:t>
            </a:r>
            <a:r>
              <a:rPr lang="en-US" dirty="0" smtClean="0"/>
              <a:t> </a:t>
            </a:r>
            <a:r>
              <a:rPr lang="en-US" dirty="0" err="1" smtClean="0"/>
              <a:t>dalam</a:t>
            </a:r>
            <a:r>
              <a:rPr lang="en-US" dirty="0" smtClean="0"/>
              <a:t> </a:t>
            </a:r>
            <a:r>
              <a:rPr lang="en-US" dirty="0" err="1" smtClean="0"/>
              <a:t>melaksanakan</a:t>
            </a:r>
            <a:r>
              <a:rPr lang="en-US" dirty="0" smtClean="0"/>
              <a:t> </a:t>
            </a:r>
            <a:r>
              <a:rPr lang="en-US" dirty="0" err="1" smtClean="0"/>
              <a:t>prinsip</a:t>
            </a:r>
            <a:r>
              <a:rPr lang="en-US" smtClean="0"/>
              <a:t> </a:t>
            </a:r>
            <a:r>
              <a:rPr lang="en-US" b="1" i="1" smtClean="0"/>
              <a:t>urban </a:t>
            </a:r>
            <a:r>
              <a:rPr lang="en-US" b="1" i="1" dirty="0" smtClean="0"/>
              <a:t>governance</a:t>
            </a:r>
            <a:r>
              <a:rPr lang="en-US" dirty="0" smtClean="0"/>
              <a:t>?</a:t>
            </a:r>
            <a:endParaRPr lang="en-US" dirty="0"/>
          </a:p>
        </p:txBody>
      </p:sp>
    </p:spTree>
    <p:extLst>
      <p:ext uri="{BB962C8B-B14F-4D97-AF65-F5344CB8AC3E}">
        <p14:creationId xmlns:p14="http://schemas.microsoft.com/office/powerpoint/2010/main" val="11395613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DISKUSI URBAN GOVERNANCE</a:t>
            </a:r>
            <a:endParaRPr lang="en-US" dirty="0"/>
          </a:p>
        </p:txBody>
      </p:sp>
      <p:sp>
        <p:nvSpPr>
          <p:cNvPr id="3" name="Content Placeholder 2"/>
          <p:cNvSpPr>
            <a:spLocks noGrp="1"/>
          </p:cNvSpPr>
          <p:nvPr>
            <p:ph idx="1"/>
          </p:nvPr>
        </p:nvSpPr>
        <p:spPr/>
        <p:txBody>
          <a:bodyPr/>
          <a:lstStyle/>
          <a:p>
            <a:pPr marL="114300" indent="0">
              <a:buNone/>
            </a:pPr>
            <a:r>
              <a:rPr lang="en-US" dirty="0" smtClean="0"/>
              <a:t>1</a:t>
            </a:r>
            <a:r>
              <a:rPr lang="en-US" sz="2800" dirty="0" smtClean="0"/>
              <a:t> TRANSPORTASI UMUM</a:t>
            </a:r>
          </a:p>
          <a:p>
            <a:pPr marL="114300" indent="0">
              <a:buNone/>
            </a:pPr>
            <a:r>
              <a:rPr lang="en-US" sz="2800" dirty="0" smtClean="0"/>
              <a:t>2. HUTAN KOTA</a:t>
            </a:r>
            <a:endParaRPr lang="en-US" sz="2800" dirty="0"/>
          </a:p>
        </p:txBody>
      </p:sp>
    </p:spTree>
    <p:extLst>
      <p:ext uri="{BB962C8B-B14F-4D97-AF65-F5344CB8AC3E}">
        <p14:creationId xmlns:p14="http://schemas.microsoft.com/office/powerpoint/2010/main" val="33227845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INDIKATOR URBAN GOVERNANCE</a:t>
            </a:r>
            <a:endParaRPr lang="en-US" dirty="0"/>
          </a:p>
        </p:txBody>
      </p:sp>
      <p:sp>
        <p:nvSpPr>
          <p:cNvPr id="3" name="Content Placeholder 2"/>
          <p:cNvSpPr>
            <a:spLocks noGrp="1"/>
          </p:cNvSpPr>
          <p:nvPr>
            <p:ph idx="1"/>
          </p:nvPr>
        </p:nvSpPr>
        <p:spPr/>
        <p:txBody>
          <a:bodyPr/>
          <a:lstStyle/>
          <a:p>
            <a:r>
              <a:rPr lang="en-US" dirty="0" smtClean="0"/>
              <a:t> PROGRAM S1 ( SARJANA) ILMU PEMERINTAHAN</a:t>
            </a:r>
          </a:p>
          <a:p>
            <a:r>
              <a:rPr lang="en-US" dirty="0" smtClean="0"/>
              <a:t>DOSEN PENGAMPU :  JAKA TRIWIDARYANTA</a:t>
            </a:r>
            <a:endParaRPr lang="en-US" dirty="0"/>
          </a:p>
        </p:txBody>
      </p:sp>
    </p:spTree>
    <p:extLst>
      <p:ext uri="{BB962C8B-B14F-4D97-AF65-F5344CB8AC3E}">
        <p14:creationId xmlns:p14="http://schemas.microsoft.com/office/powerpoint/2010/main" val="5959073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Indikator</a:t>
            </a:r>
            <a:r>
              <a:rPr lang="en-US" dirty="0" smtClean="0"/>
              <a:t> Urban Governance</a:t>
            </a:r>
            <a:endParaRPr lang="en-US" dirty="0"/>
          </a:p>
        </p:txBody>
      </p:sp>
      <p:sp>
        <p:nvSpPr>
          <p:cNvPr id="3" name="Content Placeholder 2"/>
          <p:cNvSpPr>
            <a:spLocks noGrp="1"/>
          </p:cNvSpPr>
          <p:nvPr>
            <p:ph idx="1"/>
          </p:nvPr>
        </p:nvSpPr>
        <p:spPr/>
        <p:txBody>
          <a:bodyPr>
            <a:normAutofit/>
          </a:bodyPr>
          <a:lstStyle/>
          <a:p>
            <a:pPr marL="571500" indent="-457200">
              <a:buFont typeface="+mj-lt"/>
              <a:buAutoNum type="arabicPeriod"/>
            </a:pPr>
            <a:r>
              <a:rPr lang="en-US" sz="2800" dirty="0" err="1" smtClean="0"/>
              <a:t>Partisipasi</a:t>
            </a:r>
            <a:r>
              <a:rPr lang="en-US" sz="2800" dirty="0" smtClean="0"/>
              <a:t> </a:t>
            </a:r>
          </a:p>
          <a:p>
            <a:pPr marL="571500" indent="-457200">
              <a:buFont typeface="+mj-lt"/>
              <a:buAutoNum type="arabicPeriod"/>
            </a:pPr>
            <a:r>
              <a:rPr lang="en-US" sz="2800" dirty="0" smtClean="0"/>
              <a:t>Rule </a:t>
            </a:r>
            <a:r>
              <a:rPr lang="en-US" sz="2800" dirty="0" smtClean="0"/>
              <a:t>of </a:t>
            </a:r>
            <a:r>
              <a:rPr lang="en-US" sz="2800" dirty="0" smtClean="0"/>
              <a:t>law</a:t>
            </a:r>
          </a:p>
          <a:p>
            <a:pPr marL="571500" indent="-457200">
              <a:buFont typeface="+mj-lt"/>
              <a:buAutoNum type="arabicPeriod"/>
            </a:pPr>
            <a:r>
              <a:rPr lang="en-US" sz="2800" dirty="0" err="1" smtClean="0"/>
              <a:t>Transparansi</a:t>
            </a:r>
            <a:endParaRPr lang="en-US" sz="2800" dirty="0" smtClean="0"/>
          </a:p>
          <a:p>
            <a:pPr marL="571500" indent="-457200">
              <a:buFont typeface="+mj-lt"/>
              <a:buAutoNum type="arabicPeriod"/>
            </a:pPr>
            <a:r>
              <a:rPr lang="en-US" sz="2800" dirty="0" err="1" smtClean="0"/>
              <a:t>Responsivitas</a:t>
            </a:r>
            <a:endParaRPr lang="en-US" sz="2800" dirty="0" smtClean="0"/>
          </a:p>
          <a:p>
            <a:pPr marL="571500" indent="-457200">
              <a:buFont typeface="+mj-lt"/>
              <a:buAutoNum type="arabicPeriod"/>
            </a:pPr>
            <a:r>
              <a:rPr lang="en-US" sz="2800" dirty="0" err="1" smtClean="0"/>
              <a:t>Orientasi</a:t>
            </a:r>
            <a:r>
              <a:rPr lang="en-US" sz="2800" dirty="0" smtClean="0"/>
              <a:t> </a:t>
            </a:r>
            <a:r>
              <a:rPr lang="en-US" sz="2800" dirty="0" err="1" smtClean="0"/>
              <a:t>pada</a:t>
            </a:r>
            <a:r>
              <a:rPr lang="en-US" sz="2800" dirty="0" smtClean="0"/>
              <a:t> </a:t>
            </a:r>
            <a:r>
              <a:rPr lang="en-US" sz="2800" dirty="0" err="1" smtClean="0"/>
              <a:t>konsensus</a:t>
            </a:r>
            <a:r>
              <a:rPr lang="en-US" sz="2800" dirty="0" smtClean="0"/>
              <a:t> </a:t>
            </a:r>
          </a:p>
          <a:p>
            <a:pPr marL="571500" indent="-457200">
              <a:buFont typeface="+mj-lt"/>
              <a:buAutoNum type="arabicPeriod"/>
            </a:pPr>
            <a:r>
              <a:rPr lang="en-US" sz="2800" dirty="0" smtClean="0"/>
              <a:t>Equity </a:t>
            </a:r>
          </a:p>
          <a:p>
            <a:pPr marL="571500" indent="-457200">
              <a:buFont typeface="+mj-lt"/>
              <a:buAutoNum type="arabicPeriod"/>
            </a:pPr>
            <a:r>
              <a:rPr lang="en-US" sz="2800" dirty="0" err="1" smtClean="0"/>
              <a:t>Efektif</a:t>
            </a:r>
            <a:r>
              <a:rPr lang="en-US" sz="2800" dirty="0" smtClean="0"/>
              <a:t> </a:t>
            </a:r>
            <a:r>
              <a:rPr lang="en-US" sz="2800" dirty="0" err="1" smtClean="0"/>
              <a:t>dan</a:t>
            </a:r>
            <a:r>
              <a:rPr lang="en-US" sz="2800" dirty="0" smtClean="0"/>
              <a:t> </a:t>
            </a:r>
            <a:r>
              <a:rPr lang="en-US" sz="2800" dirty="0" err="1" smtClean="0"/>
              <a:t>efisien</a:t>
            </a:r>
            <a:endParaRPr lang="en-US" sz="2800" dirty="0" smtClean="0"/>
          </a:p>
          <a:p>
            <a:pPr marL="571500" indent="-457200">
              <a:buFont typeface="+mj-lt"/>
              <a:buAutoNum type="arabicPeriod"/>
            </a:pPr>
            <a:r>
              <a:rPr lang="en-US" sz="2800" dirty="0" err="1" smtClean="0"/>
              <a:t>Visi</a:t>
            </a:r>
            <a:r>
              <a:rPr lang="en-US" sz="2800" dirty="0" smtClean="0"/>
              <a:t> </a:t>
            </a:r>
            <a:r>
              <a:rPr lang="en-US" sz="2800" dirty="0" err="1" smtClean="0"/>
              <a:t>Strategis</a:t>
            </a:r>
            <a:endParaRPr lang="en-US" sz="2800" dirty="0" smtClean="0"/>
          </a:p>
          <a:p>
            <a:pPr marL="571500" indent="-457200">
              <a:buFont typeface="+mj-lt"/>
              <a:buAutoNum type="arabicPeriod"/>
            </a:pPr>
            <a:r>
              <a:rPr lang="en-US" sz="2800" dirty="0" err="1" smtClean="0"/>
              <a:t>Akuntabilitas</a:t>
            </a:r>
            <a:endParaRPr lang="en-US" sz="2800" dirty="0"/>
          </a:p>
        </p:txBody>
      </p:sp>
    </p:spTree>
    <p:extLst>
      <p:ext uri="{BB962C8B-B14F-4D97-AF65-F5344CB8AC3E}">
        <p14:creationId xmlns:p14="http://schemas.microsoft.com/office/powerpoint/2010/main" val="10957993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28036"/>
            <a:ext cx="7024744" cy="1143000"/>
          </a:xfrm>
        </p:spPr>
        <p:txBody>
          <a:bodyPr/>
          <a:lstStyle/>
          <a:p>
            <a:r>
              <a:rPr lang="en-US" dirty="0" err="1" smtClean="0"/>
              <a:t>Partisipasi</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884216601"/>
              </p:ext>
            </p:extLst>
          </p:nvPr>
        </p:nvGraphicFramePr>
        <p:xfrm>
          <a:off x="1524000" y="1447800"/>
          <a:ext cx="6324601" cy="640080"/>
        </p:xfrm>
        <a:graphic>
          <a:graphicData uri="http://schemas.openxmlformats.org/drawingml/2006/table">
            <a:tbl>
              <a:tblPr firstRow="1" bandRow="1">
                <a:tableStyleId>{5C22544A-7EE6-4342-B048-85BDC9FD1C3A}</a:tableStyleId>
              </a:tblPr>
              <a:tblGrid>
                <a:gridCol w="2450783"/>
                <a:gridCol w="3873818"/>
              </a:tblGrid>
              <a:tr h="370840">
                <a:tc>
                  <a:txBody>
                    <a:bodyPr/>
                    <a:lstStyle/>
                    <a:p>
                      <a:r>
                        <a:rPr lang="en-US" dirty="0" err="1" smtClean="0"/>
                        <a:t>Apa</a:t>
                      </a:r>
                      <a:r>
                        <a:rPr lang="en-US" dirty="0" smtClean="0"/>
                        <a:t> </a:t>
                      </a:r>
                      <a:r>
                        <a:rPr lang="en-US" dirty="0" err="1" smtClean="0"/>
                        <a:t>itu</a:t>
                      </a:r>
                      <a:r>
                        <a:rPr lang="en-US" dirty="0" smtClean="0"/>
                        <a:t> </a:t>
                      </a:r>
                      <a:r>
                        <a:rPr lang="en-US" dirty="0" err="1" smtClean="0"/>
                        <a:t>partisipasi</a:t>
                      </a:r>
                      <a:r>
                        <a:rPr lang="en-US" dirty="0" smtClean="0"/>
                        <a:t>?</a:t>
                      </a:r>
                      <a:endParaRPr lang="en-US" dirty="0"/>
                    </a:p>
                  </a:txBody>
                  <a:tcPr/>
                </a:tc>
                <a:tc>
                  <a:txBody>
                    <a:bodyPr/>
                    <a:lstStyle/>
                    <a:p>
                      <a:r>
                        <a:rPr lang="en-US" dirty="0" err="1" smtClean="0"/>
                        <a:t>Keterlibatan</a:t>
                      </a:r>
                      <a:r>
                        <a:rPr lang="en-US" dirty="0" smtClean="0"/>
                        <a:t> </a:t>
                      </a:r>
                      <a:r>
                        <a:rPr lang="en-US" dirty="0" err="1" smtClean="0"/>
                        <a:t>semua</a:t>
                      </a:r>
                      <a:r>
                        <a:rPr lang="en-US" dirty="0" smtClean="0"/>
                        <a:t> </a:t>
                      </a:r>
                      <a:r>
                        <a:rPr lang="en-US" dirty="0" err="1" smtClean="0"/>
                        <a:t>warga</a:t>
                      </a:r>
                      <a:r>
                        <a:rPr lang="en-US" dirty="0" smtClean="0"/>
                        <a:t> </a:t>
                      </a:r>
                      <a:r>
                        <a:rPr lang="en-US" dirty="0" err="1" smtClean="0"/>
                        <a:t>kota</a:t>
                      </a:r>
                      <a:r>
                        <a:rPr lang="en-US" dirty="0" smtClean="0"/>
                        <a:t> </a:t>
                      </a:r>
                      <a:r>
                        <a:rPr lang="en-US" dirty="0" err="1" smtClean="0"/>
                        <a:t>dalam</a:t>
                      </a:r>
                      <a:r>
                        <a:rPr lang="en-US" dirty="0" smtClean="0"/>
                        <a:t> </a:t>
                      </a:r>
                      <a:r>
                        <a:rPr lang="en-US" dirty="0" err="1" smtClean="0"/>
                        <a:t>kebijakan</a:t>
                      </a:r>
                      <a:r>
                        <a:rPr lang="en-US" dirty="0" smtClean="0"/>
                        <a:t> </a:t>
                      </a:r>
                      <a:r>
                        <a:rPr lang="en-US" dirty="0" err="1" smtClean="0"/>
                        <a:t>kota</a:t>
                      </a:r>
                      <a:r>
                        <a:rPr lang="en-US" dirty="0" smtClean="0"/>
                        <a:t>, </a:t>
                      </a:r>
                      <a:r>
                        <a:rPr lang="en-US" dirty="0" err="1" smtClean="0"/>
                        <a:t>tanpa</a:t>
                      </a:r>
                      <a:r>
                        <a:rPr lang="en-US" dirty="0" smtClean="0"/>
                        <a:t> </a:t>
                      </a:r>
                      <a:r>
                        <a:rPr lang="en-US" dirty="0" err="1" smtClean="0"/>
                        <a:t>kecuali</a:t>
                      </a:r>
                      <a:endParaRPr lang="en-US"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011104244"/>
              </p:ext>
            </p:extLst>
          </p:nvPr>
        </p:nvGraphicFramePr>
        <p:xfrm>
          <a:off x="1523995" y="2382919"/>
          <a:ext cx="6324601" cy="1188720"/>
        </p:xfrm>
        <a:graphic>
          <a:graphicData uri="http://schemas.openxmlformats.org/drawingml/2006/table">
            <a:tbl>
              <a:tblPr firstRow="1" bandRow="1">
                <a:tableStyleId>{5C22544A-7EE6-4342-B048-85BDC9FD1C3A}</a:tableStyleId>
              </a:tblPr>
              <a:tblGrid>
                <a:gridCol w="2438405"/>
                <a:gridCol w="3886196"/>
              </a:tblGrid>
              <a:tr h="370840">
                <a:tc>
                  <a:txBody>
                    <a:bodyPr/>
                    <a:lstStyle/>
                    <a:p>
                      <a:r>
                        <a:rPr lang="en-US" dirty="0" err="1" smtClean="0"/>
                        <a:t>Bagaimana</a:t>
                      </a:r>
                      <a:r>
                        <a:rPr lang="en-US" baseline="0" dirty="0" smtClean="0"/>
                        <a:t> </a:t>
                      </a:r>
                      <a:r>
                        <a:rPr lang="en-US" baseline="0" dirty="0" err="1" smtClean="0"/>
                        <a:t>bentuk</a:t>
                      </a:r>
                      <a:r>
                        <a:rPr lang="en-US" baseline="0" dirty="0" smtClean="0"/>
                        <a:t> </a:t>
                      </a:r>
                      <a:r>
                        <a:rPr lang="en-US" baseline="0" dirty="0" err="1" smtClean="0"/>
                        <a:t>partisipasi</a:t>
                      </a:r>
                      <a:r>
                        <a:rPr lang="en-US" baseline="0" dirty="0" smtClean="0"/>
                        <a:t> </a:t>
                      </a:r>
                      <a:r>
                        <a:rPr lang="en-US" baseline="0" dirty="0" err="1" smtClean="0"/>
                        <a:t>itu</a:t>
                      </a:r>
                      <a:endParaRPr lang="en-US" dirty="0"/>
                    </a:p>
                  </a:txBody>
                  <a:tcPr/>
                </a:tc>
                <a:tc>
                  <a:txBody>
                    <a:bodyPr/>
                    <a:lstStyle/>
                    <a:p>
                      <a:r>
                        <a:rPr lang="en-US" dirty="0" err="1" smtClean="0"/>
                        <a:t>Aktif</a:t>
                      </a:r>
                      <a:r>
                        <a:rPr lang="en-US" baseline="0" dirty="0" smtClean="0"/>
                        <a:t> </a:t>
                      </a:r>
                      <a:r>
                        <a:rPr lang="en-US" baseline="0" dirty="0" err="1" smtClean="0"/>
                        <a:t>dan</a:t>
                      </a:r>
                      <a:r>
                        <a:rPr lang="en-US" baseline="0" dirty="0" smtClean="0"/>
                        <a:t> </a:t>
                      </a:r>
                      <a:r>
                        <a:rPr lang="en-US" baseline="0" dirty="0" err="1" smtClean="0"/>
                        <a:t>terlibat</a:t>
                      </a:r>
                      <a:r>
                        <a:rPr lang="en-US" baseline="0" dirty="0" smtClean="0"/>
                        <a:t> </a:t>
                      </a:r>
                      <a:r>
                        <a:rPr lang="en-US" baseline="0" dirty="0" err="1" smtClean="0"/>
                        <a:t>langsung</a:t>
                      </a:r>
                      <a:r>
                        <a:rPr lang="en-US" baseline="0" dirty="0" smtClean="0"/>
                        <a:t> </a:t>
                      </a:r>
                      <a:r>
                        <a:rPr lang="en-US" baseline="0" dirty="0" err="1" smtClean="0"/>
                        <a:t>dalam</a:t>
                      </a:r>
                      <a:r>
                        <a:rPr lang="en-US" baseline="0" dirty="0" smtClean="0"/>
                        <a:t> proses </a:t>
                      </a:r>
                      <a:r>
                        <a:rPr lang="en-US" baseline="0" dirty="0" err="1" smtClean="0"/>
                        <a:t>pengambilan</a:t>
                      </a:r>
                      <a:r>
                        <a:rPr lang="en-US" baseline="0" dirty="0" smtClean="0"/>
                        <a:t> </a:t>
                      </a:r>
                      <a:r>
                        <a:rPr lang="en-US" baseline="0" dirty="0" err="1" smtClean="0"/>
                        <a:t>kebijakan</a:t>
                      </a:r>
                      <a:r>
                        <a:rPr lang="en-US" baseline="0" dirty="0" smtClean="0"/>
                        <a:t>, </a:t>
                      </a:r>
                      <a:r>
                        <a:rPr lang="en-US" baseline="0" dirty="0" err="1" smtClean="0"/>
                        <a:t>milsalnya</a:t>
                      </a:r>
                      <a:r>
                        <a:rPr lang="en-US" baseline="0" dirty="0" smtClean="0"/>
                        <a:t> </a:t>
                      </a:r>
                      <a:r>
                        <a:rPr lang="en-US" baseline="0" dirty="0" err="1" smtClean="0"/>
                        <a:t>dalam</a:t>
                      </a:r>
                      <a:r>
                        <a:rPr lang="en-US" baseline="0" dirty="0" smtClean="0"/>
                        <a:t> forum </a:t>
                      </a:r>
                      <a:r>
                        <a:rPr lang="en-US" baseline="0" dirty="0" err="1" smtClean="0"/>
                        <a:t>pertemuan</a:t>
                      </a:r>
                      <a:r>
                        <a:rPr lang="en-US" baseline="0" dirty="0" smtClean="0"/>
                        <a:t> </a:t>
                      </a:r>
                      <a:r>
                        <a:rPr lang="en-US" baseline="0" dirty="0" err="1" smtClean="0"/>
                        <a:t>antar</a:t>
                      </a:r>
                      <a:r>
                        <a:rPr lang="en-US" baseline="0" dirty="0" smtClean="0"/>
                        <a:t> </a:t>
                      </a:r>
                      <a:r>
                        <a:rPr lang="en-US" baseline="0" dirty="0" err="1" smtClean="0"/>
                        <a:t>pemerintah</a:t>
                      </a:r>
                      <a:r>
                        <a:rPr lang="en-US" baseline="0" dirty="0" smtClean="0"/>
                        <a:t> </a:t>
                      </a:r>
                      <a:r>
                        <a:rPr lang="en-US" baseline="0" dirty="0" err="1" smtClean="0"/>
                        <a:t>kota</a:t>
                      </a:r>
                      <a:r>
                        <a:rPr lang="en-US" baseline="0" dirty="0" smtClean="0"/>
                        <a:t> </a:t>
                      </a:r>
                      <a:r>
                        <a:rPr lang="en-US" baseline="0" dirty="0" err="1" smtClean="0"/>
                        <a:t>dengan</a:t>
                      </a:r>
                      <a:r>
                        <a:rPr lang="en-US" baseline="0" dirty="0" smtClean="0"/>
                        <a:t> </a:t>
                      </a:r>
                      <a:r>
                        <a:rPr lang="en-US" baseline="0" dirty="0" err="1" smtClean="0"/>
                        <a:t>warga</a:t>
                      </a:r>
                      <a:endParaRPr lang="en-US" dirty="0"/>
                    </a:p>
                  </a:txBody>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512925760"/>
              </p:ext>
            </p:extLst>
          </p:nvPr>
        </p:nvGraphicFramePr>
        <p:xfrm>
          <a:off x="1509242" y="3822481"/>
          <a:ext cx="6324601" cy="1463040"/>
        </p:xfrm>
        <a:graphic>
          <a:graphicData uri="http://schemas.openxmlformats.org/drawingml/2006/table">
            <a:tbl>
              <a:tblPr firstRow="1" bandRow="1">
                <a:tableStyleId>{5C22544A-7EE6-4342-B048-85BDC9FD1C3A}</a:tableStyleId>
              </a:tblPr>
              <a:tblGrid>
                <a:gridCol w="2450783"/>
                <a:gridCol w="3873818"/>
              </a:tblGrid>
              <a:tr h="370840">
                <a:tc>
                  <a:txBody>
                    <a:bodyPr/>
                    <a:lstStyle/>
                    <a:p>
                      <a:r>
                        <a:rPr lang="en-US" dirty="0" err="1" smtClean="0"/>
                        <a:t>Kapan</a:t>
                      </a:r>
                      <a:r>
                        <a:rPr lang="en-US" baseline="0" dirty="0" smtClean="0"/>
                        <a:t> </a:t>
                      </a:r>
                      <a:r>
                        <a:rPr lang="en-US" baseline="0" dirty="0" err="1" smtClean="0"/>
                        <a:t>partisipasi</a:t>
                      </a:r>
                      <a:r>
                        <a:rPr lang="en-US" baseline="0" dirty="0" smtClean="0"/>
                        <a:t> </a:t>
                      </a:r>
                      <a:r>
                        <a:rPr lang="en-US" baseline="0" dirty="0" err="1" smtClean="0"/>
                        <a:t>itu</a:t>
                      </a:r>
                      <a:r>
                        <a:rPr lang="en-US" baseline="0" dirty="0" smtClean="0"/>
                        <a:t> </a:t>
                      </a:r>
                      <a:r>
                        <a:rPr lang="en-US" baseline="0" dirty="0" err="1" smtClean="0"/>
                        <a:t>dilakukan</a:t>
                      </a:r>
                      <a:r>
                        <a:rPr lang="en-US" baseline="0" dirty="0" smtClean="0"/>
                        <a:t>?</a:t>
                      </a:r>
                      <a:endParaRPr lang="en-US" dirty="0"/>
                    </a:p>
                  </a:txBody>
                  <a:tcPr/>
                </a:tc>
                <a:tc>
                  <a:txBody>
                    <a:bodyPr/>
                    <a:lstStyle/>
                    <a:p>
                      <a:r>
                        <a:rPr lang="en-US" dirty="0" err="1" smtClean="0"/>
                        <a:t>Setiap</a:t>
                      </a:r>
                      <a:r>
                        <a:rPr lang="en-US" dirty="0" smtClean="0"/>
                        <a:t> kali </a:t>
                      </a:r>
                      <a:r>
                        <a:rPr lang="en-US" dirty="0" err="1" smtClean="0"/>
                        <a:t>ada</a:t>
                      </a:r>
                      <a:r>
                        <a:rPr lang="en-US" dirty="0" smtClean="0"/>
                        <a:t> </a:t>
                      </a:r>
                      <a:r>
                        <a:rPr lang="en-US" dirty="0" err="1" smtClean="0"/>
                        <a:t>masalah</a:t>
                      </a:r>
                      <a:r>
                        <a:rPr lang="en-US" dirty="0" smtClean="0"/>
                        <a:t> </a:t>
                      </a:r>
                      <a:r>
                        <a:rPr lang="en-US" dirty="0" err="1" smtClean="0"/>
                        <a:t>kota</a:t>
                      </a:r>
                      <a:r>
                        <a:rPr lang="en-US" dirty="0" smtClean="0"/>
                        <a:t>, </a:t>
                      </a:r>
                      <a:r>
                        <a:rPr lang="en-US" dirty="0" err="1" smtClean="0"/>
                        <a:t>baik</a:t>
                      </a:r>
                      <a:r>
                        <a:rPr lang="en-US" dirty="0" smtClean="0"/>
                        <a:t> yang </a:t>
                      </a:r>
                      <a:r>
                        <a:rPr lang="en-US" dirty="0" err="1" smtClean="0"/>
                        <a:t>berkaitan</a:t>
                      </a:r>
                      <a:r>
                        <a:rPr lang="en-US" dirty="0" smtClean="0"/>
                        <a:t> </a:t>
                      </a:r>
                      <a:r>
                        <a:rPr lang="en-US" dirty="0" err="1" smtClean="0"/>
                        <a:t>dengan</a:t>
                      </a:r>
                      <a:r>
                        <a:rPr lang="en-US" dirty="0" smtClean="0"/>
                        <a:t> </a:t>
                      </a:r>
                      <a:r>
                        <a:rPr lang="en-US" dirty="0" err="1" smtClean="0"/>
                        <a:t>pelayanan</a:t>
                      </a:r>
                      <a:r>
                        <a:rPr lang="en-US" dirty="0" smtClean="0"/>
                        <a:t> </a:t>
                      </a:r>
                      <a:r>
                        <a:rPr lang="en-US" dirty="0" err="1" smtClean="0"/>
                        <a:t>pemerintah</a:t>
                      </a:r>
                      <a:r>
                        <a:rPr lang="en-US" dirty="0" smtClean="0"/>
                        <a:t> </a:t>
                      </a:r>
                      <a:r>
                        <a:rPr lang="en-US" dirty="0" err="1" smtClean="0"/>
                        <a:t>kota</a:t>
                      </a:r>
                      <a:r>
                        <a:rPr lang="en-US" dirty="0" smtClean="0"/>
                        <a:t> </a:t>
                      </a:r>
                      <a:r>
                        <a:rPr lang="en-US" dirty="0" err="1" smtClean="0"/>
                        <a:t>maupun</a:t>
                      </a:r>
                      <a:r>
                        <a:rPr lang="en-US" dirty="0" smtClean="0"/>
                        <a:t> </a:t>
                      </a:r>
                      <a:r>
                        <a:rPr lang="en-US" dirty="0" err="1" smtClean="0"/>
                        <a:t>terkait</a:t>
                      </a:r>
                      <a:r>
                        <a:rPr lang="en-US" dirty="0" smtClean="0"/>
                        <a:t> </a:t>
                      </a:r>
                      <a:r>
                        <a:rPr lang="en-US" dirty="0" err="1" smtClean="0"/>
                        <a:t>dengan</a:t>
                      </a:r>
                      <a:r>
                        <a:rPr lang="en-US" dirty="0" smtClean="0"/>
                        <a:t> </a:t>
                      </a:r>
                      <a:r>
                        <a:rPr lang="en-US" dirty="0" err="1" smtClean="0"/>
                        <a:t>kondisi</a:t>
                      </a:r>
                      <a:r>
                        <a:rPr lang="en-US" dirty="0" smtClean="0"/>
                        <a:t> </a:t>
                      </a:r>
                      <a:r>
                        <a:rPr lang="en-US" dirty="0" err="1" smtClean="0"/>
                        <a:t>kota</a:t>
                      </a:r>
                      <a:r>
                        <a:rPr lang="en-US" dirty="0" smtClean="0"/>
                        <a:t> yang </a:t>
                      </a:r>
                      <a:r>
                        <a:rPr lang="en-US" dirty="0" err="1" smtClean="0"/>
                        <a:t>banyak</a:t>
                      </a:r>
                      <a:r>
                        <a:rPr lang="en-US" dirty="0" smtClean="0"/>
                        <a:t> </a:t>
                      </a:r>
                      <a:r>
                        <a:rPr lang="en-US" dirty="0" err="1" smtClean="0"/>
                        <a:t>masalah</a:t>
                      </a:r>
                      <a:r>
                        <a:rPr lang="en-US" dirty="0" smtClean="0"/>
                        <a:t>.</a:t>
                      </a:r>
                      <a:endParaRPr lang="en-US" dirty="0"/>
                    </a:p>
                  </a:txBody>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629110789"/>
              </p:ext>
            </p:extLst>
          </p:nvPr>
        </p:nvGraphicFramePr>
        <p:xfrm>
          <a:off x="1509237" y="5270107"/>
          <a:ext cx="6324601" cy="640080"/>
        </p:xfrm>
        <a:graphic>
          <a:graphicData uri="http://schemas.openxmlformats.org/drawingml/2006/table">
            <a:tbl>
              <a:tblPr firstRow="1" bandRow="1">
                <a:tableStyleId>{5C22544A-7EE6-4342-B048-85BDC9FD1C3A}</a:tableStyleId>
              </a:tblPr>
              <a:tblGrid>
                <a:gridCol w="2450783"/>
                <a:gridCol w="3873818"/>
              </a:tblGrid>
              <a:tr h="370840">
                <a:tc>
                  <a:txBody>
                    <a:bodyPr/>
                    <a:lstStyle/>
                    <a:p>
                      <a:r>
                        <a:rPr lang="en-US" dirty="0" err="1" smtClean="0"/>
                        <a:t>Apa</a:t>
                      </a:r>
                      <a:r>
                        <a:rPr lang="en-US" dirty="0" smtClean="0"/>
                        <a:t> </a:t>
                      </a:r>
                      <a:r>
                        <a:rPr lang="en-US" dirty="0" err="1" smtClean="0"/>
                        <a:t>prinsip</a:t>
                      </a:r>
                      <a:r>
                        <a:rPr lang="en-US" dirty="0" smtClean="0"/>
                        <a:t> </a:t>
                      </a:r>
                      <a:r>
                        <a:rPr lang="en-US" dirty="0" err="1" smtClean="0"/>
                        <a:t>dasar</a:t>
                      </a:r>
                      <a:r>
                        <a:rPr lang="en-US" dirty="0" smtClean="0"/>
                        <a:t> </a:t>
                      </a:r>
                      <a:r>
                        <a:rPr lang="en-US" dirty="0" err="1" smtClean="0"/>
                        <a:t>partisipasi</a:t>
                      </a:r>
                      <a:r>
                        <a:rPr lang="en-US" dirty="0" smtClean="0"/>
                        <a:t>?</a:t>
                      </a:r>
                      <a:endParaRPr lang="en-US" dirty="0"/>
                    </a:p>
                  </a:txBody>
                  <a:tcPr/>
                </a:tc>
                <a:tc>
                  <a:txBody>
                    <a:bodyPr/>
                    <a:lstStyle/>
                    <a:p>
                      <a:r>
                        <a:rPr lang="en-US" dirty="0" err="1" smtClean="0"/>
                        <a:t>Sukarela</a:t>
                      </a:r>
                      <a:r>
                        <a:rPr lang="en-US" dirty="0" smtClean="0"/>
                        <a:t> </a:t>
                      </a:r>
                      <a:r>
                        <a:rPr lang="en-US" dirty="0" err="1" smtClean="0"/>
                        <a:t>dilandasi</a:t>
                      </a:r>
                      <a:r>
                        <a:rPr lang="en-US" dirty="0" smtClean="0"/>
                        <a:t> </a:t>
                      </a:r>
                      <a:r>
                        <a:rPr lang="en-US" dirty="0" err="1" smtClean="0"/>
                        <a:t>oleh</a:t>
                      </a:r>
                      <a:r>
                        <a:rPr lang="en-US" dirty="0" smtClean="0"/>
                        <a:t> </a:t>
                      </a:r>
                      <a:r>
                        <a:rPr lang="en-US" dirty="0" err="1" smtClean="0"/>
                        <a:t>filosofi</a:t>
                      </a:r>
                      <a:r>
                        <a:rPr lang="en-US" baseline="0" dirty="0" smtClean="0"/>
                        <a:t> </a:t>
                      </a:r>
                      <a:r>
                        <a:rPr lang="en-US" baseline="0" dirty="0" err="1" smtClean="0"/>
                        <a:t>bahwa</a:t>
                      </a:r>
                      <a:r>
                        <a:rPr lang="en-US" baseline="0" dirty="0" smtClean="0"/>
                        <a:t> </a:t>
                      </a:r>
                      <a:r>
                        <a:rPr lang="en-US" baseline="0" dirty="0" err="1" smtClean="0"/>
                        <a:t>kota</a:t>
                      </a:r>
                      <a:r>
                        <a:rPr lang="en-US" baseline="0" dirty="0" smtClean="0"/>
                        <a:t> </a:t>
                      </a:r>
                      <a:r>
                        <a:rPr lang="en-US" baseline="0" dirty="0" err="1" smtClean="0"/>
                        <a:t>adalah</a:t>
                      </a:r>
                      <a:r>
                        <a:rPr lang="en-US" baseline="0" dirty="0" smtClean="0"/>
                        <a:t> </a:t>
                      </a:r>
                      <a:r>
                        <a:rPr lang="en-US" baseline="0" dirty="0" err="1" smtClean="0"/>
                        <a:t>milik</a:t>
                      </a:r>
                      <a:r>
                        <a:rPr lang="en-US" baseline="0" dirty="0" smtClean="0"/>
                        <a:t> </a:t>
                      </a:r>
                      <a:r>
                        <a:rPr lang="en-US" baseline="0" dirty="0" err="1" smtClean="0"/>
                        <a:t>kita</a:t>
                      </a:r>
                      <a:r>
                        <a:rPr lang="en-US" baseline="0" dirty="0" smtClean="0"/>
                        <a:t> </a:t>
                      </a:r>
                      <a:r>
                        <a:rPr lang="en-US" baseline="0" dirty="0" err="1" smtClean="0"/>
                        <a:t>bersama</a:t>
                      </a:r>
                      <a:r>
                        <a:rPr lang="en-US" baseline="0" dirty="0" smtClean="0"/>
                        <a:t>.</a:t>
                      </a:r>
                      <a:endParaRPr lang="en-US" dirty="0"/>
                    </a:p>
                  </a:txBody>
                  <a:tcPr/>
                </a:tc>
              </a:tr>
            </a:tbl>
          </a:graphicData>
        </a:graphic>
      </p:graphicFrame>
    </p:spTree>
    <p:extLst>
      <p:ext uri="{BB962C8B-B14F-4D97-AF65-F5344CB8AC3E}">
        <p14:creationId xmlns:p14="http://schemas.microsoft.com/office/powerpoint/2010/main" val="21036681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 of Law</a:t>
            </a:r>
            <a:endParaRPr lang="en-US" dirty="0"/>
          </a:p>
        </p:txBody>
      </p:sp>
      <p:sp>
        <p:nvSpPr>
          <p:cNvPr id="3" name="Content Placeholder 2"/>
          <p:cNvSpPr>
            <a:spLocks noGrp="1"/>
          </p:cNvSpPr>
          <p:nvPr>
            <p:ph idx="1"/>
          </p:nvPr>
        </p:nvSpPr>
        <p:spPr/>
        <p:txBody>
          <a:bodyPr/>
          <a:lstStyle/>
          <a:p>
            <a:r>
              <a:rPr lang="en-US" sz="2800" dirty="0" err="1" smtClean="0"/>
              <a:t>Hukum</a:t>
            </a:r>
            <a:r>
              <a:rPr lang="en-US" sz="2800" dirty="0" smtClean="0"/>
              <a:t> </a:t>
            </a:r>
            <a:r>
              <a:rPr lang="en-US" sz="2800" dirty="0" err="1" smtClean="0"/>
              <a:t>harus</a:t>
            </a:r>
            <a:r>
              <a:rPr lang="en-US" sz="2800" dirty="0" smtClean="0"/>
              <a:t> </a:t>
            </a:r>
            <a:r>
              <a:rPr lang="en-US" sz="2800" dirty="0" err="1" smtClean="0"/>
              <a:t>fair</a:t>
            </a:r>
            <a:r>
              <a:rPr lang="en-US" sz="2800" dirty="0" err="1" smtClean="0">
                <a:sym typeface="Wingdings" pitchFamily="2" charset="2"/>
              </a:rPr>
              <a:t>tidak</a:t>
            </a:r>
            <a:r>
              <a:rPr lang="en-US" sz="2800" dirty="0" smtClean="0">
                <a:sym typeface="Wingdings" pitchFamily="2" charset="2"/>
              </a:rPr>
              <a:t> </a:t>
            </a:r>
            <a:r>
              <a:rPr lang="en-US" sz="2800" dirty="0" err="1" smtClean="0">
                <a:sym typeface="Wingdings" pitchFamily="2" charset="2"/>
              </a:rPr>
              <a:t>memihak</a:t>
            </a:r>
            <a:endParaRPr lang="en-US" sz="2800" dirty="0" smtClean="0"/>
          </a:p>
          <a:p>
            <a:r>
              <a:rPr lang="en-US" sz="2800" dirty="0" err="1" smtClean="0"/>
              <a:t>Menghargai</a:t>
            </a:r>
            <a:r>
              <a:rPr lang="en-US" sz="2800" dirty="0" smtClean="0"/>
              <a:t> HAM</a:t>
            </a:r>
          </a:p>
          <a:p>
            <a:r>
              <a:rPr lang="en-US" sz="2800" dirty="0" err="1" smtClean="0"/>
              <a:t>Menjunjungtinggi</a:t>
            </a:r>
            <a:r>
              <a:rPr lang="en-US" sz="2800" dirty="0" smtClean="0"/>
              <a:t> </a:t>
            </a:r>
            <a:r>
              <a:rPr lang="en-US" sz="2800" dirty="0" err="1" smtClean="0"/>
              <a:t>keadilan</a:t>
            </a:r>
            <a:endParaRPr lang="en-US" sz="2800" dirty="0" smtClean="0"/>
          </a:p>
          <a:p>
            <a:r>
              <a:rPr lang="en-US" sz="2800" dirty="0" err="1" smtClean="0"/>
              <a:t>Berbasis</a:t>
            </a:r>
            <a:r>
              <a:rPr lang="en-US" sz="2800" dirty="0" smtClean="0"/>
              <a:t> </a:t>
            </a:r>
            <a:r>
              <a:rPr lang="en-US" sz="2800" dirty="0" err="1" smtClean="0"/>
              <a:t>pada</a:t>
            </a:r>
            <a:r>
              <a:rPr lang="en-US" sz="2800" dirty="0" smtClean="0"/>
              <a:t> </a:t>
            </a:r>
            <a:r>
              <a:rPr lang="en-US" sz="2800" dirty="0" err="1" smtClean="0"/>
              <a:t>kepentingan</a:t>
            </a:r>
            <a:r>
              <a:rPr lang="en-US" sz="2800" dirty="0" smtClean="0"/>
              <a:t> </a:t>
            </a:r>
            <a:r>
              <a:rPr lang="en-US" sz="2800" dirty="0" err="1" smtClean="0"/>
              <a:t>umum</a:t>
            </a:r>
            <a:endParaRPr lang="en-US" sz="2800" dirty="0" smtClean="0"/>
          </a:p>
          <a:p>
            <a:r>
              <a:rPr lang="en-US" sz="2800" dirty="0" err="1" smtClean="0"/>
              <a:t>Bersifat</a:t>
            </a:r>
            <a:r>
              <a:rPr lang="en-US" sz="2800" dirty="0" smtClean="0"/>
              <a:t> </a:t>
            </a:r>
            <a:r>
              <a:rPr lang="en-US" sz="2800" dirty="0" err="1" smtClean="0"/>
              <a:t>imparsial</a:t>
            </a:r>
            <a:r>
              <a:rPr lang="en-US" sz="2800" dirty="0" smtClean="0"/>
              <a:t> (</a:t>
            </a:r>
            <a:r>
              <a:rPr lang="en-US" sz="2800" dirty="0" err="1" smtClean="0"/>
              <a:t>seimbang</a:t>
            </a:r>
            <a:r>
              <a:rPr lang="en-US" sz="2800" dirty="0" smtClean="0"/>
              <a:t>)</a:t>
            </a:r>
          </a:p>
          <a:p>
            <a:r>
              <a:rPr lang="en-US" sz="2800" dirty="0" err="1" smtClean="0"/>
              <a:t>Mengungkapkan</a:t>
            </a:r>
            <a:r>
              <a:rPr lang="en-US" sz="2800" dirty="0" smtClean="0"/>
              <a:t> </a:t>
            </a:r>
            <a:r>
              <a:rPr lang="en-US" sz="2800" dirty="0" err="1" smtClean="0"/>
              <a:t>fakta</a:t>
            </a:r>
            <a:r>
              <a:rPr lang="en-US" sz="2800" dirty="0" smtClean="0"/>
              <a:t> </a:t>
            </a:r>
            <a:r>
              <a:rPr lang="en-US" sz="2800" dirty="0" err="1" smtClean="0"/>
              <a:t>dan</a:t>
            </a:r>
            <a:r>
              <a:rPr lang="en-US" sz="2800" dirty="0" smtClean="0"/>
              <a:t> </a:t>
            </a:r>
            <a:r>
              <a:rPr lang="en-US" sz="2800" dirty="0" err="1" smtClean="0"/>
              <a:t>kebenaran</a:t>
            </a:r>
            <a:r>
              <a:rPr lang="en-US" sz="2800" dirty="0" smtClean="0"/>
              <a:t>.</a:t>
            </a:r>
          </a:p>
          <a:p>
            <a:endParaRPr lang="en-US" sz="2800" dirty="0" smtClean="0"/>
          </a:p>
          <a:p>
            <a:endParaRPr lang="en-US" dirty="0"/>
          </a:p>
        </p:txBody>
      </p:sp>
    </p:spTree>
    <p:extLst>
      <p:ext uri="{BB962C8B-B14F-4D97-AF65-F5344CB8AC3E}">
        <p14:creationId xmlns:p14="http://schemas.microsoft.com/office/powerpoint/2010/main" val="26000149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39548"/>
            <a:ext cx="7024744" cy="1143000"/>
          </a:xfrm>
        </p:spPr>
        <p:txBody>
          <a:bodyPr/>
          <a:lstStyle/>
          <a:p>
            <a:r>
              <a:rPr lang="en-US" dirty="0" err="1" smtClean="0"/>
              <a:t>Transparansi</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450188604"/>
              </p:ext>
            </p:extLst>
          </p:nvPr>
        </p:nvGraphicFramePr>
        <p:xfrm>
          <a:off x="1007820" y="1588724"/>
          <a:ext cx="6324601" cy="640080"/>
        </p:xfrm>
        <a:graphic>
          <a:graphicData uri="http://schemas.openxmlformats.org/drawingml/2006/table">
            <a:tbl>
              <a:tblPr firstRow="1" bandRow="1">
                <a:tableStyleId>{5C22544A-7EE6-4342-B048-85BDC9FD1C3A}</a:tableStyleId>
              </a:tblPr>
              <a:tblGrid>
                <a:gridCol w="2450783"/>
                <a:gridCol w="3873818"/>
              </a:tblGrid>
              <a:tr h="370840">
                <a:tc>
                  <a:txBody>
                    <a:bodyPr/>
                    <a:lstStyle/>
                    <a:p>
                      <a:r>
                        <a:rPr lang="en-US" dirty="0" err="1" smtClean="0"/>
                        <a:t>Apa</a:t>
                      </a:r>
                      <a:r>
                        <a:rPr lang="en-US" dirty="0" smtClean="0"/>
                        <a:t> </a:t>
                      </a:r>
                      <a:r>
                        <a:rPr lang="en-US" dirty="0" err="1" smtClean="0"/>
                        <a:t>itu</a:t>
                      </a:r>
                      <a:r>
                        <a:rPr lang="en-US" dirty="0" smtClean="0"/>
                        <a:t> </a:t>
                      </a:r>
                      <a:r>
                        <a:rPr lang="en-US" dirty="0" err="1" smtClean="0"/>
                        <a:t>transparansi</a:t>
                      </a:r>
                      <a:r>
                        <a:rPr lang="en-US" dirty="0" smtClean="0"/>
                        <a:t>?</a:t>
                      </a:r>
                      <a:endParaRPr lang="en-US" dirty="0"/>
                    </a:p>
                  </a:txBody>
                  <a:tcPr/>
                </a:tc>
                <a:tc>
                  <a:txBody>
                    <a:bodyPr/>
                    <a:lstStyle/>
                    <a:p>
                      <a:r>
                        <a:rPr lang="en-US" dirty="0" err="1" smtClean="0"/>
                        <a:t>Keterbukaan</a:t>
                      </a:r>
                      <a:r>
                        <a:rPr lang="en-US" baseline="0" dirty="0" smtClean="0"/>
                        <a:t> </a:t>
                      </a:r>
                      <a:r>
                        <a:rPr lang="en-US" baseline="0" dirty="0" err="1" smtClean="0"/>
                        <a:t>berkaitan</a:t>
                      </a:r>
                      <a:r>
                        <a:rPr lang="en-US" baseline="0" dirty="0" smtClean="0"/>
                        <a:t> </a:t>
                      </a:r>
                      <a:r>
                        <a:rPr lang="en-US" baseline="0" dirty="0" err="1" smtClean="0"/>
                        <a:t>dengan</a:t>
                      </a:r>
                      <a:r>
                        <a:rPr lang="en-US" baseline="0" dirty="0" smtClean="0"/>
                        <a:t> </a:t>
                      </a:r>
                      <a:r>
                        <a:rPr lang="en-US" baseline="0" dirty="0" err="1" smtClean="0"/>
                        <a:t>informasi</a:t>
                      </a:r>
                      <a:endParaRPr lang="en-US"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770409669"/>
              </p:ext>
            </p:extLst>
          </p:nvPr>
        </p:nvGraphicFramePr>
        <p:xfrm>
          <a:off x="1007808" y="2286000"/>
          <a:ext cx="6324601" cy="1188720"/>
        </p:xfrm>
        <a:graphic>
          <a:graphicData uri="http://schemas.openxmlformats.org/drawingml/2006/table">
            <a:tbl>
              <a:tblPr firstRow="1" bandRow="1">
                <a:tableStyleId>{5C22544A-7EE6-4342-B048-85BDC9FD1C3A}</a:tableStyleId>
              </a:tblPr>
              <a:tblGrid>
                <a:gridCol w="2450783"/>
                <a:gridCol w="3873818"/>
              </a:tblGrid>
              <a:tr h="370840">
                <a:tc>
                  <a:txBody>
                    <a:bodyPr/>
                    <a:lstStyle/>
                    <a:p>
                      <a:r>
                        <a:rPr lang="en-US" dirty="0" err="1" smtClean="0"/>
                        <a:t>Apa</a:t>
                      </a:r>
                      <a:r>
                        <a:rPr lang="en-US" dirty="0" smtClean="0"/>
                        <a:t> yang </a:t>
                      </a:r>
                      <a:r>
                        <a:rPr lang="en-US" dirty="0" err="1" smtClean="0"/>
                        <a:t>perlu</a:t>
                      </a:r>
                      <a:r>
                        <a:rPr lang="en-US" dirty="0" smtClean="0"/>
                        <a:t> </a:t>
                      </a:r>
                      <a:r>
                        <a:rPr lang="en-US" dirty="0" err="1" smtClean="0"/>
                        <a:t>diitransparankan</a:t>
                      </a:r>
                      <a:r>
                        <a:rPr lang="en-US" dirty="0" smtClean="0"/>
                        <a:t>?</a:t>
                      </a:r>
                      <a:endParaRPr lang="en-US" dirty="0"/>
                    </a:p>
                  </a:txBody>
                  <a:tcPr/>
                </a:tc>
                <a:tc>
                  <a:txBody>
                    <a:bodyPr/>
                    <a:lstStyle/>
                    <a:p>
                      <a:r>
                        <a:rPr lang="en-US" smtClean="0"/>
                        <a:t>Informasi</a:t>
                      </a:r>
                      <a:r>
                        <a:rPr lang="en-US" baseline="0" dirty="0" smtClean="0"/>
                        <a:t>  </a:t>
                      </a:r>
                      <a:r>
                        <a:rPr lang="en-US" baseline="0" dirty="0" err="1" smtClean="0"/>
                        <a:t>terkait</a:t>
                      </a:r>
                      <a:r>
                        <a:rPr lang="en-US" baseline="0" dirty="0" smtClean="0"/>
                        <a:t> </a:t>
                      </a:r>
                      <a:r>
                        <a:rPr lang="en-US" baseline="0" dirty="0" err="1" smtClean="0"/>
                        <a:t>dengan</a:t>
                      </a:r>
                      <a:r>
                        <a:rPr lang="en-US" baseline="0" dirty="0" smtClean="0"/>
                        <a:t> APBD </a:t>
                      </a:r>
                      <a:r>
                        <a:rPr lang="en-US" baseline="0" dirty="0" err="1" smtClean="0"/>
                        <a:t>pemerintah</a:t>
                      </a:r>
                      <a:r>
                        <a:rPr lang="en-US" baseline="0" dirty="0" smtClean="0"/>
                        <a:t> </a:t>
                      </a:r>
                      <a:r>
                        <a:rPr lang="en-US" baseline="0" dirty="0" err="1" smtClean="0"/>
                        <a:t>kota</a:t>
                      </a:r>
                      <a:r>
                        <a:rPr lang="en-US" baseline="0" dirty="0" smtClean="0"/>
                        <a:t>, </a:t>
                      </a:r>
                      <a:r>
                        <a:rPr lang="en-US" baseline="0" dirty="0" err="1" smtClean="0"/>
                        <a:t>khususnya</a:t>
                      </a:r>
                      <a:r>
                        <a:rPr lang="en-US" baseline="0" dirty="0" smtClean="0"/>
                        <a:t> yang </a:t>
                      </a:r>
                      <a:r>
                        <a:rPr lang="en-US" baseline="0" dirty="0" err="1" smtClean="0"/>
                        <a:t>digunakan</a:t>
                      </a:r>
                      <a:r>
                        <a:rPr lang="en-US" baseline="0" dirty="0" smtClean="0"/>
                        <a:t> </a:t>
                      </a:r>
                      <a:r>
                        <a:rPr lang="en-US" baseline="0" dirty="0" err="1" smtClean="0"/>
                        <a:t>untuk</a:t>
                      </a:r>
                      <a:r>
                        <a:rPr lang="en-US" baseline="0" dirty="0" smtClean="0"/>
                        <a:t> </a:t>
                      </a:r>
                      <a:r>
                        <a:rPr lang="en-US" baseline="0" dirty="0" err="1" smtClean="0"/>
                        <a:t>kepentingan</a:t>
                      </a:r>
                      <a:r>
                        <a:rPr lang="en-US" baseline="0" dirty="0" smtClean="0"/>
                        <a:t> </a:t>
                      </a:r>
                      <a:r>
                        <a:rPr lang="en-US" baseline="0" dirty="0" err="1" smtClean="0"/>
                        <a:t>warga</a:t>
                      </a:r>
                      <a:r>
                        <a:rPr lang="en-US" baseline="0" dirty="0" smtClean="0"/>
                        <a:t> </a:t>
                      </a:r>
                      <a:r>
                        <a:rPr lang="en-US" baseline="0" dirty="0" err="1" smtClean="0"/>
                        <a:t>kota</a:t>
                      </a:r>
                      <a:r>
                        <a:rPr lang="en-US" baseline="0" dirty="0" smtClean="0"/>
                        <a:t>.</a:t>
                      </a:r>
                      <a:endParaRPr lang="en-US" dirty="0"/>
                    </a:p>
                  </a:txBody>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411867259"/>
              </p:ext>
            </p:extLst>
          </p:nvPr>
        </p:nvGraphicFramePr>
        <p:xfrm>
          <a:off x="1012728" y="3603492"/>
          <a:ext cx="6324601" cy="1188720"/>
        </p:xfrm>
        <a:graphic>
          <a:graphicData uri="http://schemas.openxmlformats.org/drawingml/2006/table">
            <a:tbl>
              <a:tblPr firstRow="1" bandRow="1">
                <a:tableStyleId>{5C22544A-7EE6-4342-B048-85BDC9FD1C3A}</a:tableStyleId>
              </a:tblPr>
              <a:tblGrid>
                <a:gridCol w="2450783"/>
                <a:gridCol w="3873818"/>
              </a:tblGrid>
              <a:tr h="370840">
                <a:tc>
                  <a:txBody>
                    <a:bodyPr/>
                    <a:lstStyle/>
                    <a:p>
                      <a:r>
                        <a:rPr lang="en-US" dirty="0" err="1" smtClean="0"/>
                        <a:t>Bagaimana</a:t>
                      </a:r>
                      <a:r>
                        <a:rPr lang="en-US" baseline="0" dirty="0" smtClean="0"/>
                        <a:t> </a:t>
                      </a:r>
                      <a:r>
                        <a:rPr lang="en-US" baseline="0" dirty="0" err="1" smtClean="0"/>
                        <a:t>transparansi</a:t>
                      </a:r>
                      <a:r>
                        <a:rPr lang="en-US" baseline="0" dirty="0" smtClean="0"/>
                        <a:t> </a:t>
                      </a:r>
                      <a:r>
                        <a:rPr lang="en-US" baseline="0" dirty="0" err="1" smtClean="0"/>
                        <a:t>itu</a:t>
                      </a:r>
                      <a:r>
                        <a:rPr lang="en-US" baseline="0" dirty="0" smtClean="0"/>
                        <a:t> </a:t>
                      </a:r>
                      <a:r>
                        <a:rPr lang="en-US" baseline="0" dirty="0" err="1" smtClean="0"/>
                        <a:t>dilakukan</a:t>
                      </a:r>
                      <a:r>
                        <a:rPr lang="en-US" baseline="0" dirty="0" smtClean="0"/>
                        <a:t>?</a:t>
                      </a:r>
                      <a:endParaRPr lang="en-US" dirty="0"/>
                    </a:p>
                  </a:txBody>
                  <a:tcPr/>
                </a:tc>
                <a:tc>
                  <a:txBody>
                    <a:bodyPr/>
                    <a:lstStyle/>
                    <a:p>
                      <a:r>
                        <a:rPr lang="en-US" dirty="0" err="1" smtClean="0"/>
                        <a:t>Bisa</a:t>
                      </a:r>
                      <a:r>
                        <a:rPr lang="en-US" baseline="0" dirty="0" smtClean="0"/>
                        <a:t> </a:t>
                      </a:r>
                      <a:r>
                        <a:rPr lang="en-US" baseline="0" dirty="0" err="1" smtClean="0"/>
                        <a:t>dilakukan</a:t>
                      </a:r>
                      <a:r>
                        <a:rPr lang="en-US" baseline="0" dirty="0" smtClean="0"/>
                        <a:t> </a:t>
                      </a:r>
                      <a:r>
                        <a:rPr lang="en-US" baseline="0" dirty="0" err="1" smtClean="0"/>
                        <a:t>dengan</a:t>
                      </a:r>
                      <a:r>
                        <a:rPr lang="en-US" baseline="0" dirty="0" smtClean="0"/>
                        <a:t> </a:t>
                      </a:r>
                      <a:r>
                        <a:rPr lang="en-US" baseline="0" dirty="0" err="1" smtClean="0"/>
                        <a:t>cara</a:t>
                      </a:r>
                      <a:r>
                        <a:rPr lang="en-US" baseline="0" dirty="0" smtClean="0"/>
                        <a:t> </a:t>
                      </a:r>
                      <a:r>
                        <a:rPr lang="en-US" baseline="0" dirty="0" err="1" smtClean="0"/>
                        <a:t>sosialisasi</a:t>
                      </a:r>
                      <a:r>
                        <a:rPr lang="en-US" baseline="0" dirty="0" smtClean="0"/>
                        <a:t> </a:t>
                      </a:r>
                      <a:r>
                        <a:rPr lang="en-US" baseline="0" dirty="0" err="1" smtClean="0"/>
                        <a:t>atau</a:t>
                      </a:r>
                      <a:r>
                        <a:rPr lang="en-US" baseline="0" dirty="0" smtClean="0"/>
                        <a:t> </a:t>
                      </a:r>
                      <a:r>
                        <a:rPr lang="en-US" baseline="0" dirty="0" err="1" smtClean="0"/>
                        <a:t>membuat</a:t>
                      </a:r>
                      <a:r>
                        <a:rPr lang="en-US" baseline="0" dirty="0" smtClean="0"/>
                        <a:t>  </a:t>
                      </a:r>
                      <a:r>
                        <a:rPr lang="en-US" baseline="0" dirty="0" err="1" smtClean="0"/>
                        <a:t>pertemuan</a:t>
                      </a:r>
                      <a:r>
                        <a:rPr lang="en-US" baseline="0" dirty="0" smtClean="0"/>
                        <a:t> </a:t>
                      </a:r>
                      <a:r>
                        <a:rPr lang="en-US" baseline="0" dirty="0" err="1" smtClean="0"/>
                        <a:t>dengan</a:t>
                      </a:r>
                      <a:r>
                        <a:rPr lang="en-US" baseline="0" dirty="0" smtClean="0"/>
                        <a:t> </a:t>
                      </a:r>
                      <a:r>
                        <a:rPr lang="en-US" baseline="0" dirty="0" err="1" smtClean="0"/>
                        <a:t>kelompok-kelompok</a:t>
                      </a:r>
                      <a:r>
                        <a:rPr lang="en-US" baseline="0" dirty="0" smtClean="0"/>
                        <a:t> </a:t>
                      </a:r>
                      <a:r>
                        <a:rPr lang="en-US" baseline="0" dirty="0" err="1" smtClean="0"/>
                        <a:t>perwakilan</a:t>
                      </a:r>
                      <a:r>
                        <a:rPr lang="en-US" baseline="0" dirty="0" smtClean="0"/>
                        <a:t> </a:t>
                      </a:r>
                      <a:r>
                        <a:rPr lang="en-US" baseline="0" dirty="0" err="1" smtClean="0"/>
                        <a:t>warga</a:t>
                      </a:r>
                      <a:r>
                        <a:rPr lang="en-US" baseline="0" dirty="0" smtClean="0"/>
                        <a:t> </a:t>
                      </a:r>
                      <a:r>
                        <a:rPr lang="en-US" baseline="0" dirty="0" err="1" smtClean="0"/>
                        <a:t>kota</a:t>
                      </a:r>
                      <a:r>
                        <a:rPr lang="en-US" baseline="0" dirty="0" smtClean="0"/>
                        <a:t>.</a:t>
                      </a:r>
                      <a:endParaRPr lang="en-US" dirty="0"/>
                    </a:p>
                  </a:txBody>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491872723"/>
              </p:ext>
            </p:extLst>
          </p:nvPr>
        </p:nvGraphicFramePr>
        <p:xfrm>
          <a:off x="1017648" y="5230692"/>
          <a:ext cx="6324601" cy="914400"/>
        </p:xfrm>
        <a:graphic>
          <a:graphicData uri="http://schemas.openxmlformats.org/drawingml/2006/table">
            <a:tbl>
              <a:tblPr firstRow="1" bandRow="1">
                <a:tableStyleId>{5C22544A-7EE6-4342-B048-85BDC9FD1C3A}</a:tableStyleId>
              </a:tblPr>
              <a:tblGrid>
                <a:gridCol w="2450783"/>
                <a:gridCol w="3873818"/>
              </a:tblGrid>
              <a:tr h="370840">
                <a:tc>
                  <a:txBody>
                    <a:bodyPr/>
                    <a:lstStyle/>
                    <a:p>
                      <a:r>
                        <a:rPr lang="en-US" dirty="0" err="1" smtClean="0"/>
                        <a:t>Apa</a:t>
                      </a:r>
                      <a:r>
                        <a:rPr lang="en-US" baseline="0" dirty="0" smtClean="0"/>
                        <a:t> </a:t>
                      </a:r>
                      <a:r>
                        <a:rPr lang="en-US" baseline="0" dirty="0" err="1" smtClean="0"/>
                        <a:t>filosofinya</a:t>
                      </a:r>
                      <a:r>
                        <a:rPr lang="en-US" baseline="0" dirty="0" smtClean="0"/>
                        <a:t>?</a:t>
                      </a:r>
                      <a:endParaRPr lang="en-US" dirty="0"/>
                    </a:p>
                  </a:txBody>
                  <a:tcPr/>
                </a:tc>
                <a:tc>
                  <a:txBody>
                    <a:bodyPr/>
                    <a:lstStyle/>
                    <a:p>
                      <a:r>
                        <a:rPr lang="en-US" dirty="0" err="1" smtClean="0"/>
                        <a:t>Publik</a:t>
                      </a:r>
                      <a:r>
                        <a:rPr lang="en-US" baseline="0" dirty="0" smtClean="0"/>
                        <a:t> </a:t>
                      </a:r>
                      <a:r>
                        <a:rPr lang="en-US" baseline="0" dirty="0" err="1" smtClean="0"/>
                        <a:t>mempunyai</a:t>
                      </a:r>
                      <a:r>
                        <a:rPr lang="en-US" baseline="0" dirty="0" smtClean="0"/>
                        <a:t> </a:t>
                      </a:r>
                      <a:r>
                        <a:rPr lang="en-US" baseline="0" dirty="0" err="1" smtClean="0"/>
                        <a:t>hak</a:t>
                      </a:r>
                      <a:r>
                        <a:rPr lang="en-US" baseline="0" dirty="0" smtClean="0"/>
                        <a:t> </a:t>
                      </a:r>
                      <a:r>
                        <a:rPr lang="en-US" baseline="0" dirty="0" err="1" smtClean="0"/>
                        <a:t>atas</a:t>
                      </a:r>
                      <a:r>
                        <a:rPr lang="en-US" baseline="0" dirty="0" smtClean="0"/>
                        <a:t> </a:t>
                      </a:r>
                      <a:r>
                        <a:rPr lang="en-US" baseline="0" dirty="0" err="1" smtClean="0"/>
                        <a:t>informasi</a:t>
                      </a:r>
                      <a:r>
                        <a:rPr lang="en-US" baseline="0" dirty="0" smtClean="0"/>
                        <a:t> yang </a:t>
                      </a:r>
                      <a:r>
                        <a:rPr lang="en-US" baseline="0" dirty="0" err="1" smtClean="0"/>
                        <a:t>penting</a:t>
                      </a:r>
                      <a:r>
                        <a:rPr lang="en-US" baseline="0" dirty="0" smtClean="0"/>
                        <a:t> </a:t>
                      </a:r>
                      <a:r>
                        <a:rPr lang="en-US" baseline="0" dirty="0" err="1" smtClean="0"/>
                        <a:t>terkait</a:t>
                      </a:r>
                      <a:r>
                        <a:rPr lang="en-US" baseline="0" dirty="0" smtClean="0"/>
                        <a:t> </a:t>
                      </a:r>
                      <a:r>
                        <a:rPr lang="en-US" baseline="0" dirty="0" err="1" smtClean="0"/>
                        <a:t>dengan</a:t>
                      </a:r>
                      <a:r>
                        <a:rPr lang="en-US" baseline="0" dirty="0" smtClean="0"/>
                        <a:t> </a:t>
                      </a:r>
                      <a:r>
                        <a:rPr lang="en-US" baseline="0" dirty="0" err="1" smtClean="0"/>
                        <a:t>pengelolaan</a:t>
                      </a:r>
                      <a:r>
                        <a:rPr lang="en-US" baseline="0" dirty="0" smtClean="0"/>
                        <a:t> </a:t>
                      </a:r>
                      <a:r>
                        <a:rPr lang="en-US" baseline="0" dirty="0" err="1" smtClean="0"/>
                        <a:t>kotanya</a:t>
                      </a:r>
                      <a:r>
                        <a:rPr lang="en-US" baseline="0" dirty="0" smtClean="0"/>
                        <a:t>.</a:t>
                      </a:r>
                      <a:endParaRPr lang="en-US" dirty="0"/>
                    </a:p>
                  </a:txBody>
                  <a:tcPr/>
                </a:tc>
              </a:tr>
            </a:tbl>
          </a:graphicData>
        </a:graphic>
      </p:graphicFrame>
    </p:spTree>
    <p:extLst>
      <p:ext uri="{BB962C8B-B14F-4D97-AF65-F5344CB8AC3E}">
        <p14:creationId xmlns:p14="http://schemas.microsoft.com/office/powerpoint/2010/main" val="36302606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349256"/>
            <a:ext cx="7024744" cy="1143000"/>
          </a:xfrm>
        </p:spPr>
        <p:txBody>
          <a:bodyPr/>
          <a:lstStyle/>
          <a:p>
            <a:r>
              <a:rPr lang="en-US" dirty="0" err="1" smtClean="0"/>
              <a:t>Responsivitas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436132239"/>
              </p:ext>
            </p:extLst>
          </p:nvPr>
        </p:nvGraphicFramePr>
        <p:xfrm>
          <a:off x="1017648" y="1720668"/>
          <a:ext cx="6324601" cy="1188720"/>
        </p:xfrm>
        <a:graphic>
          <a:graphicData uri="http://schemas.openxmlformats.org/drawingml/2006/table">
            <a:tbl>
              <a:tblPr firstRow="1" bandRow="1">
                <a:tableStyleId>{5C22544A-7EE6-4342-B048-85BDC9FD1C3A}</a:tableStyleId>
              </a:tblPr>
              <a:tblGrid>
                <a:gridCol w="2450783"/>
                <a:gridCol w="3873818"/>
              </a:tblGrid>
              <a:tr h="370840">
                <a:tc>
                  <a:txBody>
                    <a:bodyPr/>
                    <a:lstStyle/>
                    <a:p>
                      <a:r>
                        <a:rPr lang="en-US" dirty="0" err="1" smtClean="0"/>
                        <a:t>Apa</a:t>
                      </a:r>
                      <a:r>
                        <a:rPr lang="en-US" baseline="0" dirty="0" smtClean="0"/>
                        <a:t> </a:t>
                      </a:r>
                      <a:r>
                        <a:rPr lang="en-US" baseline="0" dirty="0" err="1" smtClean="0"/>
                        <a:t>itu</a:t>
                      </a:r>
                      <a:r>
                        <a:rPr lang="en-US" baseline="0" dirty="0" smtClean="0"/>
                        <a:t> </a:t>
                      </a:r>
                      <a:r>
                        <a:rPr lang="en-US" baseline="0" dirty="0" err="1" smtClean="0"/>
                        <a:t>responsivitas</a:t>
                      </a:r>
                      <a:r>
                        <a:rPr lang="en-US" baseline="0" dirty="0" smtClean="0"/>
                        <a:t>?</a:t>
                      </a:r>
                      <a:endParaRPr lang="en-US" dirty="0"/>
                    </a:p>
                  </a:txBody>
                  <a:tcPr/>
                </a:tc>
                <a:tc>
                  <a:txBody>
                    <a:bodyPr/>
                    <a:lstStyle/>
                    <a:p>
                      <a:r>
                        <a:rPr lang="en-US" dirty="0" err="1" smtClean="0"/>
                        <a:t>Kemampuan</a:t>
                      </a:r>
                      <a:r>
                        <a:rPr lang="en-US" baseline="0" dirty="0" smtClean="0"/>
                        <a:t> </a:t>
                      </a:r>
                      <a:r>
                        <a:rPr lang="en-US" baseline="0" dirty="0" err="1" smtClean="0"/>
                        <a:t>pemerintah</a:t>
                      </a:r>
                      <a:r>
                        <a:rPr lang="en-US" baseline="0" dirty="0" smtClean="0"/>
                        <a:t> </a:t>
                      </a:r>
                      <a:r>
                        <a:rPr lang="en-US" baseline="0" dirty="0" err="1" smtClean="0"/>
                        <a:t>kota</a:t>
                      </a:r>
                      <a:r>
                        <a:rPr lang="en-US" baseline="0" dirty="0" smtClean="0"/>
                        <a:t> </a:t>
                      </a:r>
                      <a:r>
                        <a:rPr lang="en-US" baseline="0" dirty="0" err="1" smtClean="0"/>
                        <a:t>dalam</a:t>
                      </a:r>
                      <a:r>
                        <a:rPr lang="en-US" baseline="0" dirty="0" smtClean="0"/>
                        <a:t> </a:t>
                      </a:r>
                      <a:r>
                        <a:rPr lang="en-US" baseline="0" dirty="0" err="1" smtClean="0"/>
                        <a:t>memberikan</a:t>
                      </a:r>
                      <a:r>
                        <a:rPr lang="en-US" baseline="0" dirty="0" smtClean="0"/>
                        <a:t> </a:t>
                      </a:r>
                      <a:r>
                        <a:rPr lang="en-US" baseline="0" dirty="0" err="1" smtClean="0"/>
                        <a:t>tanggapan</a:t>
                      </a:r>
                      <a:r>
                        <a:rPr lang="en-US" baseline="0" dirty="0" smtClean="0"/>
                        <a:t> </a:t>
                      </a:r>
                      <a:r>
                        <a:rPr lang="en-US" baseline="0" dirty="0" err="1" smtClean="0"/>
                        <a:t>dan</a:t>
                      </a:r>
                      <a:r>
                        <a:rPr lang="en-US" baseline="0" dirty="0" smtClean="0"/>
                        <a:t> </a:t>
                      </a:r>
                      <a:r>
                        <a:rPr lang="en-US" baseline="0" dirty="0" err="1" smtClean="0"/>
                        <a:t>reaksi</a:t>
                      </a:r>
                      <a:r>
                        <a:rPr lang="en-US" baseline="0" dirty="0" smtClean="0"/>
                        <a:t> </a:t>
                      </a:r>
                      <a:r>
                        <a:rPr lang="en-US" baseline="0" dirty="0" err="1" smtClean="0"/>
                        <a:t>terhadap</a:t>
                      </a:r>
                      <a:r>
                        <a:rPr lang="en-US" baseline="0" dirty="0" smtClean="0"/>
                        <a:t> </a:t>
                      </a:r>
                      <a:r>
                        <a:rPr lang="en-US" baseline="0" dirty="0" err="1" smtClean="0"/>
                        <a:t>persoalan-persoalan</a:t>
                      </a:r>
                      <a:r>
                        <a:rPr lang="en-US" baseline="0" dirty="0" smtClean="0"/>
                        <a:t> </a:t>
                      </a:r>
                      <a:r>
                        <a:rPr lang="en-US" baseline="0" dirty="0" err="1" smtClean="0"/>
                        <a:t>warga</a:t>
                      </a:r>
                      <a:r>
                        <a:rPr lang="en-US" baseline="0" dirty="0" smtClean="0"/>
                        <a:t> </a:t>
                      </a:r>
                      <a:r>
                        <a:rPr lang="en-US" baseline="0" dirty="0" err="1" smtClean="0"/>
                        <a:t>kotanya</a:t>
                      </a:r>
                      <a:r>
                        <a:rPr lang="en-US" baseline="0" dirty="0" smtClean="0"/>
                        <a:t>.</a:t>
                      </a:r>
                      <a:endParaRPr lang="en-US"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34175829"/>
              </p:ext>
            </p:extLst>
          </p:nvPr>
        </p:nvGraphicFramePr>
        <p:xfrm>
          <a:off x="1022568" y="2895600"/>
          <a:ext cx="6324601" cy="640080"/>
        </p:xfrm>
        <a:graphic>
          <a:graphicData uri="http://schemas.openxmlformats.org/drawingml/2006/table">
            <a:tbl>
              <a:tblPr firstRow="1" bandRow="1">
                <a:tableStyleId>{5C22544A-7EE6-4342-B048-85BDC9FD1C3A}</a:tableStyleId>
              </a:tblPr>
              <a:tblGrid>
                <a:gridCol w="2450783"/>
                <a:gridCol w="3873818"/>
              </a:tblGrid>
              <a:tr h="370840">
                <a:tc>
                  <a:txBody>
                    <a:bodyPr/>
                    <a:lstStyle/>
                    <a:p>
                      <a:r>
                        <a:rPr lang="en-US" dirty="0" err="1" smtClean="0"/>
                        <a:t>Apa</a:t>
                      </a:r>
                      <a:r>
                        <a:rPr lang="en-US" baseline="0" dirty="0" smtClean="0"/>
                        <a:t> yang </a:t>
                      </a:r>
                      <a:r>
                        <a:rPr lang="en-US" baseline="0" dirty="0" err="1" smtClean="0"/>
                        <a:t>perlu</a:t>
                      </a:r>
                      <a:r>
                        <a:rPr lang="en-US" baseline="0" dirty="0" smtClean="0"/>
                        <a:t> </a:t>
                      </a:r>
                      <a:r>
                        <a:rPr lang="en-US" baseline="0" dirty="0" err="1" smtClean="0"/>
                        <a:t>direspons</a:t>
                      </a:r>
                      <a:r>
                        <a:rPr lang="en-US" baseline="0" dirty="0" smtClean="0"/>
                        <a:t>?</a:t>
                      </a:r>
                      <a:endParaRPr lang="en-US" dirty="0"/>
                    </a:p>
                  </a:txBody>
                  <a:tcPr/>
                </a:tc>
                <a:tc>
                  <a:txBody>
                    <a:bodyPr/>
                    <a:lstStyle/>
                    <a:p>
                      <a:r>
                        <a:rPr lang="en-US" dirty="0" err="1" smtClean="0"/>
                        <a:t>Masalah</a:t>
                      </a:r>
                      <a:r>
                        <a:rPr lang="en-US" dirty="0" smtClean="0"/>
                        <a:t> </a:t>
                      </a:r>
                      <a:r>
                        <a:rPr lang="en-US" dirty="0" err="1" smtClean="0"/>
                        <a:t>pendidikan</a:t>
                      </a:r>
                      <a:r>
                        <a:rPr lang="en-US" dirty="0" smtClean="0"/>
                        <a:t>, </a:t>
                      </a:r>
                      <a:r>
                        <a:rPr lang="en-US" dirty="0" err="1" smtClean="0"/>
                        <a:t>kesehatan</a:t>
                      </a:r>
                      <a:r>
                        <a:rPr lang="en-US" dirty="0" smtClean="0"/>
                        <a:t>, </a:t>
                      </a:r>
                      <a:r>
                        <a:rPr lang="en-US" dirty="0" err="1" smtClean="0"/>
                        <a:t>lingkungan</a:t>
                      </a:r>
                      <a:r>
                        <a:rPr lang="en-US" dirty="0" smtClean="0"/>
                        <a:t>, </a:t>
                      </a:r>
                      <a:r>
                        <a:rPr lang="en-US" dirty="0" err="1" smtClean="0"/>
                        <a:t>pembangunan</a:t>
                      </a:r>
                      <a:r>
                        <a:rPr lang="en-US" dirty="0" smtClean="0"/>
                        <a:t>, </a:t>
                      </a:r>
                      <a:r>
                        <a:rPr lang="en-US" dirty="0" err="1" smtClean="0"/>
                        <a:t>dsb</a:t>
                      </a:r>
                      <a:r>
                        <a:rPr lang="en-US" dirty="0" smtClean="0"/>
                        <a:t>.</a:t>
                      </a:r>
                      <a:endParaRPr lang="en-US" dirty="0"/>
                    </a:p>
                  </a:txBody>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846810139"/>
              </p:ext>
            </p:extLst>
          </p:nvPr>
        </p:nvGraphicFramePr>
        <p:xfrm>
          <a:off x="1005348" y="3554364"/>
          <a:ext cx="6361489" cy="1727508"/>
        </p:xfrm>
        <a:graphic>
          <a:graphicData uri="http://schemas.openxmlformats.org/drawingml/2006/table">
            <a:tbl>
              <a:tblPr firstRow="1" bandRow="1">
                <a:tableStyleId>{5C22544A-7EE6-4342-B048-85BDC9FD1C3A}</a:tableStyleId>
              </a:tblPr>
              <a:tblGrid>
                <a:gridCol w="2465077"/>
                <a:gridCol w="3896412"/>
              </a:tblGrid>
              <a:tr h="1727508">
                <a:tc>
                  <a:txBody>
                    <a:bodyPr/>
                    <a:lstStyle/>
                    <a:p>
                      <a:r>
                        <a:rPr lang="en-US" dirty="0" err="1" smtClean="0"/>
                        <a:t>Bagaimana</a:t>
                      </a:r>
                      <a:r>
                        <a:rPr lang="en-US" baseline="0" dirty="0" smtClean="0"/>
                        <a:t> </a:t>
                      </a:r>
                      <a:r>
                        <a:rPr lang="en-US" baseline="0" dirty="0" err="1" smtClean="0"/>
                        <a:t>pemerintah</a:t>
                      </a:r>
                      <a:r>
                        <a:rPr lang="en-US" baseline="0" dirty="0" smtClean="0"/>
                        <a:t> </a:t>
                      </a:r>
                      <a:r>
                        <a:rPr lang="en-US" baseline="0" dirty="0" err="1" smtClean="0"/>
                        <a:t>merespons</a:t>
                      </a:r>
                      <a:r>
                        <a:rPr lang="en-US" baseline="0" dirty="0" smtClean="0"/>
                        <a:t>?</a:t>
                      </a:r>
                      <a:endParaRPr lang="en-US" dirty="0"/>
                    </a:p>
                  </a:txBody>
                  <a:tcPr/>
                </a:tc>
                <a:tc>
                  <a:txBody>
                    <a:bodyPr/>
                    <a:lstStyle/>
                    <a:p>
                      <a:r>
                        <a:rPr lang="en-US" dirty="0" err="1" smtClean="0"/>
                        <a:t>Pemerintah</a:t>
                      </a:r>
                      <a:r>
                        <a:rPr lang="en-US" dirty="0" smtClean="0"/>
                        <a:t> </a:t>
                      </a:r>
                      <a:r>
                        <a:rPr lang="en-US" dirty="0" err="1" smtClean="0"/>
                        <a:t>harus</a:t>
                      </a:r>
                      <a:r>
                        <a:rPr lang="en-US" dirty="0" smtClean="0"/>
                        <a:t> yang paling </a:t>
                      </a:r>
                      <a:r>
                        <a:rPr lang="en-US" dirty="0" err="1" smtClean="0"/>
                        <a:t>pertama</a:t>
                      </a:r>
                      <a:r>
                        <a:rPr lang="en-US" dirty="0" smtClean="0"/>
                        <a:t> </a:t>
                      </a:r>
                      <a:r>
                        <a:rPr lang="en-US" dirty="0" err="1" smtClean="0"/>
                        <a:t>tahu</a:t>
                      </a:r>
                      <a:r>
                        <a:rPr lang="en-US" dirty="0" smtClean="0"/>
                        <a:t> </a:t>
                      </a:r>
                      <a:r>
                        <a:rPr lang="en-US" dirty="0" err="1" smtClean="0"/>
                        <a:t>kalau</a:t>
                      </a:r>
                      <a:r>
                        <a:rPr lang="en-US" dirty="0" smtClean="0"/>
                        <a:t> </a:t>
                      </a:r>
                      <a:r>
                        <a:rPr lang="en-US" dirty="0" err="1" smtClean="0"/>
                        <a:t>ada</a:t>
                      </a:r>
                      <a:r>
                        <a:rPr lang="en-US" dirty="0" smtClean="0"/>
                        <a:t> </a:t>
                      </a:r>
                      <a:r>
                        <a:rPr lang="en-US" dirty="0" err="1" smtClean="0"/>
                        <a:t>waganya</a:t>
                      </a:r>
                      <a:r>
                        <a:rPr lang="en-US" dirty="0" smtClean="0"/>
                        <a:t> yang </a:t>
                      </a:r>
                      <a:r>
                        <a:rPr lang="en-US" dirty="0" err="1" smtClean="0"/>
                        <a:t>meninggal</a:t>
                      </a:r>
                      <a:r>
                        <a:rPr lang="en-US" dirty="0" smtClean="0"/>
                        <a:t>.</a:t>
                      </a:r>
                      <a:r>
                        <a:rPr lang="en-US" baseline="0" dirty="0" smtClean="0"/>
                        <a:t> </a:t>
                      </a:r>
                      <a:r>
                        <a:rPr lang="en-US" baseline="0" dirty="0" err="1" smtClean="0"/>
                        <a:t>Karena</a:t>
                      </a:r>
                      <a:r>
                        <a:rPr lang="en-US" baseline="0" dirty="0" smtClean="0"/>
                        <a:t> </a:t>
                      </a:r>
                      <a:r>
                        <a:rPr lang="en-US" baseline="0" dirty="0" err="1" smtClean="0"/>
                        <a:t>itu</a:t>
                      </a:r>
                      <a:r>
                        <a:rPr lang="en-US" baseline="0" dirty="0" smtClean="0"/>
                        <a:t> </a:t>
                      </a:r>
                      <a:r>
                        <a:rPr lang="en-US" baseline="0" dirty="0" err="1" smtClean="0"/>
                        <a:t>pemerintah</a:t>
                      </a:r>
                      <a:r>
                        <a:rPr lang="en-US" baseline="0" dirty="0" smtClean="0"/>
                        <a:t> </a:t>
                      </a:r>
                      <a:r>
                        <a:rPr lang="en-US" baseline="0" dirty="0" err="1" smtClean="0"/>
                        <a:t>perlu</a:t>
                      </a:r>
                      <a:r>
                        <a:rPr lang="en-US" baseline="0" dirty="0" smtClean="0"/>
                        <a:t> </a:t>
                      </a:r>
                      <a:r>
                        <a:rPr lang="en-US" baseline="0" dirty="0" err="1" smtClean="0"/>
                        <a:t>membuat</a:t>
                      </a:r>
                      <a:r>
                        <a:rPr lang="en-US" baseline="0" dirty="0" smtClean="0"/>
                        <a:t> </a:t>
                      </a:r>
                      <a:r>
                        <a:rPr lang="en-US" baseline="0" dirty="0" err="1" smtClean="0"/>
                        <a:t>kebijakan</a:t>
                      </a:r>
                      <a:r>
                        <a:rPr lang="en-US" baseline="0" dirty="0" smtClean="0"/>
                        <a:t> </a:t>
                      </a:r>
                      <a:r>
                        <a:rPr lang="en-US" baseline="0" dirty="0" err="1" smtClean="0"/>
                        <a:t>terkait</a:t>
                      </a:r>
                      <a:r>
                        <a:rPr lang="en-US" baseline="0" dirty="0" smtClean="0"/>
                        <a:t> </a:t>
                      </a:r>
                      <a:r>
                        <a:rPr lang="en-US" baseline="0" dirty="0" err="1" smtClean="0"/>
                        <a:t>dengan</a:t>
                      </a:r>
                      <a:r>
                        <a:rPr lang="en-US" baseline="0" dirty="0" smtClean="0"/>
                        <a:t> </a:t>
                      </a:r>
                      <a:r>
                        <a:rPr lang="en-US" baseline="0" dirty="0" err="1" smtClean="0"/>
                        <a:t>itu</a:t>
                      </a:r>
                      <a:r>
                        <a:rPr lang="en-US" baseline="0" dirty="0" smtClean="0"/>
                        <a:t>.</a:t>
                      </a:r>
                      <a:endParaRPr lang="en-US" dirty="0"/>
                    </a:p>
                  </a:txBody>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785338781"/>
              </p:ext>
            </p:extLst>
          </p:nvPr>
        </p:nvGraphicFramePr>
        <p:xfrm>
          <a:off x="1022568" y="5501076"/>
          <a:ext cx="6324601" cy="914400"/>
        </p:xfrm>
        <a:graphic>
          <a:graphicData uri="http://schemas.openxmlformats.org/drawingml/2006/table">
            <a:tbl>
              <a:tblPr firstRow="1" bandRow="1">
                <a:tableStyleId>{5C22544A-7EE6-4342-B048-85BDC9FD1C3A}</a:tableStyleId>
              </a:tblPr>
              <a:tblGrid>
                <a:gridCol w="2450783"/>
                <a:gridCol w="3873818"/>
              </a:tblGrid>
              <a:tr h="370840">
                <a:tc>
                  <a:txBody>
                    <a:bodyPr/>
                    <a:lstStyle/>
                    <a:p>
                      <a:r>
                        <a:rPr lang="en-US" dirty="0" err="1" smtClean="0"/>
                        <a:t>Apa</a:t>
                      </a:r>
                      <a:r>
                        <a:rPr lang="en-US" baseline="0" dirty="0" smtClean="0"/>
                        <a:t> </a:t>
                      </a:r>
                      <a:r>
                        <a:rPr lang="en-US" baseline="0" dirty="0" err="1" smtClean="0"/>
                        <a:t>filosofinya</a:t>
                      </a:r>
                      <a:r>
                        <a:rPr lang="en-US" baseline="0" dirty="0" smtClean="0"/>
                        <a:t>?</a:t>
                      </a:r>
                      <a:endParaRPr lang="en-US" dirty="0"/>
                    </a:p>
                  </a:txBody>
                  <a:tcPr/>
                </a:tc>
                <a:tc>
                  <a:txBody>
                    <a:bodyPr/>
                    <a:lstStyle/>
                    <a:p>
                      <a:r>
                        <a:rPr lang="en-US" dirty="0" err="1" smtClean="0"/>
                        <a:t>Pemerintah</a:t>
                      </a:r>
                      <a:r>
                        <a:rPr lang="en-US" baseline="0" dirty="0" smtClean="0"/>
                        <a:t> </a:t>
                      </a:r>
                      <a:r>
                        <a:rPr lang="en-US" baseline="0" dirty="0" err="1" smtClean="0"/>
                        <a:t>berasal</a:t>
                      </a:r>
                      <a:r>
                        <a:rPr lang="en-US" baseline="0" dirty="0" smtClean="0"/>
                        <a:t> </a:t>
                      </a:r>
                      <a:r>
                        <a:rPr lang="en-US" baseline="0" dirty="0" err="1" smtClean="0"/>
                        <a:t>dari</a:t>
                      </a:r>
                      <a:r>
                        <a:rPr lang="en-US" baseline="0" dirty="0" smtClean="0"/>
                        <a:t> </a:t>
                      </a:r>
                      <a:r>
                        <a:rPr lang="en-US" baseline="0" dirty="0" err="1" smtClean="0"/>
                        <a:t>rakyat</a:t>
                      </a:r>
                      <a:r>
                        <a:rPr lang="en-US" baseline="0" dirty="0" smtClean="0"/>
                        <a:t> </a:t>
                      </a:r>
                      <a:r>
                        <a:rPr lang="en-US" baseline="0" dirty="0" err="1" smtClean="0"/>
                        <a:t>dan</a:t>
                      </a:r>
                      <a:r>
                        <a:rPr lang="en-US" baseline="0" dirty="0" smtClean="0"/>
                        <a:t> </a:t>
                      </a:r>
                      <a:r>
                        <a:rPr lang="en-US" baseline="0" dirty="0" err="1" smtClean="0"/>
                        <a:t>tidak</a:t>
                      </a:r>
                      <a:r>
                        <a:rPr lang="en-US" baseline="0" dirty="0" smtClean="0"/>
                        <a:t> </a:t>
                      </a:r>
                      <a:r>
                        <a:rPr lang="en-US" baseline="0" dirty="0" err="1" smtClean="0"/>
                        <a:t>akan</a:t>
                      </a:r>
                      <a:r>
                        <a:rPr lang="en-US" baseline="0" dirty="0" smtClean="0"/>
                        <a:t> </a:t>
                      </a:r>
                      <a:r>
                        <a:rPr lang="en-US" baseline="0" dirty="0" err="1" smtClean="0"/>
                        <a:t>dipilih</a:t>
                      </a:r>
                      <a:r>
                        <a:rPr lang="en-US" baseline="0" dirty="0" smtClean="0"/>
                        <a:t> </a:t>
                      </a:r>
                      <a:r>
                        <a:rPr lang="en-US" baseline="0" dirty="0" err="1" smtClean="0"/>
                        <a:t>rakyat</a:t>
                      </a:r>
                      <a:r>
                        <a:rPr lang="en-US" baseline="0" dirty="0" smtClean="0"/>
                        <a:t> </a:t>
                      </a:r>
                      <a:r>
                        <a:rPr lang="en-US" baseline="0" dirty="0" err="1" smtClean="0"/>
                        <a:t>jika</a:t>
                      </a:r>
                      <a:r>
                        <a:rPr lang="en-US" baseline="0" dirty="0" smtClean="0"/>
                        <a:t> </a:t>
                      </a:r>
                      <a:r>
                        <a:rPr lang="en-US" baseline="0" dirty="0" err="1" smtClean="0"/>
                        <a:t>tidak</a:t>
                      </a:r>
                      <a:r>
                        <a:rPr lang="en-US" baseline="0" dirty="0" smtClean="0"/>
                        <a:t> </a:t>
                      </a:r>
                      <a:r>
                        <a:rPr lang="en-US" baseline="0" dirty="0" err="1" smtClean="0"/>
                        <a:t>dipercaya</a:t>
                      </a:r>
                      <a:r>
                        <a:rPr lang="en-US" baseline="0" dirty="0" smtClean="0"/>
                        <a:t> </a:t>
                      </a:r>
                      <a:r>
                        <a:rPr lang="en-US" baseline="0" dirty="0" err="1" smtClean="0"/>
                        <a:t>lagi</a:t>
                      </a:r>
                      <a:r>
                        <a:rPr lang="en-US" baseline="0" dirty="0" smtClean="0"/>
                        <a:t>.</a:t>
                      </a:r>
                      <a:endParaRPr lang="en-US" dirty="0"/>
                    </a:p>
                  </a:txBody>
                  <a:tcPr/>
                </a:tc>
              </a:tr>
            </a:tbl>
          </a:graphicData>
        </a:graphic>
      </p:graphicFrame>
    </p:spTree>
    <p:extLst>
      <p:ext uri="{BB962C8B-B14F-4D97-AF65-F5344CB8AC3E}">
        <p14:creationId xmlns:p14="http://schemas.microsoft.com/office/powerpoint/2010/main" val="7179843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Orientasi</a:t>
            </a:r>
            <a:r>
              <a:rPr lang="en-US" dirty="0" smtClean="0"/>
              <a:t> </a:t>
            </a:r>
            <a:r>
              <a:rPr lang="en-US" dirty="0" err="1" smtClean="0"/>
              <a:t>pada</a:t>
            </a:r>
            <a:r>
              <a:rPr lang="en-US" dirty="0" smtClean="0"/>
              <a:t> </a:t>
            </a:r>
            <a:r>
              <a:rPr lang="en-US" dirty="0" err="1" smtClean="0"/>
              <a:t>konsensus</a:t>
            </a:r>
            <a:endParaRPr lang="en-US" dirty="0"/>
          </a:p>
        </p:txBody>
      </p:sp>
      <p:sp>
        <p:nvSpPr>
          <p:cNvPr id="3" name="Content Placeholder 2"/>
          <p:cNvSpPr>
            <a:spLocks noGrp="1"/>
          </p:cNvSpPr>
          <p:nvPr>
            <p:ph idx="1"/>
          </p:nvPr>
        </p:nvSpPr>
        <p:spPr/>
        <p:txBody>
          <a:bodyPr>
            <a:normAutofit/>
          </a:bodyPr>
          <a:lstStyle/>
          <a:p>
            <a:r>
              <a:rPr lang="en-US" dirty="0" err="1" smtClean="0"/>
              <a:t>Konsensus</a:t>
            </a:r>
            <a:r>
              <a:rPr lang="en-US" dirty="0" smtClean="0"/>
              <a:t> </a:t>
            </a:r>
            <a:r>
              <a:rPr lang="en-US" dirty="0" err="1" smtClean="0"/>
              <a:t>merupakan</a:t>
            </a:r>
            <a:r>
              <a:rPr lang="en-US" dirty="0" smtClean="0"/>
              <a:t> </a:t>
            </a:r>
            <a:r>
              <a:rPr lang="en-US" dirty="0" err="1" smtClean="0"/>
              <a:t>hasil</a:t>
            </a:r>
            <a:r>
              <a:rPr lang="en-US" dirty="0" smtClean="0"/>
              <a:t> </a:t>
            </a:r>
            <a:r>
              <a:rPr lang="en-US" dirty="0" err="1" smtClean="0"/>
              <a:t>dari</a:t>
            </a:r>
            <a:r>
              <a:rPr lang="en-US" dirty="0" smtClean="0"/>
              <a:t> </a:t>
            </a:r>
            <a:r>
              <a:rPr lang="en-US" dirty="0" err="1" smtClean="0"/>
              <a:t>kesepakatan</a:t>
            </a:r>
            <a:endParaRPr lang="en-US" dirty="0" smtClean="0"/>
          </a:p>
          <a:p>
            <a:r>
              <a:rPr lang="en-US" dirty="0" err="1" smtClean="0"/>
              <a:t>Setiap</a:t>
            </a:r>
            <a:r>
              <a:rPr lang="en-US" dirty="0" smtClean="0"/>
              <a:t> </a:t>
            </a:r>
            <a:r>
              <a:rPr lang="en-US" dirty="0" err="1" smtClean="0"/>
              <a:t>warga</a:t>
            </a:r>
            <a:r>
              <a:rPr lang="en-US" dirty="0" smtClean="0"/>
              <a:t> </a:t>
            </a:r>
            <a:r>
              <a:rPr lang="en-US" dirty="0" err="1" smtClean="0"/>
              <a:t>kota</a:t>
            </a:r>
            <a:r>
              <a:rPr lang="en-US" dirty="0" smtClean="0"/>
              <a:t> </a:t>
            </a:r>
            <a:r>
              <a:rPr lang="en-US" dirty="0" err="1" smtClean="0"/>
              <a:t>perlu</a:t>
            </a:r>
            <a:r>
              <a:rPr lang="en-US" dirty="0" smtClean="0"/>
              <a:t> </a:t>
            </a:r>
            <a:r>
              <a:rPr lang="en-US" dirty="0" err="1" smtClean="0"/>
              <a:t>memegang</a:t>
            </a:r>
            <a:r>
              <a:rPr lang="en-US" dirty="0" smtClean="0"/>
              <a:t> </a:t>
            </a:r>
            <a:r>
              <a:rPr lang="en-US" dirty="0" err="1" smtClean="0"/>
              <a:t>teguh</a:t>
            </a:r>
            <a:r>
              <a:rPr lang="en-US" dirty="0" smtClean="0"/>
              <a:t> </a:t>
            </a:r>
            <a:r>
              <a:rPr lang="en-US" dirty="0" err="1" smtClean="0"/>
              <a:t>apa</a:t>
            </a:r>
            <a:r>
              <a:rPr lang="en-US" dirty="0" smtClean="0"/>
              <a:t> yang </a:t>
            </a:r>
            <a:r>
              <a:rPr lang="en-US" dirty="0" err="1" smtClean="0"/>
              <a:t>menjadi</a:t>
            </a:r>
            <a:r>
              <a:rPr lang="en-US" dirty="0" smtClean="0"/>
              <a:t> </a:t>
            </a:r>
            <a:r>
              <a:rPr lang="en-US" dirty="0" err="1" smtClean="0"/>
              <a:t>konsensus</a:t>
            </a:r>
            <a:r>
              <a:rPr lang="en-US" dirty="0" smtClean="0"/>
              <a:t> </a:t>
            </a:r>
            <a:r>
              <a:rPr lang="en-US" dirty="0" err="1" smtClean="0"/>
              <a:t>bersama</a:t>
            </a:r>
            <a:endParaRPr lang="en-US" dirty="0" smtClean="0"/>
          </a:p>
          <a:p>
            <a:r>
              <a:rPr lang="en-US" dirty="0" err="1" smtClean="0"/>
              <a:t>Bagaimana</a:t>
            </a:r>
            <a:r>
              <a:rPr lang="en-US" dirty="0" smtClean="0"/>
              <a:t> </a:t>
            </a:r>
            <a:r>
              <a:rPr lang="en-US" dirty="0" err="1" smtClean="0"/>
              <a:t>konsensus</a:t>
            </a:r>
            <a:r>
              <a:rPr lang="en-US" dirty="0" smtClean="0"/>
              <a:t> </a:t>
            </a:r>
            <a:r>
              <a:rPr lang="en-US" dirty="0" err="1" smtClean="0"/>
              <a:t>dilakukan</a:t>
            </a:r>
            <a:r>
              <a:rPr lang="en-US" dirty="0" smtClean="0"/>
              <a:t> </a:t>
            </a:r>
            <a:r>
              <a:rPr lang="en-US" dirty="0" err="1" smtClean="0"/>
              <a:t>atau</a:t>
            </a:r>
            <a:r>
              <a:rPr lang="en-US" dirty="0" smtClean="0"/>
              <a:t> </a:t>
            </a:r>
            <a:r>
              <a:rPr lang="en-US" dirty="0" err="1" smtClean="0"/>
              <a:t>dihasilkan</a:t>
            </a:r>
            <a:r>
              <a:rPr lang="en-US" dirty="0" smtClean="0"/>
              <a:t>? </a:t>
            </a:r>
            <a:r>
              <a:rPr lang="en-US" dirty="0" err="1" smtClean="0"/>
              <a:t>Konsensus</a:t>
            </a:r>
            <a:r>
              <a:rPr lang="en-US" dirty="0" smtClean="0"/>
              <a:t> </a:t>
            </a:r>
            <a:r>
              <a:rPr lang="en-US" dirty="0" err="1" smtClean="0"/>
              <a:t>biasanya</a:t>
            </a:r>
            <a:r>
              <a:rPr lang="en-US" dirty="0" smtClean="0"/>
              <a:t> </a:t>
            </a:r>
            <a:r>
              <a:rPr lang="en-US" dirty="0" err="1" smtClean="0"/>
              <a:t>dihasilkan</a:t>
            </a:r>
            <a:r>
              <a:rPr lang="en-US" dirty="0" smtClean="0"/>
              <a:t> </a:t>
            </a:r>
            <a:r>
              <a:rPr lang="en-US" dirty="0" err="1" smtClean="0"/>
              <a:t>melalui</a:t>
            </a:r>
            <a:r>
              <a:rPr lang="en-US" dirty="0" smtClean="0"/>
              <a:t> </a:t>
            </a:r>
            <a:r>
              <a:rPr lang="en-US" dirty="0" err="1" smtClean="0"/>
              <a:t>pertemuan</a:t>
            </a:r>
            <a:r>
              <a:rPr lang="en-US" dirty="0" smtClean="0"/>
              <a:t> </a:t>
            </a:r>
            <a:r>
              <a:rPr lang="en-US" dirty="0" err="1" smtClean="0"/>
              <a:t>kedua</a:t>
            </a:r>
            <a:r>
              <a:rPr lang="en-US" dirty="0" smtClean="0"/>
              <a:t> </a:t>
            </a:r>
            <a:r>
              <a:rPr lang="en-US" dirty="0" err="1" smtClean="0"/>
              <a:t>pihak</a:t>
            </a:r>
            <a:r>
              <a:rPr lang="en-US" dirty="0" smtClean="0"/>
              <a:t> </a:t>
            </a:r>
            <a:r>
              <a:rPr lang="en-US" dirty="0" err="1" smtClean="0"/>
              <a:t>atau</a:t>
            </a:r>
            <a:r>
              <a:rPr lang="en-US" dirty="0" smtClean="0"/>
              <a:t> </a:t>
            </a:r>
            <a:r>
              <a:rPr lang="en-US" dirty="0" err="1" smtClean="0"/>
              <a:t>lebih</a:t>
            </a:r>
            <a:r>
              <a:rPr lang="en-US" dirty="0" smtClean="0"/>
              <a:t>.</a:t>
            </a:r>
          </a:p>
          <a:p>
            <a:r>
              <a:rPr lang="en-US" dirty="0" err="1" smtClean="0"/>
              <a:t>Filosofi</a:t>
            </a:r>
            <a:r>
              <a:rPr lang="en-US" dirty="0" smtClean="0"/>
              <a:t> </a:t>
            </a:r>
            <a:r>
              <a:rPr lang="en-US" dirty="0" err="1" smtClean="0"/>
              <a:t>konsensus</a:t>
            </a:r>
            <a:r>
              <a:rPr lang="en-US" dirty="0" smtClean="0"/>
              <a:t> </a:t>
            </a:r>
            <a:r>
              <a:rPr lang="en-US" dirty="0" err="1" smtClean="0"/>
              <a:t>adalah</a:t>
            </a:r>
            <a:r>
              <a:rPr lang="en-US" dirty="0" smtClean="0"/>
              <a:t> </a:t>
            </a:r>
            <a:r>
              <a:rPr lang="en-US" dirty="0" err="1" smtClean="0"/>
              <a:t>setiap</a:t>
            </a:r>
            <a:r>
              <a:rPr lang="en-US" dirty="0" smtClean="0"/>
              <a:t> orang </a:t>
            </a:r>
            <a:r>
              <a:rPr lang="en-US" dirty="0" err="1" smtClean="0"/>
              <a:t>mempunyai</a:t>
            </a:r>
            <a:r>
              <a:rPr lang="en-US" dirty="0" smtClean="0"/>
              <a:t> </a:t>
            </a:r>
            <a:r>
              <a:rPr lang="en-US" dirty="0" err="1" smtClean="0"/>
              <a:t>kepentingan</a:t>
            </a:r>
            <a:r>
              <a:rPr lang="en-US" dirty="0" smtClean="0"/>
              <a:t> </a:t>
            </a:r>
            <a:r>
              <a:rPr lang="en-US" dirty="0" err="1" smtClean="0"/>
              <a:t>dan</a:t>
            </a:r>
            <a:r>
              <a:rPr lang="en-US" dirty="0" smtClean="0"/>
              <a:t> yang </a:t>
            </a:r>
            <a:r>
              <a:rPr lang="en-US" dirty="0" err="1" smtClean="0"/>
              <a:t>dengan</a:t>
            </a:r>
            <a:r>
              <a:rPr lang="en-US" dirty="0" smtClean="0"/>
              <a:t> </a:t>
            </a:r>
            <a:r>
              <a:rPr lang="en-US" dirty="0" err="1" smtClean="0"/>
              <a:t>kepentingan</a:t>
            </a:r>
            <a:r>
              <a:rPr lang="en-US" dirty="0" smtClean="0"/>
              <a:t> </a:t>
            </a:r>
            <a:r>
              <a:rPr lang="en-US" dirty="0" err="1" smtClean="0"/>
              <a:t>itu</a:t>
            </a:r>
            <a:r>
              <a:rPr lang="en-US" dirty="0" smtClean="0"/>
              <a:t> </a:t>
            </a:r>
            <a:r>
              <a:rPr lang="en-US" dirty="0" err="1" smtClean="0"/>
              <a:t>dia</a:t>
            </a:r>
            <a:r>
              <a:rPr lang="en-US" dirty="0" smtClean="0"/>
              <a:t> </a:t>
            </a:r>
            <a:r>
              <a:rPr lang="en-US" dirty="0" err="1" smtClean="0"/>
              <a:t>bisa</a:t>
            </a:r>
            <a:r>
              <a:rPr lang="en-US" dirty="0" smtClean="0"/>
              <a:t> </a:t>
            </a:r>
            <a:r>
              <a:rPr lang="en-US" dirty="0" err="1" smtClean="0"/>
              <a:t>bertindak</a:t>
            </a:r>
            <a:r>
              <a:rPr lang="en-US" dirty="0" smtClean="0"/>
              <a:t> </a:t>
            </a:r>
            <a:r>
              <a:rPr lang="en-US" dirty="0" err="1" smtClean="0"/>
              <a:t>sendiri-sendiri</a:t>
            </a:r>
            <a:r>
              <a:rPr lang="en-US" dirty="0" smtClean="0"/>
              <a:t>.</a:t>
            </a:r>
            <a:endParaRPr lang="en-US" dirty="0"/>
          </a:p>
        </p:txBody>
      </p:sp>
    </p:spTree>
    <p:extLst>
      <p:ext uri="{BB962C8B-B14F-4D97-AF65-F5344CB8AC3E}">
        <p14:creationId xmlns:p14="http://schemas.microsoft.com/office/powerpoint/2010/main" val="13564406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571</TotalTime>
  <Words>670</Words>
  <Application>Microsoft Office PowerPoint</Application>
  <PresentationFormat>On-screen Show (4:3)</PresentationFormat>
  <Paragraphs>81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Adjacency</vt:lpstr>
      <vt:lpstr>ACARA KULIAH MINGGU DEPAN</vt:lpstr>
      <vt:lpstr>DISKUSI URBAN GOVERNANCE</vt:lpstr>
      <vt:lpstr>INDIKATOR URBAN GOVERNANCE</vt:lpstr>
      <vt:lpstr>Indikator Urban Governance</vt:lpstr>
      <vt:lpstr>Partisipasi</vt:lpstr>
      <vt:lpstr>Rule of Law</vt:lpstr>
      <vt:lpstr>Transparansi</vt:lpstr>
      <vt:lpstr>Responsivitas</vt:lpstr>
      <vt:lpstr>Orientasi pada konsensus</vt:lpstr>
      <vt:lpstr>Equity atau Equitas</vt:lpstr>
      <vt:lpstr>Efektif dan Efisien</vt:lpstr>
      <vt:lpstr>Visi Strategis</vt:lpstr>
      <vt:lpstr>Akuntabilitas</vt:lpstr>
      <vt:lpstr>Bahan Diskusi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KARAKTERISTIK GOOD URBAN GOVERNANCE</dc:title>
  <dc:creator>HP</dc:creator>
  <cp:lastModifiedBy>X441MA</cp:lastModifiedBy>
  <cp:revision>26</cp:revision>
  <dcterms:created xsi:type="dcterms:W3CDTF">2013-04-17T13:56:18Z</dcterms:created>
  <dcterms:modified xsi:type="dcterms:W3CDTF">2020-03-13T04:09:16Z</dcterms:modified>
</cp:coreProperties>
</file>