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5" r:id="rId4"/>
    <p:sldId id="257" r:id="rId5"/>
    <p:sldId id="258" r:id="rId6"/>
    <p:sldId id="267" r:id="rId7"/>
    <p:sldId id="259" r:id="rId8"/>
    <p:sldId id="263" r:id="rId9"/>
    <p:sldId id="264" r:id="rId10"/>
    <p:sldId id="282" r:id="rId11"/>
    <p:sldId id="289" r:id="rId12"/>
    <p:sldId id="290" r:id="rId13"/>
    <p:sldId id="291" r:id="rId14"/>
    <p:sldId id="270" r:id="rId15"/>
    <p:sldId id="271" r:id="rId16"/>
    <p:sldId id="272" r:id="rId17"/>
    <p:sldId id="273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0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6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95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92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2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47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2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43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78CBA-E339-46B5-B6E3-4D653BFB231B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278D2-0CC2-4B76-B7E5-2FCB3EEF9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08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/index.php?title=Zelfbesturende_landschappen&amp;action=edit&amp;redlink=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DPRD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Kepala_Daerah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Sejarah_pemerintahan_daerah_di_Indonesia#cite_note-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Perkembangan</a:t>
            </a:r>
            <a:r>
              <a:rPr lang="en-US" b="1" dirty="0" smtClean="0"/>
              <a:t> </a:t>
            </a:r>
            <a:r>
              <a:rPr lang="en-US" b="1" dirty="0" err="1" smtClean="0"/>
              <a:t>Landasan</a:t>
            </a:r>
            <a:r>
              <a:rPr lang="en-US" b="1" dirty="0" smtClean="0"/>
              <a:t> Hukum Pemerintah - Daerah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endParaRPr lang="en-US" dirty="0" smtClean="0">
              <a:solidFill>
                <a:schemeClr val="tx1"/>
              </a:solidFill>
            </a:endParaRPr>
          </a:p>
          <a:p>
            <a:pPr marL="457200" indent="-457200"/>
            <a:r>
              <a:rPr lang="en-US" dirty="0" smtClean="0">
                <a:solidFill>
                  <a:schemeClr val="tx1"/>
                </a:solidFill>
              </a:rPr>
              <a:t>Undang-undang No 1 </a:t>
            </a:r>
            <a:r>
              <a:rPr lang="en-US" dirty="0" err="1" smtClean="0">
                <a:solidFill>
                  <a:schemeClr val="tx1"/>
                </a:solidFill>
              </a:rPr>
              <a:t>Tahun</a:t>
            </a:r>
            <a:r>
              <a:rPr lang="en-US" dirty="0" smtClean="0">
                <a:solidFill>
                  <a:schemeClr val="tx1"/>
                </a:solidFill>
              </a:rPr>
              <a:t> 1945 </a:t>
            </a:r>
            <a:r>
              <a:rPr lang="en-US" dirty="0" err="1" smtClean="0">
                <a:solidFill>
                  <a:schemeClr val="tx1"/>
                </a:solidFill>
              </a:rPr>
              <a:t>tentang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Kedudukan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Komite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Nasional</a:t>
            </a:r>
            <a:r>
              <a:rPr lang="en-US" dirty="0" smtClean="0">
                <a:solidFill>
                  <a:schemeClr val="tx1"/>
                </a:solidFill>
              </a:rPr>
              <a:t> Daerah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457200" indent="-457200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Undang-undang No 22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1948 </a:t>
            </a:r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Pemerintahan Daerah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818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Undang-undang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No 22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1948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Pemerintahan Daerah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berlaku</a:t>
            </a:r>
            <a:r>
              <a:rPr lang="en-US" sz="2400" dirty="0"/>
              <a:t> </a:t>
            </a:r>
            <a:r>
              <a:rPr lang="en-US" sz="2400" dirty="0"/>
              <a:t> Undang-Undang </a:t>
            </a:r>
            <a:r>
              <a:rPr lang="en-US" sz="2400" dirty="0" smtClean="0"/>
              <a:t> </a:t>
            </a:r>
            <a:r>
              <a:rPr lang="en-US" sz="2400" b="1" dirty="0"/>
              <a:t> </a:t>
            </a:r>
            <a:r>
              <a:rPr lang="en-US" sz="2400" b="1" dirty="0" err="1"/>
              <a:t>Pokok</a:t>
            </a:r>
            <a:r>
              <a:rPr lang="en-US" sz="2400" b="1" dirty="0"/>
              <a:t> No. 22 </a:t>
            </a:r>
            <a:r>
              <a:rPr lang="en-US" sz="2400" b="1" dirty="0" err="1"/>
              <a:t>Tahun</a:t>
            </a:r>
            <a:r>
              <a:rPr lang="en-US" sz="2400" b="1" dirty="0"/>
              <a:t> 1948 </a:t>
            </a:r>
            <a:r>
              <a:rPr lang="en-US" sz="2400" b="1" dirty="0" err="1"/>
              <a:t>tentang</a:t>
            </a:r>
            <a:r>
              <a:rPr lang="en-US" sz="2400" b="1" dirty="0"/>
              <a:t> Pemerintahan Daerah. </a:t>
            </a:r>
            <a:r>
              <a:rPr lang="en-US" sz="2400" dirty="0"/>
              <a:t>UU </a:t>
            </a:r>
            <a:r>
              <a:rPr lang="en-US" sz="2400" dirty="0" err="1"/>
              <a:t>ini</a:t>
            </a:r>
            <a:r>
              <a:rPr lang="en-US" sz="2400" dirty="0"/>
              <a:t> adalah UU </a:t>
            </a:r>
            <a:r>
              <a:rPr lang="en-US" sz="2400" dirty="0" err="1"/>
              <a:t>pertama</a:t>
            </a:r>
            <a:r>
              <a:rPr lang="en-US" sz="2400" dirty="0"/>
              <a:t> </a:t>
            </a:r>
            <a:r>
              <a:rPr lang="en-US" sz="2400" dirty="0" err="1"/>
              <a:t>kalinya</a:t>
            </a:r>
            <a:r>
              <a:rPr lang="en-US" sz="2400" dirty="0"/>
              <a:t> yang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susunan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kedudukan</a:t>
            </a:r>
            <a:r>
              <a:rPr lang="en-US" sz="2400" dirty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 di</a:t>
            </a:r>
            <a:r>
              <a:rPr lang="en-US" sz="2400" dirty="0"/>
              <a:t> </a:t>
            </a:r>
            <a:r>
              <a:rPr lang="en-US" sz="2400" dirty="0" smtClean="0"/>
              <a:t>Indonesia   </a:t>
            </a:r>
            <a:endParaRPr lang="en-US" sz="2400" dirty="0" smtClean="0"/>
          </a:p>
          <a:p>
            <a:r>
              <a:rPr lang="en-US" sz="2400" dirty="0" smtClean="0"/>
              <a:t>Secara </a:t>
            </a:r>
            <a:r>
              <a:rPr lang="en-US" sz="2400" dirty="0" err="1"/>
              <a:t>umum</a:t>
            </a:r>
            <a:r>
              <a:rPr lang="en-US" sz="2400" dirty="0"/>
              <a:t> </a:t>
            </a:r>
            <a:r>
              <a:rPr lang="en-US" sz="2400" dirty="0"/>
              <a:t> Indonesia 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 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berotonomi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b="1" dirty="0" err="1" smtClean="0"/>
              <a:t>otonom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biasa</a:t>
            </a:r>
            <a:r>
              <a:rPr lang="en-US" sz="2400" b="1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b="1" dirty="0" err="1" smtClean="0"/>
              <a:t>otonom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khusus</a:t>
            </a:r>
            <a:r>
              <a:rPr lang="en-US" sz="2400" b="1" dirty="0" smtClean="0"/>
              <a:t> </a:t>
            </a:r>
            <a:r>
              <a:rPr lang="en-US" sz="2400" dirty="0" smtClean="0"/>
              <a:t>yang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 err="1" smtClean="0"/>
              <a:t>daerah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istimewa</a:t>
            </a:r>
            <a:r>
              <a:rPr lang="en-US" sz="2400" b="1" dirty="0" smtClean="0"/>
              <a:t>.</a:t>
            </a:r>
            <a:r>
              <a:rPr lang="en-US" sz="2400" b="1" dirty="0"/>
              <a:t> 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r>
              <a:rPr lang="en-US" sz="2400" dirty="0" smtClean="0"/>
              <a:t>Daerah </a:t>
            </a:r>
            <a:r>
              <a:rPr lang="en-US" sz="2400" dirty="0" err="1"/>
              <a:t>otonom</a:t>
            </a:r>
            <a:r>
              <a:rPr lang="en-US" sz="2400" dirty="0"/>
              <a:t> </a:t>
            </a:r>
            <a:r>
              <a:rPr lang="en-US" sz="2400" dirty="0" err="1"/>
              <a:t>khusus</a:t>
            </a:r>
            <a:r>
              <a:rPr lang="en-US" sz="2400" dirty="0"/>
              <a:t> </a:t>
            </a:r>
            <a:r>
              <a:rPr lang="en-US" sz="2400" dirty="0"/>
              <a:t> yang </a:t>
            </a:r>
            <a:r>
              <a:rPr lang="en-US" sz="2400" dirty="0" err="1"/>
              <a:t>diberi</a:t>
            </a:r>
            <a:r>
              <a:rPr lang="en-US" sz="2400" dirty="0"/>
              <a:t> </a:t>
            </a:r>
            <a:r>
              <a:rPr lang="en-US" sz="2400" dirty="0" err="1"/>
              <a:t>nomenklatur</a:t>
            </a:r>
            <a:r>
              <a:rPr lang="en-US" sz="2400" dirty="0"/>
              <a:t> </a:t>
            </a:r>
            <a:r>
              <a:rPr lang="en-US" sz="2400" dirty="0"/>
              <a:t>" </a:t>
            </a:r>
            <a:r>
              <a:rPr lang="en-US" sz="2400" b="1" dirty="0" err="1"/>
              <a:t>daerah</a:t>
            </a:r>
            <a:r>
              <a:rPr lang="en-US" sz="2400" b="1" dirty="0"/>
              <a:t> </a:t>
            </a:r>
            <a:r>
              <a:rPr lang="en-US" sz="2400" b="1" dirty="0" err="1" smtClean="0"/>
              <a:t>istimewa</a:t>
            </a:r>
            <a:r>
              <a:rPr lang="en-US" sz="2400" b="1" dirty="0" smtClean="0"/>
              <a:t> </a:t>
            </a:r>
            <a:r>
              <a:rPr lang="en-US" sz="2400" b="1" dirty="0" smtClean="0"/>
              <a:t>" </a:t>
            </a:r>
            <a:r>
              <a:rPr lang="en-US" sz="2400" b="1" dirty="0"/>
              <a:t>adalah </a:t>
            </a:r>
            <a:r>
              <a:rPr lang="en-US" sz="2400" b="1" dirty="0" err="1" smtClean="0"/>
              <a:t>daerah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kerajaan</a:t>
            </a:r>
            <a:r>
              <a:rPr lang="en-US" sz="2400" b="1" dirty="0" smtClean="0"/>
              <a:t>/</a:t>
            </a:r>
            <a:r>
              <a:rPr lang="en-US" sz="2400" b="1" dirty="0" err="1" smtClean="0"/>
              <a:t>kesultanan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</a:t>
            </a:r>
            <a:r>
              <a:rPr lang="en-US" sz="2400" dirty="0" err="1"/>
              <a:t>kedudukan</a:t>
            </a:r>
            <a:r>
              <a:rPr lang="en-US" sz="2400" dirty="0"/>
              <a:t> </a:t>
            </a:r>
            <a:r>
              <a:rPr lang="en-US" sz="2400" dirty="0" err="1">
                <a:hlinkClick r:id="rId2" tooltip="Zelfbesturende landschappen (halaman belum tersedia)"/>
              </a:rPr>
              <a:t>zelfbesturende</a:t>
            </a:r>
            <a:r>
              <a:rPr lang="en-US" sz="2400" dirty="0">
                <a:hlinkClick r:id="rId2" tooltip="Zelfbesturende landschappen (halaman belum tersedia)"/>
              </a:rPr>
              <a:t> </a:t>
            </a:r>
            <a:r>
              <a:rPr lang="en-US" sz="2400" dirty="0" err="1">
                <a:hlinkClick r:id="rId2" tooltip="Zelfbesturende landschappen (halaman belum tersedia)"/>
              </a:rPr>
              <a:t>landschappen</a:t>
            </a:r>
            <a:r>
              <a:rPr lang="en-US" sz="2400" dirty="0"/>
              <a:t>/</a:t>
            </a:r>
            <a:r>
              <a:rPr lang="en-US" sz="2400" dirty="0" err="1"/>
              <a:t>kooti</a:t>
            </a:r>
            <a:r>
              <a:rPr lang="en-US" sz="2400" dirty="0"/>
              <a:t>/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swapraja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Indonesia </a:t>
            </a:r>
            <a:r>
              <a:rPr lang="en-US" sz="2400" dirty="0" err="1" smtClean="0"/>
              <a:t>merdeka</a:t>
            </a:r>
            <a:r>
              <a:rPr lang="en-US" sz="2400" dirty="0" smtClean="0"/>
              <a:t> </a:t>
            </a:r>
            <a:r>
              <a:rPr lang="en-US" sz="2400" dirty="0"/>
              <a:t>  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dikuasai</a:t>
            </a:r>
            <a:r>
              <a:rPr lang="en-US" sz="2400" dirty="0"/>
              <a:t> </a:t>
            </a:r>
            <a:r>
              <a:rPr lang="en-US" sz="2400" dirty="0" err="1" smtClean="0"/>
              <a:t>olehdinasti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pemerintahannya</a:t>
            </a:r>
            <a:r>
              <a:rPr lang="en-US" sz="2400" dirty="0" smtClean="0"/>
              <a:t> </a:t>
            </a:r>
            <a:r>
              <a:rPr lang="en-US" sz="2400" dirty="0"/>
              <a:t> </a:t>
            </a:r>
            <a:r>
              <a:rPr lang="en-US" sz="2400" dirty="0" err="1" smtClean="0"/>
              <a:t>Masing-masing</a:t>
            </a:r>
            <a:r>
              <a:rPr lang="en-US" sz="2400" dirty="0"/>
              <a:t> 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berotonomi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tingkatan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nomenklatur</a:t>
            </a:r>
            <a:r>
              <a:rPr lang="en-US" sz="2400" dirty="0"/>
              <a:t> yang </a:t>
            </a:r>
            <a:r>
              <a:rPr lang="en-US" sz="2400" dirty="0" err="1"/>
              <a:t>berbeda-beda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703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/>
          <a:lstStyle/>
          <a:p>
            <a:r>
              <a:rPr lang="en-US" sz="2800" dirty="0" err="1"/>
              <a:t>T</a:t>
            </a:r>
            <a:r>
              <a:rPr lang="en-US" sz="2800" dirty="0" err="1" smtClean="0"/>
              <a:t>iga</a:t>
            </a:r>
            <a:r>
              <a:rPr lang="en-US" sz="2800" dirty="0" smtClean="0"/>
              <a:t> </a:t>
            </a:r>
            <a:r>
              <a:rPr lang="en-US" sz="2800" dirty="0" err="1"/>
              <a:t>tingkatan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nomenklatur</a:t>
            </a:r>
            <a:r>
              <a:rPr lang="en-US" sz="2800" dirty="0"/>
              <a:t> yang </a:t>
            </a:r>
            <a:r>
              <a:rPr lang="en-US" sz="2800" dirty="0" err="1"/>
              <a:t>berbeda-beda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112564"/>
              </p:ext>
            </p:extLst>
          </p:nvPr>
        </p:nvGraphicFramePr>
        <p:xfrm>
          <a:off x="914400" y="2057400"/>
          <a:ext cx="6705600" cy="2389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346"/>
                <a:gridCol w="2297654"/>
                <a:gridCol w="2514600"/>
              </a:tblGrid>
              <a:tr h="34702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Tingkatan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Daerah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Otonom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Nomenklatur Daerah Otonom Biasa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Nomenklatur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Daerah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Otonom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Khusus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  <a:tr h="733474">
                <a:tc>
                  <a:txBody>
                    <a:bodyPr/>
                    <a:lstStyle/>
                    <a:p>
                      <a:pPr marL="0" marR="0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 I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Provinsi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Daerah Istimewa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Setingkat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Provinsi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  <a:tr h="585931">
                <a:tc>
                  <a:txBody>
                    <a:bodyPr/>
                    <a:lstStyle/>
                    <a:p>
                      <a:pPr marL="0" marR="0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 II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Kabupaten/Kota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Besar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Daerah Istimewa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Setingkat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Kabupaten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  <a:tr h="585931">
                <a:tc>
                  <a:txBody>
                    <a:bodyPr/>
                    <a:lstStyle/>
                    <a:p>
                      <a:pPr marL="0" marR="0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 III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Desa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Negeri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Marga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atau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nama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lain/Kota Kecil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5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Daerah Istimewa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Setingkat</a:t>
                      </a:r>
                      <a:r>
                        <a:rPr lang="en-US" sz="1400" b="1" dirty="0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2222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Desa</a:t>
                      </a:r>
                      <a:endParaRPr lang="en-US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0447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6096000"/>
          </a:xfrm>
        </p:spPr>
        <p:txBody>
          <a:bodyPr>
            <a:noAutofit/>
          </a:bodyPr>
          <a:lstStyle/>
          <a:p>
            <a:r>
              <a:rPr lang="en-US" sz="2000" dirty="0"/>
              <a:t>Undang-undang </a:t>
            </a:r>
            <a:r>
              <a:rPr lang="en-US" sz="2000" dirty="0" smtClean="0"/>
              <a:t>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 </a:t>
            </a:r>
            <a:r>
              <a:rPr lang="en-US" sz="2000" dirty="0" err="1"/>
              <a:t>bahwa</a:t>
            </a:r>
            <a:r>
              <a:rPr lang="en-US" sz="2000" dirty="0"/>
              <a:t> </a:t>
            </a:r>
            <a:r>
              <a:rPr lang="en-US" sz="2000" b="1" dirty="0"/>
              <a:t> Pemerintahan</a:t>
            </a:r>
            <a:r>
              <a:rPr lang="en-US" sz="2000" dirty="0" smtClean="0"/>
              <a:t> </a:t>
            </a:r>
            <a:r>
              <a:rPr lang="en-US" sz="2000" b="1" dirty="0" err="1" smtClean="0"/>
              <a:t>lokal</a:t>
            </a:r>
            <a:r>
              <a:rPr lang="en-US" sz="2000" b="1" dirty="0" smtClean="0"/>
              <a:t> </a:t>
            </a:r>
            <a:r>
              <a:rPr lang="en-US" sz="2000" dirty="0"/>
              <a:t> 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nomenklatur</a:t>
            </a:r>
            <a:r>
              <a:rPr lang="en-US" sz="2000" dirty="0"/>
              <a:t> </a:t>
            </a:r>
            <a:r>
              <a:rPr lang="en-US" sz="2000" dirty="0" smtClean="0"/>
              <a:t>"</a:t>
            </a:r>
            <a:r>
              <a:rPr lang="en-US" sz="2000" b="1" dirty="0"/>
              <a:t> Pemerintahan </a:t>
            </a:r>
            <a:r>
              <a:rPr lang="en-US" sz="2000" b="1" dirty="0" smtClean="0"/>
              <a:t>Daerah “</a:t>
            </a:r>
            <a:r>
              <a:rPr lang="en-US" sz="2000" dirty="0"/>
              <a:t> </a:t>
            </a:r>
            <a:r>
              <a:rPr lang="en-US" sz="2000" b="1" dirty="0" smtClean="0"/>
              <a:t> </a:t>
            </a:r>
            <a:r>
              <a:rPr lang="en-US" sz="2000" dirty="0"/>
              <a:t>Pemerintahan </a:t>
            </a:r>
            <a:r>
              <a:rPr lang="en-US" sz="2000" dirty="0" err="1"/>
              <a:t>lokal</a:t>
            </a:r>
            <a:r>
              <a:rPr lang="en-US" sz="2000" dirty="0"/>
              <a:t> </a:t>
            </a:r>
            <a:r>
              <a:rPr lang="en-US" sz="2000" dirty="0" err="1" smtClean="0"/>
              <a:t>terdiri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endParaRPr lang="en-US" sz="2000" dirty="0" smtClean="0"/>
          </a:p>
          <a:p>
            <a:r>
              <a:rPr lang="en-US" sz="2000" b="1" dirty="0" err="1" smtClean="0"/>
              <a:t>Legislatif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Dewan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Perwakilan</a:t>
            </a:r>
            <a:r>
              <a:rPr lang="en-US" sz="2000" b="1" dirty="0" smtClean="0"/>
              <a:t> Daerah (DPRD)</a:t>
            </a:r>
            <a:endParaRPr lang="en-US" sz="2000" b="1" dirty="0" smtClean="0">
              <a:hlinkClick r:id="rId2" tooltip="DPRD"/>
            </a:endParaRPr>
          </a:p>
          <a:p>
            <a:r>
              <a:rPr lang="en-US" sz="2000" b="1" dirty="0" smtClean="0"/>
              <a:t>DPRD</a:t>
            </a:r>
            <a:r>
              <a:rPr lang="en-US" sz="2000" dirty="0"/>
              <a:t> </a:t>
            </a:r>
            <a:r>
              <a:rPr lang="en-US" sz="2000" dirty="0" err="1"/>
              <a:t>mengatur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mengurus</a:t>
            </a:r>
            <a:r>
              <a:rPr lang="en-US" sz="2000" dirty="0"/>
              <a:t> </a:t>
            </a:r>
            <a:r>
              <a:rPr lang="en-US" sz="2000" dirty="0" err="1"/>
              <a:t>rumah</a:t>
            </a:r>
            <a:r>
              <a:rPr lang="en-US" sz="2000" dirty="0"/>
              <a:t> </a:t>
            </a:r>
            <a:r>
              <a:rPr lang="en-US" sz="2000" dirty="0" err="1"/>
              <a:t>tangga</a:t>
            </a:r>
            <a:r>
              <a:rPr lang="en-US" sz="2000" dirty="0"/>
              <a:t> </a:t>
            </a:r>
            <a:r>
              <a:rPr lang="en-US" sz="2000" dirty="0" err="1"/>
              <a:t>daerahnya</a:t>
            </a:r>
            <a:r>
              <a:rPr lang="en-US" sz="2000" dirty="0"/>
              <a:t>. </a:t>
            </a:r>
            <a:r>
              <a:rPr lang="en-US" sz="2000" dirty="0" err="1"/>
              <a:t>Anggota</a:t>
            </a:r>
            <a:r>
              <a:rPr lang="en-US" sz="2000" dirty="0"/>
              <a:t>  </a:t>
            </a:r>
            <a:r>
              <a:rPr lang="en-US" sz="2000" dirty="0" err="1"/>
              <a:t>dipilih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pemilihan</a:t>
            </a:r>
            <a:r>
              <a:rPr lang="en-US" sz="2000" dirty="0"/>
              <a:t> yang </a:t>
            </a:r>
            <a:r>
              <a:rPr lang="en-US" sz="2000" dirty="0" err="1"/>
              <a:t>diatur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UU </a:t>
            </a:r>
            <a:r>
              <a:rPr lang="en-US" sz="2000" dirty="0" err="1"/>
              <a:t>pembentukan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.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jabatan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 </a:t>
            </a:r>
            <a:r>
              <a:rPr lang="en-US" sz="2000" b="1" dirty="0"/>
              <a:t> DPRD </a:t>
            </a:r>
            <a:r>
              <a:rPr lang="en-US" sz="2000" dirty="0" smtClean="0"/>
              <a:t>adalah </a:t>
            </a:r>
            <a:r>
              <a:rPr lang="en-US" sz="2000" dirty="0"/>
              <a:t>lima </a:t>
            </a:r>
            <a:r>
              <a:rPr lang="en-US" sz="2000" dirty="0" err="1"/>
              <a:t>tahun</a:t>
            </a:r>
            <a:r>
              <a:rPr lang="en-US" sz="2000" dirty="0"/>
              <a:t>.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 </a:t>
            </a:r>
            <a:r>
              <a:rPr lang="en-US" sz="2000" b="1" dirty="0"/>
              <a:t> DPRD </a:t>
            </a:r>
            <a:r>
              <a:rPr lang="en-US" sz="2000" dirty="0"/>
              <a:t> 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diatur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UU </a:t>
            </a:r>
            <a:r>
              <a:rPr lang="en-US" sz="2000" dirty="0" err="1"/>
              <a:t>pembentukan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yang </a:t>
            </a:r>
            <a:r>
              <a:rPr lang="en-US" sz="2000" dirty="0" err="1"/>
              <a:t>bersangkutan</a:t>
            </a:r>
            <a:r>
              <a:rPr lang="en-US" sz="2000" dirty="0"/>
              <a:t>. </a:t>
            </a:r>
            <a:r>
              <a:rPr lang="en-US" sz="2000" dirty="0" err="1"/>
              <a:t>Ketua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Wakil </a:t>
            </a:r>
            <a:r>
              <a:rPr lang="en-US" sz="2000" dirty="0" err="1" smtClean="0"/>
              <a:t>Ketua</a:t>
            </a:r>
            <a:r>
              <a:rPr lang="en-US" sz="2000" b="1" dirty="0"/>
              <a:t> DPRD </a:t>
            </a:r>
            <a:r>
              <a:rPr lang="en-US" sz="2000" dirty="0"/>
              <a:t>  </a:t>
            </a:r>
            <a:r>
              <a:rPr lang="en-US" sz="2000" dirty="0" err="1"/>
              <a:t>dipilih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 smtClean="0"/>
              <a:t>anggota</a:t>
            </a:r>
            <a:r>
              <a:rPr lang="en-US" sz="2000" b="1" dirty="0"/>
              <a:t> DPRD </a:t>
            </a:r>
            <a:r>
              <a:rPr lang="en-US" sz="2000" dirty="0" smtClean="0"/>
              <a:t> yang </a:t>
            </a:r>
            <a:r>
              <a:rPr lang="en-US" sz="2000" dirty="0" err="1"/>
              <a:t>bersangkutan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b="1" dirty="0" err="1" smtClean="0"/>
              <a:t>Eksekutif</a:t>
            </a:r>
            <a:r>
              <a:rPr lang="en-US" sz="2000" b="1" dirty="0" smtClean="0"/>
              <a:t>  </a:t>
            </a:r>
            <a:r>
              <a:rPr lang="en-US" sz="2000" b="1" dirty="0" err="1" smtClean="0"/>
              <a:t>Dewan</a:t>
            </a:r>
            <a:r>
              <a:rPr lang="en-US" sz="2000" b="1" dirty="0" smtClean="0"/>
              <a:t> Pemerintahan Daerah (DPD) </a:t>
            </a:r>
          </a:p>
          <a:p>
            <a:r>
              <a:rPr lang="en-US" sz="2000" b="1" dirty="0" smtClean="0"/>
              <a:t> DPD </a:t>
            </a:r>
            <a:r>
              <a:rPr lang="en-US" sz="2000" dirty="0"/>
              <a:t> </a:t>
            </a:r>
            <a:r>
              <a:rPr lang="en-US" sz="2000" dirty="0" err="1"/>
              <a:t>menjalankan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sehari-hari</a:t>
            </a:r>
            <a:r>
              <a:rPr lang="en-US" sz="2000" dirty="0"/>
              <a:t>. </a:t>
            </a:r>
            <a:r>
              <a:rPr lang="en-US" sz="2000" dirty="0" smtClean="0"/>
              <a:t> </a:t>
            </a:r>
            <a:r>
              <a:rPr lang="en-US" sz="2000" dirty="0" err="1" smtClean="0"/>
              <a:t>Anggota</a:t>
            </a:r>
            <a:r>
              <a:rPr lang="en-US" sz="2000" dirty="0" smtClean="0"/>
              <a:t>  </a:t>
            </a:r>
            <a:r>
              <a:rPr lang="en-US" sz="2000" b="1" dirty="0" smtClean="0"/>
              <a:t>DPD</a:t>
            </a:r>
            <a:r>
              <a:rPr lang="en-US" sz="2000" dirty="0"/>
              <a:t> 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bersama-sama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r>
              <a:rPr lang="en-US" sz="2000" dirty="0"/>
              <a:t> </a:t>
            </a: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 smtClean="0"/>
              <a:t>jawab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/>
              <a:t> </a:t>
            </a:r>
            <a:r>
              <a:rPr lang="en-US" sz="2000" dirty="0" smtClean="0"/>
              <a:t> </a:t>
            </a:r>
            <a:r>
              <a:rPr lang="en-US" sz="2000" b="1" dirty="0" smtClean="0"/>
              <a:t>DPRD </a:t>
            </a:r>
            <a:r>
              <a:rPr lang="en-US" sz="2000" dirty="0"/>
              <a:t> 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/>
              <a:t>diwajibkan</a:t>
            </a:r>
            <a:r>
              <a:rPr lang="en-US" sz="2000" dirty="0"/>
              <a:t> </a:t>
            </a:r>
            <a:r>
              <a:rPr lang="en-US" sz="2000" dirty="0" err="1"/>
              <a:t>memberi</a:t>
            </a:r>
            <a:r>
              <a:rPr lang="en-US" sz="2000" dirty="0"/>
              <a:t> </a:t>
            </a:r>
            <a:r>
              <a:rPr lang="en-US" sz="2000" dirty="0" err="1"/>
              <a:t>keterangan-keterangan</a:t>
            </a:r>
            <a:r>
              <a:rPr lang="en-US" sz="2000" dirty="0"/>
              <a:t> yang </a:t>
            </a:r>
            <a:r>
              <a:rPr lang="en-US" sz="2000" dirty="0" err="1"/>
              <a:t>diminta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 </a:t>
            </a:r>
            <a:r>
              <a:rPr lang="en-US" sz="2000" b="1" dirty="0" smtClean="0"/>
              <a:t>DPRD. </a:t>
            </a:r>
            <a:r>
              <a:rPr lang="en-US" sz="2000" dirty="0"/>
              <a:t>  </a:t>
            </a:r>
            <a:r>
              <a:rPr lang="en-US" sz="2000" b="1" dirty="0"/>
              <a:t> </a:t>
            </a:r>
            <a:r>
              <a:rPr lang="en-US" sz="2000" b="1" dirty="0" smtClean="0"/>
              <a:t>DPD</a:t>
            </a:r>
            <a:r>
              <a:rPr lang="en-US" sz="2000" dirty="0"/>
              <a:t> </a:t>
            </a:r>
            <a:r>
              <a:rPr lang="en-US" sz="2000" dirty="0" err="1"/>
              <a:t>dipilih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 </a:t>
            </a:r>
            <a:r>
              <a:rPr lang="en-US" sz="2000" dirty="0" smtClean="0"/>
              <a:t> </a:t>
            </a:r>
            <a:r>
              <a:rPr lang="en-US" sz="2000" b="1" dirty="0" smtClean="0"/>
              <a:t>DPRD </a:t>
            </a:r>
            <a:r>
              <a:rPr lang="en-US" sz="2000" dirty="0"/>
              <a:t>  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memperhatikan</a:t>
            </a:r>
            <a:r>
              <a:rPr lang="en-US" sz="2000" dirty="0"/>
              <a:t> </a:t>
            </a:r>
            <a:r>
              <a:rPr lang="en-US" sz="2000" dirty="0" err="1"/>
              <a:t>perimbangan</a:t>
            </a:r>
            <a:r>
              <a:rPr lang="en-US" sz="2000" dirty="0"/>
              <a:t> </a:t>
            </a:r>
            <a:r>
              <a:rPr lang="en-US" sz="2000" dirty="0" err="1"/>
              <a:t>komposisi</a:t>
            </a:r>
            <a:r>
              <a:rPr lang="en-US" sz="2000" dirty="0"/>
              <a:t> </a:t>
            </a:r>
            <a:r>
              <a:rPr lang="en-US" sz="2000" dirty="0" err="1" smtClean="0"/>
              <a:t>kekuatan</a:t>
            </a:r>
            <a:r>
              <a:rPr lang="en-US" sz="2000" dirty="0" smtClean="0"/>
              <a:t> politik </a:t>
            </a:r>
            <a:r>
              <a:rPr lang="en-US" sz="2000" dirty="0"/>
              <a:t> </a:t>
            </a:r>
            <a:r>
              <a:rPr lang="en-US" sz="2000" dirty="0" err="1"/>
              <a:t>dalam</a:t>
            </a:r>
            <a:r>
              <a:rPr lang="en-US" sz="2000" dirty="0"/>
              <a:t> </a:t>
            </a:r>
            <a:r>
              <a:rPr lang="en-US" sz="2000" b="1" dirty="0"/>
              <a:t>DPRD </a:t>
            </a:r>
            <a:r>
              <a:rPr lang="en-US" sz="2000" dirty="0"/>
              <a:t> </a:t>
            </a:r>
            <a:r>
              <a:rPr lang="en-US" sz="2000" dirty="0" smtClean="0"/>
              <a:t>.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jabatan</a:t>
            </a:r>
            <a:r>
              <a:rPr lang="en-US" sz="2000" dirty="0"/>
              <a:t> </a:t>
            </a:r>
            <a:r>
              <a:rPr lang="en-US" sz="2000" dirty="0" err="1" smtClean="0"/>
              <a:t>anggota</a:t>
            </a:r>
            <a:r>
              <a:rPr lang="en-US" sz="2000" dirty="0" smtClean="0"/>
              <a:t>  </a:t>
            </a:r>
            <a:r>
              <a:rPr lang="en-US" sz="2000" b="1" dirty="0" smtClean="0"/>
              <a:t>DPD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jabatan</a:t>
            </a:r>
            <a:r>
              <a:rPr lang="en-US" sz="2000" dirty="0"/>
              <a:t> </a:t>
            </a:r>
            <a:r>
              <a:rPr lang="en-US" sz="2000" b="1" dirty="0"/>
              <a:t>DPRD </a:t>
            </a:r>
            <a:r>
              <a:rPr lang="en-US" sz="2000" dirty="0"/>
              <a:t> yang </a:t>
            </a:r>
            <a:r>
              <a:rPr lang="en-US" sz="2000" dirty="0" err="1"/>
              <a:t>bersangkutan</a:t>
            </a:r>
            <a:r>
              <a:rPr lang="en-US" sz="2000" dirty="0"/>
              <a:t>.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 </a:t>
            </a:r>
            <a:r>
              <a:rPr lang="en-US" sz="2000" dirty="0" smtClean="0"/>
              <a:t>DPD</a:t>
            </a:r>
            <a:r>
              <a:rPr lang="en-US" sz="2000" dirty="0"/>
              <a:t> </a:t>
            </a:r>
            <a:r>
              <a:rPr lang="en-US" sz="2000" dirty="0" err="1"/>
              <a:t>ditetapkan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UU </a:t>
            </a:r>
            <a:r>
              <a:rPr lang="en-US" sz="2000" dirty="0" err="1"/>
              <a:t>pembentukan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yang </a:t>
            </a:r>
            <a:r>
              <a:rPr lang="en-US" sz="2000" dirty="0" err="1"/>
              <a:t>bersangkutan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2932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/>
              <a:t> </a:t>
            </a:r>
            <a:r>
              <a:rPr lang="en-US" sz="8600" dirty="0" smtClean="0"/>
              <a:t>Kepala Daerah </a:t>
            </a:r>
            <a:r>
              <a:rPr lang="en-US" sz="8600" dirty="0" err="1" smtClean="0"/>
              <a:t>menjadi</a:t>
            </a:r>
            <a:r>
              <a:rPr lang="en-US" sz="8600" dirty="0" smtClean="0"/>
              <a:t> </a:t>
            </a:r>
            <a:r>
              <a:rPr lang="en-US" sz="8600" dirty="0" err="1"/>
              <a:t>ketua</a:t>
            </a:r>
            <a:r>
              <a:rPr lang="en-US" sz="8600" dirty="0"/>
              <a:t> </a:t>
            </a:r>
            <a:r>
              <a:rPr lang="en-US" sz="8600" dirty="0" err="1"/>
              <a:t>dan</a:t>
            </a:r>
            <a:r>
              <a:rPr lang="en-US" sz="8600" dirty="0"/>
              <a:t> </a:t>
            </a:r>
            <a:r>
              <a:rPr lang="en-US" sz="8600" dirty="0" err="1"/>
              <a:t>anggota</a:t>
            </a:r>
            <a:r>
              <a:rPr lang="en-US" sz="8600" dirty="0"/>
              <a:t> </a:t>
            </a:r>
            <a:r>
              <a:rPr lang="en-US" sz="8600" dirty="0" smtClean="0"/>
              <a:t>DPD.</a:t>
            </a:r>
            <a:r>
              <a:rPr lang="en-US" sz="8600" dirty="0"/>
              <a:t>  Kepala Daerah </a:t>
            </a:r>
            <a:r>
              <a:rPr lang="en-US" sz="8600" dirty="0" err="1" smtClean="0"/>
              <a:t>diangkat</a:t>
            </a:r>
            <a:r>
              <a:rPr lang="en-US" sz="8600" dirty="0" smtClean="0"/>
              <a:t> </a:t>
            </a:r>
            <a:r>
              <a:rPr lang="en-US" sz="8600" dirty="0" err="1"/>
              <a:t>dan</a:t>
            </a:r>
            <a:r>
              <a:rPr lang="en-US" sz="8600" dirty="0"/>
              <a:t> </a:t>
            </a:r>
            <a:r>
              <a:rPr lang="en-US" sz="8600" dirty="0" err="1"/>
              <a:t>diberhentikan</a:t>
            </a:r>
            <a:r>
              <a:rPr lang="en-US" sz="8600" dirty="0"/>
              <a:t> </a:t>
            </a:r>
            <a:r>
              <a:rPr lang="en-US" sz="8600" dirty="0" err="1"/>
              <a:t>dengan</a:t>
            </a:r>
            <a:r>
              <a:rPr lang="en-US" sz="8600" dirty="0"/>
              <a:t> </a:t>
            </a:r>
            <a:r>
              <a:rPr lang="en-US" sz="8600" dirty="0" err="1"/>
              <a:t>ketentuan</a:t>
            </a:r>
            <a:r>
              <a:rPr lang="en-US" sz="8600" dirty="0"/>
              <a:t> </a:t>
            </a:r>
            <a:r>
              <a:rPr lang="en-US" sz="8600" dirty="0" err="1"/>
              <a:t>umum</a:t>
            </a:r>
            <a:r>
              <a:rPr lang="en-US" sz="8600" dirty="0"/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8600" dirty="0"/>
              <a:t>Kepala Daerah </a:t>
            </a:r>
            <a:r>
              <a:rPr lang="en-US" sz="8600" dirty="0" smtClean="0"/>
              <a:t> </a:t>
            </a:r>
            <a:r>
              <a:rPr lang="en-US" sz="8600" dirty="0" err="1" smtClean="0"/>
              <a:t>Propinsi</a:t>
            </a:r>
            <a:r>
              <a:rPr lang="en-US" sz="8600" dirty="0" smtClean="0"/>
              <a:t> </a:t>
            </a:r>
            <a:r>
              <a:rPr lang="en-US" sz="8600" dirty="0"/>
              <a:t> </a:t>
            </a:r>
            <a:r>
              <a:rPr lang="en-US" sz="8600" dirty="0" err="1"/>
              <a:t>diangkat</a:t>
            </a:r>
            <a:r>
              <a:rPr lang="en-US" sz="8600" dirty="0"/>
              <a:t> </a:t>
            </a:r>
            <a:r>
              <a:rPr lang="en-US" sz="8600" dirty="0" err="1"/>
              <a:t>oleh</a:t>
            </a:r>
            <a:r>
              <a:rPr lang="en-US" sz="8600" dirty="0"/>
              <a:t>  </a:t>
            </a:r>
            <a:r>
              <a:rPr lang="en-US" sz="8600" dirty="0" err="1"/>
              <a:t>Presiden</a:t>
            </a:r>
            <a:r>
              <a:rPr lang="en-US" sz="8600" dirty="0"/>
              <a:t>  </a:t>
            </a:r>
            <a:r>
              <a:rPr lang="en-US" sz="8600" dirty="0" err="1"/>
              <a:t>dari</a:t>
            </a:r>
            <a:r>
              <a:rPr lang="en-US" sz="8600" dirty="0"/>
              <a:t> </a:t>
            </a:r>
            <a:r>
              <a:rPr lang="en-US" sz="8600" dirty="0" err="1"/>
              <a:t>calon</a:t>
            </a:r>
            <a:r>
              <a:rPr lang="en-US" sz="8600" dirty="0"/>
              <a:t> yang </a:t>
            </a:r>
            <a:r>
              <a:rPr lang="en-US" sz="8600" dirty="0" err="1"/>
              <a:t>diajukan</a:t>
            </a:r>
            <a:r>
              <a:rPr lang="en-US" sz="8600" dirty="0"/>
              <a:t> </a:t>
            </a:r>
            <a:r>
              <a:rPr lang="en-US" sz="8600" dirty="0" err="1"/>
              <a:t>oleh</a:t>
            </a:r>
            <a:r>
              <a:rPr lang="en-US" sz="8600" dirty="0"/>
              <a:t> </a:t>
            </a:r>
            <a:r>
              <a:rPr lang="en-US" sz="8600" dirty="0" smtClean="0"/>
              <a:t> DPRD </a:t>
            </a:r>
            <a:r>
              <a:rPr lang="en-US" sz="8600" dirty="0" err="1" smtClean="0"/>
              <a:t>Propinsi</a:t>
            </a:r>
            <a:r>
              <a:rPr lang="en-US" sz="8600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8600" dirty="0"/>
              <a:t>Kepala Daerah </a:t>
            </a:r>
            <a:r>
              <a:rPr lang="en-US" sz="8600" dirty="0" smtClean="0"/>
              <a:t> Kabupaten / Kota </a:t>
            </a:r>
            <a:r>
              <a:rPr lang="en-US" sz="8600" dirty="0" err="1" smtClean="0"/>
              <a:t>Besar</a:t>
            </a:r>
            <a:r>
              <a:rPr lang="en-US" sz="8600" dirty="0" smtClean="0"/>
              <a:t> </a:t>
            </a:r>
            <a:r>
              <a:rPr lang="en-US" sz="8600" dirty="0" err="1" smtClean="0"/>
              <a:t>diangkat</a:t>
            </a:r>
            <a:r>
              <a:rPr lang="en-US" sz="8600" dirty="0" smtClean="0"/>
              <a:t> </a:t>
            </a:r>
            <a:r>
              <a:rPr lang="en-US" sz="8600" dirty="0" err="1"/>
              <a:t>oleh</a:t>
            </a:r>
            <a:r>
              <a:rPr lang="en-US" sz="8600" dirty="0"/>
              <a:t> </a:t>
            </a:r>
            <a:r>
              <a:rPr lang="en-US" sz="8600" dirty="0" err="1" smtClean="0"/>
              <a:t>menteri</a:t>
            </a:r>
            <a:r>
              <a:rPr lang="en-US" sz="8600" dirty="0" smtClean="0"/>
              <a:t> Dalam </a:t>
            </a:r>
            <a:r>
              <a:rPr lang="en-US" sz="8600" dirty="0" err="1" smtClean="0"/>
              <a:t>Negeri</a:t>
            </a:r>
            <a:r>
              <a:rPr lang="en-US" sz="8600" dirty="0" smtClean="0"/>
              <a:t> </a:t>
            </a:r>
            <a:r>
              <a:rPr lang="en-US" sz="8600" dirty="0" err="1" smtClean="0"/>
              <a:t>dari</a:t>
            </a:r>
            <a:r>
              <a:rPr lang="en-US" sz="8600" dirty="0" smtClean="0"/>
              <a:t> </a:t>
            </a:r>
            <a:r>
              <a:rPr lang="en-US" sz="8600" dirty="0" err="1"/>
              <a:t>calon</a:t>
            </a:r>
            <a:r>
              <a:rPr lang="en-US" sz="8600" dirty="0"/>
              <a:t> yang </a:t>
            </a:r>
            <a:r>
              <a:rPr lang="en-US" sz="8600" dirty="0" err="1"/>
              <a:t>diajukan</a:t>
            </a:r>
            <a:r>
              <a:rPr lang="en-US" sz="8600" dirty="0"/>
              <a:t> </a:t>
            </a:r>
            <a:r>
              <a:rPr lang="en-US" sz="8600" dirty="0" err="1" smtClean="0"/>
              <a:t>oleh</a:t>
            </a:r>
            <a:r>
              <a:rPr lang="en-US" sz="8600" dirty="0" smtClean="0"/>
              <a:t> DPRD </a:t>
            </a:r>
            <a:r>
              <a:rPr lang="en-US" sz="8600" dirty="0"/>
              <a:t>Kabupaten / Kota </a:t>
            </a:r>
            <a:r>
              <a:rPr lang="en-US" sz="8600" dirty="0" err="1"/>
              <a:t>Besar</a:t>
            </a:r>
            <a:r>
              <a:rPr lang="en-US" sz="8600" dirty="0"/>
              <a:t>  </a:t>
            </a:r>
            <a:r>
              <a:rPr lang="en-US" sz="8600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8600" dirty="0"/>
              <a:t>Kepala Daerah  </a:t>
            </a:r>
            <a:r>
              <a:rPr lang="en-US" sz="8600" dirty="0" err="1" smtClean="0"/>
              <a:t>Desa</a:t>
            </a:r>
            <a:r>
              <a:rPr lang="en-US" sz="8600" dirty="0" smtClean="0"/>
              <a:t>, </a:t>
            </a:r>
            <a:r>
              <a:rPr lang="en-US" sz="8600" dirty="0" err="1" smtClean="0"/>
              <a:t>Negeri</a:t>
            </a:r>
            <a:r>
              <a:rPr lang="en-US" sz="8600" dirty="0" smtClean="0"/>
              <a:t>, </a:t>
            </a:r>
            <a:r>
              <a:rPr lang="en-US" sz="8600" dirty="0" err="1" smtClean="0"/>
              <a:t>Marga</a:t>
            </a:r>
            <a:r>
              <a:rPr lang="en-US" sz="8600" dirty="0" smtClean="0"/>
              <a:t> </a:t>
            </a:r>
            <a:r>
              <a:rPr lang="en-US" sz="8600" dirty="0" err="1" smtClean="0"/>
              <a:t>atau</a:t>
            </a:r>
            <a:r>
              <a:rPr lang="en-US" sz="8600" dirty="0" smtClean="0"/>
              <a:t> </a:t>
            </a:r>
            <a:r>
              <a:rPr lang="en-US" sz="8600" dirty="0" err="1" smtClean="0"/>
              <a:t>nama</a:t>
            </a:r>
            <a:r>
              <a:rPr lang="en-US" sz="8600" dirty="0" smtClean="0"/>
              <a:t> lain /Kota Kecil </a:t>
            </a:r>
            <a:r>
              <a:rPr lang="en-US" sz="8600" dirty="0"/>
              <a:t> </a:t>
            </a:r>
            <a:r>
              <a:rPr lang="en-US" sz="8600" dirty="0" err="1"/>
              <a:t>diangkat</a:t>
            </a:r>
            <a:r>
              <a:rPr lang="en-US" sz="8600" dirty="0"/>
              <a:t> </a:t>
            </a:r>
            <a:r>
              <a:rPr lang="en-US" sz="8600" dirty="0" err="1"/>
              <a:t>oleh</a:t>
            </a:r>
            <a:r>
              <a:rPr lang="en-US" sz="8600" dirty="0"/>
              <a:t>  Kepala Daerah </a:t>
            </a:r>
            <a:r>
              <a:rPr lang="en-US" sz="8600" dirty="0" err="1" smtClean="0"/>
              <a:t>Propinsi</a:t>
            </a:r>
            <a:r>
              <a:rPr lang="en-US" sz="8600" dirty="0" smtClean="0"/>
              <a:t> </a:t>
            </a:r>
            <a:r>
              <a:rPr lang="en-US" sz="8600" dirty="0" err="1" smtClean="0"/>
              <a:t>dari</a:t>
            </a:r>
            <a:r>
              <a:rPr lang="en-US" sz="8600" dirty="0" smtClean="0"/>
              <a:t> </a:t>
            </a:r>
            <a:r>
              <a:rPr lang="en-US" sz="8600" dirty="0" err="1"/>
              <a:t>calon</a:t>
            </a:r>
            <a:r>
              <a:rPr lang="en-US" sz="8600" dirty="0"/>
              <a:t> yang </a:t>
            </a:r>
            <a:r>
              <a:rPr lang="en-US" sz="8600" dirty="0" err="1"/>
              <a:t>diajukan</a:t>
            </a:r>
            <a:r>
              <a:rPr lang="en-US" sz="8600" dirty="0"/>
              <a:t> </a:t>
            </a:r>
            <a:r>
              <a:rPr lang="en-US" sz="8600" dirty="0" err="1"/>
              <a:t>oleh</a:t>
            </a:r>
            <a:r>
              <a:rPr lang="en-US" sz="8600" dirty="0"/>
              <a:t> </a:t>
            </a:r>
            <a:r>
              <a:rPr lang="en-US" sz="8600" dirty="0" smtClean="0"/>
              <a:t>DPRD </a:t>
            </a:r>
            <a:r>
              <a:rPr lang="en-US" sz="8600" dirty="0" err="1"/>
              <a:t>Desa</a:t>
            </a:r>
            <a:r>
              <a:rPr lang="en-US" sz="8600" dirty="0"/>
              <a:t>, </a:t>
            </a:r>
            <a:r>
              <a:rPr lang="en-US" sz="8600" dirty="0" err="1"/>
              <a:t>Negeri</a:t>
            </a:r>
            <a:r>
              <a:rPr lang="en-US" sz="8600" dirty="0"/>
              <a:t>, </a:t>
            </a:r>
            <a:r>
              <a:rPr lang="en-US" sz="8600" dirty="0" err="1"/>
              <a:t>Marga</a:t>
            </a:r>
            <a:r>
              <a:rPr lang="en-US" sz="8600" dirty="0"/>
              <a:t> </a:t>
            </a:r>
            <a:r>
              <a:rPr lang="en-US" sz="8600" dirty="0" err="1"/>
              <a:t>atau</a:t>
            </a:r>
            <a:r>
              <a:rPr lang="en-US" sz="8600" dirty="0"/>
              <a:t> </a:t>
            </a:r>
            <a:r>
              <a:rPr lang="en-US" sz="8600" dirty="0" err="1"/>
              <a:t>nama</a:t>
            </a:r>
            <a:r>
              <a:rPr lang="en-US" sz="8600" dirty="0"/>
              <a:t> lain /Kota Kecil </a:t>
            </a:r>
            <a:r>
              <a:rPr lang="en-US" sz="8600" dirty="0" smtClean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8600" dirty="0" smtClean="0"/>
              <a:t>Kepala </a:t>
            </a:r>
            <a:r>
              <a:rPr lang="en-US" sz="8600" dirty="0"/>
              <a:t>Daerah </a:t>
            </a:r>
            <a:r>
              <a:rPr lang="en-US" sz="8600" dirty="0" err="1" smtClean="0"/>
              <a:t>dapat</a:t>
            </a:r>
            <a:r>
              <a:rPr lang="en-US" sz="8600" dirty="0" smtClean="0"/>
              <a:t> </a:t>
            </a:r>
            <a:r>
              <a:rPr lang="en-US" sz="8600" dirty="0" err="1"/>
              <a:t>diberhentikan</a:t>
            </a:r>
            <a:r>
              <a:rPr lang="en-US" sz="8600" dirty="0"/>
              <a:t> </a:t>
            </a:r>
            <a:r>
              <a:rPr lang="en-US" sz="8600" dirty="0" err="1"/>
              <a:t>oleh</a:t>
            </a:r>
            <a:r>
              <a:rPr lang="en-US" sz="8600" dirty="0"/>
              <a:t> </a:t>
            </a:r>
            <a:r>
              <a:rPr lang="en-US" sz="8600" dirty="0" err="1"/>
              <a:t>pejabat</a:t>
            </a:r>
            <a:r>
              <a:rPr lang="en-US" sz="8600" dirty="0"/>
              <a:t> yang </a:t>
            </a:r>
            <a:r>
              <a:rPr lang="en-US" sz="8600" dirty="0" err="1"/>
              <a:t>mengangkat</a:t>
            </a:r>
            <a:r>
              <a:rPr lang="en-US" sz="8600" dirty="0"/>
              <a:t> </a:t>
            </a:r>
            <a:r>
              <a:rPr lang="en-US" sz="8600" dirty="0" err="1"/>
              <a:t>atas</a:t>
            </a:r>
            <a:r>
              <a:rPr lang="en-US" sz="8600" dirty="0"/>
              <a:t> </a:t>
            </a:r>
            <a:r>
              <a:rPr lang="en-US" sz="8600" dirty="0" err="1"/>
              <a:t>usul</a:t>
            </a:r>
            <a:r>
              <a:rPr lang="en-US" sz="8600" dirty="0"/>
              <a:t> </a:t>
            </a:r>
            <a:r>
              <a:rPr lang="en-US" sz="8600" dirty="0" smtClean="0"/>
              <a:t>DPRD </a:t>
            </a:r>
            <a:r>
              <a:rPr lang="en-US" sz="8600" dirty="0"/>
              <a:t> yang </a:t>
            </a:r>
            <a:r>
              <a:rPr lang="en-US" sz="8600" dirty="0" err="1" smtClean="0"/>
              <a:t>bersangkutan</a:t>
            </a:r>
            <a:r>
              <a:rPr lang="en-US" sz="8600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8600" dirty="0"/>
              <a:t>Kepala Daerah </a:t>
            </a:r>
            <a:r>
              <a:rPr lang="en-US" sz="8600" dirty="0" smtClean="0"/>
              <a:t>Istimewa </a:t>
            </a:r>
            <a:r>
              <a:rPr lang="en-US" sz="8600" dirty="0" err="1" smtClean="0"/>
              <a:t>diangkat</a:t>
            </a:r>
            <a:r>
              <a:rPr lang="en-US" sz="8600" dirty="0" smtClean="0"/>
              <a:t> </a:t>
            </a:r>
            <a:r>
              <a:rPr lang="en-US" sz="8600" dirty="0" err="1"/>
              <a:t>oleh</a:t>
            </a:r>
            <a:r>
              <a:rPr lang="en-US" sz="8600" dirty="0"/>
              <a:t> </a:t>
            </a:r>
            <a:r>
              <a:rPr lang="en-US" sz="8600" dirty="0" err="1" smtClean="0"/>
              <a:t>Presiden</a:t>
            </a:r>
            <a:r>
              <a:rPr lang="en-US" sz="8600" dirty="0" smtClean="0"/>
              <a:t> </a:t>
            </a:r>
            <a:r>
              <a:rPr lang="en-US" sz="8600" dirty="0" err="1" smtClean="0"/>
              <a:t>dari</a:t>
            </a:r>
            <a:r>
              <a:rPr lang="en-US" sz="8600" dirty="0" smtClean="0"/>
              <a:t> </a:t>
            </a:r>
            <a:r>
              <a:rPr lang="en-US" sz="8600" dirty="0" err="1" smtClean="0"/>
              <a:t>Keturunan</a:t>
            </a:r>
            <a:r>
              <a:rPr lang="en-US" sz="8600" dirty="0" smtClean="0"/>
              <a:t> </a:t>
            </a:r>
            <a:r>
              <a:rPr lang="en-US" sz="8600" dirty="0" err="1" smtClean="0"/>
              <a:t>keluarga</a:t>
            </a:r>
            <a:r>
              <a:rPr lang="en-US" sz="8600" dirty="0" smtClean="0"/>
              <a:t> yang </a:t>
            </a:r>
            <a:r>
              <a:rPr lang="en-US" sz="8600" dirty="0" err="1" smtClean="0"/>
              <a:t>berkuasa</a:t>
            </a:r>
            <a:r>
              <a:rPr lang="en-US" sz="8600" dirty="0" smtClean="0"/>
              <a:t> </a:t>
            </a:r>
            <a:r>
              <a:rPr lang="en-US" sz="8600" dirty="0"/>
              <a:t> di </a:t>
            </a:r>
            <a:r>
              <a:rPr lang="en-US" sz="8600" dirty="0" err="1"/>
              <a:t>daerah</a:t>
            </a:r>
            <a:r>
              <a:rPr lang="en-US" sz="8600" dirty="0"/>
              <a:t> </a:t>
            </a:r>
            <a:r>
              <a:rPr lang="en-US" sz="8600" dirty="0" err="1"/>
              <a:t>itu</a:t>
            </a:r>
            <a:r>
              <a:rPr lang="en-US" sz="8600" dirty="0"/>
              <a:t> </a:t>
            </a:r>
            <a:r>
              <a:rPr lang="en-US" sz="8600" dirty="0" err="1"/>
              <a:t>pada</a:t>
            </a:r>
            <a:r>
              <a:rPr lang="en-US" sz="8600" dirty="0"/>
              <a:t> </a:t>
            </a:r>
            <a:r>
              <a:rPr lang="en-US" sz="8600" dirty="0" err="1"/>
              <a:t>zaman</a:t>
            </a:r>
            <a:r>
              <a:rPr lang="en-US" sz="8600" dirty="0"/>
              <a:t> </a:t>
            </a:r>
            <a:r>
              <a:rPr lang="en-US" sz="8600" dirty="0" err="1"/>
              <a:t>sebelum</a:t>
            </a:r>
            <a:r>
              <a:rPr lang="en-US" sz="8600" dirty="0"/>
              <a:t> </a:t>
            </a:r>
            <a:r>
              <a:rPr lang="en-US" sz="8600" dirty="0" smtClean="0"/>
              <a:t> </a:t>
            </a:r>
            <a:r>
              <a:rPr lang="en-US" sz="8600" dirty="0" err="1" smtClean="0"/>
              <a:t>Republik</a:t>
            </a:r>
            <a:r>
              <a:rPr lang="en-US" sz="8600" dirty="0" smtClean="0"/>
              <a:t> Indonesia </a:t>
            </a:r>
            <a:r>
              <a:rPr lang="en-US" sz="8600" dirty="0"/>
              <a:t> </a:t>
            </a:r>
            <a:r>
              <a:rPr lang="en-US" sz="8600" dirty="0" err="1"/>
              <a:t>dengan</a:t>
            </a:r>
            <a:r>
              <a:rPr lang="en-US" sz="8600" dirty="0"/>
              <a:t> </a:t>
            </a:r>
            <a:r>
              <a:rPr lang="en-US" sz="8600" dirty="0" err="1"/>
              <a:t>syarat</a:t>
            </a:r>
            <a:r>
              <a:rPr lang="en-US" sz="8600" dirty="0"/>
              <a:t> </a:t>
            </a:r>
            <a:r>
              <a:rPr lang="en-US" sz="8600" dirty="0" err="1"/>
              <a:t>tertentu</a:t>
            </a:r>
            <a:r>
              <a:rPr lang="en-US" sz="8600" dirty="0"/>
              <a:t>. Untuk </a:t>
            </a:r>
            <a:r>
              <a:rPr lang="en-US" sz="8600" dirty="0" err="1" smtClean="0"/>
              <a:t>daerah</a:t>
            </a:r>
            <a:r>
              <a:rPr lang="en-US" sz="8600" dirty="0" smtClean="0"/>
              <a:t> </a:t>
            </a:r>
            <a:r>
              <a:rPr lang="en-US" sz="8600" dirty="0" err="1" smtClean="0"/>
              <a:t>istimewa</a:t>
            </a:r>
            <a:r>
              <a:rPr lang="en-US" sz="8600" dirty="0" smtClean="0"/>
              <a:t> </a:t>
            </a:r>
            <a:r>
              <a:rPr lang="en-US" sz="8600" dirty="0" err="1" smtClean="0"/>
              <a:t>dapat</a:t>
            </a:r>
            <a:r>
              <a:rPr lang="en-US" sz="8600" dirty="0" smtClean="0"/>
              <a:t> </a:t>
            </a:r>
            <a:r>
              <a:rPr lang="en-US" sz="8600" dirty="0" err="1"/>
              <a:t>diangkat</a:t>
            </a:r>
            <a:r>
              <a:rPr lang="en-US" sz="8600" dirty="0"/>
              <a:t> </a:t>
            </a:r>
            <a:r>
              <a:rPr lang="en-US" sz="8600" dirty="0" err="1"/>
              <a:t>seorang</a:t>
            </a:r>
            <a:r>
              <a:rPr lang="en-US" sz="8600" dirty="0"/>
              <a:t> </a:t>
            </a:r>
            <a:r>
              <a:rPr lang="en-US" sz="8600" dirty="0" smtClean="0">
                <a:hlinkClick r:id="rId2" tooltip="Kepala Daerah"/>
              </a:rPr>
              <a:t> </a:t>
            </a:r>
            <a:r>
              <a:rPr lang="en-US" sz="8600" dirty="0" smtClean="0"/>
              <a:t>Wakil Kepala </a:t>
            </a:r>
            <a:r>
              <a:rPr lang="en-US" sz="8600" dirty="0"/>
              <a:t>Daerah Istimewa </a:t>
            </a:r>
            <a:r>
              <a:rPr lang="en-US" sz="8600" dirty="0" err="1" smtClean="0"/>
              <a:t>oleh</a:t>
            </a:r>
            <a:r>
              <a:rPr lang="en-US" sz="8600" dirty="0"/>
              <a:t> </a:t>
            </a:r>
            <a:r>
              <a:rPr lang="en-US" sz="8600" dirty="0" err="1"/>
              <a:t>Presiden</a:t>
            </a:r>
            <a:r>
              <a:rPr lang="en-US" sz="8600" dirty="0"/>
              <a:t> </a:t>
            </a:r>
            <a:r>
              <a:rPr lang="en-US" sz="8600" dirty="0" err="1" smtClean="0"/>
              <a:t>dengan</a:t>
            </a:r>
            <a:r>
              <a:rPr lang="en-US" sz="8600" dirty="0" smtClean="0"/>
              <a:t> </a:t>
            </a:r>
            <a:r>
              <a:rPr lang="en-US" sz="8600" dirty="0" err="1"/>
              <a:t>syarat</a:t>
            </a:r>
            <a:r>
              <a:rPr lang="en-US" sz="8600" dirty="0"/>
              <a:t> yang </a:t>
            </a:r>
            <a:r>
              <a:rPr lang="en-US" sz="8600" dirty="0" err="1"/>
              <a:t>sama</a:t>
            </a:r>
            <a:r>
              <a:rPr lang="en-US" sz="8600" dirty="0"/>
              <a:t> </a:t>
            </a:r>
            <a:r>
              <a:rPr lang="en-US" sz="8600" dirty="0" err="1"/>
              <a:t>dengan</a:t>
            </a:r>
            <a:r>
              <a:rPr lang="en-US" sz="8600" dirty="0"/>
              <a:t> </a:t>
            </a:r>
            <a:r>
              <a:rPr lang="en-US" sz="8600" dirty="0"/>
              <a:t> Kepala Daerah </a:t>
            </a:r>
            <a:r>
              <a:rPr lang="en-US" sz="8600" dirty="0" smtClean="0"/>
              <a:t> Istimewa.</a:t>
            </a:r>
            <a:r>
              <a:rPr lang="en-US" sz="8600" dirty="0"/>
              <a:t> </a:t>
            </a:r>
            <a:r>
              <a:rPr lang="en-US" sz="8600" dirty="0"/>
              <a:t> Wakil Kepala Daerah Istimewa </a:t>
            </a:r>
            <a:r>
              <a:rPr lang="en-US" sz="8600" dirty="0" smtClean="0"/>
              <a:t>adalah </a:t>
            </a:r>
            <a:r>
              <a:rPr lang="en-US" sz="8600" dirty="0" err="1"/>
              <a:t>anggota</a:t>
            </a:r>
            <a:r>
              <a:rPr lang="en-US" sz="8600" dirty="0"/>
              <a:t> </a:t>
            </a:r>
            <a:r>
              <a:rPr lang="en-US" sz="8600" dirty="0" smtClean="0"/>
              <a:t> DPD.</a:t>
            </a:r>
            <a:endParaRPr lang="en-US" sz="8600" dirty="0"/>
          </a:p>
          <a:p>
            <a:pPr marL="514350" lvl="0" indent="-514350">
              <a:buFont typeface="+mj-lt"/>
              <a:buAutoNum type="arabicPeriod"/>
            </a:pPr>
            <a:endParaRPr lang="en-US" sz="8600" dirty="0"/>
          </a:p>
          <a:p>
            <a:endParaRPr lang="en-US" sz="8600" dirty="0"/>
          </a:p>
        </p:txBody>
      </p:sp>
    </p:spTree>
    <p:extLst>
      <p:ext uri="{BB962C8B-B14F-4D97-AF65-F5344CB8AC3E}">
        <p14:creationId xmlns:p14="http://schemas.microsoft.com/office/powerpoint/2010/main" val="3914863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4102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Memperhatikan</a:t>
            </a:r>
            <a:r>
              <a:rPr lang="en-US" sz="2800" dirty="0" smtClean="0"/>
              <a:t> UU No. 22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1948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, </a:t>
            </a:r>
            <a:r>
              <a:rPr lang="en-US" sz="2800" dirty="0" err="1" smtClean="0"/>
              <a:t>mk</a:t>
            </a:r>
            <a:r>
              <a:rPr lang="en-US" sz="2800" dirty="0" smtClean="0"/>
              <a:t> UU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bermaksud</a:t>
            </a:r>
            <a:r>
              <a:rPr lang="en-US" sz="2800" dirty="0" smtClean="0"/>
              <a:t> </a:t>
            </a:r>
            <a:r>
              <a:rPr lang="en-US" sz="2800" dirty="0" err="1" smtClean="0"/>
              <a:t>hendak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isi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Pasal 18 UUD 1945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meletakan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Untuk </a:t>
            </a:r>
            <a:r>
              <a:rPr lang="en-US" sz="2800" dirty="0" err="1" smtClean="0"/>
              <a:t>menyusun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Daerah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hak</a:t>
            </a:r>
            <a:r>
              <a:rPr lang="en-US" sz="2800" dirty="0" smtClean="0"/>
              <a:t> </a:t>
            </a:r>
            <a:r>
              <a:rPr lang="en-US" sz="2800" dirty="0" err="1" smtClean="0"/>
              <a:t>otonomi</a:t>
            </a:r>
            <a:r>
              <a:rPr lang="en-US" sz="2800" dirty="0" smtClean="0"/>
              <a:t> yang </a:t>
            </a:r>
            <a:r>
              <a:rPr lang="en-US" sz="2800" dirty="0" err="1" smtClean="0"/>
              <a:t>rasional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jalan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mempercepat</a:t>
            </a:r>
            <a:r>
              <a:rPr lang="en-US" sz="2800" dirty="0" smtClean="0"/>
              <a:t> </a:t>
            </a:r>
            <a:r>
              <a:rPr lang="en-US" sz="2800" dirty="0" err="1" smtClean="0"/>
              <a:t>kemajuan</a:t>
            </a:r>
            <a:r>
              <a:rPr lang="en-US" sz="2800" dirty="0" smtClean="0"/>
              <a:t> </a:t>
            </a:r>
            <a:r>
              <a:rPr lang="en-US" sz="2800" dirty="0" err="1" smtClean="0"/>
              <a:t>rakyat</a:t>
            </a:r>
            <a:r>
              <a:rPr lang="en-US" sz="2800" dirty="0" smtClean="0"/>
              <a:t> di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 Untuk </a:t>
            </a:r>
            <a:r>
              <a:rPr lang="en-US" sz="2800" dirty="0" err="1" smtClean="0"/>
              <a:t>mengadakan</a:t>
            </a:r>
            <a:r>
              <a:rPr lang="en-US" sz="2800" dirty="0" smtClean="0"/>
              <a:t> </a:t>
            </a:r>
            <a:r>
              <a:rPr lang="en-US" sz="2800" dirty="0" err="1" smtClean="0"/>
              <a:t>tiga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tingkatan</a:t>
            </a:r>
            <a:r>
              <a:rPr lang="en-US" sz="2800" dirty="0" smtClean="0"/>
              <a:t> Daerah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kewenangan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pokoknya</a:t>
            </a:r>
            <a:r>
              <a:rPr lang="en-US" sz="2800" dirty="0" smtClean="0"/>
              <a:t>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undang-undang</a:t>
            </a:r>
            <a:r>
              <a:rPr lang="en-US" sz="2800" dirty="0" smtClean="0"/>
              <a:t>;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Untuk </a:t>
            </a:r>
            <a:r>
              <a:rPr lang="en-US" sz="2800" dirty="0" err="1" smtClean="0"/>
              <a:t>memodernisir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smtClean="0"/>
              <a:t>&amp; </a:t>
            </a:r>
            <a:r>
              <a:rPr lang="en-US" sz="2800" dirty="0" err="1" smtClean="0"/>
              <a:t>mendinamisir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b="1" dirty="0" err="1" smtClean="0"/>
              <a:t>menetapkan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Daerah Tingkat III;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10271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 smtClean="0"/>
              <a:t>Untuk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dualistis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Rakyat Daerah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Pemerintah Daerah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Kepala Daerah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Pemerintah Daerah,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Rakyat Daerah (DPRD); </a:t>
            </a:r>
          </a:p>
          <a:p>
            <a:pPr marL="514350" indent="-514350">
              <a:buFont typeface="+mj-lt"/>
              <a:buAutoNum type="alphaLcPeriod" startAt="4"/>
            </a:pPr>
            <a:r>
              <a:rPr lang="en-US" dirty="0" smtClean="0"/>
              <a:t>Untuk </a:t>
            </a:r>
            <a:r>
              <a:rPr lang="en-US" dirty="0" err="1" smtClean="0"/>
              <a:t>memungkinkan</a:t>
            </a:r>
            <a:r>
              <a:rPr lang="en-US" dirty="0" smtClean="0"/>
              <a:t> Daerah-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di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sendiri,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Daerah Istimewa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39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05800" cy="55626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cs typeface="Arial" pitchFamily="34" charset="0"/>
              </a:rPr>
              <a:t>Selanjutnya</a:t>
            </a:r>
            <a:r>
              <a:rPr lang="en-US" sz="2400" dirty="0" smtClean="0">
                <a:cs typeface="Arial" pitchFamily="34" charset="0"/>
              </a:rPr>
              <a:t> UU No. 22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1948 </a:t>
            </a:r>
            <a:r>
              <a:rPr lang="en-US" sz="2400" dirty="0" err="1" smtClean="0">
                <a:cs typeface="Arial" pitchFamily="34" charset="0"/>
              </a:rPr>
              <a:t>bermaksud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menghapus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Pamong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Praja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memberikan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otonomi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sebanyak-banyaknya</a:t>
            </a:r>
            <a:r>
              <a:rPr lang="en-US" sz="2400" dirty="0" smtClean="0">
                <a:cs typeface="Arial" pitchFamily="34" charset="0"/>
              </a:rPr>
              <a:t> (UU </a:t>
            </a:r>
            <a:r>
              <a:rPr lang="en-US" sz="2400" dirty="0" err="1" smtClean="0">
                <a:cs typeface="Arial" pitchFamily="34" charset="0"/>
              </a:rPr>
              <a:t>ini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blm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mempergunakan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istilah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otonomi</a:t>
            </a:r>
            <a:r>
              <a:rPr lang="en-US" sz="2400" dirty="0" smtClean="0">
                <a:cs typeface="Arial" pitchFamily="34" charset="0"/>
              </a:rPr>
              <a:t> "</a:t>
            </a:r>
            <a:r>
              <a:rPr lang="en-US" sz="2400" dirty="0" err="1" smtClean="0">
                <a:cs typeface="Arial" pitchFamily="34" charset="0"/>
              </a:rPr>
              <a:t>seluas-luasnya</a:t>
            </a:r>
            <a:r>
              <a:rPr lang="en-US" sz="2400" dirty="0" smtClean="0">
                <a:cs typeface="Arial" pitchFamily="34" charset="0"/>
              </a:rPr>
              <a:t>") </a:t>
            </a:r>
            <a:r>
              <a:rPr lang="en-US" sz="2400" dirty="0" err="1" smtClean="0">
                <a:cs typeface="Arial" pitchFamily="34" charset="0"/>
              </a:rPr>
              <a:t>kepada</a:t>
            </a:r>
            <a:r>
              <a:rPr lang="en-US" sz="2400" dirty="0" smtClean="0">
                <a:cs typeface="Arial" pitchFamily="34" charset="0"/>
              </a:rPr>
              <a:t> Daerah (</a:t>
            </a:r>
            <a:r>
              <a:rPr lang="en-US" sz="2400" dirty="0" err="1" smtClean="0">
                <a:cs typeface="Arial" pitchFamily="34" charset="0"/>
              </a:rPr>
              <a:t>Penjelasan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angka</a:t>
            </a:r>
            <a:r>
              <a:rPr lang="en-US" sz="2400" dirty="0" smtClean="0">
                <a:cs typeface="Arial" pitchFamily="34" charset="0"/>
              </a:rPr>
              <a:t> III, UU No. 22 </a:t>
            </a:r>
            <a:r>
              <a:rPr lang="en-US" sz="2400" dirty="0" err="1" smtClean="0">
                <a:cs typeface="Arial" pitchFamily="34" charset="0"/>
              </a:rPr>
              <a:t>Th</a:t>
            </a:r>
            <a:r>
              <a:rPr lang="en-US" sz="2400" dirty="0" smtClean="0">
                <a:cs typeface="Arial" pitchFamily="34" charset="0"/>
              </a:rPr>
              <a:t> 1948).</a:t>
            </a:r>
          </a:p>
          <a:p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Istilah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sebanyak-banyaknya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mengandung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arti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beraneka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ragam</a:t>
            </a:r>
            <a:r>
              <a:rPr lang="en-US" sz="2400" dirty="0" smtClean="0">
                <a:cs typeface="Arial" pitchFamily="34" charset="0"/>
              </a:rPr>
              <a:t> urusan </a:t>
            </a:r>
            <a:r>
              <a:rPr lang="en-US" sz="2400" dirty="0" err="1" smtClean="0">
                <a:cs typeface="Arial" pitchFamily="34" charset="0"/>
              </a:rPr>
              <a:t>pemerintahan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sedapat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mungkin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diserahkan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.</a:t>
            </a:r>
          </a:p>
          <a:p>
            <a:r>
              <a:rPr lang="en-US" sz="2400" dirty="0" smtClean="0">
                <a:cs typeface="Arial" pitchFamily="34" charset="0"/>
              </a:rPr>
              <a:t> Otonomi Daerah </a:t>
            </a:r>
            <a:r>
              <a:rPr lang="en-US" sz="2400" dirty="0" err="1" smtClean="0">
                <a:cs typeface="Arial" pitchFamily="34" charset="0"/>
              </a:rPr>
              <a:t>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mencakup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berbagai</a:t>
            </a:r>
            <a:r>
              <a:rPr lang="en-US" sz="2400" dirty="0" smtClean="0">
                <a:cs typeface="Arial" pitchFamily="34" charset="0"/>
              </a:rPr>
              <a:t> urusan </a:t>
            </a:r>
            <a:r>
              <a:rPr lang="en-US" sz="2400" dirty="0" err="1" smtClean="0">
                <a:cs typeface="Arial" pitchFamily="34" charset="0"/>
              </a:rPr>
              <a:t>pemerintahan</a:t>
            </a:r>
            <a:r>
              <a:rPr lang="en-US" sz="2400" dirty="0" smtClean="0">
                <a:cs typeface="Arial" pitchFamily="34" charset="0"/>
              </a:rPr>
              <a:t> yang </a:t>
            </a:r>
            <a:r>
              <a:rPr lang="en-US" sz="2400" dirty="0" err="1" smtClean="0">
                <a:cs typeface="Arial" pitchFamily="34" charset="0"/>
              </a:rPr>
              <a:t>luas</a:t>
            </a:r>
            <a:r>
              <a:rPr lang="en-US" sz="2400" dirty="0" smtClean="0">
                <a:cs typeface="Arial" pitchFamily="34" charset="0"/>
              </a:rPr>
              <a:t>. </a:t>
            </a:r>
            <a:r>
              <a:rPr lang="en-US" sz="2400" dirty="0" err="1" smtClean="0">
                <a:cs typeface="Arial" pitchFamily="34" charset="0"/>
              </a:rPr>
              <a:t>Sehingga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pengertian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otonomi</a:t>
            </a:r>
            <a:r>
              <a:rPr lang="en-US" sz="2400" dirty="0" smtClean="0">
                <a:cs typeface="Arial" pitchFamily="34" charset="0"/>
              </a:rPr>
              <a:t> "</a:t>
            </a:r>
            <a:r>
              <a:rPr lang="en-US" sz="2400" dirty="0" err="1" smtClean="0">
                <a:cs typeface="Arial" pitchFamily="34" charset="0"/>
              </a:rPr>
              <a:t>sebanyak-banyaknya</a:t>
            </a:r>
            <a:r>
              <a:rPr lang="en-US" sz="2400" dirty="0" smtClean="0">
                <a:cs typeface="Arial" pitchFamily="34" charset="0"/>
              </a:rPr>
              <a:t>" </a:t>
            </a:r>
            <a:r>
              <a:rPr lang="en-US" sz="2400" dirty="0" err="1" smtClean="0">
                <a:cs typeface="Arial" pitchFamily="34" charset="0"/>
              </a:rPr>
              <a:t>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dasarnya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sama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"</a:t>
            </a:r>
            <a:r>
              <a:rPr lang="en-US" sz="2400" dirty="0" err="1" smtClean="0">
                <a:cs typeface="Arial" pitchFamily="34" charset="0"/>
              </a:rPr>
              <a:t>otonomi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seluas-luasnya</a:t>
            </a:r>
            <a:r>
              <a:rPr lang="en-US" sz="2400" dirty="0" smtClean="0">
                <a:cs typeface="Arial" pitchFamily="34" charset="0"/>
              </a:rPr>
              <a:t>". </a:t>
            </a:r>
          </a:p>
          <a:p>
            <a:r>
              <a:rPr lang="en-US" sz="2400" dirty="0" smtClean="0">
                <a:cs typeface="Arial" pitchFamily="34" charset="0"/>
              </a:rPr>
              <a:t>Dalam </a:t>
            </a:r>
            <a:r>
              <a:rPr lang="en-US" sz="2400" dirty="0" err="1" smtClean="0">
                <a:cs typeface="Arial" pitchFamily="34" charset="0"/>
              </a:rPr>
              <a:t>hubungan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ini</a:t>
            </a:r>
            <a:r>
              <a:rPr lang="en-US" sz="2400" dirty="0" smtClean="0">
                <a:cs typeface="Arial" pitchFamily="34" charset="0"/>
              </a:rPr>
              <a:t> UU No. 22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1948 </a:t>
            </a:r>
            <a:r>
              <a:rPr lang="en-US" sz="2400" dirty="0" err="1" smtClean="0">
                <a:cs typeface="Arial" pitchFamily="34" charset="0"/>
              </a:rPr>
              <a:t>meletakkan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titik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otonomi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Desa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lain </a:t>
            </a:r>
            <a:r>
              <a:rPr lang="en-US" sz="2400" dirty="0" err="1" smtClean="0">
                <a:cs typeface="Arial" pitchFamily="34" charset="0"/>
              </a:rPr>
              <a:t>setingkat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Desa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dasar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pemikiran</a:t>
            </a:r>
            <a:r>
              <a:rPr lang="en-US" sz="2400" dirty="0" smtClean="0">
                <a:cs typeface="Arial" pitchFamily="34" charset="0"/>
              </a:rPr>
              <a:t> Pasal 33 UUD 1945. </a:t>
            </a:r>
            <a:endParaRPr lang="en-US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593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638800"/>
          </a:xfrm>
        </p:spPr>
        <p:txBody>
          <a:bodyPr>
            <a:normAutofit fontScale="92500"/>
          </a:bodyPr>
          <a:lstStyle/>
          <a:p>
            <a:r>
              <a:rPr lang="en-US" sz="2400" dirty="0" err="1" smtClean="0"/>
              <a:t>Segi</a:t>
            </a:r>
            <a:r>
              <a:rPr lang="en-US" sz="2400" dirty="0" smtClean="0"/>
              <a:t> lain yang </a:t>
            </a:r>
            <a:r>
              <a:rPr lang="en-US" sz="2400" dirty="0" err="1" smtClean="0"/>
              <a:t>membedakan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UU No. 1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1945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UU No. 22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1948 adalah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Pemerintahan di Daerah. </a:t>
            </a:r>
          </a:p>
          <a:p>
            <a:r>
              <a:rPr lang="en-US" sz="2400" dirty="0" smtClean="0"/>
              <a:t>UU No. 1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1945 </a:t>
            </a:r>
            <a:r>
              <a:rPr lang="en-US" sz="2400" dirty="0" err="1" smtClean="0"/>
              <a:t>membedakan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macam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, </a:t>
            </a:r>
            <a:r>
              <a:rPr lang="en-US" sz="2400" dirty="0" err="1" smtClean="0"/>
              <a:t>yakni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Pemerintahan Daerah </a:t>
            </a:r>
            <a:r>
              <a:rPr lang="en-US" sz="2400" dirty="0" err="1" smtClean="0"/>
              <a:t>Otonom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Pemerintahan </a:t>
            </a:r>
            <a:r>
              <a:rPr lang="en-US" sz="2400" dirty="0" err="1" smtClean="0"/>
              <a:t>Administratif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Sedangkan UU No. 22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1948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mengenal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macam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, </a:t>
            </a:r>
            <a:r>
              <a:rPr lang="en-US" sz="2400" dirty="0" err="1" smtClean="0"/>
              <a:t>yakni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Pemerintahan Daerah </a:t>
            </a:r>
            <a:r>
              <a:rPr lang="en-US" sz="2400" dirty="0" err="1" smtClean="0"/>
              <a:t>Otonom</a:t>
            </a:r>
            <a:r>
              <a:rPr lang="en-US" sz="2400" dirty="0" smtClean="0"/>
              <a:t>. Dengan kata lain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diatur</a:t>
            </a:r>
            <a:r>
              <a:rPr lang="en-US" sz="2400" dirty="0" smtClean="0"/>
              <a:t> UU No. 22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1948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bsistem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asas</a:t>
            </a:r>
            <a:r>
              <a:rPr lang="en-US" sz="2400" dirty="0" smtClean="0"/>
              <a:t>  </a:t>
            </a:r>
            <a:r>
              <a:rPr lang="en-US" sz="2400" dirty="0" err="1" smtClean="0"/>
              <a:t>desentralisasi</a:t>
            </a:r>
            <a:r>
              <a:rPr lang="en-US" sz="2400" dirty="0" smtClean="0"/>
              <a:t> </a:t>
            </a:r>
            <a:r>
              <a:rPr lang="en-US" sz="2400" dirty="0" smtClean="0"/>
              <a:t>d an  </a:t>
            </a:r>
            <a:r>
              <a:rPr lang="en-US" sz="2400" dirty="0" err="1" smtClean="0"/>
              <a:t>medebewind</a:t>
            </a:r>
            <a:endParaRPr lang="en-US" sz="2400" dirty="0" smtClean="0"/>
          </a:p>
          <a:p>
            <a:r>
              <a:rPr lang="en-US" sz="2400" dirty="0" err="1"/>
              <a:t>Penjelasan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b="1" dirty="0"/>
              <a:t>UU No. 22 </a:t>
            </a:r>
            <a:r>
              <a:rPr lang="en-US" sz="2400" b="1" dirty="0" err="1"/>
              <a:t>Tahun</a:t>
            </a:r>
            <a:r>
              <a:rPr lang="en-US" sz="2400" b="1" dirty="0"/>
              <a:t> 1948 </a:t>
            </a:r>
            <a:r>
              <a:rPr lang="en-US" sz="2400" dirty="0" err="1"/>
              <a:t>menyebutkan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b="1" dirty="0"/>
              <a:t>Pemerintahan Daerah </a:t>
            </a:r>
            <a:r>
              <a:rPr lang="en-US" sz="2400" b="1" dirty="0" err="1"/>
              <a:t>terdiri</a:t>
            </a:r>
            <a:r>
              <a:rPr lang="en-US" sz="2400" b="1" dirty="0"/>
              <a:t> </a:t>
            </a:r>
            <a:r>
              <a:rPr lang="en-US" sz="2400" b="1" dirty="0" smtClean="0"/>
              <a:t>:</a:t>
            </a:r>
            <a:endParaRPr lang="en-US" sz="2400" b="1" dirty="0"/>
          </a:p>
          <a:p>
            <a:pPr marL="514350" indent="-514350">
              <a:buFont typeface="+mj-lt"/>
              <a:buAutoNum type="alphaLcPeriod"/>
            </a:pPr>
            <a:r>
              <a:rPr lang="en-US" sz="2400" dirty="0"/>
              <a:t> Pemerintahan Daerah yang </a:t>
            </a:r>
            <a:r>
              <a:rPr lang="en-US" sz="2400" dirty="0" err="1"/>
              <a:t>disandarkan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b="1" dirty="0" err="1"/>
              <a:t>hak</a:t>
            </a:r>
            <a:r>
              <a:rPr lang="en-US" sz="2400" b="1" dirty="0"/>
              <a:t> </a:t>
            </a:r>
            <a:r>
              <a:rPr lang="en-US" sz="2400" b="1" dirty="0" err="1"/>
              <a:t>otonom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/>
              <a:t> Pemerintahan Daerah yang </a:t>
            </a:r>
            <a:r>
              <a:rPr lang="en-US" sz="2400" dirty="0" err="1"/>
              <a:t>disandarkan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b="1" dirty="0" err="1"/>
              <a:t>hak</a:t>
            </a:r>
            <a:r>
              <a:rPr lang="en-US" sz="2400" b="1" dirty="0"/>
              <a:t> </a:t>
            </a:r>
            <a:r>
              <a:rPr lang="en-US" sz="2400" b="1" dirty="0" err="1"/>
              <a:t>medebewind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7732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 </a:t>
            </a:r>
            <a:r>
              <a:rPr lang="en-US" sz="9600" dirty="0" err="1" smtClean="0"/>
              <a:t>Undang</a:t>
            </a:r>
            <a:r>
              <a:rPr lang="en-US" sz="9600" dirty="0" smtClean="0"/>
              <a:t> –</a:t>
            </a:r>
            <a:r>
              <a:rPr lang="en-US" sz="9600" dirty="0" err="1" smtClean="0"/>
              <a:t>Undang</a:t>
            </a:r>
            <a:r>
              <a:rPr lang="en-US" sz="9600" dirty="0" smtClean="0"/>
              <a:t> No</a:t>
            </a:r>
            <a:r>
              <a:rPr lang="en-US" sz="9600" dirty="0"/>
              <a:t>. 22 </a:t>
            </a:r>
            <a:r>
              <a:rPr lang="en-US" sz="9600" dirty="0" err="1"/>
              <a:t>Tahun</a:t>
            </a:r>
            <a:r>
              <a:rPr lang="en-US" sz="9600" dirty="0"/>
              <a:t> 1948 </a:t>
            </a:r>
            <a:r>
              <a:rPr lang="en-US" sz="9600" dirty="0" err="1"/>
              <a:t>disusun</a:t>
            </a:r>
            <a:r>
              <a:rPr lang="en-US" sz="9600" dirty="0"/>
              <a:t> </a:t>
            </a:r>
            <a:r>
              <a:rPr lang="en-US" sz="9600" dirty="0" err="1"/>
              <a:t>berdasarkan</a:t>
            </a:r>
            <a:r>
              <a:rPr lang="en-US" sz="9600" dirty="0"/>
              <a:t> </a:t>
            </a:r>
            <a:r>
              <a:rPr lang="en-US" sz="9600" dirty="0" err="1" smtClean="0"/>
              <a:t>pada</a:t>
            </a:r>
            <a:r>
              <a:rPr lang="en-US" sz="9600" dirty="0" smtClean="0"/>
              <a:t> </a:t>
            </a:r>
            <a:r>
              <a:rPr lang="en-US" sz="9600" dirty="0" err="1" smtClean="0"/>
              <a:t>konstitusi</a:t>
            </a:r>
            <a:r>
              <a:rPr lang="en-US" sz="9600" dirty="0" smtClean="0"/>
              <a:t> </a:t>
            </a:r>
            <a:r>
              <a:rPr lang="en-US" sz="9600" dirty="0" err="1" smtClean="0"/>
              <a:t>Republik</a:t>
            </a:r>
            <a:r>
              <a:rPr lang="en-US" sz="9600" dirty="0" smtClean="0"/>
              <a:t> </a:t>
            </a:r>
            <a:r>
              <a:rPr lang="en-US" sz="9600" dirty="0"/>
              <a:t>  pasal 18</a:t>
            </a:r>
            <a:r>
              <a:rPr lang="en-US" sz="9600" baseline="30000" dirty="0">
                <a:hlinkClick r:id="rId2"/>
              </a:rPr>
              <a:t>[3</a:t>
            </a:r>
            <a:r>
              <a:rPr lang="en-US" sz="9600" baseline="30000" dirty="0" smtClean="0">
                <a:hlinkClick r:id="rId2"/>
              </a:rPr>
              <a:t>]</a:t>
            </a:r>
            <a:r>
              <a:rPr lang="en-US" sz="9600" dirty="0" smtClean="0"/>
              <a:t>.  </a:t>
            </a:r>
            <a:r>
              <a:rPr lang="en-US" sz="9600" dirty="0" err="1"/>
              <a:t>Pada</a:t>
            </a:r>
            <a:r>
              <a:rPr lang="en-US" sz="9600" dirty="0"/>
              <a:t> </a:t>
            </a:r>
            <a:r>
              <a:rPr lang="en-US" sz="9600" dirty="0" err="1"/>
              <a:t>mulanya</a:t>
            </a:r>
            <a:r>
              <a:rPr lang="en-US" sz="9600" dirty="0"/>
              <a:t> UU </a:t>
            </a:r>
            <a:r>
              <a:rPr lang="en-US" sz="9600" dirty="0" err="1"/>
              <a:t>ini</a:t>
            </a:r>
            <a:r>
              <a:rPr lang="en-US" sz="9600" dirty="0"/>
              <a:t> </a:t>
            </a:r>
            <a:r>
              <a:rPr lang="en-US" sz="9600" dirty="0" err="1"/>
              <a:t>mengatur</a:t>
            </a:r>
            <a:r>
              <a:rPr lang="en-US" sz="9600" dirty="0"/>
              <a:t> </a:t>
            </a:r>
            <a:r>
              <a:rPr lang="en-US" sz="9600" dirty="0" err="1"/>
              <a:t>pokok-pokok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daerah</a:t>
            </a:r>
            <a:r>
              <a:rPr lang="en-US" sz="9600" dirty="0"/>
              <a:t> di </a:t>
            </a:r>
            <a:r>
              <a:rPr lang="en-US" sz="9600" dirty="0" err="1"/>
              <a:t>wilayah</a:t>
            </a:r>
            <a:r>
              <a:rPr lang="en-US" sz="9600" dirty="0"/>
              <a:t> </a:t>
            </a:r>
            <a:r>
              <a:rPr lang="en-US" sz="9600" dirty="0" smtClean="0"/>
              <a:t> Indonesia  yang </a:t>
            </a:r>
            <a:r>
              <a:rPr lang="en-US" sz="9600" dirty="0" err="1"/>
              <a:t>tersisa</a:t>
            </a:r>
            <a:r>
              <a:rPr lang="en-US" sz="9600" dirty="0"/>
              <a:t> </a:t>
            </a:r>
            <a:r>
              <a:rPr lang="en-US" sz="9600" dirty="0" err="1"/>
              <a:t>yaitu</a:t>
            </a:r>
            <a:r>
              <a:rPr lang="en-US" sz="9600" dirty="0" smtClean="0"/>
              <a:t>:</a:t>
            </a:r>
          </a:p>
          <a:p>
            <a:r>
              <a:rPr lang="en-US" sz="9600" dirty="0" smtClean="0"/>
              <a:t>A. </a:t>
            </a:r>
            <a:r>
              <a:rPr lang="en-US" sz="9600" dirty="0" smtClean="0"/>
              <a:t> </a:t>
            </a:r>
            <a:r>
              <a:rPr lang="en-US" sz="9600" b="1" dirty="0"/>
              <a:t>Wilayah </a:t>
            </a:r>
            <a:r>
              <a:rPr lang="en-US" sz="9600" b="1" dirty="0" smtClean="0"/>
              <a:t> Sumatera meliputi</a:t>
            </a:r>
            <a:r>
              <a:rPr lang="en-US" sz="9600" b="1" dirty="0"/>
              <a:t>:</a:t>
            </a:r>
            <a:r>
              <a:rPr lang="en-US" sz="9600" dirty="0"/>
              <a:t> </a:t>
            </a:r>
            <a:r>
              <a:rPr lang="en-US" sz="9600" dirty="0" smtClean="0"/>
              <a:t> Aceh,,</a:t>
            </a:r>
            <a:r>
              <a:rPr lang="en-US" sz="9600" dirty="0"/>
              <a:t> </a:t>
            </a:r>
            <a:r>
              <a:rPr lang="en-US" sz="9600" dirty="0"/>
              <a:t> Sumatera </a:t>
            </a:r>
            <a:r>
              <a:rPr lang="en-US" sz="9600" dirty="0" smtClean="0"/>
              <a:t> Utara </a:t>
            </a:r>
            <a:r>
              <a:rPr lang="en-US" sz="9600" dirty="0" err="1" smtClean="0"/>
              <a:t>bagian</a:t>
            </a:r>
            <a:r>
              <a:rPr lang="en-US" sz="9600" dirty="0" smtClean="0"/>
              <a:t> </a:t>
            </a:r>
            <a:r>
              <a:rPr lang="en-US" sz="9600" dirty="0" err="1" smtClean="0"/>
              <a:t>barat</a:t>
            </a:r>
            <a:r>
              <a:rPr lang="en-US" sz="9600" dirty="0" smtClean="0"/>
              <a:t>,</a:t>
            </a:r>
            <a:r>
              <a:rPr lang="en-US" sz="9600" dirty="0" smtClean="0"/>
              <a:t>,</a:t>
            </a:r>
            <a:r>
              <a:rPr lang="en-US" sz="9600" dirty="0"/>
              <a:t> </a:t>
            </a:r>
            <a:r>
              <a:rPr lang="en-US" sz="9600" dirty="0"/>
              <a:t> Sumatera </a:t>
            </a:r>
            <a:r>
              <a:rPr lang="en-US" sz="9600" dirty="0" smtClean="0"/>
              <a:t>Barat,</a:t>
            </a:r>
            <a:r>
              <a:rPr lang="en-US" sz="9600" dirty="0" smtClean="0"/>
              <a:t>,</a:t>
            </a:r>
            <a:r>
              <a:rPr lang="en-US" sz="9600" dirty="0"/>
              <a:t> </a:t>
            </a:r>
            <a:r>
              <a:rPr lang="en-US" sz="9600" dirty="0" smtClean="0"/>
              <a:t>Riau, Jambi,</a:t>
            </a:r>
            <a:r>
              <a:rPr lang="en-US" sz="9600" dirty="0"/>
              <a:t> </a:t>
            </a:r>
            <a:r>
              <a:rPr lang="en-US" sz="9600" dirty="0" err="1" smtClean="0"/>
              <a:t>S</a:t>
            </a:r>
            <a:r>
              <a:rPr lang="en-US" sz="9600" dirty="0" err="1" smtClean="0"/>
              <a:t>Sumatera</a:t>
            </a:r>
            <a:r>
              <a:rPr lang="en-US" sz="9600" dirty="0" smtClean="0"/>
              <a:t>  Selatan </a:t>
            </a:r>
            <a:r>
              <a:rPr lang="en-US" sz="9600" dirty="0" err="1" smtClean="0"/>
              <a:t>bagian</a:t>
            </a:r>
            <a:r>
              <a:rPr lang="en-US" sz="9600" dirty="0" smtClean="0"/>
              <a:t> Utara  </a:t>
            </a:r>
            <a:r>
              <a:rPr lang="en-US" sz="9600" dirty="0" err="1" smtClean="0"/>
              <a:t>dan</a:t>
            </a:r>
            <a:r>
              <a:rPr lang="en-US" sz="9600" dirty="0" smtClean="0"/>
              <a:t> Barat , Bengkulu </a:t>
            </a:r>
            <a:r>
              <a:rPr lang="en-US" sz="9600" dirty="0" err="1" smtClean="0"/>
              <a:t>dan</a:t>
            </a:r>
            <a:r>
              <a:rPr lang="en-US" sz="9600" dirty="0" smtClean="0"/>
              <a:t> Lampung .</a:t>
            </a:r>
          </a:p>
          <a:p>
            <a:pPr marL="0" indent="0">
              <a:buNone/>
            </a:pPr>
            <a:endParaRPr lang="en-US" sz="9600" dirty="0" smtClean="0"/>
          </a:p>
          <a:p>
            <a:r>
              <a:rPr lang="en-US" sz="9600" dirty="0" smtClean="0"/>
              <a:t> </a:t>
            </a:r>
            <a:r>
              <a:rPr lang="en-US" sz="9600" b="1" dirty="0" smtClean="0"/>
              <a:t>B</a:t>
            </a:r>
            <a:r>
              <a:rPr lang="en-US" sz="9600" dirty="0"/>
              <a:t>. </a:t>
            </a:r>
            <a:r>
              <a:rPr lang="en-US" sz="9600" b="1" dirty="0"/>
              <a:t>Wilayah </a:t>
            </a:r>
            <a:r>
              <a:rPr lang="en-US" sz="9600" b="1" dirty="0" err="1" smtClean="0"/>
              <a:t>Jawa</a:t>
            </a:r>
            <a:r>
              <a:rPr lang="en-US" sz="9600" b="1" dirty="0" smtClean="0"/>
              <a:t> </a:t>
            </a:r>
            <a:r>
              <a:rPr lang="en-US" sz="9600" b="1" dirty="0"/>
              <a:t> meliputi</a:t>
            </a:r>
            <a:r>
              <a:rPr lang="en-US" sz="9600" dirty="0"/>
              <a:t>: </a:t>
            </a:r>
            <a:r>
              <a:rPr lang="en-US" sz="9600" dirty="0" smtClean="0"/>
              <a:t> </a:t>
            </a:r>
            <a:r>
              <a:rPr lang="en-US" sz="9600" dirty="0" err="1" smtClean="0"/>
              <a:t>Banten</a:t>
            </a:r>
            <a:r>
              <a:rPr lang="en-US" sz="9600" dirty="0" smtClean="0"/>
              <a:t> </a:t>
            </a:r>
            <a:r>
              <a:rPr lang="en-US" sz="9600" dirty="0"/>
              <a:t> </a:t>
            </a:r>
            <a:r>
              <a:rPr lang="en-US" sz="9600" dirty="0"/>
              <a:t> </a:t>
            </a:r>
            <a:r>
              <a:rPr lang="en-US" sz="9600" dirty="0" err="1"/>
              <a:t>Jawa</a:t>
            </a:r>
            <a:r>
              <a:rPr lang="en-US" sz="9600" dirty="0"/>
              <a:t> </a:t>
            </a:r>
            <a:r>
              <a:rPr lang="en-US" sz="9600" dirty="0" smtClean="0"/>
              <a:t> Tengah </a:t>
            </a:r>
            <a:r>
              <a:rPr lang="en-US" sz="9600" dirty="0" err="1" smtClean="0"/>
              <a:t>bagian</a:t>
            </a:r>
            <a:r>
              <a:rPr lang="en-US" sz="9600" dirty="0" smtClean="0"/>
              <a:t> </a:t>
            </a:r>
            <a:r>
              <a:rPr lang="en-US" sz="9600" dirty="0" err="1" smtClean="0"/>
              <a:t>Timur</a:t>
            </a:r>
            <a:r>
              <a:rPr lang="en-US" sz="9600" dirty="0" smtClean="0"/>
              <a:t>, Yogyakarta</a:t>
            </a:r>
            <a:r>
              <a:rPr lang="en-US" sz="9600" dirty="0" smtClean="0"/>
              <a:t>, </a:t>
            </a:r>
            <a:r>
              <a:rPr lang="en-US" sz="9600" dirty="0" err="1"/>
              <a:t>dan</a:t>
            </a:r>
            <a:r>
              <a:rPr lang="en-US" sz="9600" dirty="0"/>
              <a:t> </a:t>
            </a:r>
            <a:r>
              <a:rPr lang="en-US" sz="9600" dirty="0"/>
              <a:t> </a:t>
            </a:r>
            <a:r>
              <a:rPr lang="en-US" sz="9600" dirty="0" err="1"/>
              <a:t>Jawa</a:t>
            </a:r>
            <a:r>
              <a:rPr lang="en-US" sz="9600" dirty="0"/>
              <a:t> </a:t>
            </a:r>
            <a:r>
              <a:rPr lang="en-US" sz="9600" dirty="0" err="1" smtClean="0"/>
              <a:t>Timur</a:t>
            </a:r>
            <a:r>
              <a:rPr lang="en-US" sz="9600" dirty="0" smtClean="0"/>
              <a:t> </a:t>
            </a:r>
            <a:r>
              <a:rPr lang="en-US" sz="9600" dirty="0" err="1" smtClean="0"/>
              <a:t>bagian</a:t>
            </a:r>
            <a:r>
              <a:rPr lang="en-US" sz="9600" dirty="0" smtClean="0"/>
              <a:t> Barat ( Daerah </a:t>
            </a:r>
            <a:r>
              <a:rPr lang="en-US" sz="9600" dirty="0" err="1" smtClean="0"/>
              <a:t>Mataraman</a:t>
            </a:r>
            <a:r>
              <a:rPr lang="en-US" sz="9600" dirty="0" smtClean="0"/>
              <a:t> )</a:t>
            </a:r>
            <a:endParaRPr lang="en-US" sz="9600" dirty="0"/>
          </a:p>
          <a:p>
            <a:r>
              <a:rPr lang="en-US" sz="9600" dirty="0" err="1"/>
              <a:t>Setelah</a:t>
            </a:r>
            <a:r>
              <a:rPr lang="en-US" sz="9600" dirty="0"/>
              <a:t> </a:t>
            </a:r>
            <a:r>
              <a:rPr lang="en-US" sz="9600" dirty="0" err="1"/>
              <a:t>pembentukan</a:t>
            </a:r>
            <a:r>
              <a:rPr lang="en-US" sz="9600" dirty="0"/>
              <a:t> </a:t>
            </a:r>
            <a:r>
              <a:rPr lang="en-US" sz="9600" dirty="0" err="1"/>
              <a:t>Republik</a:t>
            </a:r>
            <a:r>
              <a:rPr lang="en-US" sz="9600" dirty="0"/>
              <a:t> III </a:t>
            </a:r>
            <a:r>
              <a:rPr lang="en-US" sz="9600" dirty="0" err="1"/>
              <a:t>pada</a:t>
            </a:r>
            <a:r>
              <a:rPr lang="en-US" sz="9600" dirty="0"/>
              <a:t> </a:t>
            </a:r>
            <a:r>
              <a:rPr lang="en-US" sz="9600" dirty="0" smtClean="0"/>
              <a:t>15 </a:t>
            </a:r>
            <a:r>
              <a:rPr lang="en-US" sz="9600" dirty="0" err="1" smtClean="0"/>
              <a:t>Agustus</a:t>
            </a:r>
            <a:r>
              <a:rPr lang="en-US" sz="9600" dirty="0" smtClean="0"/>
              <a:t> 1950 </a:t>
            </a:r>
            <a:r>
              <a:rPr lang="en-US" sz="9600" dirty="0"/>
              <a:t> UU </a:t>
            </a:r>
            <a:r>
              <a:rPr lang="en-US" sz="9600" dirty="0" err="1"/>
              <a:t>ini</a:t>
            </a:r>
            <a:r>
              <a:rPr lang="en-US" sz="9600" dirty="0"/>
              <a:t> </a:t>
            </a:r>
            <a:r>
              <a:rPr lang="en-US" sz="9600" dirty="0" err="1"/>
              <a:t>berlaku</a:t>
            </a:r>
            <a:r>
              <a:rPr lang="en-US" sz="9600" dirty="0"/>
              <a:t> </a:t>
            </a:r>
            <a:r>
              <a:rPr lang="en-US" sz="9600" dirty="0" err="1"/>
              <a:t>untuk</a:t>
            </a:r>
            <a:r>
              <a:rPr lang="en-US" sz="9600" dirty="0"/>
              <a:t> </a:t>
            </a:r>
            <a:r>
              <a:rPr lang="en-US" sz="9600" dirty="0" err="1"/>
              <a:t>daerah</a:t>
            </a:r>
            <a:r>
              <a:rPr lang="en-US" sz="9600" dirty="0"/>
              <a:t> </a:t>
            </a:r>
            <a:r>
              <a:rPr lang="en-US" sz="9600" dirty="0" err="1" smtClean="0"/>
              <a:t>seluruh</a:t>
            </a:r>
            <a:r>
              <a:rPr lang="en-US" sz="9600" dirty="0" smtClean="0"/>
              <a:t> Sumatera , </a:t>
            </a:r>
            <a:r>
              <a:rPr lang="en-US" sz="9600" dirty="0" err="1" smtClean="0"/>
              <a:t>seluruh</a:t>
            </a:r>
            <a:r>
              <a:rPr lang="en-US" sz="9600" dirty="0" smtClean="0"/>
              <a:t> </a:t>
            </a:r>
            <a:r>
              <a:rPr lang="en-US" sz="9600" dirty="0" err="1" smtClean="0"/>
              <a:t>Jawa</a:t>
            </a:r>
            <a:r>
              <a:rPr lang="en-US" sz="9600" dirty="0" smtClean="0"/>
              <a:t>, </a:t>
            </a:r>
            <a:r>
              <a:rPr lang="en-US" sz="9600" dirty="0" err="1"/>
              <a:t>dan</a:t>
            </a:r>
            <a:r>
              <a:rPr lang="en-US" sz="9600" dirty="0"/>
              <a:t> </a:t>
            </a:r>
            <a:r>
              <a:rPr lang="en-US" sz="9600" dirty="0" err="1" smtClean="0"/>
              <a:t>seluruh</a:t>
            </a:r>
            <a:r>
              <a:rPr lang="en-US" sz="9600" dirty="0" smtClean="0"/>
              <a:t> Kalimantan Sedangkan </a:t>
            </a:r>
            <a:r>
              <a:rPr lang="en-US" sz="9600" dirty="0" err="1"/>
              <a:t>pada</a:t>
            </a:r>
            <a:r>
              <a:rPr lang="en-US" sz="9600" dirty="0"/>
              <a:t> </a:t>
            </a:r>
            <a:r>
              <a:rPr lang="en-US" sz="9600" dirty="0" err="1"/>
              <a:t>daerah-daerah</a:t>
            </a:r>
            <a:r>
              <a:rPr lang="en-US" sz="9600" dirty="0"/>
              <a:t> di </a:t>
            </a:r>
            <a:r>
              <a:rPr lang="en-US" sz="9600" dirty="0" err="1"/>
              <a:t>bekas</a:t>
            </a:r>
            <a:r>
              <a:rPr lang="en-US" sz="9600" dirty="0"/>
              <a:t> </a:t>
            </a:r>
            <a:r>
              <a:rPr lang="en-US" sz="9600" dirty="0" err="1"/>
              <a:t>wilayah</a:t>
            </a:r>
            <a:r>
              <a:rPr lang="en-US" sz="9600" dirty="0"/>
              <a:t> </a:t>
            </a:r>
            <a:r>
              <a:rPr lang="en-US" sz="9600" dirty="0" smtClean="0"/>
              <a:t> Negara Indonesia </a:t>
            </a:r>
            <a:r>
              <a:rPr lang="en-US" sz="9600" dirty="0" err="1" smtClean="0"/>
              <a:t>Timur</a:t>
            </a:r>
            <a:r>
              <a:rPr lang="en-US" sz="9600" dirty="0" smtClean="0"/>
              <a:t> </a:t>
            </a:r>
            <a:r>
              <a:rPr lang="en-US" sz="9600" dirty="0"/>
              <a:t> </a:t>
            </a:r>
            <a:r>
              <a:rPr lang="en-US" sz="9600" dirty="0" err="1"/>
              <a:t>yaitu</a:t>
            </a:r>
            <a:r>
              <a:rPr lang="en-US" sz="9600" dirty="0"/>
              <a:t> </a:t>
            </a:r>
            <a:r>
              <a:rPr lang="en-US" sz="9600" dirty="0" smtClean="0"/>
              <a:t> Wilayah Sulawesi,,</a:t>
            </a:r>
            <a:r>
              <a:rPr lang="en-US" sz="9600" dirty="0"/>
              <a:t> </a:t>
            </a:r>
            <a:r>
              <a:rPr lang="en-US" sz="9600" dirty="0" err="1" smtClean="0"/>
              <a:t>wilayah</a:t>
            </a:r>
            <a:r>
              <a:rPr lang="en-US" sz="9600" dirty="0" smtClean="0"/>
              <a:t> Nusa Tenggara </a:t>
            </a:r>
            <a:r>
              <a:rPr lang="en-US" sz="9600" dirty="0" err="1" smtClean="0"/>
              <a:t>dan</a:t>
            </a:r>
            <a:r>
              <a:rPr lang="en-US" sz="9600" dirty="0"/>
              <a:t> </a:t>
            </a:r>
            <a:r>
              <a:rPr lang="en-US" sz="9600" dirty="0" err="1" smtClean="0"/>
              <a:t>wilayah</a:t>
            </a:r>
            <a:r>
              <a:rPr lang="en-US" sz="9600" dirty="0" smtClean="0"/>
              <a:t> Maluku </a:t>
            </a:r>
            <a:r>
              <a:rPr lang="en-US" sz="9600" dirty="0" err="1" smtClean="0"/>
              <a:t>masih</a:t>
            </a:r>
            <a:r>
              <a:rPr lang="en-US" sz="9600" dirty="0" smtClean="0"/>
              <a:t> </a:t>
            </a:r>
            <a:r>
              <a:rPr lang="en-US" sz="9600" dirty="0" err="1"/>
              <a:t>berlaku</a:t>
            </a:r>
            <a:r>
              <a:rPr lang="en-US" sz="9600" dirty="0"/>
              <a:t> UU NIT No. 44 </a:t>
            </a:r>
            <a:r>
              <a:rPr lang="en-US" sz="9600" dirty="0" err="1"/>
              <a:t>Tahun</a:t>
            </a:r>
            <a:r>
              <a:rPr lang="en-US" sz="9600" dirty="0"/>
              <a:t> 1950.</a:t>
            </a:r>
          </a:p>
          <a:p>
            <a:pPr marL="0" indent="0">
              <a:buNone/>
            </a:pPr>
            <a:r>
              <a:rPr lang="en-US" sz="9600" dirty="0"/>
              <a:t> </a:t>
            </a: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644666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/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Undang-undang No 1 </a:t>
            </a:r>
            <a:r>
              <a:rPr lang="en-US" sz="2800" b="1" dirty="0" err="1" smtClean="0">
                <a:solidFill>
                  <a:schemeClr val="tx1"/>
                </a:solidFill>
              </a:rPr>
              <a:t>Tahun</a:t>
            </a:r>
            <a:r>
              <a:rPr lang="en-US" sz="2800" b="1" dirty="0" smtClean="0">
                <a:solidFill>
                  <a:schemeClr val="tx1"/>
                </a:solidFill>
              </a:rPr>
              <a:t> 1945 </a:t>
            </a:r>
            <a:r>
              <a:rPr lang="en-US" sz="2800" b="1" dirty="0" err="1" smtClean="0">
                <a:solidFill>
                  <a:schemeClr val="tx1"/>
                </a:solidFill>
              </a:rPr>
              <a:t>tentang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Kedudukan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Komite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Nasional</a:t>
            </a:r>
            <a:r>
              <a:rPr lang="en-US" sz="2800" b="1" dirty="0" smtClean="0">
                <a:solidFill>
                  <a:schemeClr val="tx1"/>
                </a:solidFill>
              </a:rPr>
              <a:t> Daerah</a:t>
            </a:r>
            <a:r>
              <a:rPr lang="en-US" sz="3200" b="1" dirty="0" smtClean="0">
                <a:solidFill>
                  <a:srgbClr val="FF0000"/>
                </a:solidFill>
              </a:rPr>
              <a:t/>
            </a:r>
            <a:br>
              <a:rPr lang="en-US" sz="3200" b="1" dirty="0" smtClean="0">
                <a:solidFill>
                  <a:srgbClr val="FF0000"/>
                </a:solidFill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 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Pemerintahan Daera</a:t>
            </a:r>
            <a:r>
              <a:rPr lang="en-US" dirty="0" smtClean="0">
                <a:cs typeface="Arial" pitchFamily="34" charset="0"/>
              </a:rPr>
              <a:t>h </a:t>
            </a:r>
            <a:r>
              <a:rPr lang="en-US" dirty="0" smtClean="0"/>
              <a:t> 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.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adalah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 </a:t>
            </a:r>
            <a:r>
              <a:rPr lang="en-US" b="1" dirty="0" err="1" smtClean="0"/>
              <a:t>Panitia</a:t>
            </a:r>
            <a:r>
              <a:rPr lang="en-US" b="1" dirty="0" smtClean="0"/>
              <a:t> </a:t>
            </a:r>
            <a:r>
              <a:rPr lang="en-US" b="1" dirty="0" err="1" smtClean="0"/>
              <a:t>Persiapan</a:t>
            </a:r>
            <a:r>
              <a:rPr lang="en-US" b="1" dirty="0" smtClean="0"/>
              <a:t> </a:t>
            </a:r>
            <a:r>
              <a:rPr lang="en-US" b="1" dirty="0" err="1" smtClean="0"/>
              <a:t>Kemerdekaan</a:t>
            </a:r>
            <a:r>
              <a:rPr lang="en-US" b="1" dirty="0" smtClean="0"/>
              <a:t> Indonesia  (PPKI) 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pula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b="1" dirty="0" smtClean="0"/>
              <a:t>UU No 1 </a:t>
            </a:r>
            <a:r>
              <a:rPr lang="en-US" b="1" dirty="0" err="1" smtClean="0"/>
              <a:t>Tahun</a:t>
            </a:r>
            <a:r>
              <a:rPr lang="en-US" b="1" dirty="0" smtClean="0"/>
              <a:t> 1945 </a:t>
            </a:r>
            <a:r>
              <a:rPr lang="en-US" dirty="0" smtClean="0"/>
              <a:t>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 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Komite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Nasional</a:t>
            </a:r>
            <a:r>
              <a:rPr lang="en-US" b="1" dirty="0" smtClean="0">
                <a:solidFill>
                  <a:schemeClr val="tx1"/>
                </a:solidFill>
              </a:rPr>
              <a:t> Daera</a:t>
            </a:r>
            <a:r>
              <a:rPr lang="en-US" b="1" dirty="0" smtClean="0"/>
              <a:t>h (KND)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b="1" dirty="0" smtClean="0"/>
              <a:t>PPKI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rapatnya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 </a:t>
            </a:r>
            <a:r>
              <a:rPr lang="en-US" b="1" dirty="0" smtClean="0"/>
              <a:t>19 </a:t>
            </a:r>
            <a:r>
              <a:rPr lang="en-US" b="1" dirty="0" err="1" smtClean="0"/>
              <a:t>Agustus</a:t>
            </a:r>
            <a:r>
              <a:rPr lang="en-US" b="1" dirty="0" smtClean="0"/>
              <a:t> 1945 </a:t>
            </a:r>
            <a:r>
              <a:rPr lang="en-US" dirty="0" smtClean="0"/>
              <a:t> 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melanjutkan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 </a:t>
            </a:r>
          </a:p>
          <a:p>
            <a:r>
              <a:rPr lang="en-US" b="1" dirty="0" smtClean="0"/>
              <a:t>PPKI </a:t>
            </a:r>
            <a:r>
              <a:rPr lang="en-US" dirty="0" smtClean="0"/>
              <a:t> 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 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Komite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Nasional</a:t>
            </a:r>
            <a:r>
              <a:rPr lang="en-US" b="1" dirty="0" smtClean="0"/>
              <a:t> Daerah   </a:t>
            </a:r>
            <a:r>
              <a:rPr lang="en-US" dirty="0" smtClean="0"/>
              <a:t> 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   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di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 </a:t>
            </a:r>
            <a:r>
              <a:rPr lang="en-US" b="1" dirty="0" smtClean="0"/>
              <a:t>KNI </a:t>
            </a:r>
            <a:r>
              <a:rPr lang="en-US" b="1" dirty="0" err="1" smtClean="0"/>
              <a:t>Pusat</a:t>
            </a:r>
            <a:r>
              <a:rPr lang="en-US" b="1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12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943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Oleh PPKI,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, </a:t>
            </a:r>
            <a:r>
              <a:rPr lang="en-US" sz="2400" b="1" dirty="0" err="1" smtClean="0"/>
              <a:t>wilayah</a:t>
            </a:r>
            <a:r>
              <a:rPr lang="en-US" sz="2400" b="1" dirty="0" smtClean="0"/>
              <a:t> Indonesia </a:t>
            </a:r>
            <a:r>
              <a:rPr lang="en-US" sz="2400" dirty="0" smtClean="0"/>
              <a:t> 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 </a:t>
            </a:r>
            <a:r>
              <a:rPr lang="en-US" sz="2400" b="1" dirty="0" err="1" smtClean="0"/>
              <a:t>provinsi-provinsi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r>
              <a:rPr lang="en-US" sz="2400" dirty="0" err="1" smtClean="0"/>
              <a:t>Tiap-tiap</a:t>
            </a:r>
            <a:r>
              <a:rPr lang="en-US" sz="2400" dirty="0" smtClean="0"/>
              <a:t> </a:t>
            </a:r>
            <a:r>
              <a:rPr lang="en-US" sz="2400" dirty="0" err="1" smtClean="0"/>
              <a:t>provinsi</a:t>
            </a:r>
            <a:r>
              <a:rPr lang="en-US" sz="2400" dirty="0" smtClean="0"/>
              <a:t>  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lagi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 </a:t>
            </a:r>
            <a:r>
              <a:rPr lang="en-US" sz="2400" dirty="0" err="1" smtClean="0"/>
              <a:t>karisidenan</a:t>
            </a:r>
            <a:r>
              <a:rPr lang="en-US" sz="2400" dirty="0" smtClean="0"/>
              <a:t> -  </a:t>
            </a:r>
            <a:r>
              <a:rPr lang="en-US" sz="2400" dirty="0" err="1" smtClean="0"/>
              <a:t>karisidenan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2400" dirty="0" err="1" smtClean="0"/>
              <a:t>Masing</a:t>
            </a:r>
            <a:r>
              <a:rPr lang="en-US" sz="2400" dirty="0" smtClean="0"/>
              <a:t> </a:t>
            </a:r>
            <a:r>
              <a:rPr lang="en-US" sz="2400" dirty="0" err="1" smtClean="0"/>
              <a:t>masing</a:t>
            </a:r>
            <a:r>
              <a:rPr lang="en-US" sz="2400" dirty="0" smtClean="0"/>
              <a:t>  </a:t>
            </a:r>
            <a:r>
              <a:rPr lang="en-US" sz="2400" b="1" dirty="0" err="1" smtClean="0"/>
              <a:t>provinsi</a:t>
            </a:r>
            <a:r>
              <a:rPr lang="en-US" sz="2400" dirty="0" smtClean="0"/>
              <a:t>  </a:t>
            </a:r>
            <a:r>
              <a:rPr lang="en-US" sz="2400" dirty="0" err="1" smtClean="0"/>
              <a:t>dikepalai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b="1" dirty="0" err="1" smtClean="0"/>
              <a:t>Gubernur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smtClean="0"/>
              <a:t>    Sedangkan  </a:t>
            </a:r>
            <a:r>
              <a:rPr lang="en-US" sz="2400" b="1" dirty="0" err="1" smtClean="0"/>
              <a:t>karisidenan</a:t>
            </a:r>
            <a:r>
              <a:rPr lang="en-US" sz="2400" b="1" dirty="0" smtClean="0"/>
              <a:t> </a:t>
            </a:r>
            <a:r>
              <a:rPr lang="en-US" sz="2400" dirty="0" smtClean="0"/>
              <a:t> </a:t>
            </a:r>
            <a:r>
              <a:rPr lang="en-US" sz="2400" dirty="0" err="1" smtClean="0"/>
              <a:t>dikepalai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 </a:t>
            </a:r>
            <a:r>
              <a:rPr lang="en-US" sz="2400" b="1" dirty="0" err="1" smtClean="0"/>
              <a:t>Residen</a:t>
            </a:r>
            <a:r>
              <a:rPr lang="en-US" sz="2400" dirty="0" smtClean="0"/>
              <a:t>.</a:t>
            </a:r>
          </a:p>
          <a:p>
            <a:r>
              <a:rPr lang="en-US" sz="2400" b="1" dirty="0" err="1" smtClean="0"/>
              <a:t>Gubernur</a:t>
            </a:r>
            <a:r>
              <a:rPr lang="en-US" sz="2400" b="1" dirty="0" smtClean="0"/>
              <a:t>  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  </a:t>
            </a:r>
            <a:r>
              <a:rPr lang="en-US" sz="2400" b="1" dirty="0" err="1" smtClean="0"/>
              <a:t>Residen</a:t>
            </a:r>
            <a:r>
              <a:rPr lang="en-US" sz="2400" b="1" dirty="0" smtClean="0"/>
              <a:t> </a:t>
            </a:r>
            <a:r>
              <a:rPr lang="en-US" sz="2400" dirty="0" smtClean="0"/>
              <a:t> 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melaksanakan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dibantu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 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Komite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Nasional</a:t>
            </a:r>
            <a:r>
              <a:rPr lang="en-US" sz="2400" b="1" dirty="0" smtClean="0">
                <a:solidFill>
                  <a:schemeClr val="tx1"/>
                </a:solidFill>
              </a:rPr>
              <a:t> Daera</a:t>
            </a:r>
            <a:r>
              <a:rPr lang="en-US" sz="2400" b="1" dirty="0" smtClean="0"/>
              <a:t>h</a:t>
            </a:r>
            <a:r>
              <a:rPr lang="en-US" sz="2400" dirty="0" smtClean="0"/>
              <a:t>.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susunan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dilanjutkan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kondisi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. Dengan </a:t>
            </a:r>
            <a:r>
              <a:rPr lang="en-US" sz="2400" dirty="0" err="1" smtClean="0"/>
              <a:t>demikian</a:t>
            </a:r>
            <a:r>
              <a:rPr lang="en-US" sz="2400" dirty="0" smtClean="0"/>
              <a:t>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provinsi</a:t>
            </a:r>
            <a:r>
              <a:rPr lang="en-US" sz="2400" b="1" dirty="0" smtClean="0"/>
              <a:t> </a:t>
            </a:r>
            <a:r>
              <a:rPr lang="en-US" sz="2400" dirty="0" smtClean="0"/>
              <a:t> 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karisidenan</a:t>
            </a:r>
            <a:r>
              <a:rPr lang="en-US" sz="2400" b="1" dirty="0" smtClean="0"/>
              <a:t> </a:t>
            </a:r>
            <a:r>
              <a:rPr lang="en-US" sz="2400" dirty="0" smtClean="0"/>
              <a:t>  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  </a:t>
            </a:r>
            <a:r>
              <a:rPr lang="en-US" sz="2400" b="1" dirty="0" err="1" smtClean="0"/>
              <a:t>daerah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administratif</a:t>
            </a:r>
            <a:r>
              <a:rPr lang="en-US" sz="2400" b="1" dirty="0" smtClean="0"/>
              <a:t> </a:t>
            </a:r>
            <a:r>
              <a:rPr lang="en-US" sz="2400" dirty="0" smtClean="0"/>
              <a:t> </a:t>
            </a:r>
            <a:r>
              <a:rPr lang="en-US" sz="2400" b="1" dirty="0" err="1" smtClean="0">
                <a:solidFill>
                  <a:srgbClr val="FF0000"/>
                </a:solidFill>
              </a:rPr>
              <a:t>dan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belum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mendapat</a:t>
            </a:r>
            <a:r>
              <a:rPr lang="en-US" sz="2400" b="1" dirty="0" smtClean="0">
                <a:solidFill>
                  <a:srgbClr val="FF0000"/>
                </a:solidFill>
              </a:rPr>
              <a:t> Otonomi .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336435"/>
              </p:ext>
            </p:extLst>
          </p:nvPr>
        </p:nvGraphicFramePr>
        <p:xfrm>
          <a:off x="914400" y="5105400"/>
          <a:ext cx="6096000" cy="135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Tingkatan</a:t>
                      </a:r>
                      <a:r>
                        <a:rPr lang="en-US" sz="1600" b="1" dirty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wilayah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Nomenklatur</a:t>
                      </a:r>
                      <a:r>
                        <a:rPr lang="en-US" sz="1600" b="1" dirty="0" smtClean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yang </a:t>
                      </a:r>
                      <a:r>
                        <a:rPr lang="en-US" sz="1600" b="1" dirty="0" err="1" smtClean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digunakan</a:t>
                      </a:r>
                      <a:endParaRPr lang="en-US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Tingkatan</a:t>
                      </a:r>
                      <a:r>
                        <a:rPr lang="en-US" sz="1600" b="1" dirty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Atas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Provnsi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Tingkatan</a:t>
                      </a:r>
                      <a:r>
                        <a:rPr lang="en-US" sz="1600" b="1" dirty="0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rgbClr val="202122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Bawah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60" marR="60960" marT="30480" marB="30480" anchor="ctr"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Karisidenan</a:t>
                      </a:r>
                      <a:r>
                        <a:rPr lang="en-US" b="1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5773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9436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Undang-Undang No. 1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1945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mengenai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Dalam UU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Komite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Daerah  (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KND)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diadakan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kecuali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di Daerah Surakarta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Yogyakarta, di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Kresidenan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di Kota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berotonomi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Kabupaten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lain-lain Daerah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dianggap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Menteri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Dalam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Negeri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 Pasal 1).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Komite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Daerah (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KND)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Perwakilan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Rakyat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Dareah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BPRD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dipimpin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Kepala Daerah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tangga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asal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bertentangan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Pemerintah Daerah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(Pasal 2)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Oleh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Komite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dipilih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orang,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sebanyak-banyaknya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5 orang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Executive,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Kepala Daerah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sehari-hari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(Pasal 3).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8528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683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>
            <a:noAutofit/>
          </a:bodyPr>
          <a:lstStyle/>
          <a:p>
            <a:r>
              <a:rPr lang="en-US" sz="2800" dirty="0" smtClean="0"/>
              <a:t>Dalam </a:t>
            </a:r>
            <a:r>
              <a:rPr lang="en-US" sz="2800" dirty="0" err="1" smtClean="0"/>
              <a:t>prakteknya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smtClean="0"/>
              <a:t>Undang-Undang  No</a:t>
            </a:r>
            <a:r>
              <a:rPr lang="en-US" sz="2800" dirty="0" smtClean="0"/>
              <a:t>. 1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1945 </a:t>
            </a:r>
            <a:r>
              <a:rPr lang="en-US" sz="2800" dirty="0" err="1" smtClean="0"/>
              <a:t>menimbulkan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,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Undang-Undang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diberi</a:t>
            </a:r>
            <a:r>
              <a:rPr lang="en-US" sz="2800" dirty="0" smtClean="0"/>
              <a:t> </a:t>
            </a:r>
            <a:r>
              <a:rPr lang="en-US" sz="2800" dirty="0" err="1" smtClean="0"/>
              <a:t>Penjelasan</a:t>
            </a:r>
            <a:r>
              <a:rPr lang="en-US" sz="2800" dirty="0" smtClean="0"/>
              <a:t>.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kesimpang</a:t>
            </a:r>
            <a:r>
              <a:rPr lang="en-US" sz="2800" dirty="0" smtClean="0"/>
              <a:t> </a:t>
            </a:r>
            <a:r>
              <a:rPr lang="en-US" sz="2800" dirty="0" err="1" smtClean="0"/>
              <a:t>siuran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menafsirkan</a:t>
            </a:r>
            <a:r>
              <a:rPr lang="en-US" sz="2800" dirty="0" smtClean="0"/>
              <a:t>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-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termuat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Undang-Undang </a:t>
            </a:r>
            <a:r>
              <a:rPr lang="en-US" sz="2800" dirty="0" err="1" smtClean="0"/>
              <a:t>tersebut</a:t>
            </a:r>
            <a:r>
              <a:rPr lang="en-US" sz="2800" dirty="0" smtClean="0"/>
              <a:t>. </a:t>
            </a:r>
          </a:p>
          <a:p>
            <a:r>
              <a:rPr lang="sv-SE" sz="2800" dirty="0" smtClean="0"/>
              <a:t>Akhirnya Kementerian dalam negeri memberikan </a:t>
            </a:r>
            <a:r>
              <a:rPr lang="en-US" sz="2800" dirty="0" err="1" smtClean="0"/>
              <a:t>penjelasan</a:t>
            </a:r>
            <a:r>
              <a:rPr lang="en-US" sz="2800" dirty="0" smtClean="0"/>
              <a:t> </a:t>
            </a:r>
            <a:r>
              <a:rPr lang="en-US" sz="2800" dirty="0" err="1" smtClean="0"/>
              <a:t>tertulis</a:t>
            </a:r>
            <a:r>
              <a:rPr lang="en-US" sz="2800" dirty="0" smtClean="0"/>
              <a:t> 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Undang</a:t>
            </a:r>
            <a:r>
              <a:rPr lang="en-US" sz="2800" dirty="0" smtClean="0"/>
              <a:t> - </a:t>
            </a:r>
            <a:r>
              <a:rPr lang="en-US" sz="2800" dirty="0" err="1" smtClean="0"/>
              <a:t>Undan</a:t>
            </a:r>
            <a:r>
              <a:rPr lang="en-US" sz="2800" dirty="0" smtClean="0"/>
              <a:t> No</a:t>
            </a:r>
            <a:r>
              <a:rPr lang="en-US" sz="2800" dirty="0" smtClean="0"/>
              <a:t>. 1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1945 yang </a:t>
            </a:r>
            <a:r>
              <a:rPr lang="en-US" sz="2800" dirty="0" err="1" smtClean="0"/>
              <a:t>memuat</a:t>
            </a:r>
            <a:r>
              <a:rPr lang="en-US" sz="2800" dirty="0" smtClean="0"/>
              <a:t> </a:t>
            </a:r>
            <a:r>
              <a:rPr lang="en-US" sz="2800" dirty="0" err="1" smtClean="0"/>
              <a:t>keterangan</a:t>
            </a:r>
            <a:r>
              <a:rPr lang="en-US" sz="2800" dirty="0" smtClean="0"/>
              <a:t> </a:t>
            </a:r>
            <a:r>
              <a:rPr lang="en-US" sz="2800" dirty="0" smtClean="0"/>
              <a:t>- </a:t>
            </a:r>
            <a:r>
              <a:rPr lang="en-US" sz="2800" dirty="0" err="1" smtClean="0"/>
              <a:t>keterangan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diadakannya</a:t>
            </a:r>
            <a:r>
              <a:rPr lang="en-US" sz="2800" dirty="0" smtClean="0"/>
              <a:t> Undang-Undang No. 1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1945. </a:t>
            </a:r>
          </a:p>
        </p:txBody>
      </p:sp>
    </p:spTree>
    <p:extLst>
      <p:ext uri="{BB962C8B-B14F-4D97-AF65-F5344CB8AC3E}">
        <p14:creationId xmlns:p14="http://schemas.microsoft.com/office/powerpoint/2010/main" val="2932529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Tujuan yang </a:t>
            </a:r>
            <a:r>
              <a:rPr lang="en-US" sz="2800" dirty="0" err="1" smtClean="0"/>
              <a:t>pertama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diadakannya</a:t>
            </a:r>
            <a:r>
              <a:rPr lang="en-US" sz="2800" dirty="0" smtClean="0"/>
              <a:t> UU </a:t>
            </a:r>
            <a:r>
              <a:rPr lang="en-US" sz="2800" dirty="0" err="1" smtClean="0"/>
              <a:t>ini</a:t>
            </a:r>
            <a:r>
              <a:rPr lang="en-US" sz="2800" dirty="0" smtClean="0"/>
              <a:t> adalah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menarik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tangan</a:t>
            </a:r>
            <a:r>
              <a:rPr lang="en-US" sz="2800" dirty="0" smtClean="0"/>
              <a:t> </a:t>
            </a:r>
            <a:r>
              <a:rPr lang="en-US" sz="2800" dirty="0" err="1" smtClean="0"/>
              <a:t>Komite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Daerah (KND) dg pertimbangan2 </a:t>
            </a:r>
            <a:r>
              <a:rPr lang="en-US" sz="2800" dirty="0" err="1" smtClean="0"/>
              <a:t>sbb</a:t>
            </a:r>
            <a:r>
              <a:rPr lang="en-US" sz="2800" dirty="0" smtClean="0"/>
              <a:t>: 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Semua </a:t>
            </a:r>
            <a:r>
              <a:rPr lang="en-US" sz="2800" dirty="0" smtClean="0"/>
              <a:t>KND </a:t>
            </a:r>
            <a:r>
              <a:rPr lang="en-US" sz="2800" dirty="0" err="1" smtClean="0"/>
              <a:t>dibentuk</a:t>
            </a:r>
            <a:r>
              <a:rPr lang="en-US" sz="2800" dirty="0" smtClean="0"/>
              <a:t>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pembantu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dmasa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, </a:t>
            </a:r>
            <a:r>
              <a:rPr lang="en-US" sz="2800" dirty="0" err="1" smtClean="0"/>
              <a:t>pangrehpraja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smtClean="0"/>
              <a:t>&amp; </a:t>
            </a:r>
            <a:r>
              <a:rPr lang="en-US" sz="2800" dirty="0" err="1" smtClean="0"/>
              <a:t>polisi</a:t>
            </a:r>
            <a:r>
              <a:rPr lang="en-US" sz="2800" dirty="0" smtClean="0"/>
              <a:t> &amp; alat2-pmerintahan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 </a:t>
            </a:r>
            <a:r>
              <a:rPr lang="en-US" sz="2800" dirty="0" err="1" smtClean="0"/>
              <a:t>masih</a:t>
            </a:r>
            <a:r>
              <a:rPr lang="en-US" sz="2800" dirty="0" smtClean="0"/>
              <a:t> </a:t>
            </a:r>
            <a:r>
              <a:rPr lang="en-US" sz="2800" dirty="0" err="1" smtClean="0"/>
              <a:t>ditangan</a:t>
            </a:r>
            <a:r>
              <a:rPr lang="en-US" sz="2800" dirty="0" smtClean="0"/>
              <a:t> </a:t>
            </a:r>
            <a:r>
              <a:rPr lang="en-US" sz="2800" dirty="0" err="1" smtClean="0"/>
              <a:t>Jepang</a:t>
            </a:r>
            <a:r>
              <a:rPr lang="en-US" sz="2800" dirty="0" smtClean="0"/>
              <a:t>. </a:t>
            </a:r>
          </a:p>
          <a:p>
            <a:pPr marL="457200" indent="-457200">
              <a:buFont typeface="+mj-lt"/>
              <a:buAutoNum type="alphaLcPeriod" startAt="2"/>
            </a:pPr>
            <a:r>
              <a:rPr lang="en-US" sz="2800" dirty="0" err="1" smtClean="0"/>
              <a:t>Setelah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sipil</a:t>
            </a:r>
            <a:r>
              <a:rPr lang="en-US" sz="2800" dirty="0" smtClean="0"/>
              <a:t> </a:t>
            </a:r>
            <a:r>
              <a:rPr lang="en-US" sz="2800" dirty="0" err="1" smtClean="0"/>
              <a:t>dpt</a:t>
            </a:r>
            <a:r>
              <a:rPr lang="en-US" sz="2800" dirty="0" smtClean="0"/>
              <a:t> </a:t>
            </a:r>
            <a:r>
              <a:rPr lang="en-US" sz="2800" dirty="0" err="1" smtClean="0"/>
              <a:t>direbut</a:t>
            </a:r>
            <a:r>
              <a:rPr lang="en-US" sz="2800" dirty="0" smtClean="0"/>
              <a:t> </a:t>
            </a:r>
            <a:r>
              <a:rPr lang="en-US" sz="2800" dirty="0" err="1" smtClean="0"/>
              <a:t>dr</a:t>
            </a:r>
            <a:r>
              <a:rPr lang="en-US" sz="2800" dirty="0" smtClean="0"/>
              <a:t> </a:t>
            </a:r>
            <a:r>
              <a:rPr lang="en-US" sz="2800" dirty="0" err="1" smtClean="0"/>
              <a:t>tangan</a:t>
            </a:r>
            <a:r>
              <a:rPr lang="en-US" sz="2800" dirty="0" smtClean="0"/>
              <a:t> </a:t>
            </a:r>
            <a:r>
              <a:rPr lang="en-US" sz="2800" dirty="0" err="1" smtClean="0"/>
              <a:t>Jepang</a:t>
            </a:r>
            <a:r>
              <a:rPr lang="en-US" sz="2800" dirty="0" smtClean="0"/>
              <a:t>, KND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prakteknya</a:t>
            </a:r>
            <a:r>
              <a:rPr lang="en-US" sz="2800" dirty="0" smtClean="0"/>
              <a:t> </a:t>
            </a:r>
            <a:r>
              <a:rPr lang="en-US" sz="2800" dirty="0" err="1" smtClean="0"/>
              <a:t>mengganti</a:t>
            </a:r>
            <a:r>
              <a:rPr lang="en-US" sz="2800" dirty="0" smtClean="0"/>
              <a:t> </a:t>
            </a:r>
            <a:r>
              <a:rPr lang="en-US" sz="2800" dirty="0" err="1" smtClean="0"/>
              <a:t>Pangrehpraja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polisi</a:t>
            </a:r>
            <a:r>
              <a:rPr lang="en-US" sz="2800" dirty="0" smtClean="0"/>
              <a:t> di </a:t>
            </a:r>
            <a:r>
              <a:rPr lang="en-US" sz="2800" dirty="0" err="1" smtClean="0"/>
              <a:t>samping</a:t>
            </a:r>
            <a:r>
              <a:rPr lang="en-US" sz="2800" dirty="0" smtClean="0"/>
              <a:t> </a:t>
            </a:r>
            <a:r>
              <a:rPr lang="en-US" sz="2800" dirty="0" err="1" smtClean="0"/>
              <a:t>Pangrehpraja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polisi</a:t>
            </a:r>
            <a:r>
              <a:rPr lang="en-US" sz="2800" dirty="0" smtClean="0"/>
              <a:t> </a:t>
            </a:r>
            <a:r>
              <a:rPr lang="en-US" sz="2800" dirty="0" err="1" smtClean="0"/>
              <a:t>sebenarnya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pegawai</a:t>
            </a:r>
            <a:r>
              <a:rPr lang="en-US" sz="2800" dirty="0" smtClean="0"/>
              <a:t> </a:t>
            </a:r>
            <a:r>
              <a:rPr lang="en-US" sz="2800" dirty="0" err="1" smtClean="0"/>
              <a:t>Republik</a:t>
            </a:r>
            <a:r>
              <a:rPr lang="en-US" sz="2800" dirty="0" smtClean="0"/>
              <a:t> Indonesia. </a:t>
            </a:r>
          </a:p>
          <a:p>
            <a:pPr marL="457200" indent="-457200">
              <a:buFont typeface="+mj-lt"/>
              <a:buAutoNum type="alphaLcPeriod" startAt="2"/>
            </a:pPr>
            <a:r>
              <a:rPr lang="en-US" sz="2800" dirty="0" smtClean="0"/>
              <a:t> </a:t>
            </a:r>
            <a:r>
              <a:rPr lang="en-US" sz="2800" dirty="0" err="1" smtClean="0"/>
              <a:t>Dualisme</a:t>
            </a:r>
            <a:r>
              <a:rPr lang="en-US" sz="2800" dirty="0" smtClean="0"/>
              <a:t> yang </a:t>
            </a:r>
            <a:r>
              <a:rPr lang="en-US" sz="2800" dirty="0" err="1" smtClean="0"/>
              <a:t>demikian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melemahkan</a:t>
            </a:r>
            <a:r>
              <a:rPr lang="en-US" sz="2800" dirty="0" smtClean="0"/>
              <a:t> </a:t>
            </a:r>
            <a:r>
              <a:rPr lang="en-US" sz="2800" dirty="0" err="1" smtClean="0"/>
              <a:t>kedudukan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Pangrehpraja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polisi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alat-alat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resmi</a:t>
            </a:r>
            <a:r>
              <a:rPr lang="en-US" sz="2800" dirty="0" smtClean="0"/>
              <a:t>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6488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 smtClean="0"/>
              <a:t>Selanjutnya</a:t>
            </a:r>
            <a:r>
              <a:rPr lang="en-US" sz="2800" dirty="0" smtClean="0"/>
              <a:t> </a:t>
            </a:r>
            <a:r>
              <a:rPr lang="en-US" sz="2800" dirty="0" err="1" smtClean="0"/>
              <a:t>disebutkan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</a:t>
            </a:r>
            <a:r>
              <a:rPr lang="en-US" sz="2800" dirty="0" err="1" smtClean="0"/>
              <a:t>legislatif</a:t>
            </a:r>
            <a:r>
              <a:rPr lang="en-US" sz="2800" dirty="0" smtClean="0"/>
              <a:t>  </a:t>
            </a:r>
            <a:r>
              <a:rPr lang="en-US" sz="2800" b="1" dirty="0" err="1" smtClean="0"/>
              <a:t>Badan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Perwakilan</a:t>
            </a:r>
            <a:r>
              <a:rPr lang="en-US" sz="2800" b="1" dirty="0" smtClean="0"/>
              <a:t> Rakyat Daerah </a:t>
            </a:r>
            <a:r>
              <a:rPr lang="en-US" sz="2800" b="1" dirty="0" err="1" smtClean="0"/>
              <a:t>wewenangnya</a:t>
            </a:r>
            <a:r>
              <a:rPr lang="en-US" sz="2800" b="1" dirty="0" smtClean="0"/>
              <a:t> </a:t>
            </a:r>
            <a:r>
              <a:rPr lang="en-US" sz="2800" dirty="0" err="1" smtClean="0"/>
              <a:t>adlah</a:t>
            </a:r>
            <a:r>
              <a:rPr lang="en-US" sz="2800" dirty="0" smtClean="0"/>
              <a:t> 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dirty="0" err="1" smtClean="0"/>
              <a:t>Kemerdekaan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mengadakan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daerahnya</a:t>
            </a:r>
            <a:r>
              <a:rPr lang="en-US" sz="2800" dirty="0" smtClean="0"/>
              <a:t> (</a:t>
            </a:r>
            <a:r>
              <a:rPr lang="en-US" sz="2800" dirty="0" err="1" smtClean="0"/>
              <a:t>otonomi</a:t>
            </a:r>
            <a:r>
              <a:rPr lang="en-US" sz="2800" dirty="0" smtClean="0"/>
              <a:t>);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dirty="0" smtClean="0"/>
              <a:t> </a:t>
            </a:r>
            <a:r>
              <a:rPr lang="en-US" sz="2800" dirty="0" err="1" smtClean="0"/>
              <a:t>Pertolongan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Pemerintah </a:t>
            </a:r>
            <a:r>
              <a:rPr lang="en-US" sz="2800" dirty="0" err="1" smtClean="0"/>
              <a:t>atasan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peraturan-peraturan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Pemerintah </a:t>
            </a:r>
            <a:r>
              <a:rPr lang="en-US" sz="2800" dirty="0" err="1" smtClean="0"/>
              <a:t>itu</a:t>
            </a:r>
            <a:r>
              <a:rPr lang="en-US" sz="2800" dirty="0" smtClean="0"/>
              <a:t> (</a:t>
            </a:r>
            <a:r>
              <a:rPr lang="en-US" sz="2800" dirty="0" err="1" smtClean="0"/>
              <a:t>medebewinddan</a:t>
            </a:r>
            <a:r>
              <a:rPr lang="en-US" sz="2800" dirty="0" smtClean="0"/>
              <a:t> </a:t>
            </a:r>
            <a:r>
              <a:rPr lang="en-US" sz="2800" dirty="0" err="1" smtClean="0"/>
              <a:t>selfgovernment</a:t>
            </a:r>
            <a:r>
              <a:rPr lang="en-US" sz="2800" dirty="0" smtClean="0"/>
              <a:t>); 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800" dirty="0" err="1" smtClean="0"/>
              <a:t>Membuat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diperintahkan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undang-undang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,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</a:t>
            </a:r>
            <a:r>
              <a:rPr lang="en-US" sz="2800" dirty="0" err="1" smtClean="0"/>
              <a:t>bahwa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disyahkan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dahulu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atasan</a:t>
            </a:r>
            <a:r>
              <a:rPr lang="en-US" sz="2800" dirty="0" smtClean="0"/>
              <a:t> (</a:t>
            </a:r>
            <a:r>
              <a:rPr lang="en-US" sz="2800" dirty="0" err="1" smtClean="0"/>
              <a:t>wewenang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otonomi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selfgovernment</a:t>
            </a:r>
            <a:r>
              <a:rPr lang="en-US" sz="2800" dirty="0" smtClean="0"/>
              <a:t>).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283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berlakunya</a:t>
            </a:r>
            <a:r>
              <a:rPr lang="en-US" sz="2400" dirty="0" smtClean="0"/>
              <a:t> UU No. 1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1945, </a:t>
            </a:r>
            <a:r>
              <a:rPr lang="en-US" sz="2400" dirty="0" err="1" smtClean="0"/>
              <a:t>otonomi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Daerah adalah </a:t>
            </a:r>
            <a:r>
              <a:rPr lang="en-US" sz="2400" dirty="0" err="1" smtClean="0"/>
              <a:t>otonomi</a:t>
            </a:r>
            <a:r>
              <a:rPr lang="en-US" sz="2400" dirty="0" smtClean="0"/>
              <a:t> Indonesia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dibandingkan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Hindia</a:t>
            </a:r>
            <a:r>
              <a:rPr lang="en-US" sz="2400" dirty="0" smtClean="0"/>
              <a:t> </a:t>
            </a:r>
            <a:r>
              <a:rPr lang="en-US" sz="2400" dirty="0" err="1" smtClean="0"/>
              <a:t>Belanda</a:t>
            </a:r>
            <a:r>
              <a:rPr lang="en-US" sz="2400" dirty="0" smtClean="0"/>
              <a:t>. </a:t>
            </a:r>
            <a:r>
              <a:rPr lang="en-US" sz="2400" dirty="0" err="1" smtClean="0"/>
              <a:t>Pembatasan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otonomi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hanyalah</a:t>
            </a:r>
            <a:r>
              <a:rPr lang="en-US" sz="2400" dirty="0" smtClean="0"/>
              <a:t> agar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bertentangan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Daerah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Sedangkan </a:t>
            </a: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kelengkapan</a:t>
            </a:r>
            <a:r>
              <a:rPr lang="en-US" sz="2400" dirty="0" smtClean="0"/>
              <a:t> (organ) Pemerintahan Daerah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tiga</a:t>
            </a:r>
            <a:r>
              <a:rPr lang="en-US" sz="2400" dirty="0" smtClean="0"/>
              <a:t> (</a:t>
            </a:r>
            <a:r>
              <a:rPr lang="en-US" sz="2400" dirty="0" err="1" smtClean="0"/>
              <a:t>meskipun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dinyatakan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tegas</a:t>
            </a:r>
            <a:r>
              <a:rPr lang="en-US" sz="2400" dirty="0" smtClean="0"/>
              <a:t>), </a:t>
            </a:r>
            <a:r>
              <a:rPr lang="en-US" sz="2400" dirty="0" err="1" smtClean="0"/>
              <a:t>yakni</a:t>
            </a:r>
            <a:r>
              <a:rPr lang="en-US" sz="2400" dirty="0" smtClean="0"/>
              <a:t> :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 smtClean="0"/>
              <a:t>KND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DPRD </a:t>
            </a:r>
            <a:r>
              <a:rPr lang="en-US" sz="2400" dirty="0" err="1" smtClean="0"/>
              <a:t>Sementara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bersama-sama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dipimpin</a:t>
            </a:r>
            <a:r>
              <a:rPr lang="en-US" sz="2400" dirty="0" smtClean="0"/>
              <a:t> Kepala Daerah </a:t>
            </a:r>
            <a:r>
              <a:rPr lang="en-US" sz="2400" dirty="0" err="1" smtClean="0"/>
              <a:t>menjalankan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legislatif</a:t>
            </a:r>
            <a:r>
              <a:rPr lang="en-US" sz="2400" dirty="0" smtClean="0"/>
              <a:t>. 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/>
              <a:t>Badan</a:t>
            </a:r>
            <a:r>
              <a:rPr lang="en-US" sz="2400" dirty="0" smtClean="0"/>
              <a:t> (</a:t>
            </a:r>
            <a:r>
              <a:rPr lang="en-US" sz="2400" dirty="0" err="1" smtClean="0"/>
              <a:t>terdiri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sebanyak</a:t>
            </a:r>
            <a:r>
              <a:rPr lang="en-US" sz="2400" dirty="0" smtClean="0"/>
              <a:t> - </a:t>
            </a:r>
            <a:r>
              <a:rPr lang="en-US" sz="2400" dirty="0" err="1" smtClean="0"/>
              <a:t>banyaknya</a:t>
            </a:r>
            <a:r>
              <a:rPr lang="en-US" sz="2400" dirty="0" smtClean="0"/>
              <a:t> </a:t>
            </a:r>
            <a:r>
              <a:rPr lang="en-US" sz="2400" dirty="0" smtClean="0"/>
              <a:t>5 orang) yang </a:t>
            </a:r>
            <a:r>
              <a:rPr lang="en-US" sz="2400" dirty="0" err="1" smtClean="0"/>
              <a:t>dipilih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</a:t>
            </a:r>
            <a:r>
              <a:rPr lang="en-US" sz="2400" dirty="0" smtClean="0"/>
              <a:t> KND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"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Eksekutif</a:t>
            </a:r>
            <a:r>
              <a:rPr lang="en-US" sz="2400" dirty="0" smtClean="0"/>
              <a:t>" </a:t>
            </a:r>
            <a:r>
              <a:rPr lang="en-US" sz="2400" dirty="0" err="1" smtClean="0"/>
              <a:t>bersama-sama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dipimpin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Kepala Daerah </a:t>
            </a:r>
            <a:r>
              <a:rPr lang="en-US" sz="2400" dirty="0" err="1" smtClean="0"/>
              <a:t>menjalankan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sehari-hari</a:t>
            </a:r>
            <a:r>
              <a:rPr lang="en-US" sz="2400" dirty="0" smtClean="0"/>
              <a:t> (di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otonomi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pembantuan</a:t>
            </a:r>
            <a:r>
              <a:rPr lang="en-US" sz="2400" dirty="0" smtClean="0"/>
              <a:t>). 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8896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 smtClean="0"/>
              <a:t>Kepala Daerah yang </a:t>
            </a:r>
            <a:r>
              <a:rPr lang="en-US" sz="2800" dirty="0" err="1" smtClean="0"/>
              <a:t>diangkat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Pemerintah </a:t>
            </a:r>
            <a:r>
              <a:rPr lang="en-US" sz="2800" dirty="0" err="1" smtClean="0"/>
              <a:t>Pusat</a:t>
            </a:r>
            <a:r>
              <a:rPr lang="en-US" sz="2800" dirty="0" smtClean="0"/>
              <a:t> </a:t>
            </a:r>
            <a:r>
              <a:rPr lang="en-US" sz="2800" dirty="0" err="1" smtClean="0"/>
              <a:t>menjalankan</a:t>
            </a:r>
            <a:r>
              <a:rPr lang="en-US" sz="2800" dirty="0" smtClean="0"/>
              <a:t> urusan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 smtClean="0"/>
              <a:t>Pusat</a:t>
            </a:r>
            <a:r>
              <a:rPr lang="en-US" sz="2800" dirty="0" smtClean="0"/>
              <a:t> di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, </a:t>
            </a:r>
            <a:r>
              <a:rPr lang="en-US" sz="2800" dirty="0" err="1" smtClean="0"/>
              <a:t>kecuali</a:t>
            </a:r>
            <a:r>
              <a:rPr lang="en-US" sz="2800" dirty="0" smtClean="0"/>
              <a:t> urusan-urusan yang </a:t>
            </a:r>
            <a:r>
              <a:rPr lang="en-US" sz="2800" dirty="0" err="1" smtClean="0"/>
              <a:t>dijalankan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kantor-kantor</a:t>
            </a:r>
            <a:r>
              <a:rPr lang="en-US" sz="2800" dirty="0" smtClean="0"/>
              <a:t> </a:t>
            </a:r>
            <a:r>
              <a:rPr lang="en-US" sz="2800" dirty="0" err="1" smtClean="0"/>
              <a:t>Departemen</a:t>
            </a:r>
            <a:r>
              <a:rPr lang="en-US" sz="2800" dirty="0" smtClean="0"/>
              <a:t> di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. </a:t>
            </a:r>
            <a:endParaRPr lang="en-US" sz="2800" dirty="0"/>
          </a:p>
          <a:p>
            <a:r>
              <a:rPr lang="en-US" sz="2800" dirty="0" smtClean="0"/>
              <a:t>Berdasarkan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kelembagaan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alat</a:t>
            </a:r>
            <a:r>
              <a:rPr lang="en-US" sz="2800" dirty="0" smtClean="0"/>
              <a:t> </a:t>
            </a:r>
            <a:r>
              <a:rPr lang="en-US" sz="2800" dirty="0" err="1" smtClean="0"/>
              <a:t>perlengkapan</a:t>
            </a:r>
            <a:r>
              <a:rPr lang="en-US" sz="2800" dirty="0" smtClean="0"/>
              <a:t> Pemerintahan Daerah </a:t>
            </a:r>
            <a:r>
              <a:rPr lang="en-US" sz="2800" dirty="0" err="1" smtClean="0"/>
              <a:t>dalam</a:t>
            </a:r>
            <a:r>
              <a:rPr lang="en-US" sz="2800" dirty="0" smtClean="0"/>
              <a:t> UU No. 1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1945 </a:t>
            </a:r>
            <a:r>
              <a:rPr lang="en-US" sz="2800" dirty="0" err="1" smtClean="0"/>
              <a:t>itu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nyatalah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dualisme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dirty="0" err="1" smtClean="0"/>
              <a:t>eksekutif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menimbulkan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persoalan-persoalan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lapangan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di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. </a:t>
            </a:r>
            <a:r>
              <a:rPr lang="en-US" sz="2800" dirty="0" err="1" smtClean="0"/>
              <a:t>Keadaan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pula yang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memperbaharui</a:t>
            </a:r>
            <a:r>
              <a:rPr lang="en-US" sz="2800" dirty="0" smtClean="0"/>
              <a:t> UU No. 1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1945, </a:t>
            </a:r>
            <a:r>
              <a:rPr lang="en-US" sz="2800" dirty="0" err="1" smtClean="0"/>
              <a:t>yakni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diundangkannya</a:t>
            </a:r>
            <a:r>
              <a:rPr lang="en-US" sz="2800" dirty="0" smtClean="0"/>
              <a:t> UU No. 22/1948.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3737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1064</Words>
  <Application>Microsoft Office PowerPoint</Application>
  <PresentationFormat>On-screen Show 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Perkembangan Landasan Hukum Pemerintah - Daerah </vt:lpstr>
      <vt:lpstr> Undang-undang No 1 Tahun 1945 tentang Kedudukan Komite Nasional Daerah </vt:lpstr>
      <vt:lpstr>PowerPoint Presentation</vt:lpstr>
      <vt:lpstr>Lanjutan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Undang-undang No 22 Tahun 1948 tentang Pemerintahan Daerah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32</cp:revision>
  <dcterms:created xsi:type="dcterms:W3CDTF">2020-10-27T01:28:10Z</dcterms:created>
  <dcterms:modified xsi:type="dcterms:W3CDTF">2020-10-27T07:41:29Z</dcterms:modified>
</cp:coreProperties>
</file>