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2" r:id="rId4"/>
    <p:sldId id="258" r:id="rId5"/>
    <p:sldId id="259" r:id="rId6"/>
    <p:sldId id="260" r:id="rId7"/>
    <p:sldId id="265" r:id="rId8"/>
    <p:sldId id="267" r:id="rId9"/>
    <p:sldId id="268" r:id="rId10"/>
    <p:sldId id="269" r:id="rId11"/>
    <p:sldId id="270" r:id="rId12"/>
    <p:sldId id="272" r:id="rId13"/>
    <p:sldId id="261" r:id="rId14"/>
    <p:sldId id="264" r:id="rId15"/>
    <p:sldId id="263" r:id="rId16"/>
    <p:sldId id="271" r:id="rId17"/>
    <p:sldId id="273" r:id="rId18"/>
    <p:sldId id="275" r:id="rId19"/>
    <p:sldId id="274" r:id="rId20"/>
    <p:sldId id="285" r:id="rId21"/>
    <p:sldId id="286" r:id="rId22"/>
    <p:sldId id="287" r:id="rId23"/>
    <p:sldId id="276" r:id="rId24"/>
    <p:sldId id="277" r:id="rId25"/>
    <p:sldId id="278" r:id="rId26"/>
    <p:sldId id="279" r:id="rId27"/>
    <p:sldId id="280" r:id="rId28"/>
    <p:sldId id="281" r:id="rId29"/>
    <p:sldId id="282" r:id="rId30"/>
    <p:sldId id="283" r:id="rId31"/>
    <p:sldId id="28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73" d="100"/>
          <a:sy n="73" d="100"/>
        </p:scale>
        <p:origin x="9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6FEF1-AAC8-4969-B808-C6AF6302C3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819F98-401C-43F0-AD77-24FB6DFAE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529ABA-5E7A-4A5E-86B9-D13C51689890}"/>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5AD2214D-D719-43BA-90CD-1646A46627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8C07C2-E893-43C7-9040-7FF06E8A1CA4}"/>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521850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B9279-0BD5-4181-839D-7B11278004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2078A0-4A20-40EC-9FAC-676784DB4D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C420DA-63D4-4EBE-AEFE-56DDCCA6E27F}"/>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7A073B02-24B7-4DE9-B02E-6D1E3F9A6A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5C8FE3-5E81-4545-8E3D-D1C250742978}"/>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3013043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91FD91-BC47-446F-8ECF-BDC3C9BC87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7E7EF1-EF6F-4CF2-9198-24055C03F8D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80BD61-590E-455B-B263-A80DDAE44D55}"/>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7E33A443-D7DB-4E35-88D9-745F7F640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1DA59-7C88-4A80-9F02-655E7AC39628}"/>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3665254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C871-376D-4013-A097-146702A18A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F5E1CB-D33C-4743-900E-9F9D514DFD7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910B7-AF42-4E5D-BEEB-A3EF98EB32FC}"/>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DE4E8680-B3C5-46BA-9F60-D4E44D96B3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00821-300B-43F9-B4BD-6CF738625774}"/>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2000038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CC362-9168-4A66-9F2C-3CF881C38F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420D00-1FA5-4124-A625-C908437A30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24B94E4-3DF5-41E3-B1DB-938C0076334D}"/>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4A26FB7A-4F12-4F2C-9E06-6CA8DDEB05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9FEFD-7111-4341-93F8-F72DD69FFE35}"/>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100242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85B30-3C5D-4ABA-8C39-39E0A37557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38BD19-F172-416E-9E27-8CD2F83185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CB5569-BA53-4811-9A6D-3E32EEB907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F79C22-21AD-4F7E-B971-C28DBA80748F}"/>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6" name="Footer Placeholder 5">
            <a:extLst>
              <a:ext uri="{FF2B5EF4-FFF2-40B4-BE49-F238E27FC236}">
                <a16:creationId xmlns:a16="http://schemas.microsoft.com/office/drawing/2014/main" id="{41C31934-09A3-47A7-8F4C-BBEE169B4D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ACCCD3-38E3-4FB8-9104-2C79494FD373}"/>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29874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F0D5C-9C9E-4DCB-835C-2744F95DD0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1F0F55-2E5E-4428-BD11-690224947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4D1736-5261-4DB1-ABF1-A91987438A0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779780-AC01-4D9A-A4A2-795A0B0085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9E785B7-74A9-4655-BD8E-5280300AEA4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869C7A-02F2-4310-B793-ABB8DB01B858}"/>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8" name="Footer Placeholder 7">
            <a:extLst>
              <a:ext uri="{FF2B5EF4-FFF2-40B4-BE49-F238E27FC236}">
                <a16:creationId xmlns:a16="http://schemas.microsoft.com/office/drawing/2014/main" id="{3CEAFF1B-10F5-460E-B239-2D26A1EBD2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A6A126E-714F-427F-9AF3-2741D9624E7A}"/>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165243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25FBB-08B1-40EB-92EA-231537FD9F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C92D66-6AE0-4627-9D4D-476CE254315E}"/>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4" name="Footer Placeholder 3">
            <a:extLst>
              <a:ext uri="{FF2B5EF4-FFF2-40B4-BE49-F238E27FC236}">
                <a16:creationId xmlns:a16="http://schemas.microsoft.com/office/drawing/2014/main" id="{0CC1D677-4BAF-4669-ACEC-8F62479462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C77DDA-F968-4422-AB30-CFBA082B0B32}"/>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3308264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31CD06-9F81-4683-84BE-CE8B5A61E64D}"/>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3" name="Footer Placeholder 2">
            <a:extLst>
              <a:ext uri="{FF2B5EF4-FFF2-40B4-BE49-F238E27FC236}">
                <a16:creationId xmlns:a16="http://schemas.microsoft.com/office/drawing/2014/main" id="{69EA2446-D770-44A4-AA9E-FCA64F48A9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3C85C9-9B96-44ED-B1A3-1D29EB03B7D5}"/>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1736042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A5E00-023F-466A-9541-A5730EDDCD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86D309-0E23-4D77-8339-ED3BBBBF1C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14ADE6-2939-424F-B111-719C22F10E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50DD95-354E-470F-BD3F-7BED442F9A01}"/>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6" name="Footer Placeholder 5">
            <a:extLst>
              <a:ext uri="{FF2B5EF4-FFF2-40B4-BE49-F238E27FC236}">
                <a16:creationId xmlns:a16="http://schemas.microsoft.com/office/drawing/2014/main" id="{8CC6E825-BF9F-4F5D-B1D4-0C5C8566D9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46E9B8-41FA-4F8E-B733-6B9DCC2E0E00}"/>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1619436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BB256-32F7-426F-A9D1-723ABCA67B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BEBF5A-6218-43D0-94B0-F63E9E9AF1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95F47A-FC20-4C67-A2D3-D51D6988B0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D61EF2-188B-4693-BE63-C1531CDDF9B1}"/>
              </a:ext>
            </a:extLst>
          </p:cNvPr>
          <p:cNvSpPr>
            <a:spLocks noGrp="1"/>
          </p:cNvSpPr>
          <p:nvPr>
            <p:ph type="dt" sz="half" idx="10"/>
          </p:nvPr>
        </p:nvSpPr>
        <p:spPr/>
        <p:txBody>
          <a:bodyPr/>
          <a:lstStyle/>
          <a:p>
            <a:fld id="{7AF02467-23E9-4D8B-B0F5-73B826EC208D}" type="datetimeFigureOut">
              <a:rPr lang="en-US" smtClean="0"/>
              <a:t>4/29/2018</a:t>
            </a:fld>
            <a:endParaRPr lang="en-US"/>
          </a:p>
        </p:txBody>
      </p:sp>
      <p:sp>
        <p:nvSpPr>
          <p:cNvPr id="6" name="Footer Placeholder 5">
            <a:extLst>
              <a:ext uri="{FF2B5EF4-FFF2-40B4-BE49-F238E27FC236}">
                <a16:creationId xmlns:a16="http://schemas.microsoft.com/office/drawing/2014/main" id="{D2F3F081-968D-42BD-9187-AB31972FAF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21303-1508-49E0-866C-F6ABF66DEFDF}"/>
              </a:ext>
            </a:extLst>
          </p:cNvPr>
          <p:cNvSpPr>
            <a:spLocks noGrp="1"/>
          </p:cNvSpPr>
          <p:nvPr>
            <p:ph type="sldNum" sz="quarter" idx="12"/>
          </p:nvPr>
        </p:nvSpPr>
        <p:spPr/>
        <p:txBody>
          <a:bodyPr/>
          <a:lstStyle/>
          <a:p>
            <a:fld id="{C62D0E9A-CB22-4475-922D-35345C43A031}" type="slidenum">
              <a:rPr lang="en-US" smtClean="0"/>
              <a:t>‹#›</a:t>
            </a:fld>
            <a:endParaRPr lang="en-US"/>
          </a:p>
        </p:txBody>
      </p:sp>
    </p:spTree>
    <p:extLst>
      <p:ext uri="{BB962C8B-B14F-4D97-AF65-F5344CB8AC3E}">
        <p14:creationId xmlns:p14="http://schemas.microsoft.com/office/powerpoint/2010/main" val="2246586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6DFDA3-6B49-44DA-9456-0484E237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0AA618-80AA-4D34-A02C-24A92C28DD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EDBA7D-7CD8-435B-8DB7-9E80720A67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F02467-23E9-4D8B-B0F5-73B826EC208D}" type="datetimeFigureOut">
              <a:rPr lang="en-US" smtClean="0"/>
              <a:t>4/29/2018</a:t>
            </a:fld>
            <a:endParaRPr lang="en-US"/>
          </a:p>
        </p:txBody>
      </p:sp>
      <p:sp>
        <p:nvSpPr>
          <p:cNvPr id="5" name="Footer Placeholder 4">
            <a:extLst>
              <a:ext uri="{FF2B5EF4-FFF2-40B4-BE49-F238E27FC236}">
                <a16:creationId xmlns:a16="http://schemas.microsoft.com/office/drawing/2014/main" id="{D66CD96F-E13A-4EC2-BBBA-E2A5915126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E96CFD-6670-4BF4-B5FC-DC6995B77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D0E9A-CB22-4475-922D-35345C43A031}" type="slidenum">
              <a:rPr lang="en-US" smtClean="0"/>
              <a:t>‹#›</a:t>
            </a:fld>
            <a:endParaRPr lang="en-US"/>
          </a:p>
        </p:txBody>
      </p:sp>
    </p:spTree>
    <p:extLst>
      <p:ext uri="{BB962C8B-B14F-4D97-AF65-F5344CB8AC3E}">
        <p14:creationId xmlns:p14="http://schemas.microsoft.com/office/powerpoint/2010/main" val="998198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A5B91-A3F8-4766-9CE1-1EA6C059BA0A}"/>
              </a:ext>
            </a:extLst>
          </p:cNvPr>
          <p:cNvSpPr>
            <a:spLocks noGrp="1"/>
          </p:cNvSpPr>
          <p:nvPr>
            <p:ph type="ctrTitle"/>
          </p:nvPr>
        </p:nvSpPr>
        <p:spPr/>
        <p:txBody>
          <a:bodyPr/>
          <a:lstStyle/>
          <a:p>
            <a:r>
              <a:rPr lang="id-ID" dirty="0">
                <a:latin typeface="Times New Roman" panose="02020603050405020304" pitchFamily="18" charset="0"/>
                <a:cs typeface="Times New Roman" panose="02020603050405020304" pitchFamily="18" charset="0"/>
              </a:rPr>
              <a:t>PROPOSAL PENELITIAN KUALITATIF</a:t>
            </a:r>
          </a:p>
        </p:txBody>
      </p:sp>
      <p:sp>
        <p:nvSpPr>
          <p:cNvPr id="3" name="Subtitle 2">
            <a:extLst>
              <a:ext uri="{FF2B5EF4-FFF2-40B4-BE49-F238E27FC236}">
                <a16:creationId xmlns:a16="http://schemas.microsoft.com/office/drawing/2014/main" id="{8E388B43-20A1-44AA-9218-DB833D9B477A}"/>
              </a:ext>
            </a:extLst>
          </p:cNvPr>
          <p:cNvSpPr>
            <a:spLocks noGrp="1"/>
          </p:cNvSpPr>
          <p:nvPr>
            <p:ph type="subTitle" idx="1"/>
          </p:nvPr>
        </p:nvSpPr>
        <p:spPr/>
        <p:txBody>
          <a:bodyPr>
            <a:normAutofit/>
          </a:bodyPr>
          <a:lstStyle/>
          <a:p>
            <a:r>
              <a:rPr lang="en-US" sz="2800" dirty="0">
                <a:latin typeface="Times New Roman" panose="02020603050405020304" pitchFamily="18" charset="0"/>
                <a:cs typeface="Times New Roman" panose="02020603050405020304" pitchFamily="18" charset="0"/>
              </a:rPr>
              <a:t>YUNI SATIA RAHAYU</a:t>
            </a:r>
          </a:p>
        </p:txBody>
      </p:sp>
    </p:spTree>
    <p:extLst>
      <p:ext uri="{BB962C8B-B14F-4D97-AF65-F5344CB8AC3E}">
        <p14:creationId xmlns:p14="http://schemas.microsoft.com/office/powerpoint/2010/main" val="2052184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7C885-31FE-47EF-BA55-5834E8AA23E2}"/>
              </a:ext>
            </a:extLst>
          </p:cNvPr>
          <p:cNvSpPr>
            <a:spLocks noGrp="1"/>
          </p:cNvSpPr>
          <p:nvPr>
            <p:ph type="title"/>
          </p:nvPr>
        </p:nvSpPr>
        <p:spPr>
          <a:xfrm>
            <a:off x="838200" y="365125"/>
            <a:ext cx="10515600" cy="695049"/>
          </a:xfrm>
        </p:spPr>
        <p:txBody>
          <a:bodyPr/>
          <a:lstStyle/>
          <a:p>
            <a:endParaRPr lang="en-US" dirty="0"/>
          </a:p>
        </p:txBody>
      </p:sp>
      <p:sp>
        <p:nvSpPr>
          <p:cNvPr id="3" name="Content Placeholder 2">
            <a:extLst>
              <a:ext uri="{FF2B5EF4-FFF2-40B4-BE49-F238E27FC236}">
                <a16:creationId xmlns:a16="http://schemas.microsoft.com/office/drawing/2014/main" id="{06B3C243-C86E-4193-A34F-1E92ECF50024}"/>
              </a:ext>
            </a:extLst>
          </p:cNvPr>
          <p:cNvSpPr>
            <a:spLocks noGrp="1"/>
          </p:cNvSpPr>
          <p:nvPr>
            <p:ph idx="1"/>
          </p:nvPr>
        </p:nvSpPr>
        <p:spPr>
          <a:xfrm>
            <a:off x="838200" y="1060174"/>
            <a:ext cx="10515600" cy="5116789"/>
          </a:xfrm>
        </p:spPr>
        <p:txBody>
          <a:bodyPr/>
          <a:lstStyle/>
          <a:p>
            <a:r>
              <a:rPr lang="id-ID" sz="3200" dirty="0">
                <a:latin typeface="Times New Roman" panose="02020603050405020304" pitchFamily="18" charset="0"/>
                <a:cs typeface="Times New Roman" panose="02020603050405020304" pitchFamily="18" charset="0"/>
              </a:rPr>
              <a:t>Tinjauan literatur sangat penting peranannya dalam membuat suatu tulisan ataupun karangan ilmiah.</a:t>
            </a:r>
          </a:p>
          <a:p>
            <a:r>
              <a:rPr lang="id-ID" sz="3200" dirty="0">
                <a:latin typeface="Times New Roman" panose="02020603050405020304" pitchFamily="18" charset="0"/>
                <a:cs typeface="Times New Roman" panose="02020603050405020304" pitchFamily="18" charset="0"/>
              </a:rPr>
              <a:t>Tinjauan literatur memberikan ide dan tujuan tentang topik penelitian yang akan kita lakukan</a:t>
            </a:r>
          </a:p>
          <a:p>
            <a:r>
              <a:rPr lang="id-ID" sz="3200" dirty="0">
                <a:latin typeface="Times New Roman" panose="02020603050405020304" pitchFamily="18" charset="0"/>
                <a:cs typeface="Times New Roman" panose="02020603050405020304" pitchFamily="18" charset="0"/>
              </a:rPr>
              <a:t>Suatu literatur review yang baik haruslah bersifat relevan, mutakhir (tiga tahun terakhir), dan memadai.</a:t>
            </a:r>
          </a:p>
          <a:p>
            <a:r>
              <a:rPr lang="id-ID" sz="3200" dirty="0">
                <a:latin typeface="Times New Roman" panose="02020603050405020304" pitchFamily="18" charset="0"/>
                <a:cs typeface="Times New Roman" panose="02020603050405020304" pitchFamily="18" charset="0"/>
              </a:rPr>
              <a:t>Semua pernyataan dan/atau hasil penelitian yang bukan berasal dari penulis harus disebutkan sumbernya, dan tatacara mengacu sumber pustaka mengikuti kaidah yang ditetapkan</a:t>
            </a:r>
          </a:p>
          <a:p>
            <a:endParaRPr lang="en-US" dirty="0"/>
          </a:p>
        </p:txBody>
      </p:sp>
    </p:spTree>
    <p:extLst>
      <p:ext uri="{BB962C8B-B14F-4D97-AF65-F5344CB8AC3E}">
        <p14:creationId xmlns:p14="http://schemas.microsoft.com/office/powerpoint/2010/main" val="993778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8A557-0F2C-43A6-A38C-0836F358B710}"/>
              </a:ext>
            </a:extLst>
          </p:cNvPr>
          <p:cNvSpPr>
            <a:spLocks noGrp="1"/>
          </p:cNvSpPr>
          <p:nvPr>
            <p:ph type="title"/>
          </p:nvPr>
        </p:nvSpPr>
        <p:spPr>
          <a:xfrm>
            <a:off x="838200" y="365126"/>
            <a:ext cx="10515600" cy="761309"/>
          </a:xfrm>
        </p:spPr>
        <p:txBody>
          <a:bodyPr>
            <a:normAutofit/>
          </a:bodyPr>
          <a:lstStyle/>
          <a:p>
            <a:pPr algn="ctr"/>
            <a:r>
              <a:rPr lang="id-ID" dirty="0">
                <a:latin typeface="Times New Roman" panose="02020603050405020304" pitchFamily="18" charset="0"/>
                <a:cs typeface="Times New Roman" panose="02020603050405020304" pitchFamily="18" charset="0"/>
              </a:rPr>
              <a:t>Manfaat Penelitian</a:t>
            </a:r>
          </a:p>
        </p:txBody>
      </p:sp>
      <p:sp>
        <p:nvSpPr>
          <p:cNvPr id="3" name="Content Placeholder 2">
            <a:extLst>
              <a:ext uri="{FF2B5EF4-FFF2-40B4-BE49-F238E27FC236}">
                <a16:creationId xmlns:a16="http://schemas.microsoft.com/office/drawing/2014/main" id="{24096B3E-85F7-4694-A080-6E034561BE11}"/>
              </a:ext>
            </a:extLst>
          </p:cNvPr>
          <p:cNvSpPr>
            <a:spLocks noGrp="1"/>
          </p:cNvSpPr>
          <p:nvPr>
            <p:ph idx="1"/>
          </p:nvPr>
        </p:nvSpPr>
        <p:spPr>
          <a:xfrm>
            <a:off x="838200" y="1126436"/>
            <a:ext cx="10515600" cy="5050528"/>
          </a:xfrm>
        </p:spPr>
        <p:txBody>
          <a:bodyPr>
            <a:normAutofit lnSpcReduction="10000"/>
          </a:bodyPr>
          <a:lstStyle/>
          <a:p>
            <a:r>
              <a:rPr lang="id-ID" dirty="0">
                <a:latin typeface="Times New Roman" panose="02020603050405020304" pitchFamily="18" charset="0"/>
                <a:cs typeface="Times New Roman" panose="02020603050405020304" pitchFamily="18" charset="0"/>
              </a:rPr>
              <a:t>Manfaat Praktis</a:t>
            </a:r>
          </a:p>
          <a:p>
            <a:pPr marL="0" indent="0">
              <a:buNone/>
            </a:pPr>
            <a:r>
              <a:rPr lang="id-ID" dirty="0">
                <a:latin typeface="Times New Roman" panose="02020603050405020304" pitchFamily="18" charset="0"/>
                <a:cs typeface="Times New Roman" panose="02020603050405020304" pitchFamily="18" charset="0"/>
              </a:rPr>
              <a:t>Bagi penulis, manfaat praktis yang diharapkan adalah bahwa seluruh tahapan penelitian serta hasil penelitian yang diperoleh dapat memperluas wawasan dan sekaligus memperoleh pengetahuan empirik mengenai penerapan fungsi Ilmu Pemerintahan. Bagi pihak-pihak yang berkepentingan dengan hasil penelitian, penulis berharap manfaat hasil penelitian dapat diterima sebagai kontribusi untuk meningkatkan kinerja aparat melalui peningkatan gaya kepemimpinan yang efektif.</a:t>
            </a:r>
          </a:p>
          <a:p>
            <a:r>
              <a:rPr lang="id-ID" dirty="0">
                <a:latin typeface="Times New Roman" panose="02020603050405020304" pitchFamily="18" charset="0"/>
                <a:cs typeface="Times New Roman" panose="02020603050405020304" pitchFamily="18" charset="0"/>
              </a:rPr>
              <a:t>Manfaat Akademis</a:t>
            </a:r>
          </a:p>
          <a:p>
            <a:pPr marL="0" indent="0">
              <a:buNone/>
            </a:pPr>
            <a:r>
              <a:rPr lang="id-ID" dirty="0">
                <a:latin typeface="Times New Roman" panose="02020603050405020304" pitchFamily="18" charset="0"/>
                <a:cs typeface="Times New Roman" panose="02020603050405020304" pitchFamily="18" charset="0"/>
              </a:rPr>
              <a:t>Manfaat akademis yang diharapkan adalah bahwa hasil penelitian dapat dijadikan rujukan bagi upaya pengembangan Ilmu Pemerintahan, dan berguna juga untuk menjadi referensi bagi mahasiswa yang melakukan kajian </a:t>
            </a:r>
          </a:p>
        </p:txBody>
      </p:sp>
    </p:spTree>
    <p:extLst>
      <p:ext uri="{BB962C8B-B14F-4D97-AF65-F5344CB8AC3E}">
        <p14:creationId xmlns:p14="http://schemas.microsoft.com/office/powerpoint/2010/main" val="1709938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118BD-3D02-490A-90AB-3862C13FD515}"/>
              </a:ext>
            </a:extLst>
          </p:cNvPr>
          <p:cNvSpPr>
            <a:spLocks noGrp="1"/>
          </p:cNvSpPr>
          <p:nvPr>
            <p:ph type="title"/>
          </p:nvPr>
        </p:nvSpPr>
        <p:spPr>
          <a:xfrm>
            <a:off x="838200" y="365126"/>
            <a:ext cx="10515600" cy="31591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A430155-4C39-408A-A777-9DFE7CCDF4F4}"/>
              </a:ext>
            </a:extLst>
          </p:cNvPr>
          <p:cNvSpPr>
            <a:spLocks noGrp="1"/>
          </p:cNvSpPr>
          <p:nvPr>
            <p:ph idx="1"/>
          </p:nvPr>
        </p:nvSpPr>
        <p:spPr>
          <a:xfrm>
            <a:off x="838200" y="681038"/>
            <a:ext cx="10515600" cy="5495926"/>
          </a:xfrm>
        </p:spPr>
        <p:txBody>
          <a:bodyPr>
            <a:normAutofit fontScale="77500" lnSpcReduction="20000"/>
          </a:bodyPr>
          <a:lstStyle/>
          <a:p>
            <a:pPr marL="0" indent="0">
              <a:buNone/>
            </a:pPr>
            <a:r>
              <a:rPr lang="id-ID" sz="3000" dirty="0">
                <a:latin typeface="Times New Roman" panose="02020603050405020304" pitchFamily="18" charset="0"/>
                <a:cs typeface="Times New Roman" panose="02020603050405020304" pitchFamily="18" charset="0"/>
              </a:rPr>
              <a:t>Manfaat penelitian adalah sasaran yang ingin dicapai setelah penelitian selesai dilakukan. Manfaat penelitian "melihat" dari hasil penelitian.</a:t>
            </a:r>
          </a:p>
          <a:p>
            <a:pPr marL="0" indent="0">
              <a:buNone/>
            </a:pPr>
            <a:r>
              <a:rPr lang="id-ID" sz="3000" dirty="0">
                <a:latin typeface="Times New Roman" panose="02020603050405020304" pitchFamily="18" charset="0"/>
                <a:cs typeface="Times New Roman" panose="02020603050405020304" pitchFamily="18" charset="0"/>
              </a:rPr>
              <a:t>Manfaat penelitian adalah sebagaimana dikatakan oleh Nana Syaodih (2001:100) adalah sebagai berikut :</a:t>
            </a:r>
          </a:p>
          <a:p>
            <a:pPr marL="0" indent="0">
              <a:buNone/>
            </a:pPr>
            <a:r>
              <a:rPr lang="id-ID" sz="3000" dirty="0">
                <a:latin typeface="Times New Roman" panose="02020603050405020304" pitchFamily="18" charset="0"/>
                <a:cs typeface="Times New Roman" panose="02020603050405020304" pitchFamily="18" charset="0"/>
              </a:rPr>
              <a:t>1. Bagi pengembangan teori, penelitian kualitatif dengan teknik studi kasusnya sangat cocok untuk melakukan pengungkapan (exploratory) dan penemuan (discovery). </a:t>
            </a:r>
          </a:p>
          <a:p>
            <a:pPr marL="0" indent="0">
              <a:buNone/>
            </a:pPr>
            <a:r>
              <a:rPr lang="id-ID" sz="3000" dirty="0">
                <a:latin typeface="Times New Roman" panose="02020603050405020304" pitchFamily="18" charset="0"/>
                <a:cs typeface="Times New Roman" panose="02020603050405020304" pitchFamily="18" charset="0"/>
              </a:rPr>
              <a:t>2. Sumbangan bagi penyempurnaan praktik, penelitian kualitatif menghasilkan deskripsi dan analisis tentang kegiatan, proses atau peristiwa-peristiwa penting. </a:t>
            </a:r>
          </a:p>
          <a:p>
            <a:pPr marL="0" indent="0">
              <a:buNone/>
            </a:pPr>
            <a:r>
              <a:rPr lang="id-ID" sz="3000" dirty="0">
                <a:latin typeface="Times New Roman" panose="02020603050405020304" pitchFamily="18" charset="0"/>
                <a:cs typeface="Times New Roman" panose="02020603050405020304" pitchFamily="18" charset="0"/>
              </a:rPr>
              <a:t>3. Sumbangan bagi penentuan kebijakan, hasil penelitian kualitatif juga dapat memberikan sumbangan bagi perumusan dan implementasi serta perubahan kebijakan. </a:t>
            </a:r>
          </a:p>
          <a:p>
            <a:pPr marL="0" indent="0">
              <a:buNone/>
            </a:pPr>
            <a:r>
              <a:rPr lang="id-ID" sz="3000" dirty="0">
                <a:latin typeface="Times New Roman" panose="02020603050405020304" pitchFamily="18" charset="0"/>
                <a:cs typeface="Times New Roman" panose="02020603050405020304" pitchFamily="18" charset="0"/>
              </a:rPr>
              <a:t>4. Sumbangan bagi klarifikasi isu-isu dan tidakan sosial. Studi kasus dapat difokuskan pada pengalaman-pengalaman dalam kehidupan antar ras, dan kelompok etnik, kelas sosial, peranan gender. </a:t>
            </a:r>
          </a:p>
          <a:p>
            <a:pPr marL="0" indent="0">
              <a:buNone/>
            </a:pPr>
            <a:r>
              <a:rPr lang="id-ID" sz="3000" dirty="0">
                <a:latin typeface="Times New Roman" panose="02020603050405020304" pitchFamily="18" charset="0"/>
                <a:cs typeface="Times New Roman" panose="02020603050405020304" pitchFamily="18" charset="0"/>
              </a:rPr>
              <a:t>5. Sumbangan bagi studi-studi khusus yang tidak mungkin dapat diteliti oleh penelitian biasa : penelitian bagi orang sibuk. Kajiannya bersifat naturalistik, yakni melihat situasi atau fenomena nyata yang terus berubah secara alamiah, bersifat terbuka, dan tidak ada rekayasa.</a:t>
            </a:r>
          </a:p>
          <a:p>
            <a:pPr marL="0" indent="0">
              <a:buNone/>
            </a:pPr>
            <a:endParaRPr lang="en-US" dirty="0"/>
          </a:p>
        </p:txBody>
      </p:sp>
    </p:spTree>
    <p:extLst>
      <p:ext uri="{BB962C8B-B14F-4D97-AF65-F5344CB8AC3E}">
        <p14:creationId xmlns:p14="http://schemas.microsoft.com/office/powerpoint/2010/main" val="3850284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97ABD-B272-4585-BC9F-D5649D048A70}"/>
              </a:ext>
            </a:extLst>
          </p:cNvPr>
          <p:cNvSpPr>
            <a:spLocks noGrp="1"/>
          </p:cNvSpPr>
          <p:nvPr>
            <p:ph type="title"/>
          </p:nvPr>
        </p:nvSpPr>
        <p:spPr>
          <a:xfrm>
            <a:off x="838200" y="365126"/>
            <a:ext cx="10515600" cy="946840"/>
          </a:xfrm>
        </p:spPr>
        <p:txBody>
          <a:bodyPr/>
          <a:lstStyle/>
          <a:p>
            <a:pPr algn="ctr"/>
            <a:r>
              <a:rPr lang="id-ID" dirty="0">
                <a:latin typeface="Times New Roman" panose="02020603050405020304" pitchFamily="18" charset="0"/>
                <a:cs typeface="Times New Roman" panose="02020603050405020304" pitchFamily="18" charset="0"/>
              </a:rPr>
              <a:t>Fokus Penelitian</a:t>
            </a:r>
          </a:p>
        </p:txBody>
      </p:sp>
      <p:sp>
        <p:nvSpPr>
          <p:cNvPr id="3" name="Content Placeholder 2">
            <a:extLst>
              <a:ext uri="{FF2B5EF4-FFF2-40B4-BE49-F238E27FC236}">
                <a16:creationId xmlns:a16="http://schemas.microsoft.com/office/drawing/2014/main" id="{16A2D333-CA59-486B-AE47-6258D23868A4}"/>
              </a:ext>
            </a:extLst>
          </p:cNvPr>
          <p:cNvSpPr>
            <a:spLocks noGrp="1"/>
          </p:cNvSpPr>
          <p:nvPr>
            <p:ph idx="1"/>
          </p:nvPr>
        </p:nvSpPr>
        <p:spPr>
          <a:xfrm>
            <a:off x="838200" y="1444488"/>
            <a:ext cx="10515600" cy="4732476"/>
          </a:xfrm>
        </p:spPr>
        <p:txBody>
          <a:bodyPr>
            <a:normAutofit/>
          </a:bodyPr>
          <a:lstStyle/>
          <a:p>
            <a:pPr marL="0" indent="0">
              <a:buNone/>
            </a:pPr>
            <a:r>
              <a:rPr lang="id-ID" sz="3200" dirty="0">
                <a:latin typeface="Times New Roman" panose="02020603050405020304" pitchFamily="18" charset="0"/>
                <a:cs typeface="Times New Roman" panose="02020603050405020304" pitchFamily="18" charset="0"/>
              </a:rPr>
              <a:t>Fokus penelitian memuat rincian pernyataan tentang cakupan atau topik-topik pokok yang akan diungkap/digali dalam penelitian ini.</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Fokus penelitian merupakan pemusatan konsentrasi terhadap tujuan penelitian yang sedang dilakukan. Fokus penelitian harus diungkapkan secara eksplisit untuk mempermudah peneliti sebelum melaksanakan observasi. Fokus penelitian adalah garis besar dari penelitian, jadi observasi serta analisa hasil penelitian akan lebih terarah.</a:t>
            </a:r>
          </a:p>
        </p:txBody>
      </p:sp>
    </p:spTree>
    <p:extLst>
      <p:ext uri="{BB962C8B-B14F-4D97-AF65-F5344CB8AC3E}">
        <p14:creationId xmlns:p14="http://schemas.microsoft.com/office/powerpoint/2010/main" val="1396557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E9D3A-E5CF-4619-8586-C8E86BFA4086}"/>
              </a:ext>
            </a:extLst>
          </p:cNvPr>
          <p:cNvSpPr>
            <a:spLocks noGrp="1"/>
          </p:cNvSpPr>
          <p:nvPr>
            <p:ph type="title"/>
          </p:nvPr>
        </p:nvSpPr>
        <p:spPr/>
        <p:txBody>
          <a:bodyPr/>
          <a:lstStyle/>
          <a:p>
            <a:pPr algn="ctr"/>
            <a:r>
              <a:rPr lang="id-ID" dirty="0">
                <a:latin typeface="Times New Roman" panose="02020603050405020304" pitchFamily="18" charset="0"/>
                <a:cs typeface="Times New Roman" panose="02020603050405020304" pitchFamily="18" charset="0"/>
              </a:rPr>
              <a:t>Rumusan Permasalahan</a:t>
            </a:r>
          </a:p>
        </p:txBody>
      </p:sp>
      <p:sp>
        <p:nvSpPr>
          <p:cNvPr id="3" name="Content Placeholder 2">
            <a:extLst>
              <a:ext uri="{FF2B5EF4-FFF2-40B4-BE49-F238E27FC236}">
                <a16:creationId xmlns:a16="http://schemas.microsoft.com/office/drawing/2014/main" id="{67094013-3205-4FF4-AB72-B7BF7C300C39}"/>
              </a:ext>
            </a:extLst>
          </p:cNvPr>
          <p:cNvSpPr>
            <a:spLocks noGrp="1"/>
          </p:cNvSpPr>
          <p:nvPr>
            <p:ph idx="1"/>
          </p:nvPr>
        </p:nvSpPr>
        <p:spPr/>
        <p:txBody>
          <a:bodyPr/>
          <a:lstStyle/>
          <a:p>
            <a:pPr marL="0" indent="0">
              <a:buNone/>
            </a:pPr>
            <a:r>
              <a:rPr lang="id-ID" dirty="0">
                <a:latin typeface="Times New Roman" panose="02020603050405020304" pitchFamily="18" charset="0"/>
                <a:cs typeface="Times New Roman" panose="02020603050405020304" pitchFamily="18" charset="0"/>
              </a:rPr>
              <a:t>Rumusan masalah, fokus penelitian berisi pertanyaan-pertanyaan yang akan dijawab dalam penelitian dan alasan diajukannya pertanyaan. Pertanyaan-pertanyaan ini diajukan untuk mengetahui gambaran apa yang akan diungkapkan di lapangan. Pertanyaan-pertanyaan yang diajukan harus didukung oleh alasan-alasan mengapa hal tersebut ditampilkan. Alasan-alasan ini harus dikemukakan secara jelas, sesuai dengan sifat penelitian kualitatif yang holistik, induktif, dan naturalistik yang berarti dekat sekali dengan gejala yang diteliti. Pertanyaan-pertanyaan tersebut diajukan setelah diadakan studi pendahuluan di lapangan</a:t>
            </a:r>
          </a:p>
          <a:p>
            <a:endParaRPr lang="en-US" dirty="0"/>
          </a:p>
        </p:txBody>
      </p:sp>
    </p:spTree>
    <p:extLst>
      <p:ext uri="{BB962C8B-B14F-4D97-AF65-F5344CB8AC3E}">
        <p14:creationId xmlns:p14="http://schemas.microsoft.com/office/powerpoint/2010/main" val="1101844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C525F-3075-4D97-9D9B-9BD2A92CB362}"/>
              </a:ext>
            </a:extLst>
          </p:cNvPr>
          <p:cNvSpPr>
            <a:spLocks noGrp="1"/>
          </p:cNvSpPr>
          <p:nvPr>
            <p:ph type="title"/>
          </p:nvPr>
        </p:nvSpPr>
        <p:spPr/>
        <p:txBody>
          <a:bodyPr/>
          <a:lstStyle/>
          <a:p>
            <a:pPr algn="ctr"/>
            <a:r>
              <a:rPr lang="id-ID" dirty="0">
                <a:latin typeface="Times New Roman" panose="02020603050405020304" pitchFamily="18" charset="0"/>
                <a:cs typeface="Times New Roman" panose="02020603050405020304" pitchFamily="18" charset="0"/>
              </a:rPr>
              <a:t>Tujuan Penelitian</a:t>
            </a:r>
          </a:p>
        </p:txBody>
      </p:sp>
      <p:sp>
        <p:nvSpPr>
          <p:cNvPr id="3" name="Content Placeholder 2">
            <a:extLst>
              <a:ext uri="{FF2B5EF4-FFF2-40B4-BE49-F238E27FC236}">
                <a16:creationId xmlns:a16="http://schemas.microsoft.com/office/drawing/2014/main" id="{1C87370D-A7EA-4564-B0A8-009FCC5D6A76}"/>
              </a:ext>
            </a:extLst>
          </p:cNvPr>
          <p:cNvSpPr>
            <a:spLocks noGrp="1"/>
          </p:cNvSpPr>
          <p:nvPr>
            <p:ph idx="1"/>
          </p:nvPr>
        </p:nvSpPr>
        <p:spPr/>
        <p:txBody>
          <a:bodyPr>
            <a:normAutofit/>
          </a:bodyPr>
          <a:lstStyle/>
          <a:p>
            <a:r>
              <a:rPr lang="id-ID" sz="3200" dirty="0">
                <a:latin typeface="Times New Roman" panose="02020603050405020304" pitchFamily="18" charset="0"/>
                <a:cs typeface="Times New Roman" panose="02020603050405020304" pitchFamily="18" charset="0"/>
              </a:rPr>
              <a:t>Tujuan penelitian merupakan sasaran hasil yang ingin dicapai dalam penelitian sesuai dengan fo</a:t>
            </a:r>
            <a:r>
              <a:rPr lang="en-US" sz="3200" dirty="0">
                <a:latin typeface="Times New Roman" panose="02020603050405020304" pitchFamily="18" charset="0"/>
                <a:cs typeface="Times New Roman" panose="02020603050405020304" pitchFamily="18" charset="0"/>
              </a:rPr>
              <a:t>k</a:t>
            </a:r>
            <a:r>
              <a:rPr lang="id-ID" sz="3200" dirty="0">
                <a:latin typeface="Times New Roman" panose="02020603050405020304" pitchFamily="18" charset="0"/>
                <a:cs typeface="Times New Roman" panose="02020603050405020304" pitchFamily="18" charset="0"/>
              </a:rPr>
              <a:t>us yang telah dirumuskan.</a:t>
            </a:r>
            <a:endParaRPr lang="en-US" sz="3200" dirty="0">
              <a:latin typeface="Times New Roman" panose="02020603050405020304" pitchFamily="18" charset="0"/>
              <a:cs typeface="Times New Roman" panose="02020603050405020304" pitchFamily="18" charset="0"/>
            </a:endParaRPr>
          </a:p>
          <a:p>
            <a:r>
              <a:rPr lang="id-ID" sz="3200" dirty="0">
                <a:latin typeface="Times New Roman" panose="02020603050405020304" pitchFamily="18" charset="0"/>
                <a:cs typeface="Times New Roman" panose="02020603050405020304" pitchFamily="18" charset="0"/>
              </a:rPr>
              <a:t>Tujuan penelitian merupakan gambaran operasionalisasi yang mengacu pada rumusan masalah, yaitu jawaban atas masalah yang diajukan.</a:t>
            </a:r>
          </a:p>
        </p:txBody>
      </p:sp>
    </p:spTree>
    <p:extLst>
      <p:ext uri="{BB962C8B-B14F-4D97-AF65-F5344CB8AC3E}">
        <p14:creationId xmlns:p14="http://schemas.microsoft.com/office/powerpoint/2010/main" val="1671363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BA2B8-02F0-45D8-8312-5ACEFB1FD3AA}"/>
              </a:ext>
            </a:extLst>
          </p:cNvPr>
          <p:cNvSpPr>
            <a:spLocks noGrp="1"/>
          </p:cNvSpPr>
          <p:nvPr>
            <p:ph type="title"/>
          </p:nvPr>
        </p:nvSpPr>
        <p:spPr>
          <a:xfrm>
            <a:off x="838200" y="365125"/>
            <a:ext cx="10515600" cy="840823"/>
          </a:xfrm>
        </p:spPr>
        <p:txBody>
          <a:bodyPr/>
          <a:lstStyle/>
          <a:p>
            <a:pPr algn="ctr"/>
            <a:r>
              <a:rPr lang="id-ID" dirty="0">
                <a:latin typeface="Times New Roman" panose="02020603050405020304" pitchFamily="18" charset="0"/>
                <a:cs typeface="Times New Roman" panose="02020603050405020304" pitchFamily="18" charset="0"/>
              </a:rPr>
              <a:t>Tujuan Penelitian</a:t>
            </a:r>
          </a:p>
        </p:txBody>
      </p:sp>
      <p:sp>
        <p:nvSpPr>
          <p:cNvPr id="3" name="Content Placeholder 2">
            <a:extLst>
              <a:ext uri="{FF2B5EF4-FFF2-40B4-BE49-F238E27FC236}">
                <a16:creationId xmlns:a16="http://schemas.microsoft.com/office/drawing/2014/main" id="{0173A43F-7487-4C24-BDBB-BA7477790048}"/>
              </a:ext>
            </a:extLst>
          </p:cNvPr>
          <p:cNvSpPr>
            <a:spLocks noGrp="1"/>
          </p:cNvSpPr>
          <p:nvPr>
            <p:ph idx="1"/>
          </p:nvPr>
        </p:nvSpPr>
        <p:spPr>
          <a:xfrm>
            <a:off x="838200" y="1325217"/>
            <a:ext cx="10515600" cy="4851746"/>
          </a:xfrm>
        </p:spPr>
        <p:txBody>
          <a:bodyPr>
            <a:normAutofit/>
          </a:bodyPr>
          <a:lstStyle/>
          <a:p>
            <a:r>
              <a:rPr lang="id-ID" sz="3200" dirty="0">
                <a:latin typeface="Times New Roman" panose="02020603050405020304" pitchFamily="18" charset="0"/>
                <a:cs typeface="Times New Roman" panose="02020603050405020304" pitchFamily="18" charset="0"/>
              </a:rPr>
              <a:t>Tujuan Penelitian adalah sasaran yang ingin dicapai</a:t>
            </a:r>
            <a:r>
              <a:rPr lang="en-US"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pada saat melakukan penelitian ilmiah. Tujuan penelitian menjawab pertanyaan pada rumusan masalah. Contoh :</a:t>
            </a:r>
          </a:p>
          <a:p>
            <a:r>
              <a:rPr lang="id-ID" sz="3200" dirty="0">
                <a:latin typeface="Times New Roman" panose="02020603050405020304" pitchFamily="18" charset="0"/>
                <a:cs typeface="Times New Roman" panose="02020603050405020304" pitchFamily="18" charset="0"/>
              </a:rPr>
              <a:t>Jika rumusan masalah penelitian seperti ini:</a:t>
            </a:r>
          </a:p>
          <a:p>
            <a:pPr marL="0" indent="0">
              <a:buNone/>
            </a:pPr>
            <a:r>
              <a:rPr lang="id-ID" sz="3200" dirty="0">
                <a:latin typeface="Times New Roman" panose="02020603050405020304" pitchFamily="18" charset="0"/>
                <a:cs typeface="Times New Roman" panose="02020603050405020304" pitchFamily="18" charset="0"/>
              </a:rPr>
              <a:t>Apakah jahe dapat menyembuhkan penyakit ginjal?</a:t>
            </a:r>
          </a:p>
          <a:p>
            <a:r>
              <a:rPr lang="id-ID" sz="3200" dirty="0">
                <a:latin typeface="Times New Roman" panose="02020603050405020304" pitchFamily="18" charset="0"/>
                <a:cs typeface="Times New Roman" panose="02020603050405020304" pitchFamily="18" charset="0"/>
              </a:rPr>
              <a:t>Maka tujuan penelitian seperti ini:</a:t>
            </a:r>
          </a:p>
          <a:p>
            <a:pPr marL="0" indent="0">
              <a:buNone/>
            </a:pPr>
            <a:r>
              <a:rPr lang="id-ID" sz="3200" dirty="0">
                <a:latin typeface="Times New Roman" panose="02020603050405020304" pitchFamily="18" charset="0"/>
                <a:cs typeface="Times New Roman" panose="02020603050405020304" pitchFamily="18" charset="0"/>
              </a:rPr>
              <a:t>Mendeskripsikan bahwa jahe dapat menyembuhkan penyakit ginjal.</a:t>
            </a:r>
          </a:p>
        </p:txBody>
      </p:sp>
    </p:spTree>
    <p:extLst>
      <p:ext uri="{BB962C8B-B14F-4D97-AF65-F5344CB8AC3E}">
        <p14:creationId xmlns:p14="http://schemas.microsoft.com/office/powerpoint/2010/main" val="2479373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F8FB3-BE54-49E2-AFE3-887754B7F48C}"/>
              </a:ext>
            </a:extLst>
          </p:cNvPr>
          <p:cNvSpPr>
            <a:spLocks noGrp="1"/>
          </p:cNvSpPr>
          <p:nvPr>
            <p:ph type="title"/>
          </p:nvPr>
        </p:nvSpPr>
        <p:spPr>
          <a:xfrm>
            <a:off x="838200" y="365126"/>
            <a:ext cx="10515600" cy="602284"/>
          </a:xfrm>
        </p:spPr>
        <p:txBody>
          <a:bodyPr>
            <a:normAutofit fontScale="90000"/>
          </a:bodyPr>
          <a:lstStyle/>
          <a:p>
            <a:pPr algn="ctr"/>
            <a:r>
              <a:rPr lang="id-ID" dirty="0">
                <a:latin typeface="Times New Roman" panose="02020603050405020304" pitchFamily="18" charset="0"/>
                <a:cs typeface="Times New Roman" panose="02020603050405020304" pitchFamily="18" charset="0"/>
              </a:rPr>
              <a:t>Kerangka Teori</a:t>
            </a:r>
          </a:p>
        </p:txBody>
      </p:sp>
      <p:sp>
        <p:nvSpPr>
          <p:cNvPr id="3" name="Content Placeholder 2">
            <a:extLst>
              <a:ext uri="{FF2B5EF4-FFF2-40B4-BE49-F238E27FC236}">
                <a16:creationId xmlns:a16="http://schemas.microsoft.com/office/drawing/2014/main" id="{5CDA81E7-59B9-4DCC-B06D-F2B746400440}"/>
              </a:ext>
            </a:extLst>
          </p:cNvPr>
          <p:cNvSpPr>
            <a:spLocks noGrp="1"/>
          </p:cNvSpPr>
          <p:nvPr>
            <p:ph idx="1"/>
          </p:nvPr>
        </p:nvSpPr>
        <p:spPr>
          <a:xfrm>
            <a:off x="838200" y="967410"/>
            <a:ext cx="10515600" cy="5209553"/>
          </a:xfrm>
        </p:spPr>
        <p:txBody>
          <a:bodyPr>
            <a:noAutofit/>
          </a:bodyPr>
          <a:lstStyle/>
          <a:p>
            <a:r>
              <a:rPr lang="id-ID" sz="3200" dirty="0">
                <a:latin typeface="Times New Roman" panose="02020603050405020304" pitchFamily="18" charset="0"/>
                <a:cs typeface="Times New Roman" panose="02020603050405020304" pitchFamily="18" charset="0"/>
              </a:rPr>
              <a:t>Dalam sebuah tulisan ilmiah kerangka teori adalah hal yang sangat penting, karena dalam kerangka teori tersebut akan dimuat teori-teori yang relevan dalam menjelaskan masalah yang sedang diteliti. Kemudian kerangka teori ini digunakan sebagai landasan teori atau dasar pemikiran dalam penelitian yang dilakukan. Karena itu adalah sangat penting bagi seorang peneliti untuk menyusun kerangka teori yang memuat pokok-pokok pemikiran yang akan menggambarkan dari sudut mana suatu masalah akan disoroti</a:t>
            </a:r>
            <a:r>
              <a:rPr lang="en-US" sz="3200" dirty="0">
                <a:latin typeface="Times New Roman" panose="02020603050405020304" pitchFamily="18" charset="0"/>
                <a:cs typeface="Times New Roman" panose="02020603050405020304" pitchFamily="18" charset="0"/>
              </a:rPr>
              <a:t>.</a:t>
            </a:r>
          </a:p>
          <a:p>
            <a:r>
              <a:rPr lang="id-ID" sz="3200" dirty="0">
                <a:latin typeface="Times New Roman" panose="02020603050405020304" pitchFamily="18" charset="0"/>
                <a:cs typeface="Times New Roman" panose="02020603050405020304" pitchFamily="18" charset="0"/>
              </a:rPr>
              <a:t>Kerangka Teori diperlukan dalam setiap penelitian untuk memberikan landasan teoritis bagi penulis </a:t>
            </a:r>
            <a:r>
              <a:rPr lang="en-US" sz="3200" dirty="0" err="1">
                <a:latin typeface="Times New Roman" panose="02020603050405020304" pitchFamily="18" charset="0"/>
                <a:cs typeface="Times New Roman" panose="02020603050405020304" pitchFamily="18" charset="0"/>
              </a:rPr>
              <a:t>unt</a:t>
            </a:r>
            <a:r>
              <a:rPr lang="id-ID" sz="3200" dirty="0">
                <a:latin typeface="Times New Roman" panose="02020603050405020304" pitchFamily="18" charset="0"/>
                <a:cs typeface="Times New Roman" panose="02020603050405020304" pitchFamily="18" charset="0"/>
              </a:rPr>
              <a:t> menyelesaikan masalah dalam proses penelitian</a:t>
            </a:r>
          </a:p>
        </p:txBody>
      </p:sp>
    </p:spTree>
    <p:extLst>
      <p:ext uri="{BB962C8B-B14F-4D97-AF65-F5344CB8AC3E}">
        <p14:creationId xmlns:p14="http://schemas.microsoft.com/office/powerpoint/2010/main" val="3986816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96CB9-2150-422A-B70D-06D6B6324E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3613F8-05AC-4272-85FE-25476E6ECEE2}"/>
              </a:ext>
            </a:extLst>
          </p:cNvPr>
          <p:cNvSpPr>
            <a:spLocks noGrp="1"/>
          </p:cNvSpPr>
          <p:nvPr>
            <p:ph idx="1"/>
          </p:nvPr>
        </p:nvSpPr>
        <p:spPr/>
        <p:txBody>
          <a:bodyPr>
            <a:normAutofit/>
          </a:bodyPr>
          <a:lstStyle/>
          <a:p>
            <a:r>
              <a:rPr lang="id-ID" sz="3200" dirty="0">
                <a:latin typeface="Times New Roman" panose="02020603050405020304" pitchFamily="18" charset="0"/>
                <a:cs typeface="Times New Roman" panose="02020603050405020304" pitchFamily="18" charset="0"/>
              </a:rPr>
              <a:t>Menurut Uma Sekaran, yang dimaksud dengan “kerangka teori adalah model konseptual yang menggambarkan hubungan di antara berbagai macam faktor yang telah diidentifikasikan sebagai sesuatu hal yang penting bagi suatu masalah.“</a:t>
            </a:r>
          </a:p>
          <a:p>
            <a:r>
              <a:rPr lang="id-ID" sz="3200" dirty="0">
                <a:latin typeface="Times New Roman" panose="02020603050405020304" pitchFamily="18" charset="0"/>
                <a:cs typeface="Times New Roman" panose="02020603050405020304" pitchFamily="18" charset="0"/>
              </a:rPr>
              <a:t>Kerangka  teori juga membantu seorang penulis dalam menentukan tujuan dan arah penelitian, serta sebagai dasar penelitian agar langkah yang ditempuh selanjutnya dapat jelas dan konsisten</a:t>
            </a:r>
          </a:p>
        </p:txBody>
      </p:sp>
    </p:spTree>
    <p:extLst>
      <p:ext uri="{BB962C8B-B14F-4D97-AF65-F5344CB8AC3E}">
        <p14:creationId xmlns:p14="http://schemas.microsoft.com/office/powerpoint/2010/main" val="1805739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7257D-6D1C-4B41-B46A-4AE48E9A4CD8}"/>
              </a:ext>
            </a:extLst>
          </p:cNvPr>
          <p:cNvSpPr>
            <a:spLocks noGrp="1"/>
          </p:cNvSpPr>
          <p:nvPr>
            <p:ph type="title"/>
          </p:nvPr>
        </p:nvSpPr>
        <p:spPr>
          <a:xfrm>
            <a:off x="838200" y="365126"/>
            <a:ext cx="10515600" cy="31591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90D21AC-3913-4EFF-B171-76AEC911F4EC}"/>
              </a:ext>
            </a:extLst>
          </p:cNvPr>
          <p:cNvSpPr>
            <a:spLocks noGrp="1"/>
          </p:cNvSpPr>
          <p:nvPr>
            <p:ph idx="1"/>
          </p:nvPr>
        </p:nvSpPr>
        <p:spPr>
          <a:xfrm>
            <a:off x="838200" y="681038"/>
            <a:ext cx="10515600" cy="5495926"/>
          </a:xfrm>
        </p:spPr>
        <p:txBody>
          <a:bodyPr>
            <a:noAutofit/>
          </a:bodyPr>
          <a:lstStyle/>
          <a:p>
            <a:r>
              <a:rPr lang="id-ID" sz="3000" dirty="0">
                <a:latin typeface="Times New Roman" panose="02020603050405020304" pitchFamily="18" charset="0"/>
                <a:cs typeface="Times New Roman" panose="02020603050405020304" pitchFamily="18" charset="0"/>
              </a:rPr>
              <a:t>Dengan kata lain, kerangka teori membahas keterhubungan antar variabel yang dianggap terintegrasikan dalam dinamika situasi yang akan diteliti. Melalui pengembangan kerangka kerja konseptual, memungkinkan kita untuk menguji beberapa hubungan antar variabel, sehingga kita dapat mempunyai pemahaman yang komprehensif atas masalah yang sedang kita teliti.</a:t>
            </a:r>
          </a:p>
          <a:p>
            <a:r>
              <a:rPr lang="id-ID" sz="3000" dirty="0">
                <a:latin typeface="Times New Roman" panose="02020603050405020304" pitchFamily="18" charset="0"/>
                <a:cs typeface="Times New Roman" panose="02020603050405020304" pitchFamily="18" charset="0"/>
              </a:rPr>
              <a:t>Kerangka teori berisi uraian tentang telahaan teori dan hasil penelitian terdahulu yang terkait. Telaahan ini bisa dalam arti membandingkan,  mengkontraskan  atau meletakan kedudukan masing-masing dalam masalah yang sedang diteliti, dan pada akhirnya menyatakan posisi atau pendirian peneliti disertai dengan alasan-alasannya.</a:t>
            </a:r>
          </a:p>
        </p:txBody>
      </p:sp>
    </p:spTree>
    <p:extLst>
      <p:ext uri="{BB962C8B-B14F-4D97-AF65-F5344CB8AC3E}">
        <p14:creationId xmlns:p14="http://schemas.microsoft.com/office/powerpoint/2010/main" val="328950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A083-3A9A-4372-9C1E-C89ECDA18039}"/>
              </a:ext>
            </a:extLst>
          </p:cNvPr>
          <p:cNvSpPr>
            <a:spLocks noGrp="1"/>
          </p:cNvSpPr>
          <p:nvPr>
            <p:ph type="title"/>
          </p:nvPr>
        </p:nvSpPr>
        <p:spPr>
          <a:xfrm>
            <a:off x="838200" y="365125"/>
            <a:ext cx="10515600" cy="880579"/>
          </a:xfrm>
        </p:spPr>
        <p:txBody>
          <a:bodyPr/>
          <a:lstStyle/>
          <a:p>
            <a:pPr algn="ctr"/>
            <a:r>
              <a:rPr lang="en-US" dirty="0">
                <a:latin typeface="Times New Roman" panose="02020603050405020304" pitchFamily="18" charset="0"/>
                <a:cs typeface="Times New Roman" panose="02020603050405020304" pitchFamily="18" charset="0"/>
              </a:rPr>
              <a:t>Proposal </a:t>
            </a:r>
            <a:r>
              <a:rPr lang="en-US" dirty="0" err="1">
                <a:latin typeface="Times New Roman" panose="02020603050405020304" pitchFamily="18" charset="0"/>
                <a:cs typeface="Times New Roman" panose="02020603050405020304" pitchFamily="18" charset="0"/>
              </a:rPr>
              <a:t>Penelitian</a:t>
            </a:r>
            <a:r>
              <a:rPr lang="en-US"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21084B5-C5BE-4A47-A8CD-EEEC5DFADBE3}"/>
              </a:ext>
            </a:extLst>
          </p:cNvPr>
          <p:cNvSpPr>
            <a:spLocks noGrp="1"/>
          </p:cNvSpPr>
          <p:nvPr>
            <p:ph idx="1"/>
          </p:nvPr>
        </p:nvSpPr>
        <p:spPr>
          <a:xfrm>
            <a:off x="838200" y="1444487"/>
            <a:ext cx="10515600" cy="4732476"/>
          </a:xfrm>
        </p:spPr>
        <p:txBody>
          <a:bodyPr/>
          <a:lstStyle/>
          <a:p>
            <a:pPr marL="0" indent="0">
              <a:buNone/>
            </a:pPr>
            <a:r>
              <a:rPr lang="id-ID" sz="3200" dirty="0">
                <a:latin typeface="Times New Roman" panose="02020603050405020304" pitchFamily="18" charset="0"/>
                <a:cs typeface="Times New Roman" panose="02020603050405020304" pitchFamily="18" charset="0"/>
              </a:rPr>
              <a:t>Bagian Utama Usulan Penelitian memuat:</a:t>
            </a:r>
          </a:p>
          <a:p>
            <a:r>
              <a:rPr lang="id-ID" sz="3200" dirty="0">
                <a:latin typeface="Times New Roman" panose="02020603050405020304" pitchFamily="18" charset="0"/>
                <a:cs typeface="Times New Roman" panose="02020603050405020304" pitchFamily="18" charset="0"/>
              </a:rPr>
              <a:t>Latar Belakang Masalah</a:t>
            </a:r>
            <a:endParaRPr lang="en-US" sz="3200" dirty="0">
              <a:latin typeface="Times New Roman" panose="02020603050405020304" pitchFamily="18" charset="0"/>
              <a:cs typeface="Times New Roman" panose="02020603050405020304" pitchFamily="18" charset="0"/>
            </a:endParaRPr>
          </a:p>
          <a:p>
            <a:r>
              <a:rPr lang="id-ID" sz="3200" dirty="0" smtClean="0">
                <a:latin typeface="Times New Roman" panose="02020603050405020304" pitchFamily="18" charset="0"/>
                <a:cs typeface="Times New Roman" panose="02020603050405020304" pitchFamily="18" charset="0"/>
              </a:rPr>
              <a:t>Fokus</a:t>
            </a:r>
            <a:r>
              <a:rPr lang="en-US" sz="3200" dirty="0" smtClean="0">
                <a:latin typeface="Times New Roman" panose="02020603050405020304" pitchFamily="18" charset="0"/>
                <a:cs typeface="Times New Roman" panose="02020603050405020304" pitchFamily="18" charset="0"/>
              </a:rPr>
              <a:t> </a:t>
            </a:r>
            <a:r>
              <a:rPr lang="id-ID" sz="3200" dirty="0" smtClean="0">
                <a:latin typeface="Times New Roman" panose="02020603050405020304" pitchFamily="18" charset="0"/>
                <a:cs typeface="Times New Roman" panose="02020603050405020304" pitchFamily="18" charset="0"/>
              </a:rPr>
              <a:t>Penelitian</a:t>
            </a:r>
          </a:p>
          <a:p>
            <a:r>
              <a:rPr lang="id-ID" sz="3200" dirty="0" smtClean="0">
                <a:latin typeface="Times New Roman" panose="02020603050405020304" pitchFamily="18" charset="0"/>
                <a:cs typeface="Times New Roman" panose="02020603050405020304" pitchFamily="18" charset="0"/>
              </a:rPr>
              <a:t>Rumusan </a:t>
            </a:r>
            <a:r>
              <a:rPr lang="id-ID" sz="3200" dirty="0">
                <a:latin typeface="Times New Roman" panose="02020603050405020304" pitchFamily="18" charset="0"/>
                <a:cs typeface="Times New Roman" panose="02020603050405020304" pitchFamily="18" charset="0"/>
              </a:rPr>
              <a:t>masalah/Pertanyaan Penelitian</a:t>
            </a:r>
          </a:p>
          <a:p>
            <a:r>
              <a:rPr lang="id-ID" sz="3200" dirty="0">
                <a:latin typeface="Times New Roman" panose="02020603050405020304" pitchFamily="18" charset="0"/>
                <a:cs typeface="Times New Roman" panose="02020603050405020304" pitchFamily="18" charset="0"/>
              </a:rPr>
              <a:t>Tujuan </a:t>
            </a:r>
            <a:r>
              <a:rPr lang="en-US" sz="3200" dirty="0">
                <a:latin typeface="Times New Roman" panose="02020603050405020304" pitchFamily="18" charset="0"/>
                <a:cs typeface="Times New Roman" panose="02020603050405020304" pitchFamily="18" charset="0"/>
              </a:rPr>
              <a:t>P</a:t>
            </a:r>
            <a:r>
              <a:rPr lang="id-ID" sz="3200" dirty="0">
                <a:latin typeface="Times New Roman" panose="02020603050405020304" pitchFamily="18" charset="0"/>
                <a:cs typeface="Times New Roman" panose="02020603050405020304" pitchFamily="18" charset="0"/>
              </a:rPr>
              <a:t>enelitian</a:t>
            </a:r>
          </a:p>
          <a:p>
            <a:r>
              <a:rPr lang="id-ID" sz="3200" dirty="0">
                <a:latin typeface="Times New Roman" panose="02020603050405020304" pitchFamily="18" charset="0"/>
                <a:cs typeface="Times New Roman" panose="02020603050405020304" pitchFamily="18" charset="0"/>
              </a:rPr>
              <a:t>Kerangka Konseptual</a:t>
            </a:r>
          </a:p>
          <a:p>
            <a:r>
              <a:rPr lang="id-ID" sz="3200" dirty="0">
                <a:latin typeface="Times New Roman" panose="02020603050405020304" pitchFamily="18" charset="0"/>
                <a:cs typeface="Times New Roman" panose="02020603050405020304" pitchFamily="18" charset="0"/>
              </a:rPr>
              <a:t>Metode Penelitian</a:t>
            </a:r>
          </a:p>
          <a:p>
            <a:r>
              <a:rPr lang="id-ID" sz="3200" dirty="0">
                <a:latin typeface="Times New Roman" panose="02020603050405020304" pitchFamily="18" charset="0"/>
                <a:cs typeface="Times New Roman" panose="02020603050405020304" pitchFamily="18" charset="0"/>
              </a:rPr>
              <a:t>Jadwal Penelitian</a:t>
            </a:r>
          </a:p>
          <a:p>
            <a:endParaRPr lang="en-US" dirty="0"/>
          </a:p>
        </p:txBody>
      </p:sp>
    </p:spTree>
    <p:extLst>
      <p:ext uri="{BB962C8B-B14F-4D97-AF65-F5344CB8AC3E}">
        <p14:creationId xmlns:p14="http://schemas.microsoft.com/office/powerpoint/2010/main" val="3502369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3F816-9DF2-4E73-B54D-EE57D5BDF1F4}"/>
              </a:ext>
            </a:extLst>
          </p:cNvPr>
          <p:cNvSpPr>
            <a:spLocks noGrp="1"/>
          </p:cNvSpPr>
          <p:nvPr>
            <p:ph type="title"/>
          </p:nvPr>
        </p:nvSpPr>
        <p:spPr>
          <a:xfrm>
            <a:off x="838200" y="365126"/>
            <a:ext cx="10515600" cy="668544"/>
          </a:xfrm>
        </p:spPr>
        <p:txBody>
          <a:bodyPr>
            <a:normAutofit fontScale="90000"/>
          </a:bodyPr>
          <a:lstStyle/>
          <a:p>
            <a:pPr algn="ctr"/>
            <a:r>
              <a:rPr lang="id-ID" dirty="0">
                <a:latin typeface="Times New Roman" panose="02020603050405020304" pitchFamily="18" charset="0"/>
                <a:cs typeface="Times New Roman" panose="02020603050405020304" pitchFamily="18" charset="0"/>
              </a:rPr>
              <a:t>Metode Penelitian</a:t>
            </a:r>
          </a:p>
        </p:txBody>
      </p:sp>
      <p:sp>
        <p:nvSpPr>
          <p:cNvPr id="3" name="Content Placeholder 2">
            <a:extLst>
              <a:ext uri="{FF2B5EF4-FFF2-40B4-BE49-F238E27FC236}">
                <a16:creationId xmlns:a16="http://schemas.microsoft.com/office/drawing/2014/main" id="{F764E1A8-B838-4306-B81E-B935DC029665}"/>
              </a:ext>
            </a:extLst>
          </p:cNvPr>
          <p:cNvSpPr>
            <a:spLocks noGrp="1"/>
          </p:cNvSpPr>
          <p:nvPr>
            <p:ph idx="1"/>
          </p:nvPr>
        </p:nvSpPr>
        <p:spPr>
          <a:xfrm>
            <a:off x="838200" y="1126436"/>
            <a:ext cx="10515600" cy="5050528"/>
          </a:xfrm>
        </p:spPr>
        <p:txBody>
          <a:bodyPr>
            <a:normAutofit lnSpcReduction="10000"/>
          </a:bodyPr>
          <a:lstStyle/>
          <a:p>
            <a:pPr marL="0" indent="0">
              <a:buNone/>
            </a:pPr>
            <a:r>
              <a:rPr lang="id-ID" dirty="0">
                <a:latin typeface="Times New Roman" panose="02020603050405020304" pitchFamily="18" charset="0"/>
                <a:cs typeface="Times New Roman" panose="02020603050405020304" pitchFamily="18" charset="0"/>
              </a:rPr>
              <a:t>Metode penelitian berisi:</a:t>
            </a:r>
          </a:p>
          <a:p>
            <a:pPr marL="514350" indent="-514350">
              <a:buAutoNum type="alphaLcPeriod"/>
            </a:pPr>
            <a:r>
              <a:rPr lang="id-ID" dirty="0">
                <a:latin typeface="Times New Roman" panose="02020603050405020304" pitchFamily="18" charset="0"/>
                <a:cs typeface="Times New Roman" panose="02020603050405020304" pitchFamily="18" charset="0"/>
              </a:rPr>
              <a:t>Jenis penelitian yg digunakan, misalnya deskriptif, verifikatif, evaluative dengan menyebutkan studi kasus pada suatu kelompok/komunitas, organisasi atau unit lain secara mendalam</a:t>
            </a:r>
          </a:p>
          <a:p>
            <a:pPr marL="514350" indent="-514350">
              <a:buAutoNum type="alphaLcPeriod"/>
            </a:pPr>
            <a:r>
              <a:rPr lang="id-ID" dirty="0">
                <a:latin typeface="Times New Roman" panose="02020603050405020304" pitchFamily="18" charset="0"/>
                <a:cs typeface="Times New Roman" panose="02020603050405020304" pitchFamily="18" charset="0"/>
              </a:rPr>
              <a:t>Obyek Penelitian. Pada bagian ini peneliti memaparkan obyek penelitian yg menjadi sasaran penelitiannya. Sasaran penelitian tidak harus sama persis dengan judul penelitian, tetapi tetap mengacu pada hal-hal yg secara konkret tergambar dalam rumusan masalah penelitian</a:t>
            </a:r>
          </a:p>
          <a:p>
            <a:pPr marL="514350" indent="-514350">
              <a:buAutoNum type="alphaLcPeriod"/>
            </a:pPr>
            <a:r>
              <a:rPr lang="id-ID" dirty="0">
                <a:latin typeface="Times New Roman" panose="02020603050405020304" pitchFamily="18" charset="0"/>
                <a:cs typeface="Times New Roman" panose="02020603050405020304" pitchFamily="18" charset="0"/>
              </a:rPr>
              <a:t>Lokasi penelitian. Pada bagian ini disebutkan secara jelas tempat penelitian dilakukan. Tempat (</a:t>
            </a:r>
            <a:r>
              <a:rPr lang="id-ID" i="1" dirty="0">
                <a:latin typeface="Times New Roman" panose="02020603050405020304" pitchFamily="18" charset="0"/>
                <a:cs typeface="Times New Roman" panose="02020603050405020304" pitchFamily="18" charset="0"/>
              </a:rPr>
              <a:t>locus</a:t>
            </a:r>
            <a:r>
              <a:rPr lang="id-ID" dirty="0">
                <a:latin typeface="Times New Roman" panose="02020603050405020304" pitchFamily="18" charset="0"/>
                <a:cs typeface="Times New Roman" panose="02020603050405020304" pitchFamily="18" charset="0"/>
              </a:rPr>
              <a:t>) penelitian dpt berupa wilayah administratif (desa, kabupaten) dan dapat pula berupa institusi, mis kota X, DPRD </a:t>
            </a:r>
          </a:p>
        </p:txBody>
      </p:sp>
    </p:spTree>
    <p:extLst>
      <p:ext uri="{BB962C8B-B14F-4D97-AF65-F5344CB8AC3E}">
        <p14:creationId xmlns:p14="http://schemas.microsoft.com/office/powerpoint/2010/main" val="2720708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CB894-531F-485A-8B8F-F1D08987E496}"/>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86E66C4-2EE9-4A03-9EE6-65D38C52DCA2}"/>
              </a:ext>
            </a:extLst>
          </p:cNvPr>
          <p:cNvSpPr>
            <a:spLocks noGrp="1"/>
          </p:cNvSpPr>
          <p:nvPr>
            <p:ph idx="1"/>
          </p:nvPr>
        </p:nvSpPr>
        <p:spPr>
          <a:xfrm>
            <a:off x="838200" y="681038"/>
            <a:ext cx="10515600" cy="5495925"/>
          </a:xfrm>
        </p:spPr>
        <p:txBody>
          <a:bodyPr/>
          <a:lstStyle/>
          <a:p>
            <a:pPr marL="0" indent="0">
              <a:buNone/>
            </a:pPr>
            <a:r>
              <a:rPr lang="id-ID" dirty="0">
                <a:latin typeface="Times New Roman" panose="02020603050405020304" pitchFamily="18" charset="0"/>
                <a:cs typeface="Times New Roman" panose="02020603050405020304" pitchFamily="18" charset="0"/>
              </a:rPr>
              <a:t>d. Teknik pemilihan subyek penelitian (informan, narasumber), antara lain Teknik </a:t>
            </a:r>
            <a:r>
              <a:rPr lang="id-ID" i="1" dirty="0">
                <a:latin typeface="Times New Roman" panose="02020603050405020304" pitchFamily="18" charset="0"/>
                <a:cs typeface="Times New Roman" panose="02020603050405020304" pitchFamily="18" charset="0"/>
              </a:rPr>
              <a:t>snow ball</a:t>
            </a:r>
            <a:r>
              <a:rPr lang="id-ID" dirty="0">
                <a:latin typeface="Times New Roman" panose="02020603050405020304" pitchFamily="18" charset="0"/>
                <a:cs typeface="Times New Roman" panose="02020603050405020304" pitchFamily="18" charset="0"/>
              </a:rPr>
              <a:t>, tek</a:t>
            </a:r>
            <a:r>
              <a:rPr lang="en-US" dirty="0">
                <a:latin typeface="Times New Roman" panose="02020603050405020304" pitchFamily="18" charset="0"/>
                <a:cs typeface="Times New Roman" panose="02020603050405020304" pitchFamily="18" charset="0"/>
              </a:rPr>
              <a:t>n</a:t>
            </a:r>
            <a:r>
              <a:rPr lang="id-ID" dirty="0">
                <a:latin typeface="Times New Roman" panose="02020603050405020304" pitchFamily="18" charset="0"/>
                <a:cs typeface="Times New Roman" panose="02020603050405020304" pitchFamily="18" charset="0"/>
              </a:rPr>
              <a:t>ik </a:t>
            </a:r>
            <a:r>
              <a:rPr lang="id-ID" i="1" dirty="0">
                <a:latin typeface="Times New Roman" panose="02020603050405020304" pitchFamily="18" charset="0"/>
                <a:cs typeface="Times New Roman" panose="02020603050405020304" pitchFamily="18" charset="0"/>
              </a:rPr>
              <a:t>purposive</a:t>
            </a:r>
            <a:r>
              <a:rPr lang="id-ID" dirty="0">
                <a:latin typeface="Times New Roman" panose="02020603050405020304" pitchFamily="18" charset="0"/>
                <a:cs typeface="Times New Roman" panose="02020603050405020304" pitchFamily="18" charset="0"/>
              </a:rPr>
              <a:t> dll. Peneliti perlu menyebutkan “siapa” yg akan dijadikan informan/narasumber  beserta alasannya. </a:t>
            </a:r>
            <a:r>
              <a:rPr lang="id-ID" i="1" dirty="0">
                <a:latin typeface="Times New Roman" panose="02020603050405020304" pitchFamily="18" charset="0"/>
                <a:cs typeface="Times New Roman" panose="02020603050405020304" pitchFamily="18" charset="0"/>
              </a:rPr>
              <a:t>Snow ball </a:t>
            </a:r>
            <a:r>
              <a:rPr lang="id-ID" dirty="0">
                <a:latin typeface="Times New Roman" panose="02020603050405020304" pitchFamily="18" charset="0"/>
                <a:cs typeface="Times New Roman" panose="02020603050405020304" pitchFamily="18" charset="0"/>
              </a:rPr>
              <a:t>sampling yaitu </a:t>
            </a:r>
            <a:r>
              <a:rPr lang="en-US" dirty="0">
                <a:latin typeface="Times New Roman" panose="02020603050405020304" pitchFamily="18" charset="0"/>
                <a:cs typeface="Times New Roman" panose="02020603050405020304" pitchFamily="18" charset="0"/>
              </a:rPr>
              <a:t>t</a:t>
            </a:r>
            <a:r>
              <a:rPr lang="id-ID" dirty="0">
                <a:latin typeface="Times New Roman" panose="02020603050405020304" pitchFamily="18" charset="0"/>
                <a:cs typeface="Times New Roman" panose="02020603050405020304" pitchFamily="18" charset="0"/>
              </a:rPr>
              <a:t>eknik penentuan sampel yg mula2 jumlahnya kecil kemudian membesar. Pertama-tama dipilih satu atau dua org sampel, tetapi karena dg dua org tersebut dirasa belum lengkap maka maka peneliti mencari orang lain yg dipandang lebih tahu dan dapat melengkapi data, begitu seterusnya. Purposive sampling yaitusecara sengaja mengambil sampel tertentu. Peneliti menentukan sendiri sampel yg diambil karena pertimbangan tertentu, sampel diambil tidak secara acak, tetapi ditentukan sendiri oleh peneliti. Pengambilan sampel berdasarkan penilaian siapa2 saja yg pantas untuk dijadikan sampel</a:t>
            </a:r>
          </a:p>
        </p:txBody>
      </p:sp>
    </p:spTree>
    <p:extLst>
      <p:ext uri="{BB962C8B-B14F-4D97-AF65-F5344CB8AC3E}">
        <p14:creationId xmlns:p14="http://schemas.microsoft.com/office/powerpoint/2010/main" val="4019899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C6DE4-E03D-4633-804D-31B3C565A0F9}"/>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334AAA7-BDF1-45E5-909A-CDA6998D35F8}"/>
              </a:ext>
            </a:extLst>
          </p:cNvPr>
          <p:cNvSpPr>
            <a:spLocks noGrp="1"/>
          </p:cNvSpPr>
          <p:nvPr>
            <p:ph idx="1"/>
          </p:nvPr>
        </p:nvSpPr>
        <p:spPr>
          <a:xfrm>
            <a:off x="838200" y="681038"/>
            <a:ext cx="10515600" cy="5495925"/>
          </a:xfrm>
        </p:spPr>
        <p:txBody>
          <a:bodyPr/>
          <a:lstStyle/>
          <a:p>
            <a:pPr marL="0" indent="0">
              <a:buNone/>
            </a:pPr>
            <a:r>
              <a:rPr lang="id-ID" dirty="0">
                <a:latin typeface="Times New Roman" panose="02020603050405020304" pitchFamily="18" charset="0"/>
                <a:cs typeface="Times New Roman" panose="02020603050405020304" pitchFamily="18" charset="0"/>
              </a:rPr>
              <a:t>e. Teknik pengumpulan data antara lain melalui wawancara mendalam (in dept interview), observasi, observasi berperan serta, dokumentasi, dll</a:t>
            </a:r>
          </a:p>
          <a:p>
            <a:pPr marL="0" indent="0">
              <a:buNone/>
            </a:pPr>
            <a:r>
              <a:rPr lang="id-ID" dirty="0">
                <a:latin typeface="Times New Roman" panose="02020603050405020304" pitchFamily="18" charset="0"/>
                <a:cs typeface="Times New Roman" panose="02020603050405020304" pitchFamily="18" charset="0"/>
              </a:rPr>
              <a:t>f. Teknik analisis data. Bagian ini disebutkan dan dijelaskan Teknik analisis data penelitian kualitatif  yg akan digunakan.</a:t>
            </a:r>
          </a:p>
          <a:p>
            <a:pPr marL="0" indent="0" algn="ctr">
              <a:buNone/>
            </a:pPr>
            <a:endParaRPr lang="id-ID" dirty="0">
              <a:latin typeface="Times New Roman" panose="02020603050405020304" pitchFamily="18" charset="0"/>
              <a:cs typeface="Times New Roman" panose="02020603050405020304" pitchFamily="18" charset="0"/>
            </a:endParaRPr>
          </a:p>
          <a:p>
            <a:pPr marL="0" indent="0" algn="ctr">
              <a:buNone/>
            </a:pPr>
            <a:r>
              <a:rPr lang="id-ID" dirty="0">
                <a:latin typeface="Times New Roman" panose="02020603050405020304" pitchFamily="18" charset="0"/>
                <a:cs typeface="Times New Roman" panose="02020603050405020304" pitchFamily="18" charset="0"/>
              </a:rPr>
              <a:t>Jadwal Penelitian</a:t>
            </a:r>
          </a:p>
          <a:p>
            <a:pPr marL="0" indent="0">
              <a:buNone/>
            </a:pPr>
            <a:r>
              <a:rPr lang="id-ID" dirty="0">
                <a:latin typeface="Times New Roman" panose="02020603050405020304" pitchFamily="18" charset="0"/>
                <a:cs typeface="Times New Roman" panose="02020603050405020304" pitchFamily="18" charset="0"/>
              </a:rPr>
              <a:t>Dalam jadwal penelitian ditunjukkan:</a:t>
            </a:r>
          </a:p>
          <a:p>
            <a:pPr marL="514350" indent="-514350">
              <a:buAutoNum type="alphaLcPeriod"/>
            </a:pPr>
            <a:r>
              <a:rPr lang="id-ID" dirty="0">
                <a:latin typeface="Times New Roman" panose="02020603050405020304" pitchFamily="18" charset="0"/>
                <a:cs typeface="Times New Roman" panose="02020603050405020304" pitchFamily="18" charset="0"/>
              </a:rPr>
              <a:t>Tahap2 penelitian</a:t>
            </a:r>
          </a:p>
          <a:p>
            <a:pPr marL="514350" indent="-514350">
              <a:buAutoNum type="alphaLcPeriod"/>
            </a:pPr>
            <a:r>
              <a:rPr lang="id-ID" dirty="0">
                <a:latin typeface="Times New Roman" panose="02020603050405020304" pitchFamily="18" charset="0"/>
                <a:cs typeface="Times New Roman" panose="02020603050405020304" pitchFamily="18" charset="0"/>
              </a:rPr>
              <a:t>Rincian kegiatan pada setiap tahap</a:t>
            </a:r>
          </a:p>
          <a:p>
            <a:pPr marL="514350" indent="-514350">
              <a:buAutoNum type="alphaLcPeriod"/>
            </a:pPr>
            <a:r>
              <a:rPr lang="id-ID" dirty="0">
                <a:latin typeface="Times New Roman" panose="02020603050405020304" pitchFamily="18" charset="0"/>
                <a:cs typeface="Times New Roman" panose="02020603050405020304" pitchFamily="18" charset="0"/>
              </a:rPr>
              <a:t>Waktu yg diperlukan untuk melaksanakan setiap tahap</a:t>
            </a:r>
          </a:p>
        </p:txBody>
      </p:sp>
    </p:spTree>
    <p:extLst>
      <p:ext uri="{BB962C8B-B14F-4D97-AF65-F5344CB8AC3E}">
        <p14:creationId xmlns:p14="http://schemas.microsoft.com/office/powerpoint/2010/main" val="2813891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87A5B-8EA5-49E2-8B99-4E7C3673EEA1}"/>
              </a:ext>
            </a:extLst>
          </p:cNvPr>
          <p:cNvSpPr>
            <a:spLocks noGrp="1"/>
          </p:cNvSpPr>
          <p:nvPr>
            <p:ph type="title"/>
          </p:nvPr>
        </p:nvSpPr>
        <p:spPr>
          <a:xfrm>
            <a:off x="838200" y="365126"/>
            <a:ext cx="10515600" cy="315912"/>
          </a:xfrm>
        </p:spPr>
        <p:txBody>
          <a:bodyPr>
            <a:normAutofit fontScale="90000"/>
          </a:bodyPr>
          <a:lstStyle/>
          <a:p>
            <a:pPr algn="ctr"/>
            <a:endParaRPr lang="id-ID"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ADAAE6B-996A-47B1-837A-D20DD2E8469A}"/>
              </a:ext>
            </a:extLst>
          </p:cNvPr>
          <p:cNvSpPr>
            <a:spLocks noGrp="1"/>
          </p:cNvSpPr>
          <p:nvPr>
            <p:ph idx="1"/>
          </p:nvPr>
        </p:nvSpPr>
        <p:spPr>
          <a:xfrm>
            <a:off x="838200" y="781878"/>
            <a:ext cx="10515600" cy="5395085"/>
          </a:xfrm>
        </p:spPr>
        <p:txBody>
          <a:bodyPr>
            <a:normAutofit/>
          </a:bodyPr>
          <a:lstStyle/>
          <a:p>
            <a:pPr marL="0" indent="0">
              <a:buNone/>
            </a:pPr>
            <a:r>
              <a:rPr lang="id-ID" sz="3200" dirty="0">
                <a:latin typeface="Times New Roman" panose="02020603050405020304" pitchFamily="18" charset="0"/>
                <a:cs typeface="Times New Roman" panose="02020603050405020304" pitchFamily="18" charset="0"/>
              </a:rPr>
              <a:t>Apa yang sebaiknya dipaparkan dalam metode penelitian:</a:t>
            </a:r>
          </a:p>
          <a:p>
            <a:pPr marL="514350" indent="-514350">
              <a:buAutoNum type="alphaLcPeriod"/>
            </a:pPr>
            <a:r>
              <a:rPr lang="id-ID" sz="3200" dirty="0">
                <a:latin typeface="Times New Roman" panose="02020603050405020304" pitchFamily="18" charset="0"/>
                <a:cs typeface="Times New Roman" panose="02020603050405020304" pitchFamily="18" charset="0"/>
              </a:rPr>
              <a:t>Strategi penelitian (jika penelitian kualitatif: strategi penelitian yang mana? Atau kombinasi dari strategi2 apa? Mengapa dipilih?)</a:t>
            </a:r>
          </a:p>
          <a:p>
            <a:pPr marL="514350" indent="-514350">
              <a:buAutoNum type="alphaLcPeriod"/>
            </a:pPr>
            <a:r>
              <a:rPr lang="id-ID" sz="3200" dirty="0">
                <a:latin typeface="Times New Roman" panose="02020603050405020304" pitchFamily="18" charset="0"/>
                <a:cs typeface="Times New Roman" panose="02020603050405020304" pitchFamily="18" charset="0"/>
              </a:rPr>
              <a:t>Cakupan/Batasan penelitian (jika perlu), lokasi dan subjek penelitian</a:t>
            </a:r>
          </a:p>
          <a:p>
            <a:pPr marL="514350" indent="-514350">
              <a:buAutoNum type="alphaLcPeriod"/>
            </a:pPr>
            <a:r>
              <a:rPr lang="id-ID" sz="3200" dirty="0">
                <a:latin typeface="Times New Roman" panose="02020603050405020304" pitchFamily="18" charset="0"/>
                <a:cs typeface="Times New Roman" panose="02020603050405020304" pitchFamily="18" charset="0"/>
              </a:rPr>
              <a:t>Jenis2 data yang dikumpulkan</a:t>
            </a:r>
          </a:p>
          <a:p>
            <a:pPr marL="514350" indent="-514350">
              <a:buAutoNum type="alphaLcPeriod"/>
            </a:pPr>
            <a:r>
              <a:rPr lang="id-ID" sz="3200" dirty="0">
                <a:latin typeface="Times New Roman" panose="02020603050405020304" pitchFamily="18" charset="0"/>
                <a:cs typeface="Times New Roman" panose="02020603050405020304" pitchFamily="18" charset="0"/>
              </a:rPr>
              <a:t>Prosedur dan Teknik pengumpulan data</a:t>
            </a:r>
          </a:p>
          <a:p>
            <a:pPr marL="514350" indent="-514350">
              <a:buAutoNum type="alphaLcPeriod"/>
            </a:pPr>
            <a:r>
              <a:rPr lang="id-ID" sz="3200" dirty="0">
                <a:latin typeface="Times New Roman" panose="02020603050405020304" pitchFamily="18" charset="0"/>
                <a:cs typeface="Times New Roman" panose="02020603050405020304" pitchFamily="18" charset="0"/>
              </a:rPr>
              <a:t>Analisis dan interpretasi data</a:t>
            </a:r>
          </a:p>
        </p:txBody>
      </p:sp>
    </p:spTree>
    <p:extLst>
      <p:ext uri="{BB962C8B-B14F-4D97-AF65-F5344CB8AC3E}">
        <p14:creationId xmlns:p14="http://schemas.microsoft.com/office/powerpoint/2010/main" val="2667241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E27E5-133B-4BAD-878A-1D62C188136D}"/>
              </a:ext>
            </a:extLst>
          </p:cNvPr>
          <p:cNvSpPr>
            <a:spLocks noGrp="1"/>
          </p:cNvSpPr>
          <p:nvPr>
            <p:ph type="title"/>
          </p:nvPr>
        </p:nvSpPr>
        <p:spPr>
          <a:xfrm>
            <a:off x="838200" y="365126"/>
            <a:ext cx="10515600" cy="31591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264F737-9AD5-49A3-8E04-00D8A4083927}"/>
              </a:ext>
            </a:extLst>
          </p:cNvPr>
          <p:cNvSpPr>
            <a:spLocks noGrp="1"/>
          </p:cNvSpPr>
          <p:nvPr>
            <p:ph idx="1"/>
          </p:nvPr>
        </p:nvSpPr>
        <p:spPr>
          <a:xfrm>
            <a:off x="838200" y="681038"/>
            <a:ext cx="10515600" cy="5495926"/>
          </a:xfrm>
        </p:spPr>
        <p:txBody>
          <a:bodyPr/>
          <a:lstStyle/>
          <a:p>
            <a:r>
              <a:rPr lang="id-ID" dirty="0">
                <a:latin typeface="Times New Roman" panose="02020603050405020304" pitchFamily="18" charset="0"/>
                <a:cs typeface="Times New Roman" panose="02020603050405020304" pitchFamily="18" charset="0"/>
              </a:rPr>
              <a:t>Untuk memberi gambaran yg lebih nyata mengenai model2 penelitian, maka dipandang perlu suatu outline (kerangka) penelitian. Penyajian outline ini dimaksudkan sebagai panduan awal bagi mahasiswa agar dapat mulai dipikirkan dan direncanakan penelitian yang harus dilakukan dalam rangka penulisan tesis</a:t>
            </a:r>
          </a:p>
          <a:p>
            <a:r>
              <a:rPr lang="id-ID" dirty="0">
                <a:latin typeface="Times New Roman" panose="02020603050405020304" pitchFamily="18" charset="0"/>
                <a:cs typeface="Times New Roman" panose="02020603050405020304" pitchFamily="18" charset="0"/>
              </a:rPr>
              <a:t>Disini akan dipilih model2 penelitian kualitatif untuk mendorong mahasiswa menemukan hasil2 penelitian atau argumen2 baru. Setidaknya, dengan model penelitian kualitatif yg ditawarkan dapat menghindari duplikasi penelitian yg sdh dilakukan oleh peneliti terdahulu. </a:t>
            </a:r>
          </a:p>
          <a:p>
            <a:r>
              <a:rPr lang="id-ID" dirty="0">
                <a:latin typeface="Times New Roman" panose="02020603050405020304" pitchFamily="18" charset="0"/>
                <a:cs typeface="Times New Roman" panose="02020603050405020304" pitchFamily="18" charset="0"/>
              </a:rPr>
              <a:t>Ada 3 model penelitian kualitatif:  Penelitian Kualitatif Deskriptif, Kualitatif Reflektif dan Kualitatif Antropologis Induktif.</a:t>
            </a:r>
          </a:p>
        </p:txBody>
      </p:sp>
    </p:spTree>
    <p:extLst>
      <p:ext uri="{BB962C8B-B14F-4D97-AF65-F5344CB8AC3E}">
        <p14:creationId xmlns:p14="http://schemas.microsoft.com/office/powerpoint/2010/main" val="3278365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347E-55D6-4596-AA3C-66EDDCDCDCF6}"/>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32A8C2B-CA18-484B-A5E9-DD6C839A5BC0}"/>
              </a:ext>
            </a:extLst>
          </p:cNvPr>
          <p:cNvSpPr>
            <a:spLocks noGrp="1"/>
          </p:cNvSpPr>
          <p:nvPr>
            <p:ph idx="1"/>
          </p:nvPr>
        </p:nvSpPr>
        <p:spPr>
          <a:xfrm>
            <a:off x="838200" y="681038"/>
            <a:ext cx="10515600" cy="5495925"/>
          </a:xfrm>
        </p:spPr>
        <p:txBody>
          <a:bodyPr/>
          <a:lstStyle/>
          <a:p>
            <a:r>
              <a:rPr lang="id-ID" b="1" dirty="0">
                <a:latin typeface="Times New Roman" panose="02020603050405020304" pitchFamily="18" charset="0"/>
                <a:cs typeface="Times New Roman" panose="02020603050405020304" pitchFamily="18" charset="0"/>
              </a:rPr>
              <a:t>Penelitian Deskriptif Kualitatif</a:t>
            </a:r>
          </a:p>
          <a:p>
            <a:pPr marL="0" indent="0">
              <a:buNone/>
            </a:pPr>
            <a:r>
              <a:rPr lang="id-ID" dirty="0">
                <a:latin typeface="Times New Roman" panose="02020603050405020304" pitchFamily="18" charset="0"/>
                <a:cs typeface="Times New Roman" panose="02020603050405020304" pitchFamily="18" charset="0"/>
              </a:rPr>
              <a:t>Model penelitian ini merupakan model kualitatif paling dasar yg sering digunakan dalam menulis skripsi/tesis. Penggunaan model ini umumnya masih lemah karena kedangkalan dalam merumuskan pertanyaan penelitian, analisis data maupun penggunaan teorinya. Sebagian besar penggunaan model ini masih keliru karena si peneliti tidak tahu atau tidak diasumsikan sebagai penelitian satu variable atau hanya membuat profil yang tampak di permukaan. Karena itu analisisnya tidak menggambarkan bagaimana peta relasi sosial pada fenomena tertentu. Kekeliruan yang lain Yitu pada penggunaan instrument dan metode, misalnya kajian penelitian membutuhkan level analisis kelompok, tetapi ternyata yg dianalisis adalah individu dengan menggunakan Teknik sampling dan penyebaran angket.</a:t>
            </a:r>
          </a:p>
        </p:txBody>
      </p:sp>
    </p:spTree>
    <p:extLst>
      <p:ext uri="{BB962C8B-B14F-4D97-AF65-F5344CB8AC3E}">
        <p14:creationId xmlns:p14="http://schemas.microsoft.com/office/powerpoint/2010/main" val="2570775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BC5F2-01CC-4F62-99F3-B2F463325E1E}"/>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9B52AF3-71B0-478F-8C04-AE08C91259D8}"/>
              </a:ext>
            </a:extLst>
          </p:cNvPr>
          <p:cNvSpPr>
            <a:spLocks noGrp="1"/>
          </p:cNvSpPr>
          <p:nvPr>
            <p:ph idx="1"/>
          </p:nvPr>
        </p:nvSpPr>
        <p:spPr>
          <a:xfrm>
            <a:off x="838200" y="681038"/>
            <a:ext cx="10515600" cy="5495925"/>
          </a:xfrm>
        </p:spPr>
        <p:txBody>
          <a:bodyPr/>
          <a:lstStyle/>
          <a:p>
            <a:pPr marL="0" indent="0">
              <a:buNone/>
            </a:pPr>
            <a:r>
              <a:rPr lang="id-ID" dirty="0">
                <a:latin typeface="Times New Roman" panose="02020603050405020304" pitchFamily="18" charset="0"/>
                <a:cs typeface="Times New Roman" panose="02020603050405020304" pitchFamily="18" charset="0"/>
              </a:rPr>
              <a:t>Model penelitian deskriptif pd prinsipnya tidak bisa dikatakan sebagai penelitian satu variable, bukan sekedar menjawab satu pertanyaan “bagaimana”, bukan sekedar membuat profil secara dangkal, tidak menggunakan konstruksi teori yang ketat untuk diuji, bukan bergerak dalam level individu, bukan sekedar menampilkan analisis sinkronis  dsb.</a:t>
            </a:r>
          </a:p>
          <a:p>
            <a:pPr marL="0" indent="0">
              <a:buNone/>
            </a:pPr>
            <a:r>
              <a:rPr lang="id-ID" dirty="0">
                <a:latin typeface="Times New Roman" panose="02020603050405020304" pitchFamily="18" charset="0"/>
                <a:cs typeface="Times New Roman" panose="02020603050405020304" pitchFamily="18" charset="0"/>
              </a:rPr>
              <a:t>Beberapa prinsip dasar model penelitian deskriptif kualitatif (MPDK):</a:t>
            </a:r>
          </a:p>
          <a:p>
            <a:pPr marL="0" indent="0">
              <a:buNone/>
            </a:pPr>
            <a:r>
              <a:rPr lang="id-ID" dirty="0">
                <a:latin typeface="Times New Roman" panose="02020603050405020304" pitchFamily="18" charset="0"/>
                <a:cs typeface="Times New Roman" panose="02020603050405020304" pitchFamily="18" charset="0"/>
              </a:rPr>
              <a:t>a. MPDK berupaya menggambarkan/mendeskripsikan  fenomena sosial secara memadai, lengkap, menyeluruh, analitis, kronologis dan diakronis. Misalnya tesis ttg industri tempe. Kalau menggunakan MPDK yg benar maka analisisnya juga memasukkan analisis relasi sosial, misalnya relasi antara buruh dan majikan, atau antara perusahaan dengan pasar, pemerintah maupun jaringan usaha lainnya.</a:t>
            </a:r>
          </a:p>
        </p:txBody>
      </p:sp>
    </p:spTree>
    <p:extLst>
      <p:ext uri="{BB962C8B-B14F-4D97-AF65-F5344CB8AC3E}">
        <p14:creationId xmlns:p14="http://schemas.microsoft.com/office/powerpoint/2010/main" val="2836593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8138B-1799-4FA0-9053-357FF06CBFD8}"/>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BC3647-F7FB-46FD-AF0C-8B85784032EF}"/>
              </a:ext>
            </a:extLst>
          </p:cNvPr>
          <p:cNvSpPr>
            <a:spLocks noGrp="1"/>
          </p:cNvSpPr>
          <p:nvPr>
            <p:ph idx="1"/>
          </p:nvPr>
        </p:nvSpPr>
        <p:spPr>
          <a:xfrm>
            <a:off x="838200" y="681038"/>
            <a:ext cx="10515600" cy="5495925"/>
          </a:xfrm>
        </p:spPr>
        <p:txBody>
          <a:bodyPr/>
          <a:lstStyle/>
          <a:p>
            <a:pPr marL="0" indent="0">
              <a:buNone/>
            </a:pPr>
            <a:r>
              <a:rPr lang="id-ID" dirty="0">
                <a:latin typeface="Times New Roman" panose="02020603050405020304" pitchFamily="18" charset="0"/>
                <a:cs typeface="Times New Roman" panose="02020603050405020304" pitchFamily="18" charset="0"/>
              </a:rPr>
              <a:t>b. Paralel dg prinsip yg pertama, setiap relasi sosial dalam fenomena sosial tidak mungkin berlangsung secara harmonis, sinkronis, adem ayem, aman terkendali, lanc</a:t>
            </a:r>
            <a:r>
              <a:rPr lang="en-US" dirty="0">
                <a:latin typeface="Times New Roman" panose="02020603050405020304" pitchFamily="18" charset="0"/>
                <a:cs typeface="Times New Roman" panose="02020603050405020304" pitchFamily="18" charset="0"/>
              </a:rPr>
              <a:t>a</a:t>
            </a:r>
            <a:r>
              <a:rPr lang="id-ID" dirty="0">
                <a:latin typeface="Times New Roman" panose="02020603050405020304" pitchFamily="18" charset="0"/>
                <a:cs typeface="Times New Roman" panose="02020603050405020304" pitchFamily="18" charset="0"/>
              </a:rPr>
              <a:t>r dll.</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MPDK berusaha meli</a:t>
            </a:r>
            <a:r>
              <a:rPr lang="en-US" dirty="0">
                <a:latin typeface="Times New Roman" panose="02020603050405020304" pitchFamily="18" charset="0"/>
                <a:cs typeface="Times New Roman" panose="02020603050405020304" pitchFamily="18" charset="0"/>
              </a:rPr>
              <a:t>h</a:t>
            </a:r>
            <a:r>
              <a:rPr lang="id-ID" dirty="0">
                <a:latin typeface="Times New Roman" panose="02020603050405020304" pitchFamily="18" charset="0"/>
                <a:cs typeface="Times New Roman" panose="02020603050405020304" pitchFamily="18" charset="0"/>
              </a:rPr>
              <a:t>at secara kritis dan lebih dalam,  yakni melihat yg tidak terlihat, sehingga akan menemukan banyak hal yg kritis, konfliktual, ketegangan dll. </a:t>
            </a:r>
          </a:p>
          <a:p>
            <a:pPr marL="0" indent="0">
              <a:buNone/>
            </a:pPr>
            <a:r>
              <a:rPr lang="id-ID" dirty="0">
                <a:latin typeface="Times New Roman" panose="02020603050405020304" pitchFamily="18" charset="0"/>
                <a:cs typeface="Times New Roman" panose="02020603050405020304" pitchFamily="18" charset="0"/>
              </a:rPr>
              <a:t>c. Karena harus mengkaji fenomena sosial secara menyeluruh, MPDK  tidak boleh mengkaji profil secara parsial, tetapi harus selalu berpijak pada konteks. Contohnya, tesis yg be</a:t>
            </a:r>
            <a:r>
              <a:rPr lang="en-US" dirty="0">
                <a:latin typeface="Times New Roman" panose="02020603050405020304" pitchFamily="18" charset="0"/>
                <a:cs typeface="Times New Roman" panose="02020603050405020304" pitchFamily="18" charset="0"/>
              </a:rPr>
              <a:t>r</a:t>
            </a:r>
            <a:r>
              <a:rPr lang="id-ID" dirty="0">
                <a:latin typeface="Times New Roman" panose="02020603050405020304" pitchFamily="18" charset="0"/>
                <a:cs typeface="Times New Roman" panose="02020603050405020304" pitchFamily="18" charset="0"/>
              </a:rPr>
              <a:t>tema, Kinerja DPRD Kabupaten X. Tesis ini tidak menggunakan konsep atau perspektif tentang representasi atau demokrasi perwakilan melainkan hanya meminjam konsep “kinerja” yg kemudian dicangkokan pada fungsi2 DPRD yg sdh ditentukan oleh regulasi. Kinerja dapat dicangkokkan pada banyak variable: produktivitas, efektivitas dan responsivitas.</a:t>
            </a:r>
          </a:p>
        </p:txBody>
      </p:sp>
    </p:spTree>
    <p:extLst>
      <p:ext uri="{BB962C8B-B14F-4D97-AF65-F5344CB8AC3E}">
        <p14:creationId xmlns:p14="http://schemas.microsoft.com/office/powerpoint/2010/main" val="3095911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656A5-770B-44EA-98CC-C35A3D650A73}"/>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BB7C42F-8D94-4C62-A211-6EC2E80A8860}"/>
              </a:ext>
            </a:extLst>
          </p:cNvPr>
          <p:cNvSpPr>
            <a:spLocks noGrp="1"/>
          </p:cNvSpPr>
          <p:nvPr>
            <p:ph idx="1"/>
          </p:nvPr>
        </p:nvSpPr>
        <p:spPr>
          <a:xfrm>
            <a:off x="838200" y="681038"/>
            <a:ext cx="10515600" cy="5495925"/>
          </a:xfrm>
        </p:spPr>
        <p:txBody>
          <a:bodyPr/>
          <a:lstStyle/>
          <a:p>
            <a:pPr marL="0" indent="0">
              <a:buNone/>
            </a:pPr>
            <a:r>
              <a:rPr lang="id-ID" dirty="0"/>
              <a:t>d. MPDK tidak sekedar menjawab pertanyaan bagaimana, tetapi seharusnya banyak menjawab (apa, siapa, kapan, dimana, berapa dan apa dampaknya) kecuali mengapa. Rangkaian pertanyaan itu sebaiknya dikemukakan secara eksplisit dalam subbab pertanyaan penelitian atau dikembangkan lebih lanjut dalam analisis data. Ini merupakan ciri khas MPDK yg selalu dibimbing banyak pertanyaan terus-menerus. Pertanyaan mengapa sebaiknya dihindari sebab pertanyaan ini akan membawa konsekuensi metodologis lain, yaitu harus menggunakan kerangka penelitian rasionalistik dan membutuhkan teorisasi yg lebih kompleks.</a:t>
            </a:r>
          </a:p>
          <a:p>
            <a:pPr marL="0" indent="0">
              <a:buNone/>
            </a:pPr>
            <a:r>
              <a:rPr lang="id-ID" dirty="0"/>
              <a:t>e. MPDK bukan bermaksud menggunakan seperangkat teori untuk keperluan penjelasan (eksplanasi), pengujian (verifikasi), pemahaman (understanding) atau pencarian makna (interpretasi) thd fenomena,</a:t>
            </a:r>
          </a:p>
        </p:txBody>
      </p:sp>
    </p:spTree>
    <p:extLst>
      <p:ext uri="{BB962C8B-B14F-4D97-AF65-F5344CB8AC3E}">
        <p14:creationId xmlns:p14="http://schemas.microsoft.com/office/powerpoint/2010/main" val="2847694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3BB5-A707-4C35-81AE-299C38B5EACD}"/>
              </a:ext>
            </a:extLst>
          </p:cNvPr>
          <p:cNvSpPr>
            <a:spLocks noGrp="1"/>
          </p:cNvSpPr>
          <p:nvPr>
            <p:ph type="title"/>
          </p:nvPr>
        </p:nvSpPr>
        <p:spPr>
          <a:xfrm>
            <a:off x="838200" y="365125"/>
            <a:ext cx="10515600" cy="21797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40F661-3096-4161-AFC4-7EA52C341F3C}"/>
              </a:ext>
            </a:extLst>
          </p:cNvPr>
          <p:cNvSpPr>
            <a:spLocks noGrp="1"/>
          </p:cNvSpPr>
          <p:nvPr>
            <p:ph idx="1"/>
          </p:nvPr>
        </p:nvSpPr>
        <p:spPr>
          <a:xfrm>
            <a:off x="838200" y="583096"/>
            <a:ext cx="10515600" cy="5593867"/>
          </a:xfrm>
        </p:spPr>
        <p:txBody>
          <a:bodyPr>
            <a:normAutofit lnSpcReduction="10000"/>
          </a:bodyPr>
          <a:lstStyle/>
          <a:p>
            <a:pPr marL="0" indent="0">
              <a:buNone/>
            </a:pPr>
            <a:r>
              <a:rPr lang="id-ID" dirty="0">
                <a:latin typeface="Times New Roman" panose="02020603050405020304" pitchFamily="18" charset="0"/>
                <a:cs typeface="Times New Roman" panose="02020603050405020304" pitchFamily="18" charset="0"/>
              </a:rPr>
              <a:t>Melainkan menggunakan teori untuk menggambarkan (deskripsi) sebuah fenomena sosial secara utuh dan mendalam.Konsekuensinya, MPDK tidak menggunakan teori verifikatif, teori eksplanasi maupun teori interpretasi, melainkan menggunakan teori deskripsi dimana teori ini tidak disusun secara ketat unt mengkonstruksi tata relasi antara dua konsep atau variable yg sebatas konseptualisasi yg mengandung klasifikasi konsep, tipologi dan untuk menampilkan perspektif. Klasisfikasi konsep untuk menampilkan konsep yg relevan, yg kemudian didefinisikan dan dijabarkan menjadi beberapa variable atau indikator penting.</a:t>
            </a:r>
          </a:p>
          <a:p>
            <a:pPr marL="0" indent="0">
              <a:buNone/>
            </a:pPr>
            <a:r>
              <a:rPr lang="id-ID" dirty="0">
                <a:latin typeface="Times New Roman" panose="02020603050405020304" pitchFamily="18" charset="0"/>
                <a:cs typeface="Times New Roman" panose="02020603050405020304" pitchFamily="18" charset="0"/>
              </a:rPr>
              <a:t>f. MPDK menggunakan metode deskriptif, terutama dg studi kasus. Peneliti bs menentukan focus dan lokasi penelitian yg relevan. MPDK tdk menggunakan generalisasi secara umum dari sampel. MPDK lbh bergerak pada level kelompok bukan individu.</a:t>
            </a:r>
          </a:p>
        </p:txBody>
      </p:sp>
    </p:spTree>
    <p:extLst>
      <p:ext uri="{BB962C8B-B14F-4D97-AF65-F5344CB8AC3E}">
        <p14:creationId xmlns:p14="http://schemas.microsoft.com/office/powerpoint/2010/main" val="1976463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64699-C97A-429B-B73F-A9C9CDB9A00A}"/>
              </a:ext>
            </a:extLst>
          </p:cNvPr>
          <p:cNvSpPr>
            <a:spLocks noGrp="1"/>
          </p:cNvSpPr>
          <p:nvPr>
            <p:ph type="title"/>
          </p:nvPr>
        </p:nvSpPr>
        <p:spPr>
          <a:xfrm>
            <a:off x="838200" y="365126"/>
            <a:ext cx="10515600" cy="1119118"/>
          </a:xfrm>
        </p:spPr>
        <p:txBody>
          <a:bodyPr/>
          <a:lstStyle/>
          <a:p>
            <a:pPr algn="ctr"/>
            <a:r>
              <a:rPr lang="id-ID" dirty="0">
                <a:latin typeface="Times New Roman" panose="02020603050405020304" pitchFamily="18" charset="0"/>
                <a:cs typeface="Times New Roman" panose="02020603050405020304" pitchFamily="18" charset="0"/>
              </a:rPr>
              <a:t>Judul Penelitian</a:t>
            </a:r>
          </a:p>
        </p:txBody>
      </p:sp>
      <p:sp>
        <p:nvSpPr>
          <p:cNvPr id="3" name="Content Placeholder 2">
            <a:extLst>
              <a:ext uri="{FF2B5EF4-FFF2-40B4-BE49-F238E27FC236}">
                <a16:creationId xmlns:a16="http://schemas.microsoft.com/office/drawing/2014/main" id="{7F20D324-6A8B-4A92-B9C2-39F616A5BE9A}"/>
              </a:ext>
            </a:extLst>
          </p:cNvPr>
          <p:cNvSpPr>
            <a:spLocks noGrp="1"/>
          </p:cNvSpPr>
          <p:nvPr>
            <p:ph idx="1"/>
          </p:nvPr>
        </p:nvSpPr>
        <p:spPr>
          <a:xfrm>
            <a:off x="838200" y="1590261"/>
            <a:ext cx="10515600" cy="4586702"/>
          </a:xfrm>
        </p:spPr>
        <p:txBody>
          <a:bodyPr>
            <a:normAutofit/>
          </a:bodyPr>
          <a:lstStyle/>
          <a:p>
            <a:pPr marL="0" indent="0">
              <a:buNone/>
            </a:pPr>
            <a:r>
              <a:rPr lang="id-ID" sz="3000" dirty="0">
                <a:latin typeface="Times New Roman" panose="02020603050405020304" pitchFamily="18" charset="0"/>
                <a:cs typeface="Times New Roman" panose="02020603050405020304" pitchFamily="18" charset="0"/>
              </a:rPr>
              <a:t>Judul penelitian memuat mengenai </a:t>
            </a:r>
            <a:r>
              <a:rPr lang="id-ID" sz="3000" b="1" dirty="0">
                <a:latin typeface="Times New Roman" panose="02020603050405020304" pitchFamily="18" charset="0"/>
                <a:cs typeface="Times New Roman" panose="02020603050405020304" pitchFamily="18" charset="0"/>
              </a:rPr>
              <a:t>apa yang akan diteliti </a:t>
            </a:r>
            <a:r>
              <a:rPr lang="id-ID" sz="3000" dirty="0">
                <a:latin typeface="Times New Roman" panose="02020603050405020304" pitchFamily="18" charset="0"/>
                <a:cs typeface="Times New Roman" panose="02020603050405020304" pitchFamily="18" charset="0"/>
              </a:rPr>
              <a:t>dengan memperhatikan </a:t>
            </a:r>
            <a:r>
              <a:rPr lang="id-ID" sz="3000" b="1" dirty="0">
                <a:latin typeface="Times New Roman" panose="02020603050405020304" pitchFamily="18" charset="0"/>
                <a:cs typeface="Times New Roman" panose="02020603050405020304" pitchFamily="18" charset="0"/>
              </a:rPr>
              <a:t>tempat penelitian </a:t>
            </a:r>
            <a:r>
              <a:rPr lang="id-ID" sz="3000" dirty="0">
                <a:latin typeface="Times New Roman" panose="02020603050405020304" pitchFamily="18" charset="0"/>
                <a:cs typeface="Times New Roman" panose="02020603050405020304" pitchFamily="18" charset="0"/>
              </a:rPr>
              <a:t>dan kalau diperlukan </a:t>
            </a:r>
            <a:r>
              <a:rPr lang="id-ID" sz="3000" b="1" dirty="0">
                <a:latin typeface="Times New Roman" panose="02020603050405020304" pitchFamily="18" charset="0"/>
                <a:cs typeface="Times New Roman" panose="02020603050405020304" pitchFamily="18" charset="0"/>
              </a:rPr>
              <a:t>tahun penelitian</a:t>
            </a:r>
          </a:p>
          <a:p>
            <a:pPr marL="0" indent="0">
              <a:buNone/>
            </a:pPr>
            <a:r>
              <a:rPr lang="id-ID" sz="3000" dirty="0">
                <a:latin typeface="Times New Roman" panose="02020603050405020304" pitchFamily="18" charset="0"/>
                <a:cs typeface="Times New Roman" panose="02020603050405020304" pitchFamily="18" charset="0"/>
              </a:rPr>
              <a:t>Harus diingat bahwa kita belajar mengenai </a:t>
            </a:r>
            <a:r>
              <a:rPr lang="id-ID" sz="3000" b="1" dirty="0">
                <a:latin typeface="Times New Roman" panose="02020603050405020304" pitchFamily="18" charset="0"/>
                <a:cs typeface="Times New Roman" panose="02020603050405020304" pitchFamily="18" charset="0"/>
              </a:rPr>
              <a:t>Ilmu Pemerintahan </a:t>
            </a:r>
            <a:r>
              <a:rPr lang="id-ID" sz="3000" dirty="0">
                <a:latin typeface="Times New Roman" panose="02020603050405020304" pitchFamily="18" charset="0"/>
                <a:cs typeface="Times New Roman" panose="02020603050405020304" pitchFamily="18" charset="0"/>
              </a:rPr>
              <a:t>sehingga tema yang kita pilih tidak bisa mengabaikan mengenai hal ini.</a:t>
            </a:r>
          </a:p>
          <a:p>
            <a:pPr marL="0" indent="0">
              <a:buNone/>
            </a:pPr>
            <a:r>
              <a:rPr lang="id-ID" sz="3000" dirty="0">
                <a:latin typeface="Times New Roman" panose="02020603050405020304" pitchFamily="18" charset="0"/>
                <a:cs typeface="Times New Roman" panose="02020603050405020304" pitchFamily="18" charset="0"/>
              </a:rPr>
              <a:t>Judul harus jelas sehingga pada saat membaca judul tesis, pembaca sudah tahu pasti apa yang akan </a:t>
            </a:r>
            <a:r>
              <a:rPr lang="en-US" sz="3000" dirty="0" err="1">
                <a:latin typeface="Times New Roman" panose="02020603050405020304" pitchFamily="18" charset="0"/>
                <a:cs typeface="Times New Roman" panose="02020603050405020304" pitchFamily="18" charset="0"/>
              </a:rPr>
              <a:t>ditulis</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oleh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peneliti</a:t>
            </a:r>
            <a:r>
              <a:rPr lang="id-ID" sz="3000" dirty="0">
                <a:latin typeface="Times New Roman" panose="02020603050405020304" pitchFamily="18" charset="0"/>
                <a:cs typeface="Times New Roman" panose="02020603050405020304" pitchFamily="18" charset="0"/>
              </a:rPr>
              <a:t> dalam tesis ini</a:t>
            </a:r>
          </a:p>
        </p:txBody>
      </p:sp>
    </p:spTree>
    <p:extLst>
      <p:ext uri="{BB962C8B-B14F-4D97-AF65-F5344CB8AC3E}">
        <p14:creationId xmlns:p14="http://schemas.microsoft.com/office/powerpoint/2010/main" val="1177336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88DE7-BD7F-4C9C-A823-0D8798A5C50B}"/>
              </a:ext>
            </a:extLst>
          </p:cNvPr>
          <p:cNvSpPr>
            <a:spLocks noGrp="1"/>
          </p:cNvSpPr>
          <p:nvPr>
            <p:ph type="title"/>
          </p:nvPr>
        </p:nvSpPr>
        <p:spPr>
          <a:xfrm>
            <a:off x="838200" y="365125"/>
            <a:ext cx="10515600" cy="21797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A5F77A8-FCA2-4B0E-8E46-FEBEFB505E00}"/>
              </a:ext>
            </a:extLst>
          </p:cNvPr>
          <p:cNvSpPr>
            <a:spLocks noGrp="1"/>
          </p:cNvSpPr>
          <p:nvPr>
            <p:ph idx="1"/>
          </p:nvPr>
        </p:nvSpPr>
        <p:spPr>
          <a:xfrm>
            <a:off x="838200" y="583096"/>
            <a:ext cx="10515600" cy="5593867"/>
          </a:xfrm>
        </p:spPr>
        <p:txBody>
          <a:bodyPr/>
          <a:lstStyle/>
          <a:p>
            <a:pPr marL="0" indent="0">
              <a:buNone/>
            </a:pPr>
            <a:r>
              <a:rPr lang="id-ID" dirty="0">
                <a:latin typeface="Times New Roman" panose="02020603050405020304" pitchFamily="18" charset="0"/>
                <a:cs typeface="Times New Roman" panose="02020603050405020304" pitchFamily="18" charset="0"/>
              </a:rPr>
              <a:t>Yg dibutuhkan adalah sumber data atau informan yg tidak ditentukan jumlahnya secara ketat dg prosedur sampling. Informan dicari dg cara sistem bola salju. Pengumpulan datanya tidak dg angket, tetapi dg cara dokumentasi, observasai dan wawancara mendalam. Analisis datanya dilakukan dg cara pemetaan, ilustrasi yg dalam, pengajian yg tematis dan kronologi</a:t>
            </a:r>
          </a:p>
          <a:p>
            <a:r>
              <a:rPr lang="id-ID" dirty="0">
                <a:latin typeface="Times New Roman" panose="02020603050405020304" pitchFamily="18" charset="0"/>
                <a:cs typeface="Times New Roman" panose="02020603050405020304" pitchFamily="18" charset="0"/>
              </a:rPr>
              <a:t>Penelitian Kualitatif Rasionalistik Reflektif</a:t>
            </a:r>
          </a:p>
          <a:p>
            <a:pPr marL="0" indent="0">
              <a:buNone/>
            </a:pPr>
            <a:r>
              <a:rPr lang="id-ID" dirty="0">
                <a:latin typeface="Times New Roman" panose="02020603050405020304" pitchFamily="18" charset="0"/>
                <a:cs typeface="Times New Roman" panose="02020603050405020304" pitchFamily="18" charset="0"/>
              </a:rPr>
              <a:t>Metodologi penelitian kualitatif yg didasarkan pd filsafat Rasionalisme (MPKR) lebih menekankan pd kajian yg holisti</a:t>
            </a:r>
            <a:r>
              <a:rPr lang="en-US" dirty="0">
                <a:latin typeface="Times New Roman" panose="02020603050405020304" pitchFamily="18" charset="0"/>
                <a:cs typeface="Times New Roman" panose="02020603050405020304" pitchFamily="18" charset="0"/>
              </a:rPr>
              <a:t>k</a:t>
            </a:r>
            <a:r>
              <a:rPr lang="id-ID" dirty="0">
                <a:latin typeface="Times New Roman" panose="02020603050405020304" pitchFamily="18" charset="0"/>
                <a:cs typeface="Times New Roman" panose="02020603050405020304" pitchFamily="18" charset="0"/>
              </a:rPr>
              <a:t> (menyeluruh). Sifat holisti</a:t>
            </a:r>
            <a:r>
              <a:rPr lang="en-US" dirty="0">
                <a:latin typeface="Times New Roman" panose="02020603050405020304" pitchFamily="18" charset="0"/>
                <a:cs typeface="Times New Roman" panose="02020603050405020304" pitchFamily="18" charset="0"/>
              </a:rPr>
              <a:t>k</a:t>
            </a:r>
            <a:r>
              <a:rPr lang="id-ID" dirty="0">
                <a:latin typeface="Times New Roman" panose="02020603050405020304" pitchFamily="18" charset="0"/>
                <a:cs typeface="Times New Roman" panose="02020603050405020304" pitchFamily="18" charset="0"/>
              </a:rPr>
              <a:t> ini didasarkan pd konstruksi pemaknaan atas empirik sensual, empirik logik dan empirik etik. MPKR menerapkan logika berfikir reflektif (deduksi-induksi), logika berfikir antara induksi (empiris) dan deduksi (teori). </a:t>
            </a:r>
          </a:p>
          <a:p>
            <a:pPr marL="0" indent="0">
              <a:buNone/>
            </a:pPr>
            <a:endParaRPr lang="en-US" dirty="0"/>
          </a:p>
        </p:txBody>
      </p:sp>
    </p:spTree>
    <p:extLst>
      <p:ext uri="{BB962C8B-B14F-4D97-AF65-F5344CB8AC3E}">
        <p14:creationId xmlns:p14="http://schemas.microsoft.com/office/powerpoint/2010/main" val="252134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DA674-48B9-4477-BD6B-6BB0D3009610}"/>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D605EAB-7799-4B1B-A58C-5CEB48C8D2A0}"/>
              </a:ext>
            </a:extLst>
          </p:cNvPr>
          <p:cNvSpPr>
            <a:spLocks noGrp="1"/>
          </p:cNvSpPr>
          <p:nvPr>
            <p:ph idx="1"/>
          </p:nvPr>
        </p:nvSpPr>
        <p:spPr>
          <a:xfrm>
            <a:off x="838200" y="681038"/>
            <a:ext cx="10515600" cy="5495925"/>
          </a:xfrm>
        </p:spPr>
        <p:txBody>
          <a:bodyPr/>
          <a:lstStyle/>
          <a:p>
            <a:pPr marL="0" indent="0">
              <a:buNone/>
            </a:pPr>
            <a:r>
              <a:rPr lang="id-ID" dirty="0">
                <a:latin typeface="Times New Roman" panose="02020603050405020304" pitchFamily="18" charset="0"/>
                <a:cs typeface="Times New Roman" panose="02020603050405020304" pitchFamily="18" charset="0"/>
              </a:rPr>
              <a:t>MPKR sebenarnya mempunyai dua varian utama bila dilihat dr sisi  penggunaan dialektika antara teori dan data.</a:t>
            </a:r>
            <a:r>
              <a:rPr lang="en-US" dirty="0">
                <a:latin typeface="Times New Roman" panose="02020603050405020304" pitchFamily="18" charset="0"/>
                <a:cs typeface="Times New Roman" panose="02020603050405020304" pitchFamily="18" charset="0"/>
              </a:rPr>
              <a:t> 1)</a:t>
            </a:r>
            <a:r>
              <a:rPr lang="id-ID" dirty="0">
                <a:latin typeface="Times New Roman" panose="02020603050405020304" pitchFamily="18" charset="0"/>
                <a:cs typeface="Times New Roman" panose="02020603050405020304" pitchFamily="18" charset="0"/>
              </a:rPr>
              <a:t> Varian model penelitian yg menggambarkan (deskripsi) dan menjelaskan (eksplanasi) sebuah fenomena sosial.  Jika deskripsi menjawab pertanyaan bagaimana, apa, siapa dan kapan, </a:t>
            </a:r>
            <a:r>
              <a:rPr lang="en-US" dirty="0" err="1">
                <a:latin typeface="Times New Roman" panose="02020603050405020304" pitchFamily="18" charset="0"/>
                <a:cs typeface="Times New Roman" panose="02020603050405020304" pitchFamily="18" charset="0"/>
              </a:rPr>
              <a:t>sementara</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eksplanasi hendak menjawab pertanyaan mengapa. Eksplanasi untuk menjawab mengapa membutuhkan kerangka teori yg menegaskan relasi antar konsep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antar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variabel</a:t>
            </a:r>
            <a:r>
              <a:rPr lang="id-ID"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a:t>
            </a:r>
            <a:r>
              <a:rPr lang="id-ID" dirty="0">
                <a:latin typeface="Times New Roman" panose="02020603050405020304" pitchFamily="18" charset="0"/>
                <a:cs typeface="Times New Roman" panose="02020603050405020304" pitchFamily="18" charset="0"/>
              </a:rPr>
              <a:t>ksplanasi harus mampu mencari konteks atau terjadinya fenomena sosial yg hendak dijelaskan. </a:t>
            </a:r>
            <a:r>
              <a:rPr lang="en-US" dirty="0">
                <a:latin typeface="Times New Roman" panose="02020603050405020304" pitchFamily="18" charset="0"/>
                <a:cs typeface="Times New Roman" panose="02020603050405020304" pitchFamily="18" charset="0"/>
              </a:rPr>
              <a:t>2) </a:t>
            </a:r>
            <a:r>
              <a:rPr lang="id-ID" dirty="0">
                <a:latin typeface="Times New Roman" panose="02020603050405020304" pitchFamily="18" charset="0"/>
                <a:cs typeface="Times New Roman" panose="02020603050405020304" pitchFamily="18" charset="0"/>
              </a:rPr>
              <a:t>Disisi lain</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model memahami (understanding) terhadap fenomena sosial</a:t>
            </a:r>
            <a:r>
              <a:rPr lang="en-US" dirty="0">
                <a:latin typeface="Times New Roman" panose="02020603050405020304" pitchFamily="18" charset="0"/>
                <a:cs typeface="Times New Roman" panose="02020603050405020304" pitchFamily="18" charset="0"/>
              </a:rPr>
              <a:t> dg </a:t>
            </a:r>
            <a:r>
              <a:rPr lang="en-US" dirty="0" err="1">
                <a:latin typeface="Times New Roman" panose="02020603050405020304" pitchFamily="18" charset="0"/>
                <a:cs typeface="Times New Roman" panose="02020603050405020304" pitchFamily="18" charset="0"/>
              </a:rPr>
              <a:t>menggunakan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perspektif</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memahami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sosial</a:t>
            </a:r>
            <a:r>
              <a:rPr lang="en-US" dirty="0">
                <a:latin typeface="Times New Roman" panose="02020603050405020304" pitchFamily="18" charset="0"/>
                <a:cs typeface="Times New Roman" panose="02020603050405020304" pitchFamily="18" charset="0"/>
              </a:rPr>
              <a:t>.</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6655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0B45D-2B77-4A47-9206-1ACBD77C73F4}"/>
              </a:ext>
            </a:extLst>
          </p:cNvPr>
          <p:cNvSpPr>
            <a:spLocks noGrp="1"/>
          </p:cNvSpPr>
          <p:nvPr>
            <p:ph type="title"/>
          </p:nvPr>
        </p:nvSpPr>
        <p:spPr>
          <a:xfrm>
            <a:off x="838200" y="365126"/>
            <a:ext cx="10515600" cy="1092614"/>
          </a:xfrm>
        </p:spPr>
        <p:txBody>
          <a:bodyPr/>
          <a:lstStyle/>
          <a:p>
            <a:pPr algn="ctr"/>
            <a:r>
              <a:rPr lang="id-ID" dirty="0">
                <a:latin typeface="Times New Roman" panose="02020603050405020304" pitchFamily="18" charset="0"/>
                <a:cs typeface="Times New Roman" panose="02020603050405020304" pitchFamily="18" charset="0"/>
              </a:rPr>
              <a:t>Latar Belakang Masalah</a:t>
            </a:r>
          </a:p>
        </p:txBody>
      </p:sp>
      <p:sp>
        <p:nvSpPr>
          <p:cNvPr id="3" name="Content Placeholder 2">
            <a:extLst>
              <a:ext uri="{FF2B5EF4-FFF2-40B4-BE49-F238E27FC236}">
                <a16:creationId xmlns:a16="http://schemas.microsoft.com/office/drawing/2014/main" id="{F769EE7F-B0A9-4A64-83E3-99C21497F055}"/>
              </a:ext>
            </a:extLst>
          </p:cNvPr>
          <p:cNvSpPr>
            <a:spLocks noGrp="1"/>
          </p:cNvSpPr>
          <p:nvPr>
            <p:ph idx="1"/>
          </p:nvPr>
        </p:nvSpPr>
        <p:spPr>
          <a:xfrm>
            <a:off x="838200" y="1457740"/>
            <a:ext cx="10515600" cy="4719223"/>
          </a:xfrm>
        </p:spPr>
        <p:txBody>
          <a:bodyPr>
            <a:normAutofit/>
          </a:bodyPr>
          <a:lstStyle/>
          <a:p>
            <a:pPr marL="0" indent="0">
              <a:buNone/>
            </a:pPr>
            <a:r>
              <a:rPr lang="id-ID" dirty="0">
                <a:latin typeface="Times New Roman" panose="02020603050405020304" pitchFamily="18" charset="0"/>
                <a:cs typeface="Times New Roman" panose="02020603050405020304" pitchFamily="18" charset="0"/>
              </a:rPr>
              <a:t>Bagian ini menguraikan tentang adanya kesenjangan antara harapan (</a:t>
            </a:r>
            <a:r>
              <a:rPr lang="id-ID" i="1" dirty="0">
                <a:latin typeface="Times New Roman" panose="02020603050405020304" pitchFamily="18" charset="0"/>
                <a:cs typeface="Times New Roman" panose="02020603050405020304" pitchFamily="18" charset="0"/>
              </a:rPr>
              <a:t>das sollen</a:t>
            </a:r>
            <a:r>
              <a:rPr lang="id-ID" dirty="0">
                <a:latin typeface="Times New Roman" panose="02020603050405020304" pitchFamily="18" charset="0"/>
                <a:cs typeface="Times New Roman" panose="02020603050405020304" pitchFamily="18" charset="0"/>
              </a:rPr>
              <a:t>) dan (</a:t>
            </a:r>
            <a:r>
              <a:rPr lang="id-ID" i="1" dirty="0">
                <a:latin typeface="Times New Roman" panose="02020603050405020304" pitchFamily="18" charset="0"/>
                <a:cs typeface="Times New Roman" panose="02020603050405020304" pitchFamily="18" charset="0"/>
              </a:rPr>
              <a:t>das sein</a:t>
            </a:r>
            <a:r>
              <a:rPr lang="id-ID" dirty="0">
                <a:latin typeface="Times New Roman" panose="02020603050405020304" pitchFamily="18" charset="0"/>
                <a:cs typeface="Times New Roman" panose="02020603050405020304" pitchFamily="18" charset="0"/>
              </a:rPr>
              <a:t>), fakta-fakta yang menolak Kebenaran suatu teori atau hasil penelitian sebelumnya. Ada dua kekeliruan yang umumnya terdapat pada Latar Belakang Masalah sebuah  proposal penelitian kualitatif. </a:t>
            </a:r>
          </a:p>
          <a:p>
            <a:pPr marL="514350" indent="-514350">
              <a:buAutoNum type="alphaLcParenR"/>
            </a:pPr>
            <a:r>
              <a:rPr lang="id-ID" dirty="0">
                <a:latin typeface="Times New Roman" panose="02020603050405020304" pitchFamily="18" charset="0"/>
                <a:cs typeface="Times New Roman" panose="02020603050405020304" pitchFamily="18" charset="0"/>
              </a:rPr>
              <a:t>Uraian pada beberapa paragraf awal terlalu umum sehingga tidak relevan atau tidak menyentuh permasalahan yang akan diteliti.  </a:t>
            </a:r>
          </a:p>
          <a:p>
            <a:pPr marL="0" indent="0">
              <a:buNone/>
            </a:pPr>
            <a:r>
              <a:rPr lang="id-ID" dirty="0">
                <a:latin typeface="Times New Roman" panose="02020603050405020304" pitchFamily="18" charset="0"/>
                <a:cs typeface="Times New Roman" panose="02020603050405020304" pitchFamily="18" charset="0"/>
              </a:rPr>
              <a:t>b)  </a:t>
            </a:r>
            <a:r>
              <a:rPr lang="en-US" dirty="0">
                <a:latin typeface="Times New Roman" panose="02020603050405020304" pitchFamily="18" charset="0"/>
                <a:cs typeface="Times New Roman" panose="02020603050405020304" pitchFamily="18" charset="0"/>
              </a:rPr>
              <a:t>D</a:t>
            </a:r>
            <a:r>
              <a:rPr lang="id-ID" dirty="0">
                <a:latin typeface="Times New Roman" panose="02020603050405020304" pitchFamily="18" charset="0"/>
                <a:cs typeface="Times New Roman" panose="02020603050405020304" pitchFamily="18" charset="0"/>
              </a:rPr>
              <a:t>ata aktual tentang besaran masalah yang akan diteliti sangat sedikit, atau bahkan tidak dicantumkan sama sekali dalam Latar Belakang Masalah.</a:t>
            </a:r>
          </a:p>
        </p:txBody>
      </p:sp>
    </p:spTree>
    <p:extLst>
      <p:ext uri="{BB962C8B-B14F-4D97-AF65-F5344CB8AC3E}">
        <p14:creationId xmlns:p14="http://schemas.microsoft.com/office/powerpoint/2010/main" val="2411973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E5074-CB41-4BB8-A48E-99C4B1F7A8ED}"/>
              </a:ext>
            </a:extLst>
          </p:cNvPr>
          <p:cNvSpPr>
            <a:spLocks noGrp="1"/>
          </p:cNvSpPr>
          <p:nvPr>
            <p:ph type="title"/>
          </p:nvPr>
        </p:nvSpPr>
        <p:spPr>
          <a:xfrm>
            <a:off x="838200" y="365125"/>
            <a:ext cx="10515600" cy="1304647"/>
          </a:xfrm>
        </p:spPr>
        <p:txBody>
          <a:bodyPr>
            <a:normAutofit/>
          </a:bodyPr>
          <a:lstStyle/>
          <a:p>
            <a:pPr algn="ctr"/>
            <a:r>
              <a:rPr lang="en-US" sz="3600" dirty="0">
                <a:latin typeface="Times New Roman" panose="02020603050405020304" pitchFamily="18" charset="0"/>
                <a:cs typeface="Times New Roman" panose="02020603050405020304" pitchFamily="18" charset="0"/>
              </a:rPr>
              <a:t>P</a:t>
            </a:r>
            <a:r>
              <a:rPr lang="id-ID" sz="3600" dirty="0">
                <a:latin typeface="Times New Roman" panose="02020603050405020304" pitchFamily="18" charset="0"/>
                <a:cs typeface="Times New Roman" panose="02020603050405020304" pitchFamily="18" charset="0"/>
              </a:rPr>
              <a:t>oin</a:t>
            </a:r>
            <a:r>
              <a:rPr lang="en-US" sz="3600" dirty="0">
                <a:latin typeface="Times New Roman" panose="02020603050405020304" pitchFamily="18" charset="0"/>
                <a:cs typeface="Times New Roman" panose="02020603050405020304" pitchFamily="18" charset="0"/>
              </a:rPr>
              <a:t>-</a:t>
            </a:r>
            <a:r>
              <a:rPr lang="id-ID" sz="3600" dirty="0">
                <a:latin typeface="Times New Roman" panose="02020603050405020304" pitchFamily="18" charset="0"/>
                <a:cs typeface="Times New Roman" panose="02020603050405020304" pitchFamily="18" charset="0"/>
              </a:rPr>
              <a:t>poin yang harus dituliskan dalam Latar Belakang Masalah</a:t>
            </a:r>
          </a:p>
        </p:txBody>
      </p:sp>
      <p:sp>
        <p:nvSpPr>
          <p:cNvPr id="3" name="Content Placeholder 2">
            <a:extLst>
              <a:ext uri="{FF2B5EF4-FFF2-40B4-BE49-F238E27FC236}">
                <a16:creationId xmlns:a16="http://schemas.microsoft.com/office/drawing/2014/main" id="{032585CF-5F92-4DFE-9724-F7BE4E8EB117}"/>
              </a:ext>
            </a:extLst>
          </p:cNvPr>
          <p:cNvSpPr>
            <a:spLocks noGrp="1"/>
          </p:cNvSpPr>
          <p:nvPr>
            <p:ph idx="1"/>
          </p:nvPr>
        </p:nvSpPr>
        <p:spPr>
          <a:xfrm>
            <a:off x="838200" y="1669773"/>
            <a:ext cx="10515600" cy="4507189"/>
          </a:xfrm>
        </p:spPr>
        <p:txBody>
          <a:bodyPr>
            <a:normAutofit/>
          </a:bodyPr>
          <a:lstStyle/>
          <a:p>
            <a:r>
              <a:rPr lang="id-ID" dirty="0">
                <a:latin typeface="Times New Roman" panose="02020603050405020304" pitchFamily="18" charset="0"/>
                <a:cs typeface="Times New Roman" panose="02020603050405020304" pitchFamily="18" charset="0"/>
              </a:rPr>
              <a:t>Gambaran umum permasalahan</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sym typeface="Wingdings" panose="05000000000000000000" pitchFamily="2" charset="2"/>
              </a:rPr>
              <a:t> </a:t>
            </a:r>
            <a:r>
              <a:rPr lang="id-ID" dirty="0">
                <a:latin typeface="Times New Roman" panose="02020603050405020304" pitchFamily="18" charset="0"/>
                <a:cs typeface="Times New Roman" panose="02020603050405020304" pitchFamily="18" charset="0"/>
                <a:sym typeface="Wingdings" panose="05000000000000000000" pitchFamily="2" charset="2"/>
              </a:rPr>
              <a:t>mengapa penelitian ini dianggap menarik, penting dan perlu diteliti</a:t>
            </a:r>
          </a:p>
          <a:p>
            <a:r>
              <a:rPr lang="id-ID" dirty="0">
                <a:latin typeface="Times New Roman" panose="02020603050405020304" pitchFamily="18" charset="0"/>
                <a:cs typeface="Times New Roman" panose="02020603050405020304" pitchFamily="18" charset="0"/>
                <a:sym typeface="Wingdings" panose="05000000000000000000" pitchFamily="2" charset="2"/>
              </a:rPr>
              <a:t>Keaslian Penelitian/Literature Review (Merupakan analisa dari penelitian yang telah dilakukan) dikemukakan dengan menunjukkan bahwa masalah yang diteliti belum pernah diteliti oleh peneliti terdahulu. Apabila pernah diteliti, harus dinyatakan dengan tegas perbedaan dan atau kesamaan dengan hasil penelitian terdahulu.</a:t>
            </a:r>
          </a:p>
          <a:p>
            <a:r>
              <a:rPr lang="id-ID" dirty="0">
                <a:latin typeface="Times New Roman" panose="02020603050405020304" pitchFamily="18" charset="0"/>
                <a:cs typeface="Times New Roman" panose="02020603050405020304" pitchFamily="18" charset="0"/>
                <a:sym typeface="Wingdings" panose="05000000000000000000" pitchFamily="2" charset="2"/>
              </a:rPr>
              <a:t>Manfaat hasil penelitian  manfaat bagi ilmu pengetahuan dan manfaat praktis (misalnya unt pemerintah kabupaten atau provinsi) </a:t>
            </a: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211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8BF7E-B0BB-46F3-ACFB-4A9F60491F9D}"/>
              </a:ext>
            </a:extLst>
          </p:cNvPr>
          <p:cNvSpPr>
            <a:spLocks noGrp="1"/>
          </p:cNvSpPr>
          <p:nvPr>
            <p:ph type="title"/>
          </p:nvPr>
        </p:nvSpPr>
        <p:spPr/>
        <p:txBody>
          <a:bodyPr>
            <a:normAutofit/>
          </a:bodyPr>
          <a:lstStyle/>
          <a:p>
            <a:pPr algn="ctr"/>
            <a:r>
              <a:rPr lang="id-ID" sz="3600" dirty="0">
                <a:latin typeface="Times New Roman" panose="02020603050405020304" pitchFamily="18" charset="0"/>
                <a:cs typeface="Times New Roman" panose="02020603050405020304" pitchFamily="18" charset="0"/>
              </a:rPr>
              <a:t>Soli Abimanyu &amp; Sulaiman Samad (2003), komponen-komponen yang dicakup dalam latar belakang</a:t>
            </a:r>
          </a:p>
        </p:txBody>
      </p:sp>
      <p:sp>
        <p:nvSpPr>
          <p:cNvPr id="3" name="Content Placeholder 2">
            <a:extLst>
              <a:ext uri="{FF2B5EF4-FFF2-40B4-BE49-F238E27FC236}">
                <a16:creationId xmlns:a16="http://schemas.microsoft.com/office/drawing/2014/main" id="{433FCA7E-8393-4C6F-9557-AC4E79550C4B}"/>
              </a:ext>
            </a:extLst>
          </p:cNvPr>
          <p:cNvSpPr>
            <a:spLocks noGrp="1"/>
          </p:cNvSpPr>
          <p:nvPr>
            <p:ph idx="1"/>
          </p:nvPr>
        </p:nvSpPr>
        <p:spPr/>
        <p:txBody>
          <a:bodyPr>
            <a:normAutofit fontScale="92500" lnSpcReduction="10000"/>
          </a:bodyPr>
          <a:lstStyle/>
          <a:p>
            <a:r>
              <a:rPr lang="id-ID" dirty="0">
                <a:latin typeface="Times New Roman" panose="02020603050405020304" pitchFamily="18" charset="0"/>
                <a:cs typeface="Times New Roman" panose="02020603050405020304" pitchFamily="18" charset="0"/>
              </a:rPr>
              <a:t>Rumusan tema sentral masalah atau </a:t>
            </a:r>
            <a:r>
              <a:rPr lang="id-ID" i="1" dirty="0">
                <a:latin typeface="Times New Roman" panose="02020603050405020304" pitchFamily="18" charset="0"/>
                <a:cs typeface="Times New Roman" panose="02020603050405020304" pitchFamily="18" charset="0"/>
              </a:rPr>
              <a:t>problem issue </a:t>
            </a:r>
            <a:r>
              <a:rPr lang="id-ID" dirty="0">
                <a:latin typeface="Times New Roman" panose="02020603050405020304" pitchFamily="18" charset="0"/>
                <a:cs typeface="Times New Roman" panose="02020603050405020304" pitchFamily="18" charset="0"/>
              </a:rPr>
              <a:t>dengan menguraikan gambaran singkat secara kondisional dan situasional fenomena yang dihadapi, sehingga menggugah untuk dilakukan penelitian dalam waktu cepat atau mendesak.</a:t>
            </a:r>
          </a:p>
          <a:p>
            <a:r>
              <a:rPr lang="id-ID" dirty="0">
                <a:latin typeface="Times New Roman" panose="02020603050405020304" pitchFamily="18" charset="0"/>
                <a:cs typeface="Times New Roman" panose="02020603050405020304" pitchFamily="18" charset="0"/>
              </a:rPr>
              <a:t> Argumentasi dukungan data empiris yang melandasi pendeskrepsian proses muncul fenomena yang dihadapi. Artinya, peneliti sudah mempunyai gambaran mengenai apa-apa yang harus diperhatikan dalam rangka pendekatan masalahnya. </a:t>
            </a:r>
          </a:p>
          <a:p>
            <a:r>
              <a:rPr lang="id-ID" dirty="0">
                <a:latin typeface="Times New Roman" panose="02020603050405020304" pitchFamily="18" charset="0"/>
                <a:cs typeface="Times New Roman" panose="02020603050405020304" pitchFamily="18" charset="0"/>
              </a:rPr>
              <a:t>Uraian selanjutnya, mengemukakan apa yang diharapkan dari hasil penelitian seperti yang dipersepsikan berupa dampak positifnya sebagai pencanangan nilai manfaat praktis dan sumbangan akademik dalam rangka pengembangan ilmu pengetahuan.</a:t>
            </a:r>
          </a:p>
        </p:txBody>
      </p:sp>
    </p:spTree>
    <p:extLst>
      <p:ext uri="{BB962C8B-B14F-4D97-AF65-F5344CB8AC3E}">
        <p14:creationId xmlns:p14="http://schemas.microsoft.com/office/powerpoint/2010/main" val="360866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9D0F-9331-48DD-B3F4-552DA3523981}"/>
              </a:ext>
            </a:extLst>
          </p:cNvPr>
          <p:cNvSpPr>
            <a:spLocks noGrp="1"/>
          </p:cNvSpPr>
          <p:nvPr>
            <p:ph type="title"/>
          </p:nvPr>
        </p:nvSpPr>
        <p:spPr>
          <a:xfrm>
            <a:off x="838200" y="365126"/>
            <a:ext cx="10515600" cy="933588"/>
          </a:xfrm>
        </p:spPr>
        <p:txBody>
          <a:bodyPr/>
          <a:lstStyle/>
          <a:p>
            <a:pPr algn="ctr"/>
            <a:r>
              <a:rPr lang="id-ID" dirty="0">
                <a:latin typeface="Times New Roman" panose="02020603050405020304" pitchFamily="18" charset="0"/>
                <a:cs typeface="Times New Roman" panose="02020603050405020304" pitchFamily="18" charset="0"/>
              </a:rPr>
              <a:t>Keaslian Penelitian/Literature Review</a:t>
            </a:r>
          </a:p>
        </p:txBody>
      </p:sp>
      <p:sp>
        <p:nvSpPr>
          <p:cNvPr id="3" name="Content Placeholder 2">
            <a:extLst>
              <a:ext uri="{FF2B5EF4-FFF2-40B4-BE49-F238E27FC236}">
                <a16:creationId xmlns:a16="http://schemas.microsoft.com/office/drawing/2014/main" id="{5CA79F36-39E1-4629-BCAE-F45C0552D753}"/>
              </a:ext>
            </a:extLst>
          </p:cNvPr>
          <p:cNvSpPr>
            <a:spLocks noGrp="1"/>
          </p:cNvSpPr>
          <p:nvPr>
            <p:ph idx="1"/>
          </p:nvPr>
        </p:nvSpPr>
        <p:spPr>
          <a:xfrm>
            <a:off x="838200" y="1298714"/>
            <a:ext cx="10515600" cy="4878249"/>
          </a:xfrm>
        </p:spPr>
        <p:txBody>
          <a:bodyPr/>
          <a:lstStyle/>
          <a:p>
            <a:r>
              <a:rPr lang="id-ID" dirty="0">
                <a:latin typeface="Times New Roman" panose="02020603050405020304" pitchFamily="18" charset="0"/>
                <a:cs typeface="Times New Roman" panose="02020603050405020304" pitchFamily="18" charset="0"/>
              </a:rPr>
              <a:t>Literature review adalah uraian tentang teori, temuan, dan bahan penelitian lainnya yang diperoleh dari bahan acuan untuk dijadikan landasan kegiatan penelitian untuk menyusun kerangka pemikiran yang jelas dari perumusan masalah yang ingin diteliti. Di sumber yang lain mengatakan, literature review adalah analisa berupa kritik (membangun maupun menjatuhkan) dari penelitian yang sedang dilakukan terhadap topik khusus atau pertanyaan terhadap suatu bagian dari keilmuan. Literature review merupakan cerita ilmiah terhadap suatu permasalahan tertentu.</a:t>
            </a:r>
          </a:p>
          <a:p>
            <a:r>
              <a:rPr lang="id-ID">
                <a:latin typeface="Times New Roman" panose="02020603050405020304" pitchFamily="18" charset="0"/>
                <a:cs typeface="Times New Roman" panose="02020603050405020304" pitchFamily="18" charset="0"/>
              </a:rPr>
              <a:t>Literature review berisi ulasan, rangkuman, dan pemikiran penulis tentang beberapa sumber pustaka (artikel, buku, slide, informasi dari internet, dll) tentang topik yang dibahas.</a:t>
            </a:r>
          </a:p>
        </p:txBody>
      </p:sp>
    </p:spTree>
    <p:extLst>
      <p:ext uri="{BB962C8B-B14F-4D97-AF65-F5344CB8AC3E}">
        <p14:creationId xmlns:p14="http://schemas.microsoft.com/office/powerpoint/2010/main" val="959903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CF5F6-CEC0-40E8-9ACC-3A3E4A37E8C2}"/>
              </a:ext>
            </a:extLst>
          </p:cNvPr>
          <p:cNvSpPr>
            <a:spLocks noGrp="1"/>
          </p:cNvSpPr>
          <p:nvPr>
            <p:ph type="title"/>
          </p:nvPr>
        </p:nvSpPr>
        <p:spPr>
          <a:xfrm>
            <a:off x="838200" y="365126"/>
            <a:ext cx="10515600" cy="787813"/>
          </a:xfrm>
        </p:spPr>
        <p:txBody>
          <a:bodyPr/>
          <a:lstStyle/>
          <a:p>
            <a:pPr algn="ctr"/>
            <a:r>
              <a:rPr lang="id-ID" dirty="0">
                <a:latin typeface="Times New Roman" panose="02020603050405020304" pitchFamily="18" charset="0"/>
                <a:cs typeface="Times New Roman" panose="02020603050405020304" pitchFamily="18" charset="0"/>
              </a:rPr>
              <a:t>Keaslian Penelitian</a:t>
            </a:r>
          </a:p>
        </p:txBody>
      </p:sp>
      <p:sp>
        <p:nvSpPr>
          <p:cNvPr id="3" name="Content Placeholder 2">
            <a:extLst>
              <a:ext uri="{FF2B5EF4-FFF2-40B4-BE49-F238E27FC236}">
                <a16:creationId xmlns:a16="http://schemas.microsoft.com/office/drawing/2014/main" id="{BBBF9C28-623B-4AD9-A62A-FD9867B40E50}"/>
              </a:ext>
            </a:extLst>
          </p:cNvPr>
          <p:cNvSpPr>
            <a:spLocks noGrp="1"/>
          </p:cNvSpPr>
          <p:nvPr>
            <p:ph idx="1"/>
          </p:nvPr>
        </p:nvSpPr>
        <p:spPr>
          <a:xfrm>
            <a:off x="838200" y="1152940"/>
            <a:ext cx="10515600" cy="5024024"/>
          </a:xfrm>
        </p:spPr>
        <p:txBody>
          <a:bodyPr>
            <a:normAutofit fontScale="92500" lnSpcReduction="20000"/>
          </a:bodyPr>
          <a:lstStyle/>
          <a:p>
            <a:r>
              <a:rPr lang="id-ID" dirty="0">
                <a:latin typeface="Times New Roman" panose="02020603050405020304" pitchFamily="18" charset="0"/>
                <a:cs typeface="Times New Roman" panose="02020603050405020304" pitchFamily="18" charset="0"/>
              </a:rPr>
              <a:t>Cari literatur yang relevan dengan penelitian</a:t>
            </a:r>
          </a:p>
          <a:p>
            <a:r>
              <a:rPr lang="id-ID" dirty="0">
                <a:latin typeface="Times New Roman" panose="02020603050405020304" pitchFamily="18" charset="0"/>
                <a:cs typeface="Times New Roman" panose="02020603050405020304" pitchFamily="18" charset="0"/>
              </a:rPr>
              <a:t>Dapatkan gambaran</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a:t>
            </a:r>
            <a:r>
              <a:rPr lang="id-ID" i="1" dirty="0">
                <a:latin typeface="Times New Roman" panose="02020603050405020304" pitchFamily="18" charset="0"/>
                <a:cs typeface="Times New Roman" panose="02020603050405020304" pitchFamily="18" charset="0"/>
              </a:rPr>
              <a:t>overview</a:t>
            </a:r>
            <a:r>
              <a:rPr lang="id-ID" dirty="0">
                <a:latin typeface="Times New Roman" panose="02020603050405020304" pitchFamily="18" charset="0"/>
                <a:cs typeface="Times New Roman" panose="02020603050405020304" pitchFamily="18" charset="0"/>
              </a:rPr>
              <a:t>) topik penelitian</a:t>
            </a:r>
          </a:p>
          <a:p>
            <a:r>
              <a:rPr lang="id-ID" dirty="0">
                <a:latin typeface="Times New Roman" panose="02020603050405020304" pitchFamily="18" charset="0"/>
                <a:cs typeface="Times New Roman" panose="02020603050405020304" pitchFamily="18" charset="0"/>
              </a:rPr>
              <a:t>Sumber</a:t>
            </a:r>
            <a:r>
              <a:rPr lang="en-US" dirty="0">
                <a:latin typeface="Times New Roman" panose="02020603050405020304" pitchFamily="18" charset="0"/>
                <a:cs typeface="Times New Roman" panose="02020603050405020304" pitchFamily="18" charset="0"/>
              </a:rPr>
              <a:t>-</a:t>
            </a:r>
            <a:r>
              <a:rPr lang="id-ID" dirty="0">
                <a:latin typeface="Times New Roman" panose="02020603050405020304" pitchFamily="18" charset="0"/>
                <a:cs typeface="Times New Roman" panose="02020603050405020304" pitchFamily="18" charset="0"/>
              </a:rPr>
              <a:t>sumber penelitian sanga</a:t>
            </a:r>
            <a:r>
              <a:rPr lang="en-US" dirty="0">
                <a:latin typeface="Times New Roman" panose="02020603050405020304" pitchFamily="18" charset="0"/>
                <a:cs typeface="Times New Roman" panose="02020603050405020304" pitchFamily="18" charset="0"/>
              </a:rPr>
              <a:t>t</a:t>
            </a:r>
            <a:r>
              <a:rPr lang="id-ID" dirty="0">
                <a:latin typeface="Times New Roman" panose="02020603050405020304" pitchFamily="18" charset="0"/>
                <a:cs typeface="Times New Roman" panose="02020603050405020304" pitchFamily="18" charset="0"/>
              </a:rPr>
              <a:t> membantu bila didukung pengetahuan topik yang dikaji.</a:t>
            </a:r>
          </a:p>
          <a:p>
            <a:r>
              <a:rPr lang="id-ID" dirty="0">
                <a:latin typeface="Times New Roman" panose="02020603050405020304" pitchFamily="18" charset="0"/>
                <a:cs typeface="Times New Roman" panose="02020603050405020304" pitchFamily="18" charset="0"/>
              </a:rPr>
              <a:t>Sumber</a:t>
            </a:r>
            <a:r>
              <a:rPr lang="en-US" dirty="0">
                <a:latin typeface="Times New Roman" panose="02020603050405020304" pitchFamily="18" charset="0"/>
                <a:cs typeface="Times New Roman" panose="02020603050405020304" pitchFamily="18" charset="0"/>
              </a:rPr>
              <a:t>-</a:t>
            </a:r>
            <a:r>
              <a:rPr lang="id-ID" dirty="0">
                <a:latin typeface="Times New Roman" panose="02020603050405020304" pitchFamily="18" charset="0"/>
                <a:cs typeface="Times New Roman" panose="02020603050405020304" pitchFamily="18" charset="0"/>
              </a:rPr>
              <a:t>sumber tersebut berikan gambaran/ringkasan penelitian sebelumnya</a:t>
            </a:r>
          </a:p>
          <a:p>
            <a:pPr marL="0" indent="0">
              <a:buNone/>
            </a:pPr>
            <a:endParaRPr lang="id-ID" dirty="0">
              <a:latin typeface="Times New Roman" panose="02020603050405020304" pitchFamily="18" charset="0"/>
              <a:cs typeface="Times New Roman" panose="02020603050405020304" pitchFamily="18" charset="0"/>
            </a:endParaRPr>
          </a:p>
          <a:p>
            <a:pPr marL="0" indent="0">
              <a:buNone/>
            </a:pPr>
            <a:r>
              <a:rPr lang="id-ID" dirty="0">
                <a:latin typeface="Times New Roman" panose="02020603050405020304" pitchFamily="18" charset="0"/>
                <a:cs typeface="Times New Roman" panose="02020603050405020304" pitchFamily="18" charset="0"/>
              </a:rPr>
              <a:t>Bagaimana melakukan Keaslian Penelitian:</a:t>
            </a:r>
          </a:p>
          <a:p>
            <a:r>
              <a:rPr lang="id-ID" dirty="0">
                <a:latin typeface="Times New Roman" panose="02020603050405020304" pitchFamily="18" charset="0"/>
                <a:cs typeface="Times New Roman" panose="02020603050405020304" pitchFamily="18" charset="0"/>
              </a:rPr>
              <a:t>Cari kesamaannya (</a:t>
            </a:r>
            <a:r>
              <a:rPr lang="id-ID" i="1" dirty="0">
                <a:latin typeface="Times New Roman" panose="02020603050405020304" pitchFamily="18" charset="0"/>
                <a:cs typeface="Times New Roman" panose="02020603050405020304" pitchFamily="18" charset="0"/>
              </a:rPr>
              <a:t>compare</a:t>
            </a:r>
            <a:r>
              <a:rPr lang="id-ID" dirty="0">
                <a:latin typeface="Times New Roman" panose="02020603050405020304" pitchFamily="18" charset="0"/>
                <a:cs typeface="Times New Roman" panose="02020603050405020304" pitchFamily="18" charset="0"/>
              </a:rPr>
              <a:t>)</a:t>
            </a:r>
          </a:p>
          <a:p>
            <a:r>
              <a:rPr lang="id-ID" dirty="0">
                <a:latin typeface="Times New Roman" panose="02020603050405020304" pitchFamily="18" charset="0"/>
                <a:cs typeface="Times New Roman" panose="02020603050405020304" pitchFamily="18" charset="0"/>
              </a:rPr>
              <a:t>Cari ketidaksamaannya (</a:t>
            </a:r>
            <a:r>
              <a:rPr lang="id-ID" i="1" dirty="0">
                <a:latin typeface="Times New Roman" panose="02020603050405020304" pitchFamily="18" charset="0"/>
                <a:cs typeface="Times New Roman" panose="02020603050405020304" pitchFamily="18" charset="0"/>
              </a:rPr>
              <a:t>contrast</a:t>
            </a:r>
            <a:r>
              <a:rPr lang="id-ID" dirty="0">
                <a:latin typeface="Times New Roman" panose="02020603050405020304" pitchFamily="18" charset="0"/>
                <a:cs typeface="Times New Roman" panose="02020603050405020304" pitchFamily="18" charset="0"/>
              </a:rPr>
              <a:t>)</a:t>
            </a:r>
          </a:p>
          <a:p>
            <a:r>
              <a:rPr lang="id-ID" dirty="0">
                <a:latin typeface="Times New Roman" panose="02020603050405020304" pitchFamily="18" charset="0"/>
                <a:cs typeface="Times New Roman" panose="02020603050405020304" pitchFamily="18" charset="0"/>
              </a:rPr>
              <a:t>Berikan pandangan (</a:t>
            </a:r>
            <a:r>
              <a:rPr lang="id-ID" i="1" dirty="0">
                <a:latin typeface="Times New Roman" panose="02020603050405020304" pitchFamily="18" charset="0"/>
                <a:cs typeface="Times New Roman" panose="02020603050405020304" pitchFamily="18" charset="0"/>
              </a:rPr>
              <a:t>criticize</a:t>
            </a:r>
            <a:r>
              <a:rPr lang="id-ID" dirty="0">
                <a:latin typeface="Times New Roman" panose="02020603050405020304" pitchFamily="18" charset="0"/>
                <a:cs typeface="Times New Roman" panose="02020603050405020304" pitchFamily="18" charset="0"/>
              </a:rPr>
              <a:t>)</a:t>
            </a:r>
          </a:p>
          <a:p>
            <a:r>
              <a:rPr lang="id-ID" dirty="0">
                <a:latin typeface="Times New Roman" panose="02020603050405020304" pitchFamily="18" charset="0"/>
                <a:cs typeface="Times New Roman" panose="02020603050405020304" pitchFamily="18" charset="0"/>
              </a:rPr>
              <a:t>Bandingkan (</a:t>
            </a:r>
            <a:r>
              <a:rPr lang="id-ID" i="1" dirty="0">
                <a:latin typeface="Times New Roman" panose="02020603050405020304" pitchFamily="18" charset="0"/>
                <a:cs typeface="Times New Roman" panose="02020603050405020304" pitchFamily="18" charset="0"/>
              </a:rPr>
              <a:t>synthesize</a:t>
            </a:r>
            <a:r>
              <a:rPr lang="id-ID" dirty="0">
                <a:latin typeface="Times New Roman" panose="02020603050405020304" pitchFamily="18" charset="0"/>
                <a:cs typeface="Times New Roman" panose="02020603050405020304" pitchFamily="18" charset="0"/>
              </a:rPr>
              <a:t>)</a:t>
            </a:r>
          </a:p>
          <a:p>
            <a:r>
              <a:rPr lang="id-ID" dirty="0">
                <a:latin typeface="Times New Roman" panose="02020603050405020304" pitchFamily="18" charset="0"/>
                <a:cs typeface="Times New Roman" panose="02020603050405020304" pitchFamily="18" charset="0"/>
              </a:rPr>
              <a:t>Ringkasan (</a:t>
            </a:r>
            <a:r>
              <a:rPr lang="id-ID" i="1" dirty="0">
                <a:latin typeface="Times New Roman" panose="02020603050405020304" pitchFamily="18" charset="0"/>
                <a:cs typeface="Times New Roman" panose="02020603050405020304" pitchFamily="18" charset="0"/>
              </a:rPr>
              <a:t>summarize</a:t>
            </a:r>
            <a:r>
              <a:rPr lang="id-ID"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73915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53D52-543E-474E-86CB-BED2D9D608E2}"/>
              </a:ext>
            </a:extLst>
          </p:cNvPr>
          <p:cNvSpPr>
            <a:spLocks noGrp="1"/>
          </p:cNvSpPr>
          <p:nvPr>
            <p:ph type="title"/>
          </p:nvPr>
        </p:nvSpPr>
        <p:spPr>
          <a:xfrm>
            <a:off x="838200" y="365126"/>
            <a:ext cx="10515600" cy="933588"/>
          </a:xfrm>
        </p:spPr>
        <p:txBody>
          <a:bodyPr/>
          <a:lstStyle/>
          <a:p>
            <a:pPr algn="ctr"/>
            <a:r>
              <a:rPr lang="id-ID" dirty="0">
                <a:latin typeface="Times New Roman" panose="02020603050405020304" pitchFamily="18" charset="0"/>
                <a:cs typeface="Times New Roman" panose="02020603050405020304" pitchFamily="18" charset="0"/>
              </a:rPr>
              <a:t>Langkah-langkah Membuat LR</a:t>
            </a:r>
          </a:p>
        </p:txBody>
      </p:sp>
      <p:sp>
        <p:nvSpPr>
          <p:cNvPr id="3" name="Content Placeholder 2">
            <a:extLst>
              <a:ext uri="{FF2B5EF4-FFF2-40B4-BE49-F238E27FC236}">
                <a16:creationId xmlns:a16="http://schemas.microsoft.com/office/drawing/2014/main" id="{98A43899-3EFE-41C6-94C1-D876BDF08B1D}"/>
              </a:ext>
            </a:extLst>
          </p:cNvPr>
          <p:cNvSpPr>
            <a:spLocks noGrp="1"/>
          </p:cNvSpPr>
          <p:nvPr>
            <p:ph idx="1"/>
          </p:nvPr>
        </p:nvSpPr>
        <p:spPr>
          <a:xfrm>
            <a:off x="838200" y="1298714"/>
            <a:ext cx="10515600" cy="4878249"/>
          </a:xfrm>
        </p:spPr>
        <p:txBody>
          <a:bodyPr>
            <a:normAutofit lnSpcReduction="10000"/>
          </a:bodyPr>
          <a:lstStyle/>
          <a:p>
            <a:r>
              <a:rPr lang="id-ID" sz="3200" dirty="0">
                <a:latin typeface="Times New Roman" panose="02020603050405020304" pitchFamily="18" charset="0"/>
                <a:cs typeface="Times New Roman" panose="02020603050405020304" pitchFamily="18" charset="0"/>
              </a:rPr>
              <a:t>Literatur review berisi uraian tentang teori, temuan dan bahan penelitian lain yang diperoleh dari bahan acuan untuk dijadikan landasan kegiatan penelitian.</a:t>
            </a:r>
          </a:p>
          <a:p>
            <a:r>
              <a:rPr lang="id-ID" sz="3200" dirty="0">
                <a:latin typeface="Times New Roman" panose="02020603050405020304" pitchFamily="18" charset="0"/>
                <a:cs typeface="Times New Roman" panose="02020603050405020304" pitchFamily="18" charset="0"/>
              </a:rPr>
              <a:t>Penelusuran pustaka merupakan langkah pertama untuk mengumpulkan informasi yang relevan bagi penelitian. Penelusuran pustaka berguna untuk menghindarkan duplikasi dari pelaksanaan penelitian. Penelusuran pustaka untuk mengetahui penelitian yang pernah dilakukan.</a:t>
            </a:r>
          </a:p>
          <a:p>
            <a:r>
              <a:rPr lang="id-ID" sz="3200" dirty="0">
                <a:latin typeface="Times New Roman" panose="02020603050405020304" pitchFamily="18" charset="0"/>
                <a:cs typeface="Times New Roman" panose="02020603050405020304" pitchFamily="18" charset="0"/>
              </a:rPr>
              <a:t>Literatur review dilakukan dengan cara membaca, memahami, mengkritik, dan mereview literatur dari berbagai macam sumber.</a:t>
            </a:r>
          </a:p>
          <a:p>
            <a:endParaRPr lang="en-US" dirty="0"/>
          </a:p>
        </p:txBody>
      </p:sp>
    </p:spTree>
    <p:extLst>
      <p:ext uri="{BB962C8B-B14F-4D97-AF65-F5344CB8AC3E}">
        <p14:creationId xmlns:p14="http://schemas.microsoft.com/office/powerpoint/2010/main" val="3790187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1314</TotalTime>
  <Words>2734</Words>
  <Application>Microsoft Office PowerPoint</Application>
  <PresentationFormat>Widescreen</PresentationFormat>
  <Paragraphs>120</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Times New Roman</vt:lpstr>
      <vt:lpstr>Wingdings</vt:lpstr>
      <vt:lpstr>Office Theme</vt:lpstr>
      <vt:lpstr>PROPOSAL PENELITIAN KUALITATIF</vt:lpstr>
      <vt:lpstr>Proposal Penelitian </vt:lpstr>
      <vt:lpstr>Judul Penelitian</vt:lpstr>
      <vt:lpstr>Latar Belakang Masalah</vt:lpstr>
      <vt:lpstr>Poin-poin yang harus dituliskan dalam Latar Belakang Masalah</vt:lpstr>
      <vt:lpstr>Soli Abimanyu &amp; Sulaiman Samad (2003), komponen-komponen yang dicakup dalam latar belakang</vt:lpstr>
      <vt:lpstr>Keaslian Penelitian/Literature Review</vt:lpstr>
      <vt:lpstr>Keaslian Penelitian</vt:lpstr>
      <vt:lpstr>Langkah-langkah Membuat LR</vt:lpstr>
      <vt:lpstr>PowerPoint Presentation</vt:lpstr>
      <vt:lpstr>Manfaat Penelitian</vt:lpstr>
      <vt:lpstr>PowerPoint Presentation</vt:lpstr>
      <vt:lpstr>Fokus Penelitian</vt:lpstr>
      <vt:lpstr>Rumusan Permasalahan</vt:lpstr>
      <vt:lpstr>Tujuan Penelitian</vt:lpstr>
      <vt:lpstr>Tujuan Penelitian</vt:lpstr>
      <vt:lpstr>Kerangka Teori</vt:lpstr>
      <vt:lpstr>PowerPoint Presentation</vt:lpstr>
      <vt:lpstr>PowerPoint Presentation</vt:lpstr>
      <vt:lpstr>Metode Penelitian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PENELITIAN KUALITATIF</dc:title>
  <dc:creator>Yuni Satia Rahayu</dc:creator>
  <cp:lastModifiedBy>Yuni Satia Rahayu</cp:lastModifiedBy>
  <cp:revision>61</cp:revision>
  <dcterms:created xsi:type="dcterms:W3CDTF">2018-02-08T00:21:20Z</dcterms:created>
  <dcterms:modified xsi:type="dcterms:W3CDTF">2018-04-29T04:35:53Z</dcterms:modified>
</cp:coreProperties>
</file>