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1" r:id="rId6"/>
    <p:sldId id="259" r:id="rId7"/>
    <p:sldId id="262" r:id="rId8"/>
    <p:sldId id="260"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2DCD172-74CF-436C-AA53-3184AD6E8763}" type="datetimeFigureOut">
              <a:rPr lang="id-ID" smtClean="0"/>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3BFD022-C269-4E57-BF65-E8488314B1AA}" type="slidenum">
              <a:rPr lang="id-ID" smtClean="0"/>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DCD172-74CF-436C-AA53-3184AD6E8763}"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BFD022-C269-4E57-BF65-E8488314B1AA}"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2DCD172-74CF-436C-AA53-3184AD6E8763}" type="datetimeFigureOut">
              <a:rPr lang="id-ID" smtClean="0"/>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3BFD022-C269-4E57-BF65-E8488314B1AA}" type="slidenum">
              <a:rPr lang="id-ID" smtClean="0"/>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2DCD172-74CF-436C-AA53-3184AD6E8763}"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2DCD172-74CF-436C-AA53-3184AD6E8763}" type="datetimeFigureOut">
              <a:rPr lang="id-ID" smtClean="0"/>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BFD022-C269-4E57-BF65-E8488314B1AA}" type="slidenum">
              <a:rPr lang="id-ID" smtClean="0"/>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2DCD172-74CF-436C-AA53-3184AD6E8763}" type="datetimeFigureOut">
              <a:rPr lang="id-ID" smtClean="0"/>
            </a:fld>
            <a:endParaRPr lang="id-ID"/>
          </a:p>
        </p:txBody>
      </p:sp>
      <p:sp>
        <p:nvSpPr>
          <p:cNvPr id="10" name="Slide Number Placeholder 9"/>
          <p:cNvSpPr>
            <a:spLocks noGrp="1"/>
          </p:cNvSpPr>
          <p:nvPr>
            <p:ph type="sldNum" sz="quarter" idx="16"/>
          </p:nvPr>
        </p:nvSpPr>
        <p:spPr/>
        <p:txBody>
          <a:bodyPr rtlCol="0"/>
          <a:lstStyle/>
          <a:p>
            <a:fld id="{63BFD022-C269-4E57-BF65-E8488314B1AA}" type="slidenum">
              <a:rPr lang="id-ID" smtClean="0"/>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2DCD172-74CF-436C-AA53-3184AD6E8763}" type="datetimeFigureOut">
              <a:rPr lang="id-ID" smtClean="0"/>
            </a:fld>
            <a:endParaRPr lang="id-ID"/>
          </a:p>
        </p:txBody>
      </p:sp>
      <p:sp>
        <p:nvSpPr>
          <p:cNvPr id="12" name="Slide Number Placeholder 11"/>
          <p:cNvSpPr>
            <a:spLocks noGrp="1"/>
          </p:cNvSpPr>
          <p:nvPr>
            <p:ph type="sldNum" sz="quarter" idx="16"/>
          </p:nvPr>
        </p:nvSpPr>
        <p:spPr/>
        <p:txBody>
          <a:bodyPr rtlCol="0"/>
          <a:lstStyle/>
          <a:p>
            <a:fld id="{63BFD022-C269-4E57-BF65-E8488314B1AA}" type="slidenum">
              <a:rPr lang="id-ID" smtClean="0"/>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DCD172-74CF-436C-AA53-3184AD6E8763}"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CD172-74CF-436C-AA53-3184AD6E8763}"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3BFD022-C269-4E57-BF65-E8488314B1AA}"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2DCD172-74CF-436C-AA53-3184AD6E8763}"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endParaRPr kumimoji="0" lang="en-US" smtClean="0"/>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2DCD172-74CF-436C-AA53-3184AD6E8763}" type="datetimeFigureOut">
              <a:rPr lang="id-ID" smtClean="0"/>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3BFD022-C269-4E57-BF65-E8488314B1AA}" type="slidenum">
              <a:rPr lang="id-ID" smtClean="0"/>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DCD172-74CF-436C-AA53-3184AD6E8763}" type="datetimeFigureOut">
              <a:rPr lang="id-ID" smtClean="0"/>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3BFD022-C269-4E57-BF65-E8488314B1AA}"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panose="05000000000000000000"/>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panose="05020102010507070707"/>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panose="05000000000000000000"/>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panose="05000000000000000000"/>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panose="0500000000000000000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hyperlink" Target="http://www.commonsenseethics.com/blog/archives/05-2016"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hyperlink" Target="https://www.google.co.id/url?sa=i&amp;rct=j&amp;q=&amp;esrc=s&amp;source=images&amp;cd=&amp;cad=rja&amp;uact=8&amp;ved=0ahUKEwiC0MTF-oXTAhVDrJQKHVImBQ0QjRwIBw&amp;url=https://www.amazon.co.uk/Ruling-Class-Gaetano-Mosca/dp/124557096X&amp;bvm=bv.151325232,d.dGo&amp;psig=AFQjCNG3uLApBnd11RMrgZsDHn_C4Qe3LA&amp;ust=1491228835531005"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hyperlink" Target="https://www.google.co.id/url?sa=i&amp;rct=j&amp;q=&amp;esrc=s&amp;source=images&amp;cd=&amp;cad=rja&amp;uact=8&amp;ved=0ahUKEwjWl-Kw-4XTAhXFl5QKHTWkC_sQjRwIBw&amp;url=http://ensiklo.com/2015/10/teori-kelas-penguasa-menurut-gaetano-mosca/&amp;bvm=bv.151325232,d.dGo&amp;psig=AFQjCNEzcAE54U66jvo_yNbk52yKSEL6dQ&amp;ust=1491229066045262" TargetMode="Externa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8.png"/><Relationship Id="rId2" Type="http://schemas.openxmlformats.org/officeDocument/2006/relationships/hyperlink" Target="https://www.google.co.id/url?sa=i&amp;rct=j&amp;q=&amp;esrc=s&amp;source=images&amp;cd=&amp;cad=rja&amp;uact=8&amp;ved=0ahUKEwjQx5XT_4XTAhXIKZQKHeeHD9UQjRwIBw&amp;url=https://aptitudeamplifier.blogspot.com/2015/07/cynicism.html&amp;bvm=bv.151325232,d.dGo&amp;psig=AFQjCNFVTzv_V6ckbAff3DftbhmqU5wDsg&amp;ust=1491229959713678" TargetMode="External"/><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1760" y="1844824"/>
            <a:ext cx="6477000" cy="1828800"/>
          </a:xfrm>
        </p:spPr>
        <p:txBody>
          <a:bodyPr anchor="t"/>
          <a:lstStyle/>
          <a:p>
            <a:r>
              <a:rPr lang="id-ID" dirty="0" smtClean="0"/>
              <a:t>Pendekatan elit</a:t>
            </a:r>
            <a:r>
              <a:rPr lang="en-US" altLang="id-ID" dirty="0" smtClean="0"/>
              <a:t>E</a:t>
            </a:r>
            <a:r>
              <a:rPr lang="id-ID" dirty="0" smtClean="0"/>
              <a:t> dalam kebijakan publik</a:t>
            </a:r>
            <a:endParaRPr lang="id-ID" dirty="0"/>
          </a:p>
        </p:txBody>
      </p:sp>
      <p:sp>
        <p:nvSpPr>
          <p:cNvPr id="3" name="Subtitle 2"/>
          <p:cNvSpPr>
            <a:spLocks noGrp="1"/>
          </p:cNvSpPr>
          <p:nvPr>
            <p:ph type="subTitle" idx="1"/>
          </p:nvPr>
        </p:nvSpPr>
        <p:spPr/>
        <p:txBody>
          <a:bodyPr/>
          <a:lstStyle/>
          <a:p>
            <a:endParaRPr lang="id-ID" dirty="0">
              <a:solidFill>
                <a:schemeClr val="accent5">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a:t>Studi Teori Elit </a:t>
            </a:r>
            <a:r>
              <a:rPr lang="id-ID" dirty="0" smtClean="0"/>
              <a:t>Klasik </a:t>
            </a:r>
            <a:br>
              <a:rPr lang="id-ID" dirty="0" smtClean="0"/>
            </a:br>
            <a:r>
              <a:rPr lang="id-ID" dirty="0" smtClean="0"/>
              <a:t>dalam Tantangan Zaman</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92500" lnSpcReduction="10000"/>
          </a:bodyPr>
          <a:lstStyle/>
          <a:p>
            <a:pPr marL="285750" indent="-285750" algn="just">
              <a:buFont typeface="Arial" panose="020B0604020202020204" pitchFamily="34" charset="0"/>
              <a:buChar char="•"/>
            </a:pPr>
            <a:r>
              <a:rPr lang="en-US" sz="2000" dirty="0">
                <a:latin typeface="Calibri" panose="020F0502020204030204" pitchFamily="34" charset="0"/>
              </a:rPr>
              <a:t>Elite </a:t>
            </a:r>
            <a:r>
              <a:rPr lang="en-US" sz="2000" dirty="0" err="1">
                <a:latin typeface="Calibri" panose="020F0502020204030204" pitchFamily="34" charset="0"/>
              </a:rPr>
              <a:t>pemerintah</a:t>
            </a:r>
            <a:r>
              <a:rPr lang="en-US" sz="2000" dirty="0">
                <a:latin typeface="Calibri" panose="020F0502020204030204" pitchFamily="34" charset="0"/>
              </a:rPr>
              <a:t> </a:t>
            </a:r>
            <a:r>
              <a:rPr lang="id-ID" sz="2000" dirty="0" smtClean="0">
                <a:latin typeface="Calibri" panose="020F0502020204030204" pitchFamily="34" charset="0"/>
              </a:rPr>
              <a:t>yang </a:t>
            </a:r>
            <a:r>
              <a:rPr lang="en-US" sz="2000" dirty="0" err="1" smtClean="0">
                <a:latin typeface="Calibri" panose="020F0502020204030204" pitchFamily="34" charset="0"/>
              </a:rPr>
              <a:t>diasumsikan</a:t>
            </a:r>
            <a:r>
              <a:rPr lang="en-US" sz="2000" dirty="0" smtClean="0">
                <a:latin typeface="Calibri" panose="020F0502020204030204" pitchFamily="34" charset="0"/>
              </a:rPr>
              <a:t> </a:t>
            </a:r>
            <a:r>
              <a:rPr lang="en-US" sz="2000" dirty="0" err="1">
                <a:latin typeface="Calibri" panose="020F0502020204030204" pitchFamily="34" charset="0"/>
              </a:rPr>
              <a:t>sebagai</a:t>
            </a:r>
            <a:r>
              <a:rPr lang="en-US" sz="2000" dirty="0">
                <a:latin typeface="Calibri" panose="020F0502020204030204" pitchFamily="34" charset="0"/>
              </a:rPr>
              <a:t> </a:t>
            </a:r>
            <a:r>
              <a:rPr lang="en-US" sz="2000" dirty="0" err="1">
                <a:latin typeface="Calibri" panose="020F0502020204030204" pitchFamily="34" charset="0"/>
              </a:rPr>
              <a:t>kelompok</a:t>
            </a:r>
            <a:r>
              <a:rPr lang="en-US" sz="2000" dirty="0">
                <a:latin typeface="Calibri" panose="020F0502020204030204" pitchFamily="34" charset="0"/>
              </a:rPr>
              <a:t> </a:t>
            </a:r>
            <a:r>
              <a:rPr lang="en-US" sz="2000" dirty="0" err="1" smtClean="0">
                <a:latin typeface="Calibri" panose="020F0502020204030204" pitchFamily="34" charset="0"/>
              </a:rPr>
              <a:t>kohesif</a:t>
            </a:r>
            <a:r>
              <a:rPr lang="en-US" sz="2000" dirty="0" smtClean="0">
                <a:latin typeface="Calibri" panose="020F0502020204030204" pitchFamily="34" charset="0"/>
              </a:rPr>
              <a:t> </a:t>
            </a:r>
            <a:r>
              <a:rPr lang="en-US" sz="2000" dirty="0" err="1" smtClean="0">
                <a:latin typeface="Calibri" panose="020F0502020204030204" pitchFamily="34" charset="0"/>
              </a:rPr>
              <a:t>sulit</a:t>
            </a:r>
            <a:r>
              <a:rPr lang="en-US" sz="2000" dirty="0" smtClean="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dipertahankan</a:t>
            </a:r>
            <a:r>
              <a:rPr lang="en-US" sz="2000" dirty="0">
                <a:latin typeface="Calibri" panose="020F0502020204030204" pitchFamily="34" charset="0"/>
              </a:rPr>
              <a:t> </a:t>
            </a:r>
            <a:r>
              <a:rPr lang="en-US" sz="2000" dirty="0" err="1">
                <a:latin typeface="Calibri" panose="020F0502020204030204" pitchFamily="34" charset="0"/>
              </a:rPr>
              <a:t>secara</a:t>
            </a:r>
            <a:r>
              <a:rPr lang="en-US" sz="2000" dirty="0">
                <a:latin typeface="Calibri" panose="020F0502020204030204" pitchFamily="34" charset="0"/>
              </a:rPr>
              <a:t> </a:t>
            </a:r>
            <a:r>
              <a:rPr lang="en-US" sz="2000" dirty="0" err="1">
                <a:latin typeface="Calibri" panose="020F0502020204030204" pitchFamily="34" charset="0"/>
              </a:rPr>
              <a:t>empiris</a:t>
            </a:r>
            <a:r>
              <a:rPr lang="en-US" sz="2000" dirty="0">
                <a:latin typeface="Calibri" panose="020F0502020204030204" pitchFamily="34" charset="0"/>
              </a:rPr>
              <a:t>. </a:t>
            </a:r>
            <a:endParaRPr lang="id-ID" sz="2000" dirty="0">
              <a:latin typeface="Calibri" panose="020F0502020204030204" pitchFamily="34" charset="0"/>
            </a:endParaRPr>
          </a:p>
          <a:p>
            <a:pPr marL="285750" indent="-285750" algn="just">
              <a:buFont typeface="Arial" panose="020B0604020202020204" pitchFamily="34" charset="0"/>
              <a:buChar char="•"/>
            </a:pPr>
            <a:r>
              <a:rPr lang="id-ID" sz="2000" dirty="0">
                <a:latin typeface="Calibri" panose="020F0502020204030204" pitchFamily="34" charset="0"/>
              </a:rPr>
              <a:t>K</a:t>
            </a:r>
            <a:r>
              <a:rPr lang="en-US" sz="2000" dirty="0" err="1" smtClean="0">
                <a:latin typeface="Calibri" panose="020F0502020204030204" pitchFamily="34" charset="0"/>
              </a:rPr>
              <a:t>laim</a:t>
            </a:r>
            <a:r>
              <a:rPr lang="en-US" sz="2000" dirty="0" smtClean="0">
                <a:latin typeface="Calibri" panose="020F0502020204030204" pitchFamily="34" charset="0"/>
              </a:rPr>
              <a:t> </a:t>
            </a:r>
            <a:r>
              <a:rPr lang="en-US" sz="2000" dirty="0" err="1">
                <a:latin typeface="Calibri" panose="020F0502020204030204" pitchFamily="34" charset="0"/>
              </a:rPr>
              <a:t>teritorial</a:t>
            </a:r>
            <a:r>
              <a:rPr lang="en-US" sz="2000" dirty="0">
                <a:latin typeface="Calibri" panose="020F0502020204030204" pitchFamily="34" charset="0"/>
              </a:rPr>
              <a:t> </a:t>
            </a:r>
            <a:r>
              <a:rPr lang="id-ID" sz="2000" dirty="0" smtClean="0">
                <a:latin typeface="Calibri" panose="020F0502020204030204" pitchFamily="34" charset="0"/>
              </a:rPr>
              <a:t>dalam negara bangsa </a:t>
            </a:r>
            <a:r>
              <a:rPr lang="en-US" sz="2000" dirty="0" smtClean="0">
                <a:latin typeface="Calibri" panose="020F0502020204030204" pitchFamily="34" charset="0"/>
              </a:rPr>
              <a:t>yang </a:t>
            </a:r>
            <a:r>
              <a:rPr lang="en-US" sz="2000" dirty="0" err="1">
                <a:latin typeface="Calibri" panose="020F0502020204030204" pitchFamily="34" charset="0"/>
              </a:rPr>
              <a:t>mendasari</a:t>
            </a:r>
            <a:r>
              <a:rPr lang="en-US" sz="2000" dirty="0">
                <a:latin typeface="Calibri" panose="020F0502020204030204" pitchFamily="34" charset="0"/>
              </a:rPr>
              <a:t> </a:t>
            </a:r>
            <a:r>
              <a:rPr lang="en-US" sz="2000" dirty="0" err="1">
                <a:latin typeface="Calibri" panose="020F0502020204030204" pitchFamily="34" charset="0"/>
              </a:rPr>
              <a:t>teori</a:t>
            </a:r>
            <a:r>
              <a:rPr lang="en-US" sz="2000" dirty="0">
                <a:latin typeface="Calibri" panose="020F0502020204030204" pitchFamily="34" charset="0"/>
              </a:rPr>
              <a:t> elite </a:t>
            </a:r>
            <a:r>
              <a:rPr lang="en-US" sz="2000" dirty="0" err="1">
                <a:latin typeface="Calibri" panose="020F0502020204030204" pitchFamily="34" charset="0"/>
              </a:rPr>
              <a:t>klasik</a:t>
            </a:r>
            <a:r>
              <a:rPr lang="en-US" sz="2000" dirty="0">
                <a:latin typeface="Calibri" panose="020F0502020204030204" pitchFamily="34" charset="0"/>
              </a:rPr>
              <a:t> </a:t>
            </a:r>
            <a:r>
              <a:rPr lang="en-US" sz="2000" dirty="0" err="1">
                <a:latin typeface="Calibri" panose="020F0502020204030204" pitchFamily="34" charset="0"/>
              </a:rPr>
              <a:t>juga</a:t>
            </a:r>
            <a:r>
              <a:rPr lang="en-US" sz="2000" dirty="0">
                <a:latin typeface="Calibri" panose="020F0502020204030204" pitchFamily="34" charset="0"/>
              </a:rPr>
              <a:t> </a:t>
            </a:r>
            <a:r>
              <a:rPr lang="en-US" sz="2000" dirty="0" err="1">
                <a:latin typeface="Calibri" panose="020F0502020204030204" pitchFamily="34" charset="0"/>
              </a:rPr>
              <a:t>telah</a:t>
            </a:r>
            <a:r>
              <a:rPr lang="en-US" sz="2000" dirty="0">
                <a:latin typeface="Calibri" panose="020F0502020204030204" pitchFamily="34" charset="0"/>
              </a:rPr>
              <a:t> </a:t>
            </a:r>
            <a:r>
              <a:rPr lang="en-US" sz="2000" dirty="0" err="1" smtClean="0">
                <a:latin typeface="Calibri" panose="020F0502020204030204" pitchFamily="34" charset="0"/>
              </a:rPr>
              <a:t>ditantang</a:t>
            </a:r>
            <a:r>
              <a:rPr lang="id-ID" sz="2000" dirty="0">
                <a:latin typeface="Calibri" panose="020F0502020204030204" pitchFamily="34" charset="0"/>
              </a:rPr>
              <a:t> oleh P</a:t>
            </a:r>
            <a:r>
              <a:rPr lang="en-US" sz="2000" dirty="0" err="1">
                <a:latin typeface="Calibri" panose="020F0502020204030204" pitchFamily="34" charset="0"/>
              </a:rPr>
              <a:t>erubahan</a:t>
            </a:r>
            <a:r>
              <a:rPr lang="en-US" sz="2000" dirty="0">
                <a:latin typeface="Calibri" panose="020F0502020204030204" pitchFamily="34" charset="0"/>
              </a:rPr>
              <a:t> </a:t>
            </a:r>
            <a:r>
              <a:rPr lang="en-US" sz="2000" dirty="0" err="1" smtClean="0">
                <a:latin typeface="Calibri" panose="020F0502020204030204" pitchFamily="34" charset="0"/>
              </a:rPr>
              <a:t>struktur</a:t>
            </a:r>
            <a:r>
              <a:rPr lang="en-US" sz="2000" dirty="0" smtClean="0">
                <a:latin typeface="Calibri" panose="020F0502020204030204" pitchFamily="34" charset="0"/>
              </a:rPr>
              <a:t> </a:t>
            </a:r>
            <a:r>
              <a:rPr lang="en-US" sz="2000" dirty="0" err="1">
                <a:latin typeface="Calibri" panose="020F0502020204030204" pitchFamily="34" charset="0"/>
              </a:rPr>
              <a:t>institusi</a:t>
            </a:r>
            <a:r>
              <a:rPr lang="en-US" sz="2000" dirty="0">
                <a:latin typeface="Calibri" panose="020F0502020204030204" pitchFamily="34" charset="0"/>
              </a:rPr>
              <a:t> </a:t>
            </a:r>
            <a:r>
              <a:rPr lang="en-US" sz="2000" dirty="0" err="1">
                <a:latin typeface="Calibri" panose="020F0502020204030204" pitchFamily="34" charset="0"/>
              </a:rPr>
              <a:t>ekonomi</a:t>
            </a:r>
            <a:r>
              <a:rPr lang="en-US" sz="2000" dirty="0">
                <a:latin typeface="Calibri" panose="020F0502020204030204" pitchFamily="34" charset="0"/>
              </a:rPr>
              <a:t> </a:t>
            </a:r>
            <a:r>
              <a:rPr lang="en-US" sz="2000" dirty="0" err="1">
                <a:latin typeface="Calibri" panose="020F0502020204030204" pitchFamily="34" charset="0"/>
              </a:rPr>
              <a:t>politik</a:t>
            </a:r>
            <a:r>
              <a:rPr lang="en-US" sz="2000" dirty="0">
                <a:latin typeface="Calibri" panose="020F0502020204030204" pitchFamily="34" charset="0"/>
              </a:rPr>
              <a:t> </a:t>
            </a:r>
            <a:r>
              <a:rPr lang="en-US" sz="2000" dirty="0" smtClean="0">
                <a:latin typeface="Calibri" panose="020F0502020204030204" pitchFamily="34" charset="0"/>
              </a:rPr>
              <a:t>global</a:t>
            </a:r>
            <a:r>
              <a:rPr lang="id-ID" sz="2000" dirty="0" smtClean="0">
                <a:latin typeface="Calibri" panose="020F0502020204030204" pitchFamily="34" charset="0"/>
              </a:rPr>
              <a:t>.</a:t>
            </a:r>
            <a:endParaRPr lang="id-ID" sz="2000" dirty="0" smtClean="0">
              <a:latin typeface="Calibri" panose="020F0502020204030204" pitchFamily="34" charset="0"/>
            </a:endParaRPr>
          </a:p>
          <a:p>
            <a:pPr marL="285750" indent="-285750" algn="just">
              <a:buFont typeface="Arial" panose="020B0604020202020204" pitchFamily="34" charset="0"/>
              <a:buChar char="•"/>
            </a:pPr>
            <a:r>
              <a:rPr lang="en-US" sz="2000" dirty="0" smtClean="0">
                <a:latin typeface="Calibri" panose="020F0502020204030204" pitchFamily="34" charset="0"/>
              </a:rPr>
              <a:t>Proses-proses </a:t>
            </a:r>
            <a:r>
              <a:rPr lang="id-ID" sz="2000" dirty="0" smtClean="0">
                <a:latin typeface="Calibri" panose="020F0502020204030204" pitchFamily="34" charset="0"/>
              </a:rPr>
              <a:t>tersebut </a:t>
            </a:r>
            <a:r>
              <a:rPr lang="en-US" sz="2000" dirty="0" err="1" smtClean="0">
                <a:latin typeface="Calibri" panose="020F0502020204030204" pitchFamily="34" charset="0"/>
              </a:rPr>
              <a:t>kemudian</a:t>
            </a:r>
            <a:r>
              <a:rPr lang="en-US" sz="2000" dirty="0" smtClean="0">
                <a:latin typeface="Calibri" panose="020F0502020204030204" pitchFamily="34" charset="0"/>
              </a:rPr>
              <a:t> </a:t>
            </a:r>
            <a:r>
              <a:rPr lang="en-US" sz="2000" dirty="0" err="1">
                <a:latin typeface="Calibri" panose="020F0502020204030204" pitchFamily="34" charset="0"/>
              </a:rPr>
              <a:t>membentuk</a:t>
            </a:r>
            <a:r>
              <a:rPr lang="en-US" sz="2000" dirty="0">
                <a:latin typeface="Calibri" panose="020F0502020204030204" pitchFamily="34" charset="0"/>
              </a:rPr>
              <a:t> </a:t>
            </a:r>
            <a:r>
              <a:rPr lang="en-US" sz="2000" dirty="0" err="1">
                <a:latin typeface="Calibri" panose="020F0502020204030204" pitchFamily="34" charset="0"/>
              </a:rPr>
              <a:t>ruang</a:t>
            </a:r>
            <a:r>
              <a:rPr lang="en-US" sz="2000" dirty="0">
                <a:latin typeface="Calibri" panose="020F0502020204030204" pitchFamily="34" charset="0"/>
              </a:rPr>
              <a:t> </a:t>
            </a:r>
            <a:r>
              <a:rPr lang="en-US" sz="2000" dirty="0" err="1">
                <a:latin typeface="Calibri" panose="020F0502020204030204" pitchFamily="34" charset="0"/>
              </a:rPr>
              <a:t>bagi</a:t>
            </a:r>
            <a:r>
              <a:rPr lang="en-US" sz="2000" dirty="0">
                <a:latin typeface="Calibri" panose="020F0502020204030204" pitchFamily="34" charset="0"/>
              </a:rPr>
              <a:t> </a:t>
            </a:r>
            <a:r>
              <a:rPr lang="en-US" sz="2000" dirty="0" err="1">
                <a:latin typeface="Calibri" panose="020F0502020204030204" pitchFamily="34" charset="0"/>
              </a:rPr>
              <a:t>munculnya</a:t>
            </a:r>
            <a:r>
              <a:rPr lang="en-US" sz="2000" dirty="0">
                <a:latin typeface="Calibri" panose="020F0502020204030204" pitchFamily="34" charset="0"/>
              </a:rPr>
              <a:t> elite-elite </a:t>
            </a:r>
            <a:r>
              <a:rPr lang="en-US" sz="2000" dirty="0" err="1">
                <a:latin typeface="Calibri" panose="020F0502020204030204" pitchFamily="34" charset="0"/>
              </a:rPr>
              <a:t>baru</a:t>
            </a:r>
            <a:r>
              <a:rPr lang="en-US" sz="2000" dirty="0">
                <a:latin typeface="Calibri" panose="020F0502020204030204" pitchFamily="34" charset="0"/>
              </a:rPr>
              <a:t> di level </a:t>
            </a:r>
            <a:r>
              <a:rPr lang="en-US" sz="2000" dirty="0" err="1" smtClean="0">
                <a:latin typeface="Calibri" panose="020F0502020204030204" pitchFamily="34" charset="0"/>
              </a:rPr>
              <a:t>transnasional</a:t>
            </a:r>
            <a:r>
              <a:rPr lang="en-US" sz="2000" dirty="0" smtClean="0">
                <a:latin typeface="Calibri" panose="020F0502020204030204" pitchFamily="34" charset="0"/>
              </a:rPr>
              <a:t>, </a:t>
            </a:r>
            <a:r>
              <a:rPr lang="en-US" sz="2000" dirty="0" err="1">
                <a:latin typeface="Calibri" panose="020F0502020204030204" pitchFamily="34" charset="0"/>
              </a:rPr>
              <a:t>supranasional</a:t>
            </a:r>
            <a:r>
              <a:rPr lang="en-US" sz="2000" dirty="0">
                <a:latin typeface="Calibri" panose="020F0502020204030204" pitchFamily="34" charset="0"/>
              </a:rPr>
              <a:t> </a:t>
            </a:r>
            <a:r>
              <a:rPr lang="en-US" sz="2000" dirty="0" err="1" smtClean="0">
                <a:latin typeface="Calibri" panose="020F0502020204030204" pitchFamily="34" charset="0"/>
              </a:rPr>
              <a:t>dan</a:t>
            </a:r>
            <a:r>
              <a:rPr lang="en-US" sz="2000" dirty="0" smtClean="0">
                <a:latin typeface="Calibri" panose="020F0502020204030204" pitchFamily="34" charset="0"/>
              </a:rPr>
              <a:t> </a:t>
            </a:r>
            <a:r>
              <a:rPr lang="en-US" sz="2000" dirty="0">
                <a:latin typeface="Calibri" panose="020F0502020204030204" pitchFamily="34" charset="0"/>
              </a:rPr>
              <a:t>level </a:t>
            </a:r>
            <a:r>
              <a:rPr lang="en-US" sz="2000" dirty="0" err="1" smtClean="0">
                <a:latin typeface="Calibri" panose="020F0502020204030204" pitchFamily="34" charset="0"/>
              </a:rPr>
              <a:t>internasional</a:t>
            </a:r>
            <a:r>
              <a:rPr lang="en-US" sz="2000" dirty="0" smtClean="0">
                <a:latin typeface="Calibri" panose="020F0502020204030204" pitchFamily="34" charset="0"/>
              </a:rPr>
              <a:t> </a:t>
            </a:r>
            <a:r>
              <a:rPr lang="en-US" sz="2000" dirty="0">
                <a:latin typeface="Calibri" panose="020F0502020204030204" pitchFamily="34" charset="0"/>
              </a:rPr>
              <a:t>yang </a:t>
            </a:r>
            <a:r>
              <a:rPr lang="id-ID" sz="2000" dirty="0" smtClean="0">
                <a:latin typeface="Calibri" panose="020F0502020204030204" pitchFamily="34" charset="0"/>
              </a:rPr>
              <a:t>ber</a:t>
            </a:r>
            <a:r>
              <a:rPr lang="en-US" sz="2000" dirty="0" err="1" smtClean="0">
                <a:latin typeface="Calibri" panose="020F0502020204030204" pitchFamily="34" charset="0"/>
              </a:rPr>
              <a:t>pengaruh</a:t>
            </a:r>
            <a:r>
              <a:rPr lang="en-US" sz="2000" dirty="0" smtClean="0">
                <a:latin typeface="Calibri" panose="020F0502020204030204" pitchFamily="34" charset="0"/>
              </a:rPr>
              <a:t> </a:t>
            </a:r>
            <a:r>
              <a:rPr lang="en-US" sz="2000" dirty="0" err="1" smtClean="0">
                <a:latin typeface="Calibri" panose="020F0502020204030204" pitchFamily="34" charset="0"/>
              </a:rPr>
              <a:t>besar</a:t>
            </a:r>
            <a:r>
              <a:rPr lang="en-US" sz="2000" dirty="0" smtClean="0">
                <a:latin typeface="Calibri" panose="020F0502020204030204" pitchFamily="34" charset="0"/>
              </a:rPr>
              <a:t> </a:t>
            </a:r>
            <a:r>
              <a:rPr lang="en-US" sz="2000" dirty="0" err="1">
                <a:latin typeface="Calibri" panose="020F0502020204030204" pitchFamily="34" charset="0"/>
              </a:rPr>
              <a:t>terhadap</a:t>
            </a:r>
            <a:r>
              <a:rPr lang="en-US" sz="2000" dirty="0">
                <a:latin typeface="Calibri" panose="020F0502020204030204" pitchFamily="34" charset="0"/>
              </a:rPr>
              <a:t> </a:t>
            </a:r>
            <a:r>
              <a:rPr lang="en-US" sz="2000" dirty="0" err="1" smtClean="0">
                <a:latin typeface="Calibri" panose="020F0502020204030204" pitchFamily="34" charset="0"/>
              </a:rPr>
              <a:t>kebijakan</a:t>
            </a:r>
            <a:r>
              <a:rPr lang="id-ID" sz="2000" dirty="0" smtClean="0">
                <a:latin typeface="Calibri" panose="020F0502020204030204" pitchFamily="34" charset="0"/>
              </a:rPr>
              <a:t> </a:t>
            </a:r>
            <a:r>
              <a:rPr lang="en-US" sz="2000" dirty="0" err="1" smtClean="0">
                <a:latin typeface="Calibri" panose="020F0502020204030204" pitchFamily="34" charset="0"/>
              </a:rPr>
              <a:t>negara</a:t>
            </a:r>
            <a:r>
              <a:rPr lang="en-US" sz="2000" dirty="0" smtClean="0">
                <a:latin typeface="Calibri" panose="020F0502020204030204" pitchFamily="34" charset="0"/>
              </a:rPr>
              <a:t> </a:t>
            </a:r>
            <a:r>
              <a:rPr lang="en-US" sz="2000" dirty="0" err="1" smtClean="0">
                <a:latin typeface="Calibri" panose="020F0502020204030204" pitchFamily="34" charset="0"/>
              </a:rPr>
              <a:t>bangsa</a:t>
            </a:r>
            <a:r>
              <a:rPr lang="id-ID" sz="2000" dirty="0" smtClean="0">
                <a:latin typeface="Calibri" panose="020F0502020204030204" pitchFamily="34" charset="0"/>
              </a:rPr>
              <a:t> (termasuk</a:t>
            </a:r>
            <a:r>
              <a:rPr lang="en-US" sz="2000" dirty="0" smtClean="0">
                <a:latin typeface="Calibri" panose="020F0502020204030204" pitchFamily="34" charset="0"/>
              </a:rPr>
              <a:t> </a:t>
            </a:r>
            <a:r>
              <a:rPr lang="en-US" sz="2000" dirty="0" err="1" smtClean="0">
                <a:latin typeface="Calibri" panose="020F0502020204030204" pitchFamily="34" charset="0"/>
              </a:rPr>
              <a:t>domestik</a:t>
            </a:r>
            <a:r>
              <a:rPr lang="id-ID" sz="2000" dirty="0">
                <a:latin typeface="Calibri" panose="020F0502020204030204" pitchFamily="34" charset="0"/>
              </a:rPr>
              <a:t>)</a:t>
            </a:r>
            <a:endParaRPr lang="id-ID" sz="2000" dirty="0" smtClean="0">
              <a:latin typeface="Calibri" panose="020F0502020204030204" pitchFamily="34" charset="0"/>
            </a:endParaRPr>
          </a:p>
          <a:p>
            <a:pPr marL="285750" indent="-285750" algn="just">
              <a:buFont typeface="Arial" panose="020B0604020202020204" pitchFamily="34" charset="0"/>
              <a:buChar char="•"/>
            </a:pPr>
            <a:r>
              <a:rPr lang="id-ID" sz="2000" dirty="0" err="1">
                <a:latin typeface="Calibri" panose="020F0502020204030204" pitchFamily="34" charset="0"/>
              </a:rPr>
              <a:t>D</a:t>
            </a:r>
            <a:r>
              <a:rPr lang="en-US" sz="2000" dirty="0" err="1" smtClean="0">
                <a:latin typeface="Calibri" panose="020F0502020204030204" pitchFamily="34" charset="0"/>
              </a:rPr>
              <a:t>ampak</a:t>
            </a:r>
            <a:r>
              <a:rPr lang="en-US" sz="2000" dirty="0" smtClean="0">
                <a:latin typeface="Calibri" panose="020F0502020204030204" pitchFamily="34" charset="0"/>
              </a:rPr>
              <a:t> </a:t>
            </a:r>
            <a:r>
              <a:rPr lang="en-US" sz="2000" dirty="0" err="1">
                <a:latin typeface="Calibri" panose="020F0502020204030204" pitchFamily="34" charset="0"/>
              </a:rPr>
              <a:t>globalisasi</a:t>
            </a:r>
            <a:r>
              <a:rPr lang="en-US" sz="2000" dirty="0">
                <a:latin typeface="Calibri" panose="020F0502020204030204" pitchFamily="34" charset="0"/>
              </a:rPr>
              <a:t> </a:t>
            </a:r>
            <a:r>
              <a:rPr lang="en-US" sz="2000" dirty="0" err="1" smtClean="0">
                <a:latin typeface="Calibri" panose="020F0502020204030204" pitchFamily="34" charset="0"/>
              </a:rPr>
              <a:t>menghasilkan</a:t>
            </a:r>
            <a:r>
              <a:rPr lang="en-US" sz="2000" dirty="0" smtClean="0">
                <a:latin typeface="Calibri" panose="020F0502020204030204" pitchFamily="34" charset="0"/>
              </a:rPr>
              <a:t> </a:t>
            </a:r>
            <a:r>
              <a:rPr lang="en-US" sz="2000" dirty="0" err="1">
                <a:latin typeface="Calibri" panose="020F0502020204030204" pitchFamily="34" charset="0"/>
              </a:rPr>
              <a:t>teori</a:t>
            </a:r>
            <a:r>
              <a:rPr lang="en-US" sz="2000" dirty="0">
                <a:latin typeface="Calibri" panose="020F0502020204030204" pitchFamily="34" charset="0"/>
              </a:rPr>
              <a:t> </a:t>
            </a:r>
            <a:r>
              <a:rPr lang="en-US" sz="2000" dirty="0" err="1">
                <a:latin typeface="Calibri" panose="020F0502020204030204" pitchFamily="34" charset="0"/>
              </a:rPr>
              <a:t>baru</a:t>
            </a:r>
            <a:r>
              <a:rPr lang="en-US" sz="2000" dirty="0">
                <a:latin typeface="Calibri" panose="020F0502020204030204" pitchFamily="34" charset="0"/>
              </a:rPr>
              <a:t> </a:t>
            </a:r>
            <a:r>
              <a:rPr lang="en-US" sz="2000" dirty="0" err="1">
                <a:latin typeface="Calibri" panose="020F0502020204030204" pitchFamily="34" charset="0"/>
              </a:rPr>
              <a:t>tentang</a:t>
            </a:r>
            <a:r>
              <a:rPr lang="en-US" sz="2000" dirty="0">
                <a:latin typeface="Calibri" panose="020F0502020204030204" pitchFamily="34" charset="0"/>
              </a:rPr>
              <a:t> </a:t>
            </a:r>
            <a:r>
              <a:rPr lang="en-US" sz="2000" dirty="0" err="1">
                <a:latin typeface="Calibri" panose="020F0502020204030204" pitchFamily="34" charset="0"/>
              </a:rPr>
              <a:t>demokrasi</a:t>
            </a:r>
            <a:r>
              <a:rPr lang="en-US" sz="2000" dirty="0">
                <a:latin typeface="Calibri" panose="020F0502020204030204" pitchFamily="34" charset="0"/>
              </a:rPr>
              <a:t> yang </a:t>
            </a:r>
            <a:r>
              <a:rPr lang="en-US" sz="2000" dirty="0" err="1" smtClean="0">
                <a:latin typeface="Calibri" panose="020F0502020204030204" pitchFamily="34" charset="0"/>
              </a:rPr>
              <a:t>kembali</a:t>
            </a:r>
            <a:r>
              <a:rPr lang="en-US" sz="2000" dirty="0" smtClean="0">
                <a:latin typeface="Calibri" panose="020F0502020204030204" pitchFamily="34" charset="0"/>
              </a:rPr>
              <a:t> </a:t>
            </a:r>
            <a:r>
              <a:rPr lang="en-US" sz="2000" dirty="0" err="1">
                <a:latin typeface="Calibri" panose="020F0502020204030204" pitchFamily="34" charset="0"/>
              </a:rPr>
              <a:t>diselaraskan</a:t>
            </a:r>
            <a:r>
              <a:rPr lang="en-US" sz="2000" dirty="0">
                <a:latin typeface="Calibri" panose="020F0502020204030204" pitchFamily="34" charset="0"/>
              </a:rPr>
              <a:t> </a:t>
            </a:r>
            <a:r>
              <a:rPr lang="en-US" sz="2000" dirty="0" err="1">
                <a:latin typeface="Calibri" panose="020F0502020204030204" pitchFamily="34" charset="0"/>
              </a:rPr>
              <a:t>dengan</a:t>
            </a:r>
            <a:r>
              <a:rPr lang="en-US" sz="2000" dirty="0">
                <a:latin typeface="Calibri" panose="020F0502020204030204" pitchFamily="34" charset="0"/>
              </a:rPr>
              <a:t> </a:t>
            </a:r>
            <a:r>
              <a:rPr lang="en-US" sz="2000" dirty="0" err="1">
                <a:latin typeface="Calibri" panose="020F0502020204030204" pitchFamily="34" charset="0"/>
              </a:rPr>
              <a:t>teori</a:t>
            </a:r>
            <a:r>
              <a:rPr lang="en-US" sz="2000" dirty="0">
                <a:latin typeface="Calibri" panose="020F0502020204030204" pitchFamily="34" charset="0"/>
              </a:rPr>
              <a:t> elite </a:t>
            </a:r>
            <a:r>
              <a:rPr lang="en-US" sz="2000" dirty="0" err="1">
                <a:latin typeface="Calibri" panose="020F0502020204030204" pitchFamily="34" charset="0"/>
              </a:rPr>
              <a:t>politik</a:t>
            </a:r>
            <a:r>
              <a:rPr lang="en-US" sz="2000" dirty="0">
                <a:latin typeface="Calibri" panose="020F0502020204030204" pitchFamily="34" charset="0"/>
              </a:rPr>
              <a:t> yang </a:t>
            </a:r>
            <a:r>
              <a:rPr lang="en-US" sz="2000" dirty="0" err="1">
                <a:latin typeface="Calibri" panose="020F0502020204030204" pitchFamily="34" charset="0"/>
              </a:rPr>
              <a:t>baru</a:t>
            </a:r>
            <a:r>
              <a:rPr lang="en-US" sz="2000" dirty="0" smtClean="0">
                <a:latin typeface="Calibri" panose="020F0502020204030204" pitchFamily="34" charset="0"/>
              </a:rPr>
              <a:t>.</a:t>
            </a:r>
            <a:r>
              <a:rPr lang="id-ID" sz="2000" dirty="0" smtClean="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konteks</a:t>
            </a:r>
            <a:r>
              <a:rPr lang="en-US" sz="2000" dirty="0">
                <a:latin typeface="Calibri" panose="020F0502020204030204" pitchFamily="34" charset="0"/>
              </a:rPr>
              <a:t> </a:t>
            </a:r>
            <a:r>
              <a:rPr lang="en-US" sz="2000" dirty="0" err="1" smtClean="0">
                <a:latin typeface="Calibri" panose="020F0502020204030204" pitchFamily="34" charset="0"/>
              </a:rPr>
              <a:t>ini</a:t>
            </a:r>
            <a:r>
              <a:rPr lang="id-ID" sz="2000" dirty="0" smtClean="0">
                <a:latin typeface="Calibri" panose="020F0502020204030204" pitchFamily="34" charset="0"/>
              </a:rPr>
              <a:t>, </a:t>
            </a:r>
            <a:r>
              <a:rPr lang="en-US" sz="2000" dirty="0" err="1" smtClean="0">
                <a:latin typeface="Calibri" panose="020F0502020204030204" pitchFamily="34" charset="0"/>
              </a:rPr>
              <a:t>elit</a:t>
            </a:r>
            <a:r>
              <a:rPr lang="en-US" sz="2000" dirty="0" smtClean="0">
                <a:latin typeface="Calibri" panose="020F0502020204030204" pitchFamily="34" charset="0"/>
              </a:rPr>
              <a:t> </a:t>
            </a:r>
            <a:r>
              <a:rPr lang="en-US" sz="2000" dirty="0" err="1">
                <a:latin typeface="Calibri" panose="020F0502020204030204" pitchFamily="34" charset="0"/>
              </a:rPr>
              <a:t>relatif</a:t>
            </a:r>
            <a:r>
              <a:rPr lang="en-US" sz="2000" dirty="0">
                <a:latin typeface="Calibri" panose="020F0502020204030204" pitchFamily="34" charset="0"/>
              </a:rPr>
              <a:t> “</a:t>
            </a:r>
            <a:r>
              <a:rPr lang="en-US" sz="2000" dirty="0" err="1">
                <a:latin typeface="Calibri" panose="020F0502020204030204" pitchFamily="34" charset="0"/>
              </a:rPr>
              <a:t>terbuka</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direkrut</a:t>
            </a:r>
            <a:r>
              <a:rPr lang="en-US" sz="2000" dirty="0">
                <a:latin typeface="Calibri" panose="020F0502020204030204" pitchFamily="34" charset="0"/>
              </a:rPr>
              <a:t> </a:t>
            </a:r>
            <a:r>
              <a:rPr lang="en-US" sz="2000" dirty="0" err="1">
                <a:latin typeface="Calibri" panose="020F0502020204030204" pitchFamily="34" charset="0"/>
              </a:rPr>
              <a:t>atas</a:t>
            </a:r>
            <a:r>
              <a:rPr lang="en-US" sz="2000" dirty="0">
                <a:latin typeface="Calibri" panose="020F0502020204030204" pitchFamily="34" charset="0"/>
              </a:rPr>
              <a:t> </a:t>
            </a:r>
            <a:r>
              <a:rPr lang="en-US" sz="2000" dirty="0" err="1">
                <a:latin typeface="Calibri" panose="020F0502020204030204" pitchFamily="34" charset="0"/>
              </a:rPr>
              <a:t>dasar</a:t>
            </a:r>
            <a:r>
              <a:rPr lang="en-US" sz="2000" dirty="0">
                <a:latin typeface="Calibri" panose="020F0502020204030204" pitchFamily="34" charset="0"/>
              </a:rPr>
              <a:t> </a:t>
            </a:r>
            <a:r>
              <a:rPr lang="en-US" sz="2000" dirty="0" err="1" smtClean="0">
                <a:latin typeface="Calibri" panose="020F0502020204030204" pitchFamily="34" charset="0"/>
              </a:rPr>
              <a:t>kualitas</a:t>
            </a:r>
            <a:r>
              <a:rPr lang="id-ID" sz="2000" dirty="0">
                <a:latin typeface="Calibri" panose="020F0502020204030204" pitchFamily="34" charset="0"/>
              </a:rPr>
              <a:t>.</a:t>
            </a:r>
            <a:r>
              <a:rPr lang="en-US" sz="2000" dirty="0" smtClean="0">
                <a:latin typeface="Calibri" panose="020F0502020204030204" pitchFamily="34" charset="0"/>
              </a:rPr>
              <a:t> </a:t>
            </a:r>
            <a:r>
              <a:rPr lang="id-ID" sz="2000" dirty="0">
                <a:latin typeface="Calibri" panose="020F0502020204030204" pitchFamily="34" charset="0"/>
              </a:rPr>
              <a:t>M</a:t>
            </a:r>
            <a:r>
              <a:rPr lang="en-US" sz="2000" dirty="0" err="1" smtClean="0">
                <a:latin typeface="Calibri" panose="020F0502020204030204" pitchFamily="34" charset="0"/>
              </a:rPr>
              <a:t>assa</a:t>
            </a:r>
            <a:r>
              <a:rPr lang="en-US" sz="2000" dirty="0" smtClean="0">
                <a:latin typeface="Calibri" panose="020F0502020204030204" pitchFamily="34" charset="0"/>
              </a:rPr>
              <a:t> </a:t>
            </a:r>
            <a:r>
              <a:rPr lang="en-US" sz="2000" dirty="0" err="1" smtClean="0">
                <a:latin typeface="Calibri" panose="020F0502020204030204" pitchFamily="34" charset="0"/>
              </a:rPr>
              <a:t>dapat</a:t>
            </a:r>
            <a:r>
              <a:rPr lang="en-US" sz="2000" dirty="0" smtClean="0">
                <a:latin typeface="Calibri" panose="020F0502020204030204" pitchFamily="34" charset="0"/>
              </a:rPr>
              <a:t> </a:t>
            </a:r>
            <a:r>
              <a:rPr lang="en-US" sz="2000" dirty="0" err="1">
                <a:latin typeface="Calibri" panose="020F0502020204030204" pitchFamily="34" charset="0"/>
              </a:rPr>
              <a:t>berpartisipasi</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mengatur</a:t>
            </a:r>
            <a:r>
              <a:rPr lang="en-US" sz="2000" dirty="0">
                <a:latin typeface="Calibri" panose="020F0502020204030204" pitchFamily="34" charset="0"/>
              </a:rPr>
              <a:t> </a:t>
            </a:r>
            <a:r>
              <a:rPr lang="en-US" sz="2000" dirty="0" err="1">
                <a:latin typeface="Calibri" panose="020F0502020204030204" pitchFamily="34" charset="0"/>
              </a:rPr>
              <a:t>masyarakat</a:t>
            </a:r>
            <a:r>
              <a:rPr lang="en-US" sz="2000" dirty="0">
                <a:latin typeface="Calibri" panose="020F0502020204030204" pitchFamily="34" charset="0"/>
              </a:rPr>
              <a:t>, </a:t>
            </a:r>
            <a:r>
              <a:rPr lang="en-US" sz="2000" dirty="0" err="1">
                <a:latin typeface="Calibri" panose="020F0502020204030204" pitchFamily="34" charset="0"/>
              </a:rPr>
              <a:t>setidaknya</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hal</a:t>
            </a:r>
            <a:r>
              <a:rPr lang="en-US" sz="2000" dirty="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memilih</a:t>
            </a:r>
            <a:r>
              <a:rPr lang="en-US" sz="2000" dirty="0">
                <a:latin typeface="Calibri" panose="020F0502020204030204" pitchFamily="34" charset="0"/>
              </a:rPr>
              <a:t> elite </a:t>
            </a:r>
            <a:r>
              <a:rPr lang="en-US" sz="2000" dirty="0" err="1">
                <a:latin typeface="Calibri" panose="020F0502020204030204" pitchFamily="34" charset="0"/>
              </a:rPr>
              <a:t>tandingan</a:t>
            </a:r>
            <a:r>
              <a:rPr lang="en-US" sz="2000" dirty="0">
                <a:latin typeface="Calibri" panose="020F0502020204030204" pitchFamily="34" charset="0"/>
              </a:rPr>
              <a:t>. </a:t>
            </a:r>
            <a:r>
              <a:rPr lang="en-US" sz="2000" dirty="0" err="1">
                <a:latin typeface="Calibri" panose="020F0502020204030204" pitchFamily="34" charset="0"/>
              </a:rPr>
              <a:t>Meskipun</a:t>
            </a:r>
            <a:r>
              <a:rPr lang="en-US" sz="2000" dirty="0">
                <a:latin typeface="Calibri" panose="020F0502020204030204" pitchFamily="34" charset="0"/>
              </a:rPr>
              <a:t> elite </a:t>
            </a:r>
            <a:r>
              <a:rPr lang="en-US" sz="2000" dirty="0" err="1">
                <a:latin typeface="Calibri" panose="020F0502020204030204" pitchFamily="34" charset="0"/>
              </a:rPr>
              <a:t>lah</a:t>
            </a:r>
            <a:r>
              <a:rPr lang="en-US" sz="2000" dirty="0">
                <a:latin typeface="Calibri" panose="020F0502020204030204" pitchFamily="34" charset="0"/>
              </a:rPr>
              <a:t> yang </a:t>
            </a:r>
            <a:r>
              <a:rPr lang="en-US" sz="2000" dirty="0" err="1">
                <a:latin typeface="Calibri" panose="020F0502020204030204" pitchFamily="34" charset="0"/>
              </a:rPr>
              <a:t>memiliki</a:t>
            </a:r>
            <a:r>
              <a:rPr lang="en-US" sz="2000" dirty="0">
                <a:latin typeface="Calibri" panose="020F0502020204030204" pitchFamily="34" charset="0"/>
              </a:rPr>
              <a:t> </a:t>
            </a:r>
            <a:r>
              <a:rPr lang="en-US" sz="2000" dirty="0" err="1">
                <a:latin typeface="Calibri" panose="020F0502020204030204" pitchFamily="34" charset="0"/>
              </a:rPr>
              <a:t>kewenangan</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kekuasaan</a:t>
            </a:r>
            <a:r>
              <a:rPr lang="en-US" sz="2000" dirty="0">
                <a:latin typeface="Calibri" panose="020F0502020204030204" pitchFamily="34" charset="0"/>
              </a:rPr>
              <a:t> </a:t>
            </a:r>
            <a:r>
              <a:rPr lang="en-US" sz="2000" dirty="0" err="1">
                <a:latin typeface="Calibri" panose="020F0502020204030204" pitchFamily="34" charset="0"/>
              </a:rPr>
              <a:t>besar</a:t>
            </a:r>
            <a:r>
              <a:rPr lang="en-US" sz="2000" dirty="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membuat</a:t>
            </a:r>
            <a:r>
              <a:rPr lang="en-US" sz="2000" dirty="0">
                <a:latin typeface="Calibri" panose="020F0502020204030204" pitchFamily="34" charset="0"/>
              </a:rPr>
              <a:t> </a:t>
            </a:r>
            <a:r>
              <a:rPr lang="en-US" sz="2000" dirty="0" err="1">
                <a:latin typeface="Calibri" panose="020F0502020204030204" pitchFamily="34" charset="0"/>
              </a:rPr>
              <a:t>kebijakan</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pandangan</a:t>
            </a:r>
            <a:r>
              <a:rPr lang="en-US" sz="2000" dirty="0">
                <a:latin typeface="Calibri" panose="020F0502020204030204" pitchFamily="34" charset="0"/>
              </a:rPr>
              <a:t> elite yang </a:t>
            </a:r>
            <a:r>
              <a:rPr lang="en-US" sz="2000" dirty="0" err="1">
                <a:latin typeface="Calibri" panose="020F0502020204030204" pitchFamily="34" charset="0"/>
              </a:rPr>
              <a:t>baru</a:t>
            </a:r>
            <a:r>
              <a:rPr lang="en-US" sz="2000" dirty="0">
                <a:latin typeface="Calibri" panose="020F0502020204030204" pitchFamily="34" charset="0"/>
              </a:rPr>
              <a:t> </a:t>
            </a:r>
            <a:r>
              <a:rPr lang="en-US" sz="2000" dirty="0" err="1">
                <a:latin typeface="Calibri" panose="020F0502020204030204" pitchFamily="34" charset="0"/>
              </a:rPr>
              <a:t>ini</a:t>
            </a:r>
            <a:r>
              <a:rPr lang="en-US" sz="2000" dirty="0">
                <a:latin typeface="Calibri" panose="020F0502020204030204" pitchFamily="34" charset="0"/>
              </a:rPr>
              <a:t>, </a:t>
            </a:r>
            <a:r>
              <a:rPr lang="en-US" sz="2000" dirty="0" err="1">
                <a:latin typeface="Calibri" panose="020F0502020204030204" pitchFamily="34" charset="0"/>
              </a:rPr>
              <a:t>setidaknya</a:t>
            </a:r>
            <a:r>
              <a:rPr lang="en-US" sz="2000" dirty="0">
                <a:latin typeface="Calibri" panose="020F0502020204030204" pitchFamily="34" charset="0"/>
              </a:rPr>
              <a:t> </a:t>
            </a:r>
            <a:r>
              <a:rPr lang="en-US" sz="2000" dirty="0" err="1">
                <a:latin typeface="Calibri" panose="020F0502020204030204" pitchFamily="34" charset="0"/>
              </a:rPr>
              <a:t>jika</a:t>
            </a:r>
            <a:r>
              <a:rPr lang="en-US" sz="2000" dirty="0">
                <a:latin typeface="Calibri" panose="020F0502020204030204" pitchFamily="34" charset="0"/>
              </a:rPr>
              <a:t> elite </a:t>
            </a:r>
            <a:r>
              <a:rPr lang="en-US" sz="2000" dirty="0" err="1">
                <a:latin typeface="Calibri" panose="020F0502020204030204" pitchFamily="34" charset="0"/>
              </a:rPr>
              <a:t>tidak</a:t>
            </a:r>
            <a:r>
              <a:rPr lang="en-US" sz="2000" dirty="0">
                <a:latin typeface="Calibri" panose="020F0502020204030204" pitchFamily="34" charset="0"/>
              </a:rPr>
              <a:t> </a:t>
            </a:r>
            <a:r>
              <a:rPr lang="en-US" sz="2000" dirty="0" err="1">
                <a:latin typeface="Calibri" panose="020F0502020204030204" pitchFamily="34" charset="0"/>
              </a:rPr>
              <a:t>lagi</a:t>
            </a:r>
            <a:r>
              <a:rPr lang="en-US" sz="2000" dirty="0">
                <a:latin typeface="Calibri" panose="020F0502020204030204" pitchFamily="34" charset="0"/>
              </a:rPr>
              <a:t> </a:t>
            </a:r>
            <a:r>
              <a:rPr lang="en-US" sz="2000" dirty="0" err="1">
                <a:latin typeface="Calibri" panose="020F0502020204030204" pitchFamily="34" charset="0"/>
              </a:rPr>
              <a:t>dikehendaki</a:t>
            </a:r>
            <a:r>
              <a:rPr lang="en-US" sz="2000" dirty="0">
                <a:latin typeface="Calibri" panose="020F0502020204030204" pitchFamily="34" charset="0"/>
              </a:rPr>
              <a:t> </a:t>
            </a:r>
            <a:r>
              <a:rPr lang="en-US" sz="2000" dirty="0" err="1">
                <a:latin typeface="Calibri" panose="020F0502020204030204" pitchFamily="34" charset="0"/>
              </a:rPr>
              <a:t>oleh</a:t>
            </a:r>
            <a:r>
              <a:rPr lang="en-US" sz="2000" dirty="0">
                <a:latin typeface="Calibri" panose="020F0502020204030204" pitchFamily="34" charset="0"/>
              </a:rPr>
              <a:t> </a:t>
            </a:r>
            <a:r>
              <a:rPr lang="en-US" sz="2000" dirty="0" err="1">
                <a:latin typeface="Calibri" panose="020F0502020204030204" pitchFamily="34" charset="0"/>
              </a:rPr>
              <a:t>publik</a:t>
            </a:r>
            <a:r>
              <a:rPr lang="en-US" sz="2000" dirty="0">
                <a:latin typeface="Calibri" panose="020F0502020204030204" pitchFamily="34" charset="0"/>
              </a:rPr>
              <a:t>, </a:t>
            </a:r>
            <a:r>
              <a:rPr lang="en-US" sz="2000" dirty="0" err="1">
                <a:latin typeface="Calibri" panose="020F0502020204030204" pitchFamily="34" charset="0"/>
              </a:rPr>
              <a:t>maka</a:t>
            </a:r>
            <a:r>
              <a:rPr lang="en-US" sz="2000" dirty="0">
                <a:latin typeface="Calibri" panose="020F0502020204030204" pitchFamily="34" charset="0"/>
              </a:rPr>
              <a:t> </a:t>
            </a:r>
            <a:r>
              <a:rPr lang="en-US" sz="2000" dirty="0" err="1">
                <a:latin typeface="Calibri" panose="020F0502020204030204" pitchFamily="34" charset="0"/>
              </a:rPr>
              <a:t>publik</a:t>
            </a:r>
            <a:r>
              <a:rPr lang="en-US" sz="2000" dirty="0">
                <a:latin typeface="Calibri" panose="020F0502020204030204" pitchFamily="34" charset="0"/>
              </a:rPr>
              <a:t> </a:t>
            </a:r>
            <a:r>
              <a:rPr lang="en-US" sz="2000" dirty="0" err="1">
                <a:latin typeface="Calibri" panose="020F0502020204030204" pitchFamily="34" charset="0"/>
              </a:rPr>
              <a:t>dapat</a:t>
            </a:r>
            <a:r>
              <a:rPr lang="en-US" sz="2000" dirty="0">
                <a:latin typeface="Calibri" panose="020F0502020204030204" pitchFamily="34" charset="0"/>
              </a:rPr>
              <a:t> </a:t>
            </a:r>
            <a:r>
              <a:rPr lang="en-US" sz="2000" dirty="0" err="1">
                <a:latin typeface="Calibri" panose="020F0502020204030204" pitchFamily="34" charset="0"/>
              </a:rPr>
              <a:t>mengganti</a:t>
            </a:r>
            <a:r>
              <a:rPr lang="en-US" sz="2000" dirty="0">
                <a:latin typeface="Calibri" panose="020F0502020204030204" pitchFamily="34" charset="0"/>
              </a:rPr>
              <a:t> elite </a:t>
            </a:r>
            <a:r>
              <a:rPr lang="en-US" sz="2000" dirty="0" err="1">
                <a:latin typeface="Calibri" panose="020F0502020204030204" pitchFamily="34" charset="0"/>
              </a:rPr>
              <a:t>satu</a:t>
            </a:r>
            <a:r>
              <a:rPr lang="en-US" sz="2000" dirty="0">
                <a:latin typeface="Calibri" panose="020F0502020204030204" pitchFamily="34" charset="0"/>
              </a:rPr>
              <a:t> </a:t>
            </a:r>
            <a:r>
              <a:rPr lang="en-US" sz="2000" dirty="0" err="1">
                <a:latin typeface="Calibri" panose="020F0502020204030204" pitchFamily="34" charset="0"/>
              </a:rPr>
              <a:t>dengan</a:t>
            </a:r>
            <a:r>
              <a:rPr lang="en-US" sz="2000" dirty="0">
                <a:latin typeface="Calibri" panose="020F0502020204030204" pitchFamily="34" charset="0"/>
              </a:rPr>
              <a:t> elite </a:t>
            </a:r>
            <a:r>
              <a:rPr lang="en-US" sz="2000" dirty="0" err="1">
                <a:latin typeface="Calibri" panose="020F0502020204030204" pitchFamily="34" charset="0"/>
              </a:rPr>
              <a:t>lainnya</a:t>
            </a:r>
            <a:r>
              <a:rPr lang="en-US" sz="2000" dirty="0">
                <a:latin typeface="Calibri" panose="020F0502020204030204" pitchFamily="34" charset="0"/>
              </a:rPr>
              <a:t> </a:t>
            </a:r>
            <a:r>
              <a:rPr lang="en-US" sz="2000" dirty="0" err="1">
                <a:latin typeface="Calibri" panose="020F0502020204030204" pitchFamily="34" charset="0"/>
              </a:rPr>
              <a:t>melalui</a:t>
            </a:r>
            <a:r>
              <a:rPr lang="en-US" sz="2000" dirty="0">
                <a:latin typeface="Calibri" panose="020F0502020204030204" pitchFamily="34" charset="0"/>
              </a:rPr>
              <a:t> </a:t>
            </a:r>
            <a:r>
              <a:rPr lang="en-US" sz="2000" dirty="0" err="1">
                <a:latin typeface="Calibri" panose="020F0502020204030204" pitchFamily="34" charset="0"/>
              </a:rPr>
              <a:t>mekanisme</a:t>
            </a:r>
            <a:r>
              <a:rPr lang="en-US" sz="2000" dirty="0">
                <a:latin typeface="Calibri" panose="020F0502020204030204" pitchFamily="34" charset="0"/>
              </a:rPr>
              <a:t> </a:t>
            </a:r>
            <a:r>
              <a:rPr lang="en-US" sz="2000" dirty="0" err="1">
                <a:latin typeface="Calibri" panose="020F0502020204030204" pitchFamily="34" charset="0"/>
              </a:rPr>
              <a:t>pemilihan</a:t>
            </a:r>
            <a:r>
              <a:rPr lang="en-US" sz="2000" dirty="0">
                <a:latin typeface="Calibri" panose="020F0502020204030204" pitchFamily="34" charset="0"/>
              </a:rPr>
              <a:t> yang </a:t>
            </a:r>
            <a:r>
              <a:rPr lang="en-US" sz="2000" dirty="0" err="1" smtClean="0">
                <a:latin typeface="Calibri" panose="020F0502020204030204" pitchFamily="34" charset="0"/>
              </a:rPr>
              <a:t>demokratis</a:t>
            </a:r>
            <a:r>
              <a:rPr lang="id-ID" sz="2000" dirty="0" smtClean="0">
                <a:latin typeface="Calibri" panose="020F0502020204030204" pitchFamily="34" charset="0"/>
              </a:rPr>
              <a:t>.</a:t>
            </a:r>
            <a:r>
              <a:rPr lang="en-US" sz="2000" dirty="0" smtClean="0">
                <a:latin typeface="Calibri" panose="020F0502020204030204" pitchFamily="34" charset="0"/>
              </a:rPr>
              <a:t> </a:t>
            </a:r>
            <a:r>
              <a:rPr lang="en-US" sz="2000" dirty="0" err="1"/>
              <a:t>Teori</a:t>
            </a:r>
            <a:r>
              <a:rPr lang="en-US" sz="2000" dirty="0"/>
              <a:t> (</a:t>
            </a:r>
            <a:r>
              <a:rPr lang="en-US" sz="2000" dirty="0" err="1"/>
              <a:t>pendekatan</a:t>
            </a:r>
            <a:r>
              <a:rPr lang="en-US" sz="2000" dirty="0"/>
              <a:t>) </a:t>
            </a:r>
            <a:r>
              <a:rPr lang="en-US" sz="2000" dirty="0" err="1"/>
              <a:t>elitis</a:t>
            </a:r>
            <a:r>
              <a:rPr lang="en-US" sz="2000" dirty="0"/>
              <a:t>, </a:t>
            </a:r>
            <a:r>
              <a:rPr lang="en-US" sz="2000" dirty="0" err="1"/>
              <a:t>dalam</a:t>
            </a:r>
            <a:r>
              <a:rPr lang="en-US" sz="2000" dirty="0"/>
              <a:t> </a:t>
            </a:r>
            <a:r>
              <a:rPr lang="en-US" sz="2000" dirty="0" err="1"/>
              <a:t>kasus</a:t>
            </a:r>
            <a:r>
              <a:rPr lang="en-US" sz="2000" dirty="0"/>
              <a:t> </a:t>
            </a:r>
            <a:r>
              <a:rPr lang="en-US" sz="2000" dirty="0" err="1"/>
              <a:t>seperti</a:t>
            </a:r>
            <a:r>
              <a:rPr lang="en-US" sz="2000" dirty="0"/>
              <a:t> </a:t>
            </a:r>
            <a:r>
              <a:rPr lang="en-US" sz="2000" dirty="0" err="1"/>
              <a:t>ini</a:t>
            </a:r>
            <a:r>
              <a:rPr lang="en-US" sz="2000" dirty="0"/>
              <a:t>, </a:t>
            </a:r>
            <a:r>
              <a:rPr lang="en-US" sz="2000" dirty="0" err="1"/>
              <a:t>telah</a:t>
            </a:r>
            <a:r>
              <a:rPr lang="en-US" sz="2000" dirty="0"/>
              <a:t> </a:t>
            </a:r>
            <a:r>
              <a:rPr lang="en-US" sz="2000" dirty="0" err="1"/>
              <a:t>gagal</a:t>
            </a:r>
            <a:r>
              <a:rPr lang="en-US" sz="2000" dirty="0"/>
              <a:t> </a:t>
            </a:r>
            <a:r>
              <a:rPr lang="en-US" sz="2000" dirty="0" err="1"/>
              <a:t>menjelaskan</a:t>
            </a:r>
            <a:r>
              <a:rPr lang="en-US" sz="2000" dirty="0"/>
              <a:t> </a:t>
            </a:r>
            <a:r>
              <a:rPr lang="en-US" sz="2000" dirty="0" err="1"/>
              <a:t>suatu</a:t>
            </a:r>
            <a:r>
              <a:rPr lang="en-US" sz="2000" dirty="0"/>
              <a:t> </a:t>
            </a:r>
            <a:r>
              <a:rPr lang="en-US" sz="2000" dirty="0" err="1"/>
              <a:t>ganguan</a:t>
            </a:r>
            <a:r>
              <a:rPr lang="en-US" sz="2000" dirty="0"/>
              <a:t> </a:t>
            </a:r>
            <a:r>
              <a:rPr lang="en-US" sz="2000" dirty="0" err="1"/>
              <a:t>dan</a:t>
            </a:r>
            <a:r>
              <a:rPr lang="en-US" sz="2000" dirty="0"/>
              <a:t>/</a:t>
            </a:r>
            <a:r>
              <a:rPr lang="en-US" sz="2000" dirty="0" err="1"/>
              <a:t>atau</a:t>
            </a:r>
            <a:r>
              <a:rPr lang="en-US" sz="2000" dirty="0"/>
              <a:t> </a:t>
            </a:r>
            <a:r>
              <a:rPr lang="en-US" sz="2000" dirty="0" err="1"/>
              <a:t>kekuatan</a:t>
            </a:r>
            <a:r>
              <a:rPr lang="en-US" sz="2000" dirty="0"/>
              <a:t> </a:t>
            </a:r>
            <a:r>
              <a:rPr lang="en-US" sz="2000" dirty="0" err="1"/>
              <a:t>massa</a:t>
            </a:r>
            <a:r>
              <a:rPr lang="en-US" sz="2000" dirty="0"/>
              <a:t> yang </a:t>
            </a:r>
            <a:r>
              <a:rPr lang="en-US" sz="2000" dirty="0" err="1"/>
              <a:t>akan</a:t>
            </a:r>
            <a:r>
              <a:rPr lang="en-US" sz="2000" dirty="0"/>
              <a:t> </a:t>
            </a:r>
            <a:r>
              <a:rPr lang="en-US" sz="2000" dirty="0" err="1"/>
              <a:t>datang</a:t>
            </a:r>
            <a:r>
              <a:rPr lang="en-US" sz="2000" dirty="0"/>
              <a:t> </a:t>
            </a:r>
            <a:r>
              <a:rPr lang="en-US" sz="2000" dirty="0" err="1"/>
              <a:t>dari</a:t>
            </a:r>
            <a:r>
              <a:rPr lang="en-US" sz="2000" dirty="0"/>
              <a:t> proses </a:t>
            </a:r>
            <a:r>
              <a:rPr lang="en-US" sz="2000" dirty="0" err="1"/>
              <a:t>pembuatan</a:t>
            </a:r>
            <a:r>
              <a:rPr lang="en-US" sz="2000" dirty="0"/>
              <a:t> </a:t>
            </a:r>
            <a:r>
              <a:rPr lang="en-US" sz="2000" dirty="0" err="1"/>
              <a:t>kebijakan</a:t>
            </a:r>
            <a:r>
              <a:rPr lang="en-US" sz="2000" dirty="0"/>
              <a:t>, </a:t>
            </a:r>
            <a:r>
              <a:rPr lang="en-US" sz="2000" dirty="0" err="1"/>
              <a:t>khususnya</a:t>
            </a:r>
            <a:r>
              <a:rPr lang="en-US" sz="2000" dirty="0"/>
              <a:t> </a:t>
            </a:r>
            <a:r>
              <a:rPr lang="en-US" sz="2000" dirty="0" err="1"/>
              <a:t>dalam</a:t>
            </a:r>
            <a:r>
              <a:rPr lang="en-US" sz="2000" dirty="0"/>
              <a:t> </a:t>
            </a:r>
            <a:r>
              <a:rPr lang="en-US" sz="2000" dirty="0" err="1"/>
              <a:t>negara-negara</a:t>
            </a:r>
            <a:r>
              <a:rPr lang="en-US" sz="2000" dirty="0"/>
              <a:t> yang </a:t>
            </a:r>
            <a:r>
              <a:rPr lang="en-US" sz="2000" dirty="0" err="1"/>
              <a:t>menganut</a:t>
            </a:r>
            <a:r>
              <a:rPr lang="en-US" sz="2000" dirty="0"/>
              <a:t> </a:t>
            </a:r>
            <a:r>
              <a:rPr lang="en-US" sz="2000" dirty="0" err="1"/>
              <a:t>sistem</a:t>
            </a:r>
            <a:r>
              <a:rPr lang="en-US" sz="2000" dirty="0"/>
              <a:t> </a:t>
            </a:r>
            <a:r>
              <a:rPr lang="en-US" sz="2000" dirty="0" err="1"/>
              <a:t>demokrasi</a:t>
            </a:r>
            <a:r>
              <a:rPr lang="en-US" sz="2000" dirty="0"/>
              <a:t>.</a:t>
            </a:r>
            <a:endParaRPr lang="id-ID" sz="2000" dirty="0"/>
          </a:p>
          <a:p>
            <a:pPr marL="285750" indent="-285750" algn="just">
              <a:buFont typeface="Arial" panose="020B0604020202020204" pitchFamily="34" charset="0"/>
              <a:buChar char="•"/>
            </a:pPr>
            <a:endParaRPr lang="id-ID" sz="20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ASUMSI DASAR PENDEKATAN ELIT</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77500" lnSpcReduction="20000"/>
          </a:bodyPr>
          <a:lstStyle/>
          <a:p>
            <a:pPr algn="just"/>
            <a:r>
              <a:rPr lang="en-US" sz="2600" dirty="0" err="1">
                <a:latin typeface="Calibri" panose="020F0502020204030204" pitchFamily="34" charset="0"/>
              </a:rPr>
              <a:t>Asumsi</a:t>
            </a:r>
            <a:r>
              <a:rPr lang="en-US" sz="2600" dirty="0">
                <a:latin typeface="Calibri" panose="020F0502020204030204" pitchFamily="34" charset="0"/>
              </a:rPr>
              <a:t> </a:t>
            </a:r>
            <a:r>
              <a:rPr lang="en-US" sz="2600" dirty="0" err="1">
                <a:latin typeface="Calibri" panose="020F0502020204030204" pitchFamily="34" charset="0"/>
              </a:rPr>
              <a:t>utama</a:t>
            </a:r>
            <a:r>
              <a:rPr lang="en-US" sz="2600" dirty="0">
                <a:latin typeface="Calibri" panose="020F0502020204030204" pitchFamily="34" charset="0"/>
              </a:rPr>
              <a:t> </a:t>
            </a:r>
            <a:r>
              <a:rPr lang="en-US" sz="2600" dirty="0" err="1" smtClean="0">
                <a:latin typeface="Calibri" panose="020F0502020204030204" pitchFamily="34" charset="0"/>
              </a:rPr>
              <a:t>teori</a:t>
            </a:r>
            <a:r>
              <a:rPr lang="en-US" sz="2600" dirty="0" smtClean="0">
                <a:latin typeface="Calibri" panose="020F0502020204030204" pitchFamily="34" charset="0"/>
              </a:rPr>
              <a:t> </a:t>
            </a:r>
            <a:r>
              <a:rPr lang="en-US" sz="2600" dirty="0" err="1">
                <a:latin typeface="Calibri" panose="020F0502020204030204" pitchFamily="34" charset="0"/>
              </a:rPr>
              <a:t>elitis</a:t>
            </a:r>
            <a:r>
              <a:rPr lang="en-US" sz="2600" dirty="0">
                <a:latin typeface="Calibri" panose="020F0502020204030204" pitchFamily="34" charset="0"/>
              </a:rPr>
              <a:t> </a:t>
            </a:r>
            <a:r>
              <a:rPr lang="en-US" sz="2600" dirty="0" err="1">
                <a:latin typeface="Calibri" panose="020F0502020204030204" pitchFamily="34" charset="0"/>
              </a:rPr>
              <a:t>adalah</a:t>
            </a:r>
            <a:r>
              <a:rPr lang="en-US" sz="2600" dirty="0">
                <a:latin typeface="Calibri" panose="020F0502020204030204" pitchFamily="34" charset="0"/>
              </a:rPr>
              <a:t> </a:t>
            </a:r>
            <a:r>
              <a:rPr lang="en-US" sz="2600" dirty="0" err="1">
                <a:latin typeface="Calibri" panose="020F0502020204030204" pitchFamily="34" charset="0"/>
              </a:rPr>
              <a:t>bahwa</a:t>
            </a:r>
            <a:r>
              <a:rPr lang="en-US" sz="2600" dirty="0">
                <a:latin typeface="Calibri" panose="020F0502020204030204" pitchFamily="34" charset="0"/>
              </a:rPr>
              <a:t> </a:t>
            </a:r>
            <a:r>
              <a:rPr lang="en-US" sz="2600" dirty="0" err="1">
                <a:latin typeface="Calibri" panose="020F0502020204030204" pitchFamily="34" charset="0"/>
              </a:rPr>
              <a:t>negara</a:t>
            </a:r>
            <a:r>
              <a:rPr lang="en-US" sz="2600" dirty="0">
                <a:latin typeface="Calibri" panose="020F0502020204030204" pitchFamily="34" charset="0"/>
              </a:rPr>
              <a:t>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smtClean="0">
                <a:latin typeface="Calibri" panose="020F0502020204030204" pitchFamily="34" charset="0"/>
              </a:rPr>
              <a:t>institusi</a:t>
            </a:r>
            <a:r>
              <a:rPr lang="en-US" sz="2600" dirty="0" smtClean="0">
                <a:latin typeface="Calibri" panose="020F0502020204030204" pitchFamily="34" charset="0"/>
              </a:rPr>
              <a:t> </a:t>
            </a:r>
            <a:r>
              <a:rPr lang="en-US" sz="2600" dirty="0">
                <a:latin typeface="Calibri" panose="020F0502020204030204" pitchFamily="34" charset="0"/>
              </a:rPr>
              <a:t>di </a:t>
            </a:r>
            <a:r>
              <a:rPr lang="en-US" sz="2600" dirty="0" err="1">
                <a:latin typeface="Calibri" panose="020F0502020204030204" pitchFamily="34" charset="0"/>
              </a:rPr>
              <a:t>dalamnya</a:t>
            </a:r>
            <a:r>
              <a:rPr lang="en-US" sz="2600" dirty="0">
                <a:latin typeface="Calibri" panose="020F0502020204030204" pitchFamily="34" charset="0"/>
              </a:rPr>
              <a:t> </a:t>
            </a:r>
            <a:r>
              <a:rPr lang="en-US" sz="2600" dirty="0" err="1">
                <a:latin typeface="Calibri" panose="020F0502020204030204" pitchFamily="34" charset="0"/>
              </a:rPr>
              <a:t>dijalankan</a:t>
            </a:r>
            <a:r>
              <a:rPr lang="en-US" sz="2600" dirty="0">
                <a:latin typeface="Calibri" panose="020F0502020204030204" pitchFamily="34" charset="0"/>
              </a:rPr>
              <a:t>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a:latin typeface="Calibri" panose="020F0502020204030204" pitchFamily="34" charset="0"/>
              </a:rPr>
              <a:t>dikuasai</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a:t>
            </a:r>
            <a:r>
              <a:rPr lang="en-US" sz="2600" dirty="0" err="1">
                <a:latin typeface="Calibri" panose="020F0502020204030204" pitchFamily="34" charset="0"/>
              </a:rPr>
              <a:t>sekelompok</a:t>
            </a:r>
            <a:r>
              <a:rPr lang="en-US" sz="2600" dirty="0">
                <a:latin typeface="Calibri" panose="020F0502020204030204" pitchFamily="34" charset="0"/>
              </a:rPr>
              <a:t> </a:t>
            </a:r>
            <a:r>
              <a:rPr lang="en-US" sz="2600" dirty="0" err="1">
                <a:latin typeface="Calibri" panose="020F0502020204030204" pitchFamily="34" charset="0"/>
              </a:rPr>
              <a:t>kecil</a:t>
            </a:r>
            <a:r>
              <a:rPr lang="en-US" sz="2600" dirty="0">
                <a:latin typeface="Calibri" panose="020F0502020204030204" pitchFamily="34" charset="0"/>
              </a:rPr>
              <a:t> elite. </a:t>
            </a:r>
            <a:r>
              <a:rPr lang="en-US" sz="2600" dirty="0" err="1">
                <a:latin typeface="Calibri" panose="020F0502020204030204" pitchFamily="34" charset="0"/>
              </a:rPr>
              <a:t>Sehingga</a:t>
            </a:r>
            <a:r>
              <a:rPr lang="en-US" sz="2600" dirty="0">
                <a:latin typeface="Calibri" panose="020F0502020204030204" pitchFamily="34" charset="0"/>
              </a:rPr>
              <a:t> </a:t>
            </a:r>
            <a:r>
              <a:rPr lang="en-US" sz="2600" dirty="0" err="1">
                <a:latin typeface="Calibri" panose="020F0502020204030204" pitchFamily="34" charset="0"/>
              </a:rPr>
              <a:t>jika</a:t>
            </a:r>
            <a:r>
              <a:rPr lang="en-US" sz="2600" dirty="0">
                <a:latin typeface="Calibri" panose="020F0502020204030204" pitchFamily="34" charset="0"/>
              </a:rPr>
              <a:t> </a:t>
            </a:r>
            <a:r>
              <a:rPr lang="en-US" sz="2600" dirty="0" err="1">
                <a:latin typeface="Calibri" panose="020F0502020204030204" pitchFamily="34" charset="0"/>
              </a:rPr>
              <a:t>seorang</a:t>
            </a:r>
            <a:r>
              <a:rPr lang="en-US" sz="2600" dirty="0">
                <a:latin typeface="Calibri" panose="020F0502020204030204" pitchFamily="34" charset="0"/>
              </a:rPr>
              <a:t> </a:t>
            </a:r>
            <a:r>
              <a:rPr lang="en-US" sz="2600" dirty="0" err="1">
                <a:latin typeface="Calibri" panose="020F0502020204030204" pitchFamily="34" charset="0"/>
              </a:rPr>
              <a:t>sarjana</a:t>
            </a:r>
            <a:r>
              <a:rPr lang="en-US" sz="2600" dirty="0">
                <a:latin typeface="Calibri" panose="020F0502020204030204" pitchFamily="34" charset="0"/>
              </a:rPr>
              <a:t> </a:t>
            </a:r>
            <a:r>
              <a:rPr lang="en-US" sz="2600" dirty="0" err="1">
                <a:latin typeface="Calibri" panose="020F0502020204030204" pitchFamily="34" charset="0"/>
              </a:rPr>
              <a:t>menganalisis</a:t>
            </a:r>
            <a:r>
              <a:rPr lang="en-US" sz="2600" dirty="0">
                <a:latin typeface="Calibri" panose="020F0502020204030204" pitchFamily="34" charset="0"/>
              </a:rPr>
              <a:t> proses </a:t>
            </a:r>
            <a:r>
              <a:rPr lang="en-US" sz="2600" dirty="0" err="1">
                <a:latin typeface="Calibri" panose="020F0502020204030204" pitchFamily="34" charset="0"/>
              </a:rPr>
              <a:t>kebijakan</a:t>
            </a:r>
            <a:r>
              <a:rPr lang="en-US" sz="2600" dirty="0">
                <a:latin typeface="Calibri" panose="020F0502020204030204" pitchFamily="34" charset="0"/>
              </a:rPr>
              <a:t> </a:t>
            </a:r>
            <a:r>
              <a:rPr lang="en-US" sz="2600" dirty="0" err="1">
                <a:latin typeface="Calibri" panose="020F0502020204030204" pitchFamily="34" charset="0"/>
              </a:rPr>
              <a:t>berdasarkan</a:t>
            </a:r>
            <a:r>
              <a:rPr lang="en-US" sz="2600" dirty="0">
                <a:latin typeface="Calibri" panose="020F0502020204030204" pitchFamily="34" charset="0"/>
              </a:rPr>
              <a:t> </a:t>
            </a:r>
            <a:r>
              <a:rPr lang="en-US" sz="2600" dirty="0" err="1">
                <a:latin typeface="Calibri" panose="020F0502020204030204" pitchFamily="34" charset="0"/>
              </a:rPr>
              <a:t>asumsi</a:t>
            </a:r>
            <a:r>
              <a:rPr lang="en-US" sz="2600" dirty="0">
                <a:latin typeface="Calibri" panose="020F0502020204030204" pitchFamily="34" charset="0"/>
              </a:rPr>
              <a:t> </a:t>
            </a:r>
            <a:r>
              <a:rPr lang="en-US" sz="2600" dirty="0" err="1">
                <a:latin typeface="Calibri" panose="020F0502020204030204" pitchFamily="34" charset="0"/>
              </a:rPr>
              <a:t>tersebut</a:t>
            </a:r>
            <a:r>
              <a:rPr lang="en-US" sz="2600" dirty="0">
                <a:latin typeface="Calibri" panose="020F0502020204030204" pitchFamily="34" charset="0"/>
              </a:rPr>
              <a:t>, </a:t>
            </a:r>
            <a:r>
              <a:rPr lang="en-US" sz="2600" dirty="0" err="1">
                <a:latin typeface="Calibri" panose="020F0502020204030204" pitchFamily="34" charset="0"/>
              </a:rPr>
              <a:t>maka</a:t>
            </a:r>
            <a:r>
              <a:rPr lang="en-US" sz="2600" dirty="0">
                <a:latin typeface="Calibri" panose="020F0502020204030204" pitchFamily="34" charset="0"/>
              </a:rPr>
              <a:t> </a:t>
            </a:r>
            <a:r>
              <a:rPr lang="en-US" sz="2600" dirty="0" err="1">
                <a:latin typeface="Calibri" panose="020F0502020204030204" pitchFamily="34" charset="0"/>
              </a:rPr>
              <a:t>ia</a:t>
            </a:r>
            <a:r>
              <a:rPr lang="en-US" sz="2600" dirty="0">
                <a:latin typeface="Calibri" panose="020F0502020204030204" pitchFamily="34" charset="0"/>
              </a:rPr>
              <a:t> </a:t>
            </a:r>
            <a:r>
              <a:rPr lang="en-US" sz="2600" dirty="0" err="1">
                <a:latin typeface="Calibri" panose="020F0502020204030204" pitchFamily="34" charset="0"/>
              </a:rPr>
              <a:t>tak</a:t>
            </a:r>
            <a:r>
              <a:rPr lang="en-US" sz="2600" dirty="0">
                <a:latin typeface="Calibri" panose="020F0502020204030204" pitchFamily="34" charset="0"/>
              </a:rPr>
              <a:t> </a:t>
            </a:r>
            <a:r>
              <a:rPr lang="en-US" sz="2600" dirty="0" err="1">
                <a:latin typeface="Calibri" panose="020F0502020204030204" pitchFamily="34" charset="0"/>
              </a:rPr>
              <a:t>dapat</a:t>
            </a:r>
            <a:r>
              <a:rPr lang="en-US" sz="2600" dirty="0">
                <a:latin typeface="Calibri" panose="020F0502020204030204" pitchFamily="34" charset="0"/>
              </a:rPr>
              <a:t> </a:t>
            </a:r>
            <a:r>
              <a:rPr lang="en-US" sz="2600" dirty="0" err="1">
                <a:latin typeface="Calibri" panose="020F0502020204030204" pitchFamily="34" charset="0"/>
              </a:rPr>
              <a:t>terhindar</a:t>
            </a:r>
            <a:r>
              <a:rPr lang="en-US" sz="2600" dirty="0">
                <a:latin typeface="Calibri" panose="020F0502020204030204" pitchFamily="34" charset="0"/>
              </a:rPr>
              <a:t> </a:t>
            </a:r>
            <a:r>
              <a:rPr lang="en-US" sz="2600" dirty="0" err="1">
                <a:latin typeface="Calibri" panose="020F0502020204030204" pitchFamily="34" charset="0"/>
              </a:rPr>
              <a:t>akan</a:t>
            </a:r>
            <a:r>
              <a:rPr lang="en-US" sz="2600" dirty="0">
                <a:latin typeface="Calibri" panose="020F0502020204030204" pitchFamily="34" charset="0"/>
              </a:rPr>
              <a:t> </a:t>
            </a:r>
            <a:r>
              <a:rPr lang="en-US" sz="2600" dirty="0" err="1">
                <a:latin typeface="Calibri" panose="020F0502020204030204" pitchFamily="34" charset="0"/>
              </a:rPr>
              <a:t>berpendapat</a:t>
            </a:r>
            <a:r>
              <a:rPr lang="en-US" sz="2600" dirty="0">
                <a:latin typeface="Calibri" panose="020F0502020204030204" pitchFamily="34" charset="0"/>
              </a:rPr>
              <a:t> </a:t>
            </a:r>
            <a:r>
              <a:rPr lang="en-US" sz="2600" dirty="0" err="1">
                <a:latin typeface="Calibri" panose="020F0502020204030204" pitchFamily="34" charset="0"/>
              </a:rPr>
              <a:t>bahwa</a:t>
            </a:r>
            <a:r>
              <a:rPr lang="en-US" sz="2600" dirty="0">
                <a:latin typeface="Calibri" panose="020F0502020204030204" pitchFamily="34" charset="0"/>
              </a:rPr>
              <a:t> </a:t>
            </a:r>
            <a:r>
              <a:rPr lang="en-US" sz="2600" dirty="0" err="1">
                <a:latin typeface="Calibri" panose="020F0502020204030204" pitchFamily="34" charset="0"/>
              </a:rPr>
              <a:t>kebijakan</a:t>
            </a:r>
            <a:r>
              <a:rPr lang="en-US" sz="2600" dirty="0">
                <a:latin typeface="Calibri" panose="020F0502020204030204" pitchFamily="34" charset="0"/>
              </a:rPr>
              <a:t> </a:t>
            </a:r>
            <a:r>
              <a:rPr lang="en-US" sz="2600" dirty="0" err="1">
                <a:latin typeface="Calibri" panose="020F0502020204030204" pitchFamily="34" charset="0"/>
              </a:rPr>
              <a:t>publik</a:t>
            </a:r>
            <a:r>
              <a:rPr lang="en-US" sz="2600" dirty="0">
                <a:latin typeface="Calibri" panose="020F0502020204030204" pitchFamily="34" charset="0"/>
              </a:rPr>
              <a:t> yang </a:t>
            </a:r>
            <a:r>
              <a:rPr lang="en-US" sz="2600" dirty="0" err="1">
                <a:latin typeface="Calibri" panose="020F0502020204030204" pitchFamily="34" charset="0"/>
              </a:rPr>
              <a:t>dibuat</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a:t>
            </a:r>
            <a:r>
              <a:rPr lang="en-US" sz="2600" dirty="0" err="1">
                <a:latin typeface="Calibri" panose="020F0502020204030204" pitchFamily="34" charset="0"/>
              </a:rPr>
              <a:t>pemerintah</a:t>
            </a:r>
            <a:r>
              <a:rPr lang="en-US" sz="2600" dirty="0">
                <a:latin typeface="Calibri" panose="020F0502020204030204" pitchFamily="34" charset="0"/>
              </a:rPr>
              <a:t>, </a:t>
            </a:r>
            <a:r>
              <a:rPr lang="en-US" sz="2600" dirty="0" err="1">
                <a:latin typeface="Calibri" panose="020F0502020204030204" pitchFamily="34" charset="0"/>
              </a:rPr>
              <a:t>sebenarnya</a:t>
            </a:r>
            <a:r>
              <a:rPr lang="en-US" sz="2600" dirty="0">
                <a:latin typeface="Calibri" panose="020F0502020204030204" pitchFamily="34" charset="0"/>
              </a:rPr>
              <a:t> </a:t>
            </a:r>
            <a:r>
              <a:rPr lang="en-US" sz="2600" dirty="0" err="1">
                <a:latin typeface="Calibri" panose="020F0502020204030204" pitchFamily="34" charset="0"/>
              </a:rPr>
              <a:t>ditentukan</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a:t>
            </a:r>
            <a:r>
              <a:rPr lang="en-US" sz="2600" dirty="0" err="1">
                <a:latin typeface="Calibri" panose="020F0502020204030204" pitchFamily="34" charset="0"/>
              </a:rPr>
              <a:t>sekelompok</a:t>
            </a:r>
            <a:r>
              <a:rPr lang="en-US" sz="2600" dirty="0">
                <a:latin typeface="Calibri" panose="020F0502020204030204" pitchFamily="34" charset="0"/>
              </a:rPr>
              <a:t> </a:t>
            </a:r>
            <a:r>
              <a:rPr lang="en-US" sz="2600" dirty="0" err="1">
                <a:latin typeface="Calibri" panose="020F0502020204030204" pitchFamily="34" charset="0"/>
              </a:rPr>
              <a:t>kecil</a:t>
            </a:r>
            <a:r>
              <a:rPr lang="en-US" sz="2600" dirty="0">
                <a:latin typeface="Calibri" panose="020F0502020204030204" pitchFamily="34" charset="0"/>
              </a:rPr>
              <a:t> elite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a:latin typeface="Calibri" panose="020F0502020204030204" pitchFamily="34" charset="0"/>
              </a:rPr>
              <a:t>merefleksikan</a:t>
            </a:r>
            <a:r>
              <a:rPr lang="en-US" sz="2600" dirty="0">
                <a:latin typeface="Calibri" panose="020F0502020204030204" pitchFamily="34" charset="0"/>
              </a:rPr>
              <a:t> </a:t>
            </a:r>
            <a:r>
              <a:rPr lang="en-US" sz="2600" dirty="0" err="1">
                <a:latin typeface="Calibri" panose="020F0502020204030204" pitchFamily="34" charset="0"/>
              </a:rPr>
              <a:t>kepentingan</a:t>
            </a:r>
            <a:r>
              <a:rPr lang="en-US" sz="2600" dirty="0">
                <a:latin typeface="Calibri" panose="020F0502020204030204" pitchFamily="34" charset="0"/>
              </a:rPr>
              <a:t> </a:t>
            </a:r>
            <a:r>
              <a:rPr lang="en-US" sz="2600" dirty="0" err="1" smtClean="0">
                <a:latin typeface="Calibri" panose="020F0502020204030204" pitchFamily="34" charset="0"/>
              </a:rPr>
              <a:t>mereka</a:t>
            </a:r>
            <a:r>
              <a:rPr lang="id-ID" sz="2600" dirty="0" smtClean="0">
                <a:latin typeface="Calibri" panose="020F0502020204030204" pitchFamily="34" charset="0"/>
              </a:rPr>
              <a:t>.</a:t>
            </a:r>
            <a:endParaRPr lang="id-ID" sz="2600" dirty="0" smtClean="0">
              <a:latin typeface="Calibri" panose="020F0502020204030204" pitchFamily="34" charset="0"/>
            </a:endParaRPr>
          </a:p>
          <a:p>
            <a:pPr algn="just"/>
            <a:r>
              <a:rPr lang="en-US" sz="2600" dirty="0" err="1">
                <a:latin typeface="Calibri" panose="020F0502020204030204" pitchFamily="34" charset="0"/>
              </a:rPr>
              <a:t>kebijakan-kebijakan</a:t>
            </a:r>
            <a:r>
              <a:rPr lang="en-US" sz="2600" dirty="0">
                <a:latin typeface="Calibri" panose="020F0502020204030204" pitchFamily="34" charset="0"/>
              </a:rPr>
              <a:t> </a:t>
            </a:r>
            <a:r>
              <a:rPr lang="en-US" sz="2600" dirty="0" err="1">
                <a:latin typeface="Calibri" panose="020F0502020204030204" pitchFamily="34" charset="0"/>
              </a:rPr>
              <a:t>publik</a:t>
            </a:r>
            <a:r>
              <a:rPr lang="en-US" sz="2600" dirty="0">
                <a:latin typeface="Calibri" panose="020F0502020204030204" pitchFamily="34" charset="0"/>
              </a:rPr>
              <a:t> yang </a:t>
            </a:r>
            <a:r>
              <a:rPr lang="en-US" sz="2600" dirty="0" err="1">
                <a:latin typeface="Calibri" panose="020F0502020204030204" pitchFamily="34" charset="0"/>
              </a:rPr>
              <a:t>dibuat</a:t>
            </a:r>
            <a:r>
              <a:rPr lang="en-US" sz="2600" dirty="0">
                <a:latin typeface="Calibri" panose="020F0502020204030204" pitchFamily="34" charset="0"/>
              </a:rPr>
              <a:t> </a:t>
            </a:r>
            <a:r>
              <a:rPr lang="en-US" sz="2600" dirty="0" err="1">
                <a:latin typeface="Calibri" panose="020F0502020204030204" pitchFamily="34" charset="0"/>
              </a:rPr>
              <a:t>negara</a:t>
            </a:r>
            <a:r>
              <a:rPr lang="en-US" sz="2600" dirty="0">
                <a:latin typeface="Calibri" panose="020F0502020204030204" pitchFamily="34" charset="0"/>
              </a:rPr>
              <a:t> </a:t>
            </a:r>
            <a:r>
              <a:rPr lang="en-US" sz="2600" dirty="0" err="1">
                <a:latin typeface="Calibri" panose="020F0502020204030204" pitchFamily="34" charset="0"/>
              </a:rPr>
              <a:t>dipandang</a:t>
            </a:r>
            <a:r>
              <a:rPr lang="en-US" sz="2600" dirty="0">
                <a:latin typeface="Calibri" panose="020F0502020204030204" pitchFamily="34" charset="0"/>
              </a:rPr>
              <a:t> </a:t>
            </a:r>
            <a:r>
              <a:rPr lang="en-US" sz="2600" dirty="0" err="1">
                <a:latin typeface="Calibri" panose="020F0502020204030204" pitchFamily="34" charset="0"/>
              </a:rPr>
              <a:t>sebagai</a:t>
            </a:r>
            <a:r>
              <a:rPr lang="en-US" sz="2600" dirty="0">
                <a:latin typeface="Calibri" panose="020F0502020204030204" pitchFamily="34" charset="0"/>
              </a:rPr>
              <a:t> </a:t>
            </a:r>
            <a:r>
              <a:rPr lang="en-US" sz="2600" dirty="0" err="1">
                <a:latin typeface="Calibri" panose="020F0502020204030204" pitchFamily="34" charset="0"/>
              </a:rPr>
              <a:t>produk</a:t>
            </a:r>
            <a:r>
              <a:rPr lang="en-US" sz="2600" dirty="0">
                <a:latin typeface="Calibri" panose="020F0502020204030204" pitchFamily="34" charset="0"/>
              </a:rPr>
              <a:t> yang </a:t>
            </a:r>
            <a:r>
              <a:rPr lang="en-US" sz="2600" dirty="0" err="1">
                <a:latin typeface="Calibri" panose="020F0502020204030204" pitchFamily="34" charset="0"/>
              </a:rPr>
              <a:t>merefleksikan</a:t>
            </a:r>
            <a:r>
              <a:rPr lang="en-US" sz="2600" dirty="0">
                <a:latin typeface="Calibri" panose="020F0502020204030204" pitchFamily="34" charset="0"/>
              </a:rPr>
              <a:t> </a:t>
            </a:r>
            <a:r>
              <a:rPr lang="en-US" sz="2600" dirty="0" err="1">
                <a:latin typeface="Calibri" panose="020F0502020204030204" pitchFamily="34" charset="0"/>
              </a:rPr>
              <a:t>nilai</a:t>
            </a:r>
            <a:r>
              <a:rPr lang="en-US" sz="2600" dirty="0">
                <a:latin typeface="Calibri" panose="020F0502020204030204" pitchFamily="34" charset="0"/>
              </a:rPr>
              <a:t>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a:latin typeface="Calibri" panose="020F0502020204030204" pitchFamily="34" charset="0"/>
              </a:rPr>
              <a:t>preferensi</a:t>
            </a:r>
            <a:r>
              <a:rPr lang="en-US" sz="2600" dirty="0">
                <a:latin typeface="Calibri" panose="020F0502020204030204" pitchFamily="34" charset="0"/>
              </a:rPr>
              <a:t> elite </a:t>
            </a:r>
            <a:r>
              <a:rPr lang="en-US" sz="2600" dirty="0" err="1">
                <a:latin typeface="Calibri" panose="020F0502020204030204" pitchFamily="34" charset="0"/>
              </a:rPr>
              <a:t>pemerintah</a:t>
            </a:r>
            <a:r>
              <a:rPr lang="en-US" sz="2600" dirty="0">
                <a:latin typeface="Calibri" panose="020F0502020204030204" pitchFamily="34" charset="0"/>
              </a:rPr>
              <a:t> </a:t>
            </a:r>
            <a:r>
              <a:rPr lang="en-US" sz="2600" dirty="0" err="1">
                <a:latin typeface="Calibri" panose="020F0502020204030204" pitchFamily="34" charset="0"/>
              </a:rPr>
              <a:t>semata</a:t>
            </a:r>
            <a:r>
              <a:rPr lang="en-US" sz="2600" dirty="0">
                <a:latin typeface="Calibri" panose="020F0502020204030204" pitchFamily="34" charset="0"/>
              </a:rPr>
              <a:t>. </a:t>
            </a:r>
            <a:r>
              <a:rPr lang="en-US" sz="2600" dirty="0" err="1">
                <a:latin typeface="Calibri" panose="020F0502020204030204" pitchFamily="34" charset="0"/>
              </a:rPr>
              <a:t>Asumsi</a:t>
            </a:r>
            <a:r>
              <a:rPr lang="en-US" sz="2600" dirty="0">
                <a:latin typeface="Calibri" panose="020F0502020204030204" pitchFamily="34" charset="0"/>
              </a:rPr>
              <a:t> </a:t>
            </a:r>
            <a:r>
              <a:rPr lang="en-US" sz="2600" dirty="0" err="1">
                <a:latin typeface="Calibri" panose="020F0502020204030204" pitchFamily="34" charset="0"/>
              </a:rPr>
              <a:t>ini</a:t>
            </a:r>
            <a:r>
              <a:rPr lang="en-US" sz="2600" dirty="0">
                <a:latin typeface="Calibri" panose="020F0502020204030204" pitchFamily="34" charset="0"/>
              </a:rPr>
              <a:t> </a:t>
            </a:r>
            <a:r>
              <a:rPr lang="en-US" sz="2600" dirty="0" err="1">
                <a:latin typeface="Calibri" panose="020F0502020204030204" pitchFamily="34" charset="0"/>
              </a:rPr>
              <a:t>didasarkan</a:t>
            </a:r>
            <a:r>
              <a:rPr lang="en-US" sz="2600" dirty="0">
                <a:latin typeface="Calibri" panose="020F0502020204030204" pitchFamily="34" charset="0"/>
              </a:rPr>
              <a:t> </a:t>
            </a:r>
            <a:r>
              <a:rPr lang="en-US" sz="2600" dirty="0" err="1">
                <a:latin typeface="Calibri" panose="020F0502020204030204" pitchFamily="34" charset="0"/>
              </a:rPr>
              <a:t>pada</a:t>
            </a:r>
            <a:r>
              <a:rPr lang="en-US" sz="2600" dirty="0">
                <a:latin typeface="Calibri" panose="020F0502020204030204" pitchFamily="34" charset="0"/>
              </a:rPr>
              <a:t> </a:t>
            </a:r>
            <a:r>
              <a:rPr lang="en-US" sz="2600" dirty="0" err="1">
                <a:latin typeface="Calibri" panose="020F0502020204030204" pitchFamily="34" charset="0"/>
              </a:rPr>
              <a:t>argumen</a:t>
            </a:r>
            <a:r>
              <a:rPr lang="en-US" sz="2600" dirty="0">
                <a:latin typeface="Calibri" panose="020F0502020204030204" pitchFamily="34" charset="0"/>
              </a:rPr>
              <a:t> </a:t>
            </a:r>
            <a:r>
              <a:rPr lang="en-US" sz="2600" dirty="0" err="1">
                <a:latin typeface="Calibri" panose="020F0502020204030204" pitchFamily="34" charset="0"/>
              </a:rPr>
              <a:t>utama</a:t>
            </a:r>
            <a:r>
              <a:rPr lang="en-US" sz="2600" dirty="0">
                <a:latin typeface="Calibri" panose="020F0502020204030204" pitchFamily="34" charset="0"/>
              </a:rPr>
              <a:t> </a:t>
            </a:r>
            <a:r>
              <a:rPr lang="en-US" sz="2600" dirty="0" err="1">
                <a:latin typeface="Calibri" panose="020F0502020204030204" pitchFamily="34" charset="0"/>
              </a:rPr>
              <a:t>dari</a:t>
            </a:r>
            <a:r>
              <a:rPr lang="en-US" sz="2600" dirty="0">
                <a:latin typeface="Calibri" panose="020F0502020204030204" pitchFamily="34" charset="0"/>
              </a:rPr>
              <a:t> </a:t>
            </a:r>
            <a:r>
              <a:rPr lang="en-US" sz="2600" dirty="0" err="1">
                <a:latin typeface="Calibri" panose="020F0502020204030204" pitchFamily="34" charset="0"/>
              </a:rPr>
              <a:t>teori</a:t>
            </a:r>
            <a:r>
              <a:rPr lang="en-US" sz="2600" dirty="0">
                <a:latin typeface="Calibri" panose="020F0502020204030204" pitchFamily="34" charset="0"/>
              </a:rPr>
              <a:t> elite (yang </a:t>
            </a:r>
            <a:r>
              <a:rPr lang="en-US" sz="2600" dirty="0" err="1">
                <a:latin typeface="Calibri" panose="020F0502020204030204" pitchFamily="34" charset="0"/>
              </a:rPr>
              <a:t>telah</a:t>
            </a:r>
            <a:r>
              <a:rPr lang="en-US" sz="2600" dirty="0">
                <a:latin typeface="Calibri" panose="020F0502020204030204" pitchFamily="34" charset="0"/>
              </a:rPr>
              <a:t> </a:t>
            </a:r>
            <a:r>
              <a:rPr lang="en-US" sz="2600" dirty="0" err="1">
                <a:latin typeface="Calibri" panose="020F0502020204030204" pitchFamily="34" charset="0"/>
              </a:rPr>
              <a:t>dijelaskan</a:t>
            </a:r>
            <a:r>
              <a:rPr lang="en-US" sz="2600" dirty="0">
                <a:latin typeface="Calibri" panose="020F0502020204030204" pitchFamily="34" charset="0"/>
              </a:rPr>
              <a:t> di </a:t>
            </a:r>
            <a:r>
              <a:rPr lang="en-US" sz="2600" dirty="0" err="1">
                <a:latin typeface="Calibri" panose="020F0502020204030204" pitchFamily="34" charset="0"/>
              </a:rPr>
              <a:t>atas</a:t>
            </a:r>
            <a:r>
              <a:rPr lang="en-US" sz="2600" dirty="0">
                <a:latin typeface="Calibri" panose="020F0502020204030204" pitchFamily="34" charset="0"/>
              </a:rPr>
              <a:t>), </a:t>
            </a:r>
            <a:r>
              <a:rPr lang="en-US" sz="2600" dirty="0" err="1">
                <a:latin typeface="Calibri" panose="020F0502020204030204" pitchFamily="34" charset="0"/>
              </a:rPr>
              <a:t>bahwa</a:t>
            </a:r>
            <a:r>
              <a:rPr lang="en-US" sz="2600" dirty="0">
                <a:latin typeface="Calibri" panose="020F0502020204030204" pitchFamily="34" charset="0"/>
              </a:rPr>
              <a:t> </a:t>
            </a:r>
            <a:r>
              <a:rPr lang="en-US" sz="2600" dirty="0" err="1">
                <a:latin typeface="Calibri" panose="020F0502020204030204" pitchFamily="34" charset="0"/>
              </a:rPr>
              <a:t>kebijakan</a:t>
            </a:r>
            <a:r>
              <a:rPr lang="en-US" sz="2600" dirty="0">
                <a:latin typeface="Calibri" panose="020F0502020204030204" pitchFamily="34" charset="0"/>
              </a:rPr>
              <a:t> </a:t>
            </a:r>
            <a:r>
              <a:rPr lang="en-US" sz="2600" dirty="0" err="1">
                <a:latin typeface="Calibri" panose="020F0502020204030204" pitchFamily="34" charset="0"/>
              </a:rPr>
              <a:t>publik</a:t>
            </a:r>
            <a:r>
              <a:rPr lang="en-US" sz="2600" dirty="0">
                <a:latin typeface="Calibri" panose="020F0502020204030204" pitchFamily="34" charset="0"/>
              </a:rPr>
              <a:t> </a:t>
            </a:r>
            <a:r>
              <a:rPr lang="en-US" sz="2600" dirty="0" err="1">
                <a:latin typeface="Calibri" panose="020F0502020204030204" pitchFamily="34" charset="0"/>
              </a:rPr>
              <a:t>tidak</a:t>
            </a:r>
            <a:r>
              <a:rPr lang="en-US" sz="2600" dirty="0">
                <a:latin typeface="Calibri" panose="020F0502020204030204" pitchFamily="34" charset="0"/>
              </a:rPr>
              <a:t> </a:t>
            </a:r>
            <a:r>
              <a:rPr lang="en-US" sz="2600" dirty="0" err="1">
                <a:latin typeface="Calibri" panose="020F0502020204030204" pitchFamily="34" charset="0"/>
              </a:rPr>
              <a:t>ditentukan</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a:t>
            </a:r>
            <a:r>
              <a:rPr lang="en-US" sz="2600" dirty="0" err="1">
                <a:latin typeface="Calibri" panose="020F0502020204030204" pitchFamily="34" charset="0"/>
              </a:rPr>
              <a:t>tuntutan</a:t>
            </a:r>
            <a:r>
              <a:rPr lang="en-US" sz="2600" dirty="0">
                <a:latin typeface="Calibri" panose="020F0502020204030204" pitchFamily="34" charset="0"/>
              </a:rPr>
              <a:t>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a:latin typeface="Calibri" panose="020F0502020204030204" pitchFamily="34" charset="0"/>
              </a:rPr>
              <a:t>tindakan-tindakan</a:t>
            </a:r>
            <a:r>
              <a:rPr lang="en-US" sz="2600" dirty="0">
                <a:latin typeface="Calibri" panose="020F0502020204030204" pitchFamily="34" charset="0"/>
              </a:rPr>
              <a:t> </a:t>
            </a:r>
            <a:r>
              <a:rPr lang="en-US" sz="2600" dirty="0" err="1">
                <a:latin typeface="Calibri" panose="020F0502020204030204" pitchFamily="34" charset="0"/>
              </a:rPr>
              <a:t>dari</a:t>
            </a:r>
            <a:r>
              <a:rPr lang="en-US" sz="2600" dirty="0">
                <a:latin typeface="Calibri" panose="020F0502020204030204" pitchFamily="34" charset="0"/>
              </a:rPr>
              <a:t> </a:t>
            </a:r>
            <a:r>
              <a:rPr lang="en-US" sz="2600" dirty="0" err="1">
                <a:latin typeface="Calibri" panose="020F0502020204030204" pitchFamily="34" charset="0"/>
              </a:rPr>
              <a:t>masyarakat</a:t>
            </a:r>
            <a:r>
              <a:rPr lang="en-US" sz="2600" dirty="0">
                <a:latin typeface="Calibri" panose="020F0502020204030204" pitchFamily="34" charset="0"/>
              </a:rPr>
              <a:t> </a:t>
            </a:r>
            <a:r>
              <a:rPr lang="en-US" sz="2600" dirty="0" err="1">
                <a:latin typeface="Calibri" panose="020F0502020204030204" pitchFamily="34" charset="0"/>
              </a:rPr>
              <a:t>atau</a:t>
            </a:r>
            <a:r>
              <a:rPr lang="en-US" sz="2600" dirty="0">
                <a:latin typeface="Calibri" panose="020F0502020204030204" pitchFamily="34" charset="0"/>
              </a:rPr>
              <a:t> “</a:t>
            </a:r>
            <a:r>
              <a:rPr lang="en-US" sz="2600" dirty="0" err="1">
                <a:latin typeface="Calibri" panose="020F0502020204030204" pitchFamily="34" charset="0"/>
              </a:rPr>
              <a:t>massa</a:t>
            </a:r>
            <a:r>
              <a:rPr lang="en-US" sz="2600" dirty="0">
                <a:latin typeface="Calibri" panose="020F0502020204030204" pitchFamily="34" charset="0"/>
              </a:rPr>
              <a:t>” </a:t>
            </a:r>
            <a:r>
              <a:rPr lang="en-US" sz="2600" dirty="0" err="1">
                <a:latin typeface="Calibri" panose="020F0502020204030204" pitchFamily="34" charset="0"/>
              </a:rPr>
              <a:t>melainkan</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elite </a:t>
            </a:r>
            <a:r>
              <a:rPr lang="en-US" sz="2600" dirty="0" err="1">
                <a:latin typeface="Calibri" panose="020F0502020204030204" pitchFamily="34" charset="0"/>
              </a:rPr>
              <a:t>penguasa</a:t>
            </a:r>
            <a:r>
              <a:rPr lang="en-US" sz="2600" dirty="0">
                <a:latin typeface="Calibri" panose="020F0502020204030204" pitchFamily="34" charset="0"/>
              </a:rPr>
              <a:t> yang </a:t>
            </a:r>
            <a:r>
              <a:rPr lang="en-US" sz="2600" dirty="0" err="1">
                <a:latin typeface="Calibri" panose="020F0502020204030204" pitchFamily="34" charset="0"/>
              </a:rPr>
              <a:t>preferensinya</a:t>
            </a:r>
            <a:r>
              <a:rPr lang="en-US" sz="2600" dirty="0">
                <a:latin typeface="Calibri" panose="020F0502020204030204" pitchFamily="34" charset="0"/>
              </a:rPr>
              <a:t> </a:t>
            </a:r>
            <a:r>
              <a:rPr lang="en-US" sz="2600" dirty="0" err="1">
                <a:latin typeface="Calibri" panose="020F0502020204030204" pitchFamily="34" charset="0"/>
              </a:rPr>
              <a:t>dilaksanakan</a:t>
            </a:r>
            <a:r>
              <a:rPr lang="en-US" sz="2600" dirty="0">
                <a:latin typeface="Calibri" panose="020F0502020204030204" pitchFamily="34" charset="0"/>
              </a:rPr>
              <a:t> </a:t>
            </a:r>
            <a:r>
              <a:rPr lang="en-US" sz="2600" dirty="0" err="1">
                <a:latin typeface="Calibri" panose="020F0502020204030204" pitchFamily="34" charset="0"/>
              </a:rPr>
              <a:t>oleh</a:t>
            </a:r>
            <a:r>
              <a:rPr lang="en-US" sz="2600" dirty="0">
                <a:latin typeface="Calibri" panose="020F0502020204030204" pitchFamily="34" charset="0"/>
              </a:rPr>
              <a:t> </a:t>
            </a:r>
            <a:r>
              <a:rPr lang="en-US" sz="2600" dirty="0" err="1">
                <a:latin typeface="Calibri" panose="020F0502020204030204" pitchFamily="34" charset="0"/>
              </a:rPr>
              <a:t>pejabat</a:t>
            </a:r>
            <a:r>
              <a:rPr lang="en-US" sz="2600" dirty="0">
                <a:latin typeface="Calibri" panose="020F0502020204030204" pitchFamily="34" charset="0"/>
              </a:rPr>
              <a:t> </a:t>
            </a:r>
            <a:r>
              <a:rPr lang="en-US" sz="2600" dirty="0" err="1">
                <a:latin typeface="Calibri" panose="020F0502020204030204" pitchFamily="34" charset="0"/>
              </a:rPr>
              <a:t>negara</a:t>
            </a:r>
            <a:r>
              <a:rPr lang="en-US" sz="2600" dirty="0">
                <a:latin typeface="Calibri" panose="020F0502020204030204" pitchFamily="34" charset="0"/>
              </a:rPr>
              <a:t> (</a:t>
            </a:r>
            <a:r>
              <a:rPr lang="en-US" sz="2600" dirty="0" err="1">
                <a:latin typeface="Calibri" panose="020F0502020204030204" pitchFamily="34" charset="0"/>
              </a:rPr>
              <a:t>birokrat</a:t>
            </a:r>
            <a:r>
              <a:rPr lang="en-US" sz="2600" dirty="0">
                <a:latin typeface="Calibri" panose="020F0502020204030204" pitchFamily="34" charset="0"/>
              </a:rPr>
              <a:t>) </a:t>
            </a:r>
            <a:r>
              <a:rPr lang="en-US" sz="2600" dirty="0" err="1">
                <a:latin typeface="Calibri" panose="020F0502020204030204" pitchFamily="34" charset="0"/>
              </a:rPr>
              <a:t>dan</a:t>
            </a:r>
            <a:r>
              <a:rPr lang="en-US" sz="2600" dirty="0">
                <a:latin typeface="Calibri" panose="020F0502020204030204" pitchFamily="34" charset="0"/>
              </a:rPr>
              <a:t> </a:t>
            </a:r>
            <a:r>
              <a:rPr lang="en-US" sz="2600" dirty="0" err="1">
                <a:latin typeface="Calibri" panose="020F0502020204030204" pitchFamily="34" charset="0"/>
              </a:rPr>
              <a:t>lembaga</a:t>
            </a:r>
            <a:r>
              <a:rPr lang="en-US" sz="2600" dirty="0">
                <a:latin typeface="Calibri" panose="020F0502020204030204" pitchFamily="34" charset="0"/>
              </a:rPr>
              <a:t> (Anderson, 2003).</a:t>
            </a:r>
            <a:endParaRPr lang="id-ID" sz="2600" dirty="0" smtClean="0">
              <a:latin typeface="Calibri" panose="020F0502020204030204" pitchFamily="34" charset="0"/>
            </a:endParaRPr>
          </a:p>
          <a:p>
            <a:pPr algn="just"/>
            <a:r>
              <a:rPr lang="en-US" sz="2600" dirty="0" err="1">
                <a:latin typeface="Calibri" panose="020F0502020204030204" pitchFamily="34" charset="0"/>
              </a:rPr>
              <a:t>Untuk</a:t>
            </a:r>
            <a:r>
              <a:rPr lang="en-US" sz="2600" dirty="0">
                <a:latin typeface="Calibri" panose="020F0502020204030204" pitchFamily="34" charset="0"/>
              </a:rPr>
              <a:t> </a:t>
            </a:r>
            <a:r>
              <a:rPr lang="en-US" sz="2600" dirty="0" err="1">
                <a:latin typeface="Calibri" panose="020F0502020204030204" pitchFamily="34" charset="0"/>
              </a:rPr>
              <a:t>menambah</a:t>
            </a:r>
            <a:r>
              <a:rPr lang="en-US" sz="2600" dirty="0">
                <a:latin typeface="Calibri" panose="020F0502020204030204" pitchFamily="34" charset="0"/>
              </a:rPr>
              <a:t> </a:t>
            </a:r>
            <a:r>
              <a:rPr lang="en-US" sz="2600" dirty="0" err="1">
                <a:latin typeface="Calibri" panose="020F0502020204030204" pitchFamily="34" charset="0"/>
              </a:rPr>
              <a:t>komprehensifitas</a:t>
            </a:r>
            <a:r>
              <a:rPr lang="en-US" sz="2600" dirty="0">
                <a:latin typeface="Calibri" panose="020F0502020204030204" pitchFamily="34" charset="0"/>
              </a:rPr>
              <a:t> </a:t>
            </a:r>
            <a:r>
              <a:rPr lang="en-US" sz="2600" dirty="0" err="1">
                <a:latin typeface="Calibri" panose="020F0502020204030204" pitchFamily="34" charset="0"/>
              </a:rPr>
              <a:t>asumsi</a:t>
            </a:r>
            <a:r>
              <a:rPr lang="en-US" sz="2600" dirty="0">
                <a:latin typeface="Calibri" panose="020F0502020204030204" pitchFamily="34" charset="0"/>
              </a:rPr>
              <a:t> yang </a:t>
            </a:r>
            <a:r>
              <a:rPr lang="en-US" sz="2600" dirty="0" err="1">
                <a:latin typeface="Calibri" panose="020F0502020204030204" pitchFamily="34" charset="0"/>
              </a:rPr>
              <a:t>melatari</a:t>
            </a:r>
            <a:r>
              <a:rPr lang="en-US" sz="2600" dirty="0">
                <a:latin typeface="Calibri" panose="020F0502020204030204" pitchFamily="34" charset="0"/>
              </a:rPr>
              <a:t> </a:t>
            </a:r>
            <a:r>
              <a:rPr lang="en-US" sz="2600" dirty="0" err="1">
                <a:latin typeface="Calibri" panose="020F0502020204030204" pitchFamily="34" charset="0"/>
              </a:rPr>
              <a:t>pendekatan</a:t>
            </a:r>
            <a:r>
              <a:rPr lang="en-US" sz="2600" dirty="0">
                <a:latin typeface="Calibri" panose="020F0502020204030204" pitchFamily="34" charset="0"/>
              </a:rPr>
              <a:t> </a:t>
            </a:r>
            <a:r>
              <a:rPr lang="en-US" sz="2600" dirty="0" err="1">
                <a:latin typeface="Calibri" panose="020F0502020204030204" pitchFamily="34" charset="0"/>
              </a:rPr>
              <a:t>elitis</a:t>
            </a:r>
            <a:r>
              <a:rPr lang="en-US" sz="2600" dirty="0">
                <a:latin typeface="Calibri" panose="020F0502020204030204" pitchFamily="34" charset="0"/>
              </a:rPr>
              <a:t>, </a:t>
            </a:r>
            <a:r>
              <a:rPr lang="en-US" sz="2600" dirty="0" err="1">
                <a:latin typeface="Calibri" panose="020F0502020204030204" pitchFamily="34" charset="0"/>
              </a:rPr>
              <a:t>perlu</a:t>
            </a:r>
            <a:r>
              <a:rPr lang="en-US" sz="2600" dirty="0">
                <a:latin typeface="Calibri" panose="020F0502020204030204" pitchFamily="34" charset="0"/>
              </a:rPr>
              <a:t> </a:t>
            </a:r>
            <a:r>
              <a:rPr lang="en-US" sz="2600" dirty="0" err="1">
                <a:latin typeface="Calibri" panose="020F0502020204030204" pitchFamily="34" charset="0"/>
              </a:rPr>
              <a:t>juga</a:t>
            </a:r>
            <a:r>
              <a:rPr lang="en-US" sz="2600" dirty="0">
                <a:latin typeface="Calibri" panose="020F0502020204030204" pitchFamily="34" charset="0"/>
              </a:rPr>
              <a:t> </a:t>
            </a:r>
            <a:r>
              <a:rPr lang="en-US" sz="2600" dirty="0" err="1">
                <a:latin typeface="Calibri" panose="020F0502020204030204" pitchFamily="34" charset="0"/>
              </a:rPr>
              <a:t>disampaikan</a:t>
            </a:r>
            <a:r>
              <a:rPr lang="en-US" sz="2600" dirty="0">
                <a:latin typeface="Calibri" panose="020F0502020204030204" pitchFamily="34" charset="0"/>
              </a:rPr>
              <a:t> </a:t>
            </a:r>
            <a:r>
              <a:rPr lang="en-US" sz="2600" dirty="0" err="1">
                <a:latin typeface="Calibri" panose="020F0502020204030204" pitchFamily="34" charset="0"/>
              </a:rPr>
              <a:t>ringkasan</a:t>
            </a:r>
            <a:r>
              <a:rPr lang="en-US" sz="2600" dirty="0">
                <a:latin typeface="Calibri" panose="020F0502020204030204" pitchFamily="34" charset="0"/>
              </a:rPr>
              <a:t> yang </a:t>
            </a:r>
            <a:r>
              <a:rPr lang="en-US" sz="2600" dirty="0" err="1">
                <a:latin typeface="Calibri" panose="020F0502020204030204" pitchFamily="34" charset="0"/>
              </a:rPr>
              <a:t>diberikan</a:t>
            </a:r>
            <a:r>
              <a:rPr lang="en-US" sz="2600" dirty="0">
                <a:latin typeface="Calibri" panose="020F0502020204030204" pitchFamily="34" charset="0"/>
              </a:rPr>
              <a:t> Thomas Dye </a:t>
            </a:r>
            <a:r>
              <a:rPr lang="en-US" sz="2600" dirty="0" err="1">
                <a:latin typeface="Calibri" panose="020F0502020204030204" pitchFamily="34" charset="0"/>
              </a:rPr>
              <a:t>dan</a:t>
            </a:r>
            <a:r>
              <a:rPr lang="en-US" sz="2600" dirty="0">
                <a:latin typeface="Calibri" panose="020F0502020204030204" pitchFamily="34" charset="0"/>
              </a:rPr>
              <a:t> Harmon Zeigler (1996 </a:t>
            </a:r>
            <a:r>
              <a:rPr lang="en-US" sz="2600" dirty="0" err="1">
                <a:latin typeface="Calibri" panose="020F0502020204030204" pitchFamily="34" charset="0"/>
              </a:rPr>
              <a:t>dalam</a:t>
            </a:r>
            <a:r>
              <a:rPr lang="en-US" sz="2600" dirty="0">
                <a:latin typeface="Calibri" panose="020F0502020204030204" pitchFamily="34" charset="0"/>
              </a:rPr>
              <a:t> Anderson, 2003) </a:t>
            </a:r>
            <a:r>
              <a:rPr lang="en-US" sz="2600" dirty="0" err="1">
                <a:latin typeface="Calibri" panose="020F0502020204030204" pitchFamily="34" charset="0"/>
              </a:rPr>
              <a:t>tentang</a:t>
            </a:r>
            <a:r>
              <a:rPr lang="en-US" sz="2600" dirty="0">
                <a:latin typeface="Calibri" panose="020F0502020204030204" pitchFamily="34" charset="0"/>
              </a:rPr>
              <a:t> </a:t>
            </a:r>
            <a:r>
              <a:rPr lang="en-US" sz="2600" dirty="0" err="1" smtClean="0">
                <a:latin typeface="Calibri" panose="020F0502020204030204" pitchFamily="34" charset="0"/>
              </a:rPr>
              <a:t>konsep</a:t>
            </a:r>
            <a:r>
              <a:rPr lang="en-US" sz="2600" dirty="0" smtClean="0">
                <a:latin typeface="Calibri" panose="020F0502020204030204" pitchFamily="34" charset="0"/>
              </a:rPr>
              <a:t> </a:t>
            </a:r>
            <a:r>
              <a:rPr lang="en-US" sz="2600" dirty="0" err="1">
                <a:latin typeface="Calibri" panose="020F0502020204030204" pitchFamily="34" charset="0"/>
              </a:rPr>
              <a:t>pendekatan</a:t>
            </a:r>
            <a:r>
              <a:rPr lang="en-US" sz="2600" dirty="0">
                <a:latin typeface="Calibri" panose="020F0502020204030204" pitchFamily="34" charset="0"/>
              </a:rPr>
              <a:t> </a:t>
            </a:r>
            <a:r>
              <a:rPr lang="en-US" sz="2600" dirty="0" err="1">
                <a:latin typeface="Calibri" panose="020F0502020204030204" pitchFamily="34" charset="0"/>
              </a:rPr>
              <a:t>elitis</a:t>
            </a:r>
            <a:r>
              <a:rPr lang="en-US" sz="2600" dirty="0">
                <a:latin typeface="Calibri" panose="020F0502020204030204" pitchFamily="34" charset="0"/>
              </a:rPr>
              <a:t> </a:t>
            </a:r>
            <a:r>
              <a:rPr lang="en-US" sz="2600" dirty="0" err="1">
                <a:latin typeface="Calibri" panose="020F0502020204030204" pitchFamily="34" charset="0"/>
              </a:rPr>
              <a:t>dalam</a:t>
            </a:r>
            <a:r>
              <a:rPr lang="en-US" sz="2600" dirty="0">
                <a:latin typeface="Calibri" panose="020F0502020204030204" pitchFamily="34" charset="0"/>
              </a:rPr>
              <a:t> </a:t>
            </a:r>
            <a:r>
              <a:rPr lang="en-US" sz="2600" dirty="0" err="1">
                <a:latin typeface="Calibri" panose="020F0502020204030204" pitchFamily="34" charset="0"/>
              </a:rPr>
              <a:t>melihat</a:t>
            </a:r>
            <a:r>
              <a:rPr lang="en-US" sz="2600" dirty="0">
                <a:latin typeface="Calibri" panose="020F0502020204030204" pitchFamily="34" charset="0"/>
              </a:rPr>
              <a:t> </a:t>
            </a:r>
            <a:r>
              <a:rPr lang="en-US" sz="2600" dirty="0" err="1">
                <a:latin typeface="Calibri" panose="020F0502020204030204" pitchFamily="34" charset="0"/>
              </a:rPr>
              <a:t>kebijakan</a:t>
            </a:r>
            <a:r>
              <a:rPr lang="en-US" sz="2600" dirty="0">
                <a:latin typeface="Calibri" panose="020F0502020204030204" pitchFamily="34" charset="0"/>
              </a:rPr>
              <a:t> </a:t>
            </a:r>
            <a:r>
              <a:rPr lang="en-US" sz="2600" dirty="0" err="1">
                <a:latin typeface="Calibri" panose="020F0502020204030204" pitchFamily="34" charset="0"/>
              </a:rPr>
              <a:t>publik</a:t>
            </a:r>
            <a:r>
              <a:rPr lang="en-US" sz="2600" dirty="0">
                <a:latin typeface="Calibri" panose="020F0502020204030204" pitchFamily="34" charset="0"/>
              </a:rPr>
              <a:t>, </a:t>
            </a:r>
            <a:r>
              <a:rPr lang="en-US" sz="2600" dirty="0" err="1">
                <a:latin typeface="Calibri" panose="020F0502020204030204" pitchFamily="34" charset="0"/>
              </a:rPr>
              <a:t>yaitu</a:t>
            </a:r>
            <a:r>
              <a:rPr lang="en-US" sz="2600" dirty="0">
                <a:latin typeface="Calibri" panose="020F0502020204030204" pitchFamily="34" charset="0"/>
              </a:rPr>
              <a:t> </a:t>
            </a:r>
            <a:r>
              <a:rPr lang="en-US" sz="2600" dirty="0" err="1">
                <a:latin typeface="Calibri" panose="020F0502020204030204" pitchFamily="34" charset="0"/>
              </a:rPr>
              <a:t>sebagai</a:t>
            </a:r>
            <a:r>
              <a:rPr lang="en-US" sz="2600" dirty="0">
                <a:latin typeface="Calibri" panose="020F0502020204030204" pitchFamily="34" charset="0"/>
              </a:rPr>
              <a:t> </a:t>
            </a:r>
            <a:r>
              <a:rPr lang="en-US" sz="2600" dirty="0" err="1">
                <a:latin typeface="Calibri" panose="020F0502020204030204" pitchFamily="34" charset="0"/>
              </a:rPr>
              <a:t>berikut</a:t>
            </a:r>
            <a:r>
              <a:rPr lang="en-US" sz="2600" dirty="0">
                <a:latin typeface="Calibri" panose="020F0502020204030204" pitchFamily="34" charset="0"/>
              </a:rPr>
              <a:t>:</a:t>
            </a:r>
            <a:endParaRPr lang="id-ID" sz="2600" dirty="0">
              <a:latin typeface="Calibri" panose="020F0502020204030204" pitchFamily="34" charset="0"/>
            </a:endParaRPr>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ASUMSI DASAR PENDEKATAN ELIT</a:t>
            </a:r>
            <a:endParaRPr lang="id-ID" dirty="0"/>
          </a:p>
        </p:txBody>
      </p:sp>
      <p:sp>
        <p:nvSpPr>
          <p:cNvPr id="3" name="Content Placeholder 2"/>
          <p:cNvSpPr>
            <a:spLocks noGrp="1"/>
          </p:cNvSpPr>
          <p:nvPr>
            <p:ph sz="quarter" idx="1"/>
          </p:nvPr>
        </p:nvSpPr>
        <p:spPr>
          <a:xfrm>
            <a:off x="107504" y="1628800"/>
            <a:ext cx="8856984" cy="5544616"/>
          </a:xfrm>
        </p:spPr>
        <p:txBody>
          <a:bodyPr>
            <a:noAutofit/>
          </a:bodyPr>
          <a:lstStyle/>
          <a:p>
            <a:pPr marL="342900" lvl="0" indent="-342900" algn="just">
              <a:buFont typeface="+mj-lt"/>
              <a:buAutoNum type="arabicPeriod"/>
            </a:pPr>
            <a:r>
              <a:rPr lang="en-US" sz="1800" dirty="0" err="1" smtClean="0">
                <a:latin typeface="Calibri" panose="020F0502020204030204" pitchFamily="34" charset="0"/>
              </a:rPr>
              <a:t>Masyarakat</a:t>
            </a:r>
            <a:r>
              <a:rPr lang="en-US" sz="1800" dirty="0" smtClean="0">
                <a:latin typeface="Calibri" panose="020F0502020204030204" pitchFamily="34" charset="0"/>
              </a:rPr>
              <a:t> </a:t>
            </a:r>
            <a:r>
              <a:rPr lang="en-US" sz="1800" dirty="0" err="1">
                <a:latin typeface="Calibri" panose="020F0502020204030204" pitchFamily="34" charset="0"/>
              </a:rPr>
              <a:t>terbagi</a:t>
            </a:r>
            <a:r>
              <a:rPr lang="en-US" sz="1800" dirty="0">
                <a:latin typeface="Calibri" panose="020F0502020204030204" pitchFamily="34" charset="0"/>
              </a:rPr>
              <a:t> </a:t>
            </a:r>
            <a:r>
              <a:rPr lang="en-US" sz="1800" dirty="0" err="1">
                <a:latin typeface="Calibri" panose="020F0502020204030204" pitchFamily="34" charset="0"/>
              </a:rPr>
              <a:t>ke</a:t>
            </a:r>
            <a:r>
              <a:rPr lang="en-US" sz="1800" dirty="0">
                <a:latin typeface="Calibri" panose="020F0502020204030204" pitchFamily="34" charset="0"/>
              </a:rPr>
              <a:t> </a:t>
            </a:r>
            <a:r>
              <a:rPr lang="en-US" sz="1800" dirty="0" err="1">
                <a:latin typeface="Calibri" panose="020F0502020204030204" pitchFamily="34" charset="0"/>
              </a:rPr>
              <a:t>dalam</a:t>
            </a:r>
            <a:r>
              <a:rPr lang="en-US" sz="1800" dirty="0">
                <a:latin typeface="Calibri" panose="020F0502020204030204" pitchFamily="34" charset="0"/>
              </a:rPr>
              <a:t> </a:t>
            </a:r>
            <a:r>
              <a:rPr lang="en-US" sz="1800" dirty="0" err="1">
                <a:latin typeface="Calibri" panose="020F0502020204030204" pitchFamily="34" charset="0"/>
              </a:rPr>
              <a:t>sekelompok</a:t>
            </a:r>
            <a:r>
              <a:rPr lang="en-US" sz="1800" dirty="0">
                <a:latin typeface="Calibri" panose="020F0502020204030204" pitchFamily="34" charset="0"/>
              </a:rPr>
              <a:t> </a:t>
            </a:r>
            <a:r>
              <a:rPr lang="en-US" sz="1800" dirty="0" err="1">
                <a:latin typeface="Calibri" panose="020F0502020204030204" pitchFamily="34" charset="0"/>
              </a:rPr>
              <a:t>kecil</a:t>
            </a:r>
            <a:r>
              <a:rPr lang="en-US" sz="1800" dirty="0">
                <a:latin typeface="Calibri" panose="020F0502020204030204" pitchFamily="34" charset="0"/>
              </a:rPr>
              <a:t> yang </a:t>
            </a:r>
            <a:r>
              <a:rPr lang="en-US" sz="1800" dirty="0" err="1">
                <a:latin typeface="Calibri" panose="020F0502020204030204" pitchFamily="34" charset="0"/>
              </a:rPr>
              <a:t>memiliki</a:t>
            </a:r>
            <a:r>
              <a:rPr lang="en-US" sz="1800" dirty="0">
                <a:latin typeface="Calibri" panose="020F0502020204030204" pitchFamily="34" charset="0"/>
              </a:rPr>
              <a:t> </a:t>
            </a:r>
            <a:r>
              <a:rPr lang="en-US" sz="1800" dirty="0" err="1">
                <a:latin typeface="Calibri" panose="020F0502020204030204" pitchFamily="34" charset="0"/>
              </a:rPr>
              <a:t>kekuasaan</a:t>
            </a:r>
            <a:r>
              <a:rPr lang="en-US" sz="1800" dirty="0">
                <a:latin typeface="Calibri" panose="020F0502020204030204" pitchFamily="34" charset="0"/>
              </a:rPr>
              <a:t> </a:t>
            </a:r>
            <a:r>
              <a:rPr lang="id-ID" sz="1800" dirty="0" smtClean="0">
                <a:latin typeface="Calibri" panose="020F0502020204030204" pitchFamily="34" charset="0"/>
              </a:rPr>
              <a:t>(elit) </a:t>
            </a:r>
            <a:r>
              <a:rPr lang="en-US" sz="1800" dirty="0" err="1" smtClean="0">
                <a:latin typeface="Calibri" panose="020F0502020204030204" pitchFamily="34" charset="0"/>
              </a:rPr>
              <a:t>dan</a:t>
            </a:r>
            <a:r>
              <a:rPr lang="en-US" sz="1800" dirty="0" smtClean="0">
                <a:latin typeface="Calibri" panose="020F0502020204030204" pitchFamily="34" charset="0"/>
              </a:rPr>
              <a:t> </a:t>
            </a:r>
            <a:r>
              <a:rPr lang="id-ID" sz="1800" dirty="0" smtClean="0">
                <a:latin typeface="Calibri" panose="020F0502020204030204" pitchFamily="34" charset="0"/>
              </a:rPr>
              <a:t> </a:t>
            </a:r>
            <a:r>
              <a:rPr lang="en-US" sz="1800" dirty="0" err="1" smtClean="0">
                <a:latin typeface="Calibri" panose="020F0502020204030204" pitchFamily="34" charset="0"/>
              </a:rPr>
              <a:t>kelompok</a:t>
            </a:r>
            <a:r>
              <a:rPr lang="en-US" sz="1800" dirty="0" smtClean="0">
                <a:latin typeface="Calibri" panose="020F0502020204030204" pitchFamily="34" charset="0"/>
              </a:rPr>
              <a:t> </a:t>
            </a:r>
            <a:r>
              <a:rPr lang="en-US" sz="1800" dirty="0" err="1">
                <a:latin typeface="Calibri" panose="020F0502020204030204" pitchFamily="34" charset="0"/>
              </a:rPr>
              <a:t>besar</a:t>
            </a:r>
            <a:r>
              <a:rPr lang="en-US" sz="1800" dirty="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yang </a:t>
            </a:r>
            <a:r>
              <a:rPr lang="en-US" sz="1800" dirty="0" err="1">
                <a:latin typeface="Calibri" panose="020F0502020204030204" pitchFamily="34" charset="0"/>
              </a:rPr>
              <a:t>tidak</a:t>
            </a:r>
            <a:r>
              <a:rPr lang="en-US" sz="1800" dirty="0">
                <a:latin typeface="Calibri" panose="020F0502020204030204" pitchFamily="34" charset="0"/>
              </a:rPr>
              <a:t> </a:t>
            </a:r>
            <a:r>
              <a:rPr lang="en-US" sz="1800" dirty="0" err="1">
                <a:latin typeface="Calibri" panose="020F0502020204030204" pitchFamily="34" charset="0"/>
              </a:rPr>
              <a:t>memiliki</a:t>
            </a:r>
            <a:r>
              <a:rPr lang="en-US" sz="1800" dirty="0">
                <a:latin typeface="Calibri" panose="020F0502020204030204" pitchFamily="34" charset="0"/>
              </a:rPr>
              <a:t> </a:t>
            </a:r>
            <a:r>
              <a:rPr lang="en-US" sz="1800" dirty="0" err="1">
                <a:latin typeface="Calibri" panose="020F0502020204030204" pitchFamily="34" charset="0"/>
              </a:rPr>
              <a:t>kekuasaan</a:t>
            </a:r>
            <a:r>
              <a:rPr lang="en-US" sz="1800" dirty="0">
                <a:latin typeface="Calibri" panose="020F0502020204030204" pitchFamily="34" charset="0"/>
              </a:rPr>
              <a:t>. </a:t>
            </a:r>
            <a:r>
              <a:rPr lang="id-ID" sz="1800" dirty="0" smtClean="0">
                <a:latin typeface="Calibri" panose="020F0502020204030204" pitchFamily="34" charset="0"/>
              </a:rPr>
              <a:t>Elit berkuasa </a:t>
            </a:r>
            <a:r>
              <a:rPr lang="en-US" sz="1800" dirty="0" err="1">
                <a:latin typeface="Calibri" panose="020F0502020204030204" pitchFamily="34" charset="0"/>
              </a:rPr>
              <a:t>merumuskan</a:t>
            </a:r>
            <a:r>
              <a:rPr lang="en-US" sz="1800" dirty="0">
                <a:latin typeface="Calibri" panose="020F0502020204030204" pitchFamily="34" charset="0"/>
              </a:rPr>
              <a:t> </a:t>
            </a:r>
            <a:r>
              <a:rPr lang="en-US" sz="1800" dirty="0" err="1">
                <a:latin typeface="Calibri" panose="020F0502020204030204" pitchFamily="34" charset="0"/>
              </a:rPr>
              <a:t>kebijakan</a:t>
            </a:r>
            <a:r>
              <a:rPr lang="en-US" sz="1800" dirty="0">
                <a:latin typeface="Calibri" panose="020F0502020204030204" pitchFamily="34" charset="0"/>
              </a:rPr>
              <a:t> </a:t>
            </a:r>
            <a:r>
              <a:rPr lang="en-US" sz="1800" dirty="0" err="1" smtClean="0">
                <a:latin typeface="Calibri" panose="020F0502020204030204" pitchFamily="34" charset="0"/>
              </a:rPr>
              <a:t>publik</a:t>
            </a:r>
            <a:r>
              <a:rPr lang="id-ID" sz="1800" dirty="0" smtClean="0">
                <a:latin typeface="Calibri" panose="020F0502020204030204" pitchFamily="34" charset="0"/>
              </a:rPr>
              <a:t>, </a:t>
            </a:r>
            <a:r>
              <a:rPr lang="en-US" sz="1800" dirty="0" err="1" smtClean="0">
                <a:latin typeface="Calibri" panose="020F0502020204030204" pitchFamily="34" charset="0"/>
              </a:rPr>
              <a:t>sementara</a:t>
            </a:r>
            <a:r>
              <a:rPr lang="en-US" sz="1800" dirty="0" smtClean="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a:t>
            </a:r>
            <a:r>
              <a:rPr lang="en-US" sz="1800" dirty="0" err="1">
                <a:latin typeface="Calibri" panose="020F0502020204030204" pitchFamily="34" charset="0"/>
              </a:rPr>
              <a:t>tidak</a:t>
            </a:r>
            <a:r>
              <a:rPr lang="en-US" sz="1800" dirty="0">
                <a:latin typeface="Calibri" panose="020F0502020204030204" pitchFamily="34" charset="0"/>
              </a:rPr>
              <a:t> </a:t>
            </a:r>
            <a:r>
              <a:rPr lang="en-US" sz="1800" dirty="0" err="1">
                <a:latin typeface="Calibri" panose="020F0502020204030204" pitchFamily="34" charset="0"/>
              </a:rPr>
              <a:t>memiliki</a:t>
            </a:r>
            <a:r>
              <a:rPr lang="en-US" sz="1800" dirty="0">
                <a:latin typeface="Calibri" panose="020F0502020204030204" pitchFamily="34" charset="0"/>
              </a:rPr>
              <a:t> </a:t>
            </a:r>
            <a:r>
              <a:rPr lang="en-US" sz="1800" dirty="0" err="1" smtClean="0">
                <a:latin typeface="Calibri" panose="020F0502020204030204" pitchFamily="34" charset="0"/>
              </a:rPr>
              <a:t>kekuasaan</a:t>
            </a:r>
            <a:r>
              <a:rPr lang="id-ID" sz="1800" dirty="0" smtClean="0">
                <a:latin typeface="Calibri" panose="020F0502020204030204" pitchFamily="34" charset="0"/>
              </a:rPr>
              <a:t>.</a:t>
            </a:r>
            <a:endParaRPr lang="id-ID" sz="1800" dirty="0">
              <a:latin typeface="Calibri" panose="020F0502020204030204" pitchFamily="34" charset="0"/>
            </a:endParaRPr>
          </a:p>
          <a:p>
            <a:pPr marL="342900" lvl="0" indent="-342900" algn="just">
              <a:buFont typeface="+mj-lt"/>
              <a:buAutoNum type="arabicPeriod"/>
            </a:pPr>
            <a:r>
              <a:rPr lang="id-ID" sz="1800" dirty="0" smtClean="0">
                <a:latin typeface="Calibri" panose="020F0502020204030204" pitchFamily="34" charset="0"/>
              </a:rPr>
              <a:t>Elit bukan dari </a:t>
            </a:r>
            <a:r>
              <a:rPr lang="en-US" sz="1800" dirty="0" err="1" smtClean="0">
                <a:latin typeface="Calibri" panose="020F0502020204030204" pitchFamily="34" charset="0"/>
              </a:rPr>
              <a:t>tipe</a:t>
            </a:r>
            <a:r>
              <a:rPr lang="en-US" sz="1800" dirty="0" smtClean="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yang </a:t>
            </a:r>
            <a:r>
              <a:rPr lang="en-US" sz="1800" dirty="0" err="1">
                <a:latin typeface="Calibri" panose="020F0502020204030204" pitchFamily="34" charset="0"/>
              </a:rPr>
              <a:t>diperintah</a:t>
            </a:r>
            <a:r>
              <a:rPr lang="en-US" sz="1800" dirty="0">
                <a:latin typeface="Calibri" panose="020F0502020204030204" pitchFamily="34" charset="0"/>
              </a:rPr>
              <a:t>. Para elite </a:t>
            </a:r>
            <a:r>
              <a:rPr lang="en-US" sz="1800" dirty="0" err="1">
                <a:latin typeface="Calibri" panose="020F0502020204030204" pitchFamily="34" charset="0"/>
              </a:rPr>
              <a:t>biasanya</a:t>
            </a:r>
            <a:r>
              <a:rPr lang="en-US" sz="1800" dirty="0">
                <a:latin typeface="Calibri" panose="020F0502020204030204" pitchFamily="34" charset="0"/>
              </a:rPr>
              <a:t> </a:t>
            </a:r>
            <a:r>
              <a:rPr lang="en-US" sz="1800" dirty="0" err="1">
                <a:latin typeface="Calibri" panose="020F0502020204030204" pitchFamily="34" charset="0"/>
              </a:rPr>
              <a:t>berasal</a:t>
            </a:r>
            <a:r>
              <a:rPr lang="en-US" sz="1800" dirty="0">
                <a:latin typeface="Calibri" panose="020F0502020204030204" pitchFamily="34" charset="0"/>
              </a:rPr>
              <a:t> </a:t>
            </a:r>
            <a:r>
              <a:rPr lang="en-US" sz="1800" dirty="0" err="1">
                <a:latin typeface="Calibri" panose="020F0502020204030204" pitchFamily="34" charset="0"/>
              </a:rPr>
              <a:t>dari</a:t>
            </a:r>
            <a:r>
              <a:rPr lang="en-US" sz="1800" dirty="0">
                <a:latin typeface="Calibri" panose="020F0502020204030204" pitchFamily="34" charset="0"/>
              </a:rPr>
              <a:t> </a:t>
            </a:r>
            <a:r>
              <a:rPr lang="en-US" sz="1800" dirty="0" err="1">
                <a:latin typeface="Calibri" panose="020F0502020204030204" pitchFamily="34" charset="0"/>
              </a:rPr>
              <a:t>lapisan</a:t>
            </a:r>
            <a:r>
              <a:rPr lang="en-US" sz="1800" dirty="0">
                <a:latin typeface="Calibri" panose="020F0502020204030204" pitchFamily="34" charset="0"/>
              </a:rPr>
              <a:t> </a:t>
            </a:r>
            <a:r>
              <a:rPr lang="en-US" sz="1800" dirty="0" err="1">
                <a:latin typeface="Calibri" panose="020F0502020204030204" pitchFamily="34" charset="0"/>
              </a:rPr>
              <a:t>masyarakat</a:t>
            </a:r>
            <a:r>
              <a:rPr lang="en-US" sz="1800" dirty="0">
                <a:latin typeface="Calibri" panose="020F0502020204030204" pitchFamily="34" charset="0"/>
              </a:rPr>
              <a:t> yang </a:t>
            </a:r>
            <a:r>
              <a:rPr lang="en-US" sz="1800" dirty="0" err="1">
                <a:latin typeface="Calibri" panose="020F0502020204030204" pitchFamily="34" charset="0"/>
              </a:rPr>
              <a:t>memiliki</a:t>
            </a:r>
            <a:r>
              <a:rPr lang="en-US" sz="1800" dirty="0">
                <a:latin typeface="Calibri" panose="020F0502020204030204" pitchFamily="34" charset="0"/>
              </a:rPr>
              <a:t> </a:t>
            </a:r>
            <a:r>
              <a:rPr lang="en-US" sz="1800" dirty="0" err="1">
                <a:latin typeface="Calibri" panose="020F0502020204030204" pitchFamily="34" charset="0"/>
              </a:rPr>
              <a:t>tingkat</a:t>
            </a:r>
            <a:r>
              <a:rPr lang="en-US" sz="1800" dirty="0">
                <a:latin typeface="Calibri" panose="020F0502020204030204" pitchFamily="34" charset="0"/>
              </a:rPr>
              <a:t> </a:t>
            </a:r>
            <a:r>
              <a:rPr lang="en-US" sz="1800" dirty="0" err="1">
                <a:latin typeface="Calibri" panose="020F0502020204030204" pitchFamily="34" charset="0"/>
              </a:rPr>
              <a:t>ekonomi</a:t>
            </a:r>
            <a:r>
              <a:rPr lang="en-US" sz="1800" dirty="0">
                <a:latin typeface="Calibri" panose="020F0502020204030204" pitchFamily="34" charset="0"/>
              </a:rPr>
              <a:t> </a:t>
            </a:r>
            <a:r>
              <a:rPr lang="en-US" sz="1800" dirty="0" err="1" smtClean="0">
                <a:latin typeface="Calibri" panose="020F0502020204030204" pitchFamily="34" charset="0"/>
              </a:rPr>
              <a:t>tinggi</a:t>
            </a:r>
            <a:r>
              <a:rPr lang="en-US" sz="1800" dirty="0" smtClean="0">
                <a:latin typeface="Calibri" panose="020F0502020204030204" pitchFamily="34" charset="0"/>
              </a:rPr>
              <a:t>.</a:t>
            </a:r>
            <a:endParaRPr lang="id-ID" sz="1800" dirty="0">
              <a:latin typeface="Calibri" panose="020F0502020204030204" pitchFamily="34" charset="0"/>
            </a:endParaRPr>
          </a:p>
          <a:p>
            <a:pPr marL="342900" lvl="0" indent="-342900" algn="just">
              <a:buFont typeface="+mj-lt"/>
              <a:buAutoNum type="arabicPeriod"/>
            </a:pPr>
            <a:r>
              <a:rPr lang="en-US" sz="1800" dirty="0" err="1" smtClean="0">
                <a:latin typeface="Calibri" panose="020F0502020204030204" pitchFamily="34" charset="0"/>
              </a:rPr>
              <a:t>Transformasi</a:t>
            </a:r>
            <a:r>
              <a:rPr lang="en-US" sz="1800" dirty="0" smtClean="0">
                <a:latin typeface="Calibri" panose="020F0502020204030204" pitchFamily="34" charset="0"/>
              </a:rPr>
              <a:t> </a:t>
            </a:r>
            <a:r>
              <a:rPr lang="en-US" sz="1800" dirty="0" err="1">
                <a:latin typeface="Calibri" panose="020F0502020204030204" pitchFamily="34" charset="0"/>
              </a:rPr>
              <a:t>dari</a:t>
            </a:r>
            <a:r>
              <a:rPr lang="en-US" sz="1800" dirty="0">
                <a:latin typeface="Calibri" panose="020F0502020204030204" pitchFamily="34" charset="0"/>
              </a:rPr>
              <a:t> </a:t>
            </a:r>
            <a:r>
              <a:rPr lang="en-US" sz="1800" dirty="0" err="1">
                <a:latin typeface="Calibri" panose="020F0502020204030204" pitchFamily="34" charset="0"/>
              </a:rPr>
              <a:t>posisi</a:t>
            </a:r>
            <a:r>
              <a:rPr lang="en-US" sz="1800" dirty="0">
                <a:latin typeface="Calibri" panose="020F0502020204030204" pitchFamily="34" charset="0"/>
              </a:rPr>
              <a:t> </a:t>
            </a:r>
            <a:r>
              <a:rPr lang="en-US" sz="1800" dirty="0" err="1">
                <a:latin typeface="Calibri" panose="020F0502020204030204" pitchFamily="34" charset="0"/>
              </a:rPr>
              <a:t>bukan</a:t>
            </a:r>
            <a:r>
              <a:rPr lang="en-US" sz="1800" dirty="0">
                <a:latin typeface="Calibri" panose="020F0502020204030204" pitchFamily="34" charset="0"/>
              </a:rPr>
              <a:t> elite </a:t>
            </a:r>
            <a:r>
              <a:rPr lang="en-US" sz="1800" dirty="0" err="1">
                <a:latin typeface="Calibri" panose="020F0502020204030204" pitchFamily="34" charset="0"/>
              </a:rPr>
              <a:t>ke</a:t>
            </a:r>
            <a:r>
              <a:rPr lang="en-US" sz="1800" dirty="0">
                <a:latin typeface="Calibri" panose="020F0502020204030204" pitchFamily="34" charset="0"/>
              </a:rPr>
              <a:t> </a:t>
            </a:r>
            <a:r>
              <a:rPr lang="en-US" sz="1800" dirty="0" err="1">
                <a:latin typeface="Calibri" panose="020F0502020204030204" pitchFamily="34" charset="0"/>
              </a:rPr>
              <a:t>posisi</a:t>
            </a:r>
            <a:r>
              <a:rPr lang="en-US" sz="1800" dirty="0">
                <a:latin typeface="Calibri" panose="020F0502020204030204" pitchFamily="34" charset="0"/>
              </a:rPr>
              <a:t> elite </a:t>
            </a:r>
            <a:r>
              <a:rPr lang="en-US" sz="1800" dirty="0" err="1" smtClean="0">
                <a:latin typeface="Calibri" panose="020F0502020204030204" pitchFamily="34" charset="0"/>
              </a:rPr>
              <a:t>dilakukan</a:t>
            </a:r>
            <a:r>
              <a:rPr lang="en-US" sz="1800" dirty="0" smtClean="0">
                <a:latin typeface="Calibri" panose="020F0502020204030204" pitchFamily="34" charset="0"/>
              </a:rPr>
              <a:t> </a:t>
            </a:r>
            <a:r>
              <a:rPr lang="en-US" sz="1800" dirty="0" err="1">
                <a:latin typeface="Calibri" panose="020F0502020204030204" pitchFamily="34" charset="0"/>
              </a:rPr>
              <a:t>secara</a:t>
            </a:r>
            <a:r>
              <a:rPr lang="en-US" sz="1800" dirty="0">
                <a:latin typeface="Calibri" panose="020F0502020204030204" pitchFamily="34" charset="0"/>
              </a:rPr>
              <a:t> </a:t>
            </a:r>
            <a:r>
              <a:rPr lang="en-US" sz="1800" dirty="0" err="1">
                <a:latin typeface="Calibri" panose="020F0502020204030204" pitchFamily="34" charset="0"/>
              </a:rPr>
              <a:t>berlahan</a:t>
            </a:r>
            <a:r>
              <a:rPr lang="en-US" sz="1800" dirty="0">
                <a:latin typeface="Calibri" panose="020F0502020204030204" pitchFamily="34" charset="0"/>
              </a:rPr>
              <a:t> </a:t>
            </a:r>
            <a:r>
              <a:rPr lang="en-US" sz="1800" dirty="0" err="1" smtClean="0">
                <a:latin typeface="Calibri" panose="020F0502020204030204" pitchFamily="34" charset="0"/>
              </a:rPr>
              <a:t>untuk</a:t>
            </a:r>
            <a:r>
              <a:rPr lang="en-US" sz="1800" dirty="0" smtClean="0">
                <a:latin typeface="Calibri" panose="020F0502020204030204" pitchFamily="34" charset="0"/>
              </a:rPr>
              <a:t> </a:t>
            </a:r>
            <a:r>
              <a:rPr lang="en-US" sz="1800" dirty="0" err="1">
                <a:latin typeface="Calibri" panose="020F0502020204030204" pitchFamily="34" charset="0"/>
              </a:rPr>
              <a:t>memelihara</a:t>
            </a:r>
            <a:r>
              <a:rPr lang="en-US" sz="1800" dirty="0">
                <a:latin typeface="Calibri" panose="020F0502020204030204" pitchFamily="34" charset="0"/>
              </a:rPr>
              <a:t> </a:t>
            </a:r>
            <a:r>
              <a:rPr lang="en-US" sz="1800" dirty="0" err="1" smtClean="0">
                <a:latin typeface="Calibri" panose="020F0502020204030204" pitchFamily="34" charset="0"/>
              </a:rPr>
              <a:t>stabilitas</a:t>
            </a:r>
            <a:r>
              <a:rPr lang="en-US" sz="1800" dirty="0" smtClean="0">
                <a:latin typeface="Calibri" panose="020F0502020204030204" pitchFamily="34" charset="0"/>
              </a:rPr>
              <a:t>. </a:t>
            </a:r>
            <a:r>
              <a:rPr lang="en-US" sz="1800" dirty="0" err="1">
                <a:latin typeface="Calibri" panose="020F0502020204030204" pitchFamily="34" charset="0"/>
              </a:rPr>
              <a:t>Hanya</a:t>
            </a:r>
            <a:r>
              <a:rPr lang="en-US" sz="1800" dirty="0">
                <a:latin typeface="Calibri" panose="020F0502020204030204" pitchFamily="34" charset="0"/>
              </a:rPr>
              <a:t> </a:t>
            </a:r>
            <a:r>
              <a:rPr lang="en-US" sz="1800" dirty="0" err="1">
                <a:latin typeface="Calibri" panose="020F0502020204030204" pitchFamily="34" charset="0"/>
              </a:rPr>
              <a:t>kalangan</a:t>
            </a:r>
            <a:r>
              <a:rPr lang="en-US" sz="1800" dirty="0">
                <a:latin typeface="Calibri" panose="020F0502020204030204" pitchFamily="34" charset="0"/>
              </a:rPr>
              <a:t> </a:t>
            </a:r>
            <a:r>
              <a:rPr lang="en-US" sz="1800" dirty="0" err="1">
                <a:latin typeface="Calibri" panose="020F0502020204030204" pitchFamily="34" charset="0"/>
              </a:rPr>
              <a:t>bukan</a:t>
            </a:r>
            <a:r>
              <a:rPr lang="en-US" sz="1800" dirty="0">
                <a:latin typeface="Calibri" panose="020F0502020204030204" pitchFamily="34" charset="0"/>
              </a:rPr>
              <a:t> elite yang </a:t>
            </a:r>
            <a:r>
              <a:rPr lang="en-US" sz="1800" dirty="0" err="1">
                <a:latin typeface="Calibri" panose="020F0502020204030204" pitchFamily="34" charset="0"/>
              </a:rPr>
              <a:t>telah</a:t>
            </a:r>
            <a:r>
              <a:rPr lang="en-US" sz="1800" dirty="0">
                <a:latin typeface="Calibri" panose="020F0502020204030204" pitchFamily="34" charset="0"/>
              </a:rPr>
              <a:t> </a:t>
            </a:r>
            <a:r>
              <a:rPr lang="en-US" sz="1800" dirty="0" err="1">
                <a:latin typeface="Calibri" panose="020F0502020204030204" pitchFamily="34" charset="0"/>
              </a:rPr>
              <a:t>menerima</a:t>
            </a:r>
            <a:r>
              <a:rPr lang="en-US" sz="1800" dirty="0">
                <a:latin typeface="Calibri" panose="020F0502020204030204" pitchFamily="34" charset="0"/>
              </a:rPr>
              <a:t> </a:t>
            </a:r>
            <a:r>
              <a:rPr lang="en-US" sz="1800" dirty="0" err="1">
                <a:latin typeface="Calibri" panose="020F0502020204030204" pitchFamily="34" charset="0"/>
              </a:rPr>
              <a:t>konsensus</a:t>
            </a:r>
            <a:r>
              <a:rPr lang="en-US" sz="1800" dirty="0">
                <a:latin typeface="Calibri" panose="020F0502020204030204" pitchFamily="34" charset="0"/>
              </a:rPr>
              <a:t> elite </a:t>
            </a:r>
            <a:r>
              <a:rPr lang="en-US" sz="1800" dirty="0" smtClean="0">
                <a:latin typeface="Calibri" panose="020F0502020204030204" pitchFamily="34" charset="0"/>
              </a:rPr>
              <a:t>yang </a:t>
            </a:r>
            <a:r>
              <a:rPr lang="en-US" sz="1800" dirty="0" err="1">
                <a:latin typeface="Calibri" panose="020F0502020204030204" pitchFamily="34" charset="0"/>
              </a:rPr>
              <a:t>dapat</a:t>
            </a:r>
            <a:r>
              <a:rPr lang="en-US" sz="1800" dirty="0">
                <a:latin typeface="Calibri" panose="020F0502020204030204" pitchFamily="34" charset="0"/>
              </a:rPr>
              <a:t> </a:t>
            </a:r>
            <a:r>
              <a:rPr lang="en-US" sz="1800" dirty="0" err="1">
                <a:latin typeface="Calibri" panose="020F0502020204030204" pitchFamily="34" charset="0"/>
              </a:rPr>
              <a:t>diterima</a:t>
            </a:r>
            <a:r>
              <a:rPr lang="en-US" sz="1800" dirty="0">
                <a:latin typeface="Calibri" panose="020F0502020204030204" pitchFamily="34" charset="0"/>
              </a:rPr>
              <a:t> </a:t>
            </a:r>
            <a:r>
              <a:rPr lang="en-US" sz="1800" dirty="0" err="1">
                <a:latin typeface="Calibri" panose="020F0502020204030204" pitchFamily="34" charset="0"/>
              </a:rPr>
              <a:t>dalam</a:t>
            </a:r>
            <a:r>
              <a:rPr lang="en-US" sz="1800" dirty="0">
                <a:latin typeface="Calibri" panose="020F0502020204030204" pitchFamily="34" charset="0"/>
              </a:rPr>
              <a:t> </a:t>
            </a:r>
            <a:r>
              <a:rPr lang="en-US" sz="1800" dirty="0" err="1">
                <a:latin typeface="Calibri" panose="020F0502020204030204" pitchFamily="34" charset="0"/>
              </a:rPr>
              <a:t>lingkaran</a:t>
            </a:r>
            <a:r>
              <a:rPr lang="en-US" sz="1800" dirty="0">
                <a:latin typeface="Calibri" panose="020F0502020204030204" pitchFamily="34" charset="0"/>
              </a:rPr>
              <a:t> </a:t>
            </a:r>
            <a:r>
              <a:rPr lang="en-US" sz="1800" dirty="0" err="1">
                <a:latin typeface="Calibri" panose="020F0502020204030204" pitchFamily="34" charset="0"/>
              </a:rPr>
              <a:t>kelompok</a:t>
            </a:r>
            <a:r>
              <a:rPr lang="en-US" sz="1800" dirty="0">
                <a:latin typeface="Calibri" panose="020F0502020204030204" pitchFamily="34" charset="0"/>
              </a:rPr>
              <a:t> elite/yang </a:t>
            </a:r>
            <a:r>
              <a:rPr lang="en-US" sz="1800" dirty="0" err="1" smtClean="0">
                <a:latin typeface="Calibri" panose="020F0502020204030204" pitchFamily="34" charset="0"/>
              </a:rPr>
              <a:t>memerintah</a:t>
            </a:r>
            <a:r>
              <a:rPr lang="en-US" sz="1800" dirty="0" smtClean="0">
                <a:latin typeface="Calibri" panose="020F0502020204030204" pitchFamily="34" charset="0"/>
              </a:rPr>
              <a:t>.</a:t>
            </a:r>
            <a:endParaRPr lang="id-ID" sz="1800" dirty="0">
              <a:latin typeface="Calibri" panose="020F0502020204030204" pitchFamily="34" charset="0"/>
            </a:endParaRPr>
          </a:p>
          <a:p>
            <a:pPr marL="342900" lvl="0" indent="-342900" algn="just">
              <a:buFont typeface="+mj-lt"/>
              <a:buAutoNum type="arabicPeriod"/>
            </a:pPr>
            <a:r>
              <a:rPr lang="en-US" sz="1800" dirty="0" err="1" smtClean="0">
                <a:latin typeface="Calibri" panose="020F0502020204030204" pitchFamily="34" charset="0"/>
              </a:rPr>
              <a:t>Elit</a:t>
            </a:r>
            <a:r>
              <a:rPr lang="en-US" sz="1800" dirty="0" smtClean="0">
                <a:latin typeface="Calibri" panose="020F0502020204030204" pitchFamily="34" charset="0"/>
              </a:rPr>
              <a:t> me</a:t>
            </a:r>
            <a:r>
              <a:rPr lang="id-ID" sz="1800" dirty="0" smtClean="0">
                <a:latin typeface="Calibri" panose="020F0502020204030204" pitchFamily="34" charset="0"/>
              </a:rPr>
              <a:t>ndominasi</a:t>
            </a:r>
            <a:r>
              <a:rPr lang="en-US" sz="1800" dirty="0" smtClean="0">
                <a:latin typeface="Calibri" panose="020F0502020204030204" pitchFamily="34" charset="0"/>
              </a:rPr>
              <a:t> </a:t>
            </a:r>
            <a:r>
              <a:rPr lang="en-US" sz="1800" dirty="0" err="1">
                <a:latin typeface="Calibri" panose="020F0502020204030204" pitchFamily="34" charset="0"/>
              </a:rPr>
              <a:t>konsensus</a:t>
            </a:r>
            <a:r>
              <a:rPr lang="en-US" sz="1800" dirty="0">
                <a:latin typeface="Calibri" panose="020F0502020204030204" pitchFamily="34" charset="0"/>
              </a:rPr>
              <a:t> </a:t>
            </a:r>
            <a:r>
              <a:rPr lang="id-ID" sz="1800" dirty="0" smtClean="0">
                <a:latin typeface="Calibri" panose="020F0502020204030204" pitchFamily="34" charset="0"/>
              </a:rPr>
              <a:t>dalam membentuk </a:t>
            </a:r>
            <a:r>
              <a:rPr lang="en-US" sz="1800" dirty="0" err="1" smtClean="0">
                <a:latin typeface="Calibri" panose="020F0502020204030204" pitchFamily="34" charset="0"/>
              </a:rPr>
              <a:t>nilai</a:t>
            </a:r>
            <a:r>
              <a:rPr lang="en-US" sz="1800" dirty="0" smtClean="0">
                <a:latin typeface="Calibri" panose="020F0502020204030204" pitchFamily="34" charset="0"/>
              </a:rPr>
              <a:t> </a:t>
            </a:r>
            <a:r>
              <a:rPr lang="en-US" sz="1800" dirty="0" err="1">
                <a:latin typeface="Calibri" panose="020F0502020204030204" pitchFamily="34" charset="0"/>
              </a:rPr>
              <a:t>dasar</a:t>
            </a:r>
            <a:r>
              <a:rPr lang="en-US" sz="1800" dirty="0">
                <a:latin typeface="Calibri" panose="020F0502020204030204" pitchFamily="34" charset="0"/>
              </a:rPr>
              <a:t> </a:t>
            </a:r>
            <a:r>
              <a:rPr lang="en-US" sz="1800" dirty="0" err="1">
                <a:latin typeface="Calibri" panose="020F0502020204030204" pitchFamily="34" charset="0"/>
              </a:rPr>
              <a:t>sistem</a:t>
            </a:r>
            <a:r>
              <a:rPr lang="en-US" sz="1800" dirty="0">
                <a:latin typeface="Calibri" panose="020F0502020204030204" pitchFamily="34" charset="0"/>
              </a:rPr>
              <a:t> </a:t>
            </a:r>
            <a:r>
              <a:rPr lang="en-US" sz="1800" dirty="0" err="1">
                <a:latin typeface="Calibri" panose="020F0502020204030204" pitchFamily="34" charset="0"/>
              </a:rPr>
              <a:t>sosial</a:t>
            </a:r>
            <a:r>
              <a:rPr lang="en-US" sz="1800" dirty="0">
                <a:latin typeface="Calibri" panose="020F0502020204030204" pitchFamily="34" charset="0"/>
              </a:rPr>
              <a:t> </a:t>
            </a:r>
            <a:r>
              <a:rPr lang="en-US" sz="1800" dirty="0" err="1">
                <a:latin typeface="Calibri" panose="020F0502020204030204" pitchFamily="34" charset="0"/>
              </a:rPr>
              <a:t>dan</a:t>
            </a:r>
            <a:r>
              <a:rPr lang="en-US" sz="1800" dirty="0">
                <a:latin typeface="Calibri" panose="020F0502020204030204" pitchFamily="34" charset="0"/>
              </a:rPr>
              <a:t> </a:t>
            </a:r>
            <a:r>
              <a:rPr lang="en-US" sz="1800" dirty="0" err="1">
                <a:latin typeface="Calibri" panose="020F0502020204030204" pitchFamily="34" charset="0"/>
              </a:rPr>
              <a:t>pemeliharaan</a:t>
            </a:r>
            <a:r>
              <a:rPr lang="en-US" sz="1800" dirty="0">
                <a:latin typeface="Calibri" panose="020F0502020204030204" pitchFamily="34" charset="0"/>
              </a:rPr>
              <a:t> </a:t>
            </a:r>
            <a:r>
              <a:rPr lang="en-US" sz="1800" dirty="0" err="1">
                <a:latin typeface="Calibri" panose="020F0502020204030204" pitchFamily="34" charset="0"/>
              </a:rPr>
              <a:t>sistem</a:t>
            </a:r>
            <a:r>
              <a:rPr lang="en-US" sz="1800" dirty="0">
                <a:latin typeface="Calibri" panose="020F0502020204030204" pitchFamily="34" charset="0"/>
              </a:rPr>
              <a:t>. </a:t>
            </a:r>
            <a:endParaRPr lang="id-ID" sz="1800" dirty="0" smtClean="0">
              <a:latin typeface="Calibri" panose="020F0502020204030204" pitchFamily="34" charset="0"/>
            </a:endParaRPr>
          </a:p>
          <a:p>
            <a:pPr marL="342900" lvl="0" indent="-342900" algn="just">
              <a:buFont typeface="+mj-lt"/>
              <a:buAutoNum type="arabicPeriod"/>
            </a:pPr>
            <a:r>
              <a:rPr lang="en-US" sz="1800" dirty="0" err="1" smtClean="0">
                <a:latin typeface="Calibri" panose="020F0502020204030204" pitchFamily="34" charset="0"/>
              </a:rPr>
              <a:t>Kebijakan</a:t>
            </a:r>
            <a:r>
              <a:rPr lang="en-US" sz="1800" dirty="0" smtClean="0">
                <a:latin typeface="Calibri" panose="020F0502020204030204" pitchFamily="34" charset="0"/>
              </a:rPr>
              <a:t> </a:t>
            </a:r>
            <a:r>
              <a:rPr lang="en-US" sz="1800" dirty="0" err="1">
                <a:latin typeface="Calibri" panose="020F0502020204030204" pitchFamily="34" charset="0"/>
              </a:rPr>
              <a:t>publik</a:t>
            </a:r>
            <a:r>
              <a:rPr lang="en-US" sz="1800" dirty="0">
                <a:latin typeface="Calibri" panose="020F0502020204030204" pitchFamily="34" charset="0"/>
              </a:rPr>
              <a:t> </a:t>
            </a:r>
            <a:r>
              <a:rPr lang="en-US" sz="1800" dirty="0" err="1">
                <a:latin typeface="Calibri" panose="020F0502020204030204" pitchFamily="34" charset="0"/>
              </a:rPr>
              <a:t>tidak</a:t>
            </a:r>
            <a:r>
              <a:rPr lang="en-US" sz="1800" dirty="0">
                <a:latin typeface="Calibri" panose="020F0502020204030204" pitchFamily="34" charset="0"/>
              </a:rPr>
              <a:t> </a:t>
            </a:r>
            <a:r>
              <a:rPr lang="en-US" sz="1800" dirty="0" err="1">
                <a:latin typeface="Calibri" panose="020F0502020204030204" pitchFamily="34" charset="0"/>
              </a:rPr>
              <a:t>merefleksikan</a:t>
            </a:r>
            <a:r>
              <a:rPr lang="en-US" sz="1800" dirty="0">
                <a:latin typeface="Calibri" panose="020F0502020204030204" pitchFamily="34" charset="0"/>
              </a:rPr>
              <a:t> </a:t>
            </a:r>
            <a:r>
              <a:rPr lang="en-US" sz="1800" dirty="0" err="1">
                <a:latin typeface="Calibri" panose="020F0502020204030204" pitchFamily="34" charset="0"/>
              </a:rPr>
              <a:t>tuntutan</a:t>
            </a:r>
            <a:r>
              <a:rPr lang="en-US" sz="1800" dirty="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a:t>
            </a:r>
            <a:r>
              <a:rPr lang="en-US" sz="1800" dirty="0" err="1">
                <a:latin typeface="Calibri" panose="020F0502020204030204" pitchFamily="34" charset="0"/>
              </a:rPr>
              <a:t>tetapi</a:t>
            </a:r>
            <a:r>
              <a:rPr lang="en-US" sz="1800" dirty="0">
                <a:latin typeface="Calibri" panose="020F0502020204030204" pitchFamily="34" charset="0"/>
              </a:rPr>
              <a:t> </a:t>
            </a:r>
            <a:r>
              <a:rPr lang="en-US" sz="1800" dirty="0" err="1">
                <a:latin typeface="Calibri" panose="020F0502020204030204" pitchFamily="34" charset="0"/>
              </a:rPr>
              <a:t>nilai-nilai</a:t>
            </a:r>
            <a:r>
              <a:rPr lang="en-US" sz="1800" dirty="0">
                <a:latin typeface="Calibri" panose="020F0502020204030204" pitchFamily="34" charset="0"/>
              </a:rPr>
              <a:t> elite yang </a:t>
            </a:r>
            <a:r>
              <a:rPr lang="en-US" sz="1800" dirty="0" err="1">
                <a:latin typeface="Calibri" panose="020F0502020204030204" pitchFamily="34" charset="0"/>
              </a:rPr>
              <a:t>berlaku</a:t>
            </a:r>
            <a:r>
              <a:rPr lang="en-US" sz="1800" dirty="0">
                <a:latin typeface="Calibri" panose="020F0502020204030204" pitchFamily="34" charset="0"/>
              </a:rPr>
              <a:t>. </a:t>
            </a:r>
            <a:endParaRPr lang="id-ID" sz="1800" dirty="0">
              <a:latin typeface="Calibri" panose="020F0502020204030204" pitchFamily="34" charset="0"/>
            </a:endParaRPr>
          </a:p>
          <a:p>
            <a:pPr marL="342900" lvl="0" indent="-342900" algn="just">
              <a:buFont typeface="+mj-lt"/>
              <a:buAutoNum type="arabicPeriod"/>
            </a:pPr>
            <a:r>
              <a:rPr lang="en-US" sz="1800" dirty="0" smtClean="0">
                <a:latin typeface="Calibri" panose="020F0502020204030204" pitchFamily="34" charset="0"/>
              </a:rPr>
              <a:t>Elite </a:t>
            </a:r>
            <a:r>
              <a:rPr lang="en-US" sz="1800" dirty="0" err="1">
                <a:latin typeface="Calibri" panose="020F0502020204030204" pitchFamily="34" charset="0"/>
              </a:rPr>
              <a:t>dapat</a:t>
            </a:r>
            <a:r>
              <a:rPr lang="en-US" sz="1800" dirty="0">
                <a:latin typeface="Calibri" panose="020F0502020204030204" pitchFamily="34" charset="0"/>
              </a:rPr>
              <a:t> </a:t>
            </a:r>
            <a:r>
              <a:rPr lang="en-US" sz="1800" dirty="0" err="1">
                <a:latin typeface="Calibri" panose="020F0502020204030204" pitchFamily="34" charset="0"/>
              </a:rPr>
              <a:t>bertindak</a:t>
            </a:r>
            <a:r>
              <a:rPr lang="en-US" sz="1800" dirty="0">
                <a:latin typeface="Calibri" panose="020F0502020204030204" pitchFamily="34" charset="0"/>
              </a:rPr>
              <a:t> </a:t>
            </a:r>
            <a:r>
              <a:rPr lang="en-US" sz="1800" dirty="0" err="1">
                <a:latin typeface="Calibri" panose="020F0502020204030204" pitchFamily="34" charset="0"/>
              </a:rPr>
              <a:t>berdasarkan</a:t>
            </a:r>
            <a:r>
              <a:rPr lang="en-US" sz="1800" dirty="0">
                <a:latin typeface="Calibri" panose="020F0502020204030204" pitchFamily="34" charset="0"/>
              </a:rPr>
              <a:t> motif </a:t>
            </a:r>
            <a:r>
              <a:rPr lang="en-US" sz="1800" dirty="0" err="1">
                <a:latin typeface="Calibri" panose="020F0502020204030204" pitchFamily="34" charset="0"/>
              </a:rPr>
              <a:t>pribadi</a:t>
            </a:r>
            <a:r>
              <a:rPr lang="en-US" sz="1800" dirty="0">
                <a:latin typeface="Calibri" panose="020F0502020204030204" pitchFamily="34" charset="0"/>
              </a:rPr>
              <a:t> </a:t>
            </a:r>
            <a:r>
              <a:rPr lang="en-US" sz="1800" dirty="0" smtClean="0">
                <a:latin typeface="Calibri" panose="020F0502020204030204" pitchFamily="34" charset="0"/>
              </a:rPr>
              <a:t>y</a:t>
            </a:r>
            <a:r>
              <a:rPr lang="id-ID" sz="1800" dirty="0" smtClean="0">
                <a:latin typeface="Calibri" panose="020F0502020204030204" pitchFamily="34" charset="0"/>
              </a:rPr>
              <a:t>ang</a:t>
            </a:r>
            <a:r>
              <a:rPr lang="en-US" sz="1800" dirty="0" smtClean="0">
                <a:latin typeface="Calibri" panose="020F0502020204030204" pitchFamily="34" charset="0"/>
              </a:rPr>
              <a:t> </a:t>
            </a:r>
            <a:r>
              <a:rPr lang="id-ID" sz="1800" dirty="0" smtClean="0">
                <a:latin typeface="Calibri" panose="020F0502020204030204" pitchFamily="34" charset="0"/>
              </a:rPr>
              <a:t>be</a:t>
            </a:r>
            <a:r>
              <a:rPr lang="en-US" sz="1800" dirty="0" err="1" smtClean="0">
                <a:latin typeface="Calibri" panose="020F0502020204030204" pitchFamily="34" charset="0"/>
              </a:rPr>
              <a:t>risiko</a:t>
            </a:r>
            <a:r>
              <a:rPr lang="en-US" sz="1800" dirty="0" smtClean="0">
                <a:latin typeface="Calibri" panose="020F0502020204030204" pitchFamily="34" charset="0"/>
              </a:rPr>
              <a:t> </a:t>
            </a:r>
            <a:r>
              <a:rPr lang="en-US" sz="1800" dirty="0" err="1" smtClean="0">
                <a:latin typeface="Calibri" panose="020F0502020204030204" pitchFamily="34" charset="0"/>
              </a:rPr>
              <a:t>mengurangi</a:t>
            </a:r>
            <a:r>
              <a:rPr lang="id-ID" sz="1800" dirty="0">
                <a:latin typeface="Calibri" panose="020F0502020204030204" pitchFamily="34" charset="0"/>
              </a:rPr>
              <a:t> </a:t>
            </a:r>
            <a:r>
              <a:rPr lang="en-US" sz="1800" dirty="0" err="1" smtClean="0">
                <a:latin typeface="Calibri" panose="020F0502020204030204" pitchFamily="34" charset="0"/>
              </a:rPr>
              <a:t>dukungan</a:t>
            </a:r>
            <a:r>
              <a:rPr lang="en-US" sz="1800" dirty="0" smtClean="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a:t>
            </a:r>
            <a:r>
              <a:rPr lang="en-US" sz="1800" dirty="0" err="1">
                <a:latin typeface="Calibri" panose="020F0502020204030204" pitchFamily="34" charset="0"/>
              </a:rPr>
              <a:t>atau</a:t>
            </a:r>
            <a:r>
              <a:rPr lang="en-US" sz="1800" dirty="0">
                <a:latin typeface="Calibri" panose="020F0502020204030204" pitchFamily="34" charset="0"/>
              </a:rPr>
              <a:t> </a:t>
            </a:r>
            <a:r>
              <a:rPr lang="en-US" sz="1800" dirty="0" err="1">
                <a:latin typeface="Calibri" panose="020F0502020204030204" pitchFamily="34" charset="0"/>
              </a:rPr>
              <a:t>mereka</a:t>
            </a:r>
            <a:r>
              <a:rPr lang="en-US" sz="1800" dirty="0">
                <a:latin typeface="Calibri" panose="020F0502020204030204" pitchFamily="34" charset="0"/>
              </a:rPr>
              <a:t> </a:t>
            </a:r>
            <a:r>
              <a:rPr lang="en-US" sz="1800" dirty="0" err="1">
                <a:latin typeface="Calibri" panose="020F0502020204030204" pitchFamily="34" charset="0"/>
              </a:rPr>
              <a:t>dapat</a:t>
            </a:r>
            <a:r>
              <a:rPr lang="en-US" sz="1800" dirty="0">
                <a:latin typeface="Calibri" panose="020F0502020204030204" pitchFamily="34" charset="0"/>
              </a:rPr>
              <a:t> </a:t>
            </a:r>
            <a:r>
              <a:rPr lang="en-US" sz="1800" dirty="0" err="1">
                <a:latin typeface="Calibri" panose="020F0502020204030204" pitchFamily="34" charset="0"/>
              </a:rPr>
              <a:t>memulai</a:t>
            </a:r>
            <a:r>
              <a:rPr lang="en-US" sz="1800" dirty="0">
                <a:latin typeface="Calibri" panose="020F0502020204030204" pitchFamily="34" charset="0"/>
              </a:rPr>
              <a:t> </a:t>
            </a:r>
            <a:r>
              <a:rPr lang="en-US" sz="1800" dirty="0" err="1">
                <a:latin typeface="Calibri" panose="020F0502020204030204" pitchFamily="34" charset="0"/>
              </a:rPr>
              <a:t>mereformasi</a:t>
            </a:r>
            <a:r>
              <a:rPr lang="en-US" sz="1800" dirty="0">
                <a:latin typeface="Calibri" panose="020F0502020204030204" pitchFamily="34" charset="0"/>
              </a:rPr>
              <a:t>, </a:t>
            </a:r>
            <a:r>
              <a:rPr lang="en-US" sz="1800" dirty="0" err="1">
                <a:latin typeface="Calibri" panose="020F0502020204030204" pitchFamily="34" charset="0"/>
              </a:rPr>
              <a:t>menahan</a:t>
            </a:r>
            <a:r>
              <a:rPr lang="en-US" sz="1800" dirty="0">
                <a:latin typeface="Calibri" panose="020F0502020204030204" pitchFamily="34" charset="0"/>
              </a:rPr>
              <a:t> </a:t>
            </a:r>
            <a:r>
              <a:rPr lang="en-US" sz="1800" dirty="0" err="1">
                <a:latin typeface="Calibri" panose="020F0502020204030204" pitchFamily="34" charset="0"/>
              </a:rPr>
              <a:t>penyalahgunaan</a:t>
            </a:r>
            <a:r>
              <a:rPr lang="en-US" sz="1800" dirty="0">
                <a:latin typeface="Calibri" panose="020F0502020204030204" pitchFamily="34" charset="0"/>
              </a:rPr>
              <a:t>, </a:t>
            </a:r>
            <a:r>
              <a:rPr lang="en-US" sz="1800" dirty="0" err="1">
                <a:latin typeface="Calibri" panose="020F0502020204030204" pitchFamily="34" charset="0"/>
              </a:rPr>
              <a:t>membuat</a:t>
            </a:r>
            <a:r>
              <a:rPr lang="en-US" sz="1800" dirty="0">
                <a:latin typeface="Calibri" panose="020F0502020204030204" pitchFamily="34" charset="0"/>
              </a:rPr>
              <a:t> program </a:t>
            </a:r>
            <a:r>
              <a:rPr lang="en-US" sz="1800" dirty="0" err="1">
                <a:latin typeface="Calibri" panose="020F0502020204030204" pitchFamily="34" charset="0"/>
              </a:rPr>
              <a:t>untuk</a:t>
            </a:r>
            <a:r>
              <a:rPr lang="en-US" sz="1800" dirty="0">
                <a:latin typeface="Calibri" panose="020F0502020204030204" pitchFamily="34" charset="0"/>
              </a:rPr>
              <a:t> </a:t>
            </a:r>
            <a:r>
              <a:rPr lang="en-US" sz="1800" dirty="0" err="1">
                <a:latin typeface="Calibri" panose="020F0502020204030204" pitchFamily="34" charset="0"/>
              </a:rPr>
              <a:t>publik</a:t>
            </a:r>
            <a:r>
              <a:rPr lang="en-US" sz="1800" dirty="0">
                <a:latin typeface="Calibri" panose="020F0502020204030204" pitchFamily="34" charset="0"/>
              </a:rPr>
              <a:t> </a:t>
            </a:r>
            <a:r>
              <a:rPr lang="en-US" sz="1800" dirty="0" err="1">
                <a:latin typeface="Calibri" panose="020F0502020204030204" pitchFamily="34" charset="0"/>
              </a:rPr>
              <a:t>guna</a:t>
            </a:r>
            <a:r>
              <a:rPr lang="en-US" sz="1800" dirty="0">
                <a:latin typeface="Calibri" panose="020F0502020204030204" pitchFamily="34" charset="0"/>
              </a:rPr>
              <a:t> </a:t>
            </a:r>
            <a:r>
              <a:rPr lang="en-US" sz="1800" dirty="0" err="1">
                <a:latin typeface="Calibri" panose="020F0502020204030204" pitchFamily="34" charset="0"/>
              </a:rPr>
              <a:t>menjaga</a:t>
            </a:r>
            <a:r>
              <a:rPr lang="en-US" sz="1800" dirty="0">
                <a:latin typeface="Calibri" panose="020F0502020204030204" pitchFamily="34" charset="0"/>
              </a:rPr>
              <a:t> </a:t>
            </a:r>
            <a:r>
              <a:rPr lang="en-US" sz="1800" dirty="0" err="1">
                <a:latin typeface="Calibri" panose="020F0502020204030204" pitchFamily="34" charset="0"/>
              </a:rPr>
              <a:t>sistem</a:t>
            </a:r>
            <a:r>
              <a:rPr lang="en-US" sz="1800" dirty="0">
                <a:latin typeface="Calibri" panose="020F0502020204030204" pitchFamily="34" charset="0"/>
              </a:rPr>
              <a:t> </a:t>
            </a:r>
            <a:r>
              <a:rPr lang="en-US" sz="1800" dirty="0" err="1">
                <a:latin typeface="Calibri" panose="020F0502020204030204" pitchFamily="34" charset="0"/>
              </a:rPr>
              <a:t>dan</a:t>
            </a:r>
            <a:r>
              <a:rPr lang="en-US" sz="1800" dirty="0">
                <a:latin typeface="Calibri" panose="020F0502020204030204" pitchFamily="34" charset="0"/>
              </a:rPr>
              <a:t> </a:t>
            </a:r>
            <a:r>
              <a:rPr lang="en-US" sz="1800" dirty="0" err="1">
                <a:latin typeface="Calibri" panose="020F0502020204030204" pitchFamily="34" charset="0"/>
              </a:rPr>
              <a:t>kekuasaan</a:t>
            </a:r>
            <a:r>
              <a:rPr lang="en-US" sz="1800" dirty="0">
                <a:latin typeface="Calibri" panose="020F0502020204030204" pitchFamily="34" charset="0"/>
              </a:rPr>
              <a:t> </a:t>
            </a:r>
            <a:r>
              <a:rPr lang="en-US" sz="1800" dirty="0" err="1" smtClean="0">
                <a:latin typeface="Calibri" panose="020F0502020204030204" pitchFamily="34" charset="0"/>
              </a:rPr>
              <a:t>mereka</a:t>
            </a:r>
            <a:r>
              <a:rPr lang="en-US" sz="1800" dirty="0" smtClean="0">
                <a:latin typeface="Calibri" panose="020F0502020204030204" pitchFamily="34" charset="0"/>
              </a:rPr>
              <a:t>.</a:t>
            </a:r>
            <a:endParaRPr lang="id-ID" sz="1800" dirty="0">
              <a:latin typeface="Calibri" panose="020F0502020204030204" pitchFamily="34" charset="0"/>
            </a:endParaRPr>
          </a:p>
          <a:p>
            <a:pPr marL="342900" lvl="0" indent="-342900" algn="just">
              <a:buFont typeface="+mj-lt"/>
              <a:buAutoNum type="arabicPeriod"/>
            </a:pPr>
            <a:r>
              <a:rPr lang="en-US" sz="1800" dirty="0" smtClean="0">
                <a:latin typeface="Calibri" panose="020F0502020204030204" pitchFamily="34" charset="0"/>
              </a:rPr>
              <a:t>Para </a:t>
            </a:r>
            <a:r>
              <a:rPr lang="en-US" sz="1800" dirty="0" err="1">
                <a:latin typeface="Calibri" panose="020F0502020204030204" pitchFamily="34" charset="0"/>
              </a:rPr>
              <a:t>elit</a:t>
            </a:r>
            <a:r>
              <a:rPr lang="en-US" sz="1800" dirty="0">
                <a:latin typeface="Calibri" panose="020F0502020204030204" pitchFamily="34" charset="0"/>
              </a:rPr>
              <a:t> </a:t>
            </a:r>
            <a:r>
              <a:rPr lang="en-US" sz="1800" dirty="0" err="1">
                <a:latin typeface="Calibri" panose="020F0502020204030204" pitchFamily="34" charset="0"/>
              </a:rPr>
              <a:t>secara</a:t>
            </a:r>
            <a:r>
              <a:rPr lang="en-US" sz="1800" dirty="0">
                <a:latin typeface="Calibri" panose="020F0502020204030204" pitchFamily="34" charset="0"/>
              </a:rPr>
              <a:t> </a:t>
            </a:r>
            <a:r>
              <a:rPr lang="en-US" sz="1800" dirty="0" err="1">
                <a:latin typeface="Calibri" panose="020F0502020204030204" pitchFamily="34" charset="0"/>
              </a:rPr>
              <a:t>relatif</a:t>
            </a:r>
            <a:r>
              <a:rPr lang="en-US" sz="1800" dirty="0">
                <a:latin typeface="Calibri" panose="020F0502020204030204" pitchFamily="34" charset="0"/>
              </a:rPr>
              <a:t> </a:t>
            </a:r>
            <a:r>
              <a:rPr lang="en-US" sz="1800" dirty="0" err="1">
                <a:latin typeface="Calibri" panose="020F0502020204030204" pitchFamily="34" charset="0"/>
              </a:rPr>
              <a:t>memperoleh</a:t>
            </a:r>
            <a:r>
              <a:rPr lang="en-US" sz="1800" dirty="0">
                <a:latin typeface="Calibri" panose="020F0502020204030204" pitchFamily="34" charset="0"/>
              </a:rPr>
              <a:t> </a:t>
            </a:r>
            <a:r>
              <a:rPr lang="en-US" sz="1800" dirty="0" err="1">
                <a:latin typeface="Calibri" panose="020F0502020204030204" pitchFamily="34" charset="0"/>
              </a:rPr>
              <a:t>pengaruh</a:t>
            </a:r>
            <a:r>
              <a:rPr lang="en-US" sz="1800" dirty="0">
                <a:latin typeface="Calibri" panose="020F0502020204030204" pitchFamily="34" charset="0"/>
              </a:rPr>
              <a:t> </a:t>
            </a:r>
            <a:r>
              <a:rPr lang="en-US" sz="1800" dirty="0" err="1" smtClean="0">
                <a:latin typeface="Calibri" panose="020F0502020204030204" pitchFamily="34" charset="0"/>
              </a:rPr>
              <a:t>kecil</a:t>
            </a:r>
            <a:r>
              <a:rPr lang="en-US" sz="1800" dirty="0" smtClean="0">
                <a:latin typeface="Calibri" panose="020F0502020204030204" pitchFamily="34" charset="0"/>
              </a:rPr>
              <a:t> </a:t>
            </a:r>
            <a:r>
              <a:rPr lang="en-US" sz="1800" dirty="0" err="1">
                <a:latin typeface="Calibri" panose="020F0502020204030204" pitchFamily="34" charset="0"/>
              </a:rPr>
              <a:t>dari</a:t>
            </a:r>
            <a:r>
              <a:rPr lang="en-US" sz="1800" dirty="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yang </a:t>
            </a:r>
            <a:r>
              <a:rPr lang="en-US" sz="1800" dirty="0" err="1">
                <a:latin typeface="Calibri" panose="020F0502020204030204" pitchFamily="34" charset="0"/>
              </a:rPr>
              <a:t>apatis</a:t>
            </a:r>
            <a:r>
              <a:rPr lang="en-US" sz="1800" dirty="0">
                <a:latin typeface="Calibri" panose="020F0502020204030204" pitchFamily="34" charset="0"/>
              </a:rPr>
              <a:t>. </a:t>
            </a:r>
            <a:r>
              <a:rPr lang="en-US" sz="1800" dirty="0" err="1">
                <a:latin typeface="Calibri" panose="020F0502020204030204" pitchFamily="34" charset="0"/>
              </a:rPr>
              <a:t>Sebaliknya</a:t>
            </a:r>
            <a:r>
              <a:rPr lang="en-US" sz="1800" dirty="0">
                <a:latin typeface="Calibri" panose="020F0502020204030204" pitchFamily="34" charset="0"/>
              </a:rPr>
              <a:t> </a:t>
            </a:r>
            <a:r>
              <a:rPr lang="en-US" sz="1800" dirty="0" err="1">
                <a:latin typeface="Calibri" panose="020F0502020204030204" pitchFamily="34" charset="0"/>
              </a:rPr>
              <a:t>elit</a:t>
            </a:r>
            <a:r>
              <a:rPr lang="en-US" sz="1800" dirty="0">
                <a:latin typeface="Calibri" panose="020F0502020204030204" pitchFamily="34" charset="0"/>
              </a:rPr>
              <a:t> </a:t>
            </a:r>
            <a:r>
              <a:rPr lang="en-US" sz="1800" dirty="0" err="1">
                <a:latin typeface="Calibri" panose="020F0502020204030204" pitchFamily="34" charset="0"/>
              </a:rPr>
              <a:t>mempengaruhi</a:t>
            </a:r>
            <a:r>
              <a:rPr lang="en-US" sz="1800" dirty="0">
                <a:latin typeface="Calibri" panose="020F0502020204030204" pitchFamily="34" charset="0"/>
              </a:rPr>
              <a:t> </a:t>
            </a:r>
            <a:r>
              <a:rPr lang="en-US" sz="1800" dirty="0" err="1">
                <a:latin typeface="Calibri" panose="020F0502020204030204" pitchFamily="34" charset="0"/>
              </a:rPr>
              <a:t>massa</a:t>
            </a:r>
            <a:r>
              <a:rPr lang="en-US" sz="1800" dirty="0">
                <a:latin typeface="Calibri" panose="020F0502020204030204" pitchFamily="34" charset="0"/>
              </a:rPr>
              <a:t> yang </a:t>
            </a:r>
            <a:r>
              <a:rPr lang="en-US" sz="1800" dirty="0" err="1">
                <a:latin typeface="Calibri" panose="020F0502020204030204" pitchFamily="34" charset="0"/>
              </a:rPr>
              <a:t>lebih</a:t>
            </a:r>
            <a:r>
              <a:rPr lang="en-US" sz="1800" dirty="0">
                <a:latin typeface="Calibri" panose="020F0502020204030204" pitchFamily="34" charset="0"/>
              </a:rPr>
              <a:t> </a:t>
            </a:r>
            <a:r>
              <a:rPr lang="en-US" sz="1800" dirty="0" err="1">
                <a:latin typeface="Calibri" panose="020F0502020204030204" pitchFamily="34" charset="0"/>
              </a:rPr>
              <a:t>besar</a:t>
            </a:r>
            <a:r>
              <a:rPr lang="en-US" sz="1800" dirty="0">
                <a:latin typeface="Calibri" panose="020F0502020204030204" pitchFamily="34" charset="0"/>
              </a:rPr>
              <a:t>.</a:t>
            </a:r>
            <a:endParaRPr lang="id-ID" sz="1800" dirty="0">
              <a:latin typeface="Calibri" panose="020F0502020204030204" pitchFamily="34" charset="0"/>
            </a:endParaRPr>
          </a:p>
          <a:p>
            <a:endParaRPr lang="id-ID"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MENIMBANG TEORI ELIT: KRITIK </a:t>
            </a:r>
            <a:endParaRPr lang="id-ID" dirty="0"/>
          </a:p>
        </p:txBody>
      </p:sp>
      <p:sp>
        <p:nvSpPr>
          <p:cNvPr id="3" name="Content Placeholder 2"/>
          <p:cNvSpPr>
            <a:spLocks noGrp="1"/>
          </p:cNvSpPr>
          <p:nvPr>
            <p:ph sz="quarter" idx="1"/>
          </p:nvPr>
        </p:nvSpPr>
        <p:spPr>
          <a:xfrm>
            <a:off x="251520" y="1600200"/>
            <a:ext cx="8514528" cy="5141168"/>
          </a:xfrm>
        </p:spPr>
        <p:txBody>
          <a:bodyPr>
            <a:normAutofit fontScale="62500" lnSpcReduction="20000"/>
          </a:bodyPr>
          <a:lstStyle/>
          <a:p>
            <a:pPr algn="just"/>
            <a:r>
              <a:rPr lang="id-ID" dirty="0">
                <a:latin typeface="Calibri" panose="020F0502020204030204" pitchFamily="34" charset="0"/>
              </a:rPr>
              <a:t>K</a:t>
            </a:r>
            <a:r>
              <a:rPr lang="en-US" dirty="0" err="1" smtClean="0">
                <a:latin typeface="Calibri" panose="020F0502020204030204" pitchFamily="34" charset="0"/>
              </a:rPr>
              <a:t>onsep</a:t>
            </a:r>
            <a:r>
              <a:rPr lang="id-ID" dirty="0" smtClean="0">
                <a:latin typeface="Calibri" panose="020F0502020204030204" pitchFamily="34" charset="0"/>
              </a:rPr>
              <a:t> </a:t>
            </a:r>
            <a:r>
              <a:rPr lang="en-US" dirty="0" err="1" smtClean="0">
                <a:latin typeface="Calibri" panose="020F0502020204030204" pitchFamily="34" charset="0"/>
              </a:rPr>
              <a:t>elitis</a:t>
            </a:r>
            <a:r>
              <a:rPr lang="en-US" dirty="0" smtClean="0">
                <a:latin typeface="Calibri" panose="020F0502020204030204" pitchFamily="34" charset="0"/>
              </a:rPr>
              <a:t> </a:t>
            </a:r>
            <a:r>
              <a:rPr lang="en-US" dirty="0" err="1">
                <a:latin typeface="Calibri" panose="020F0502020204030204" pitchFamily="34" charset="0"/>
              </a:rPr>
              <a:t>tidak</a:t>
            </a:r>
            <a:r>
              <a:rPr lang="en-US" dirty="0">
                <a:latin typeface="Calibri" panose="020F0502020204030204" pitchFamily="34" charset="0"/>
              </a:rPr>
              <a:t> </a:t>
            </a:r>
            <a:r>
              <a:rPr lang="en-US" dirty="0" err="1">
                <a:latin typeface="Calibri" panose="020F0502020204030204" pitchFamily="34" charset="0"/>
              </a:rPr>
              <a:t>kohesif</a:t>
            </a:r>
            <a:r>
              <a:rPr lang="en-US" dirty="0">
                <a:latin typeface="Calibri" panose="020F0502020204030204" pitchFamily="34" charset="0"/>
              </a:rPr>
              <a:t> (</a:t>
            </a:r>
            <a:r>
              <a:rPr lang="en-US" dirty="0" err="1">
                <a:latin typeface="Calibri" panose="020F0502020204030204" pitchFamily="34" charset="0"/>
              </a:rPr>
              <a:t>menyatu</a:t>
            </a:r>
            <a:r>
              <a:rPr lang="en-US" dirty="0">
                <a:latin typeface="Calibri" panose="020F0502020204030204" pitchFamily="34" charset="0"/>
              </a:rPr>
              <a:t>/</a:t>
            </a:r>
            <a:r>
              <a:rPr lang="en-US" dirty="0" err="1">
                <a:latin typeface="Calibri" panose="020F0502020204030204" pitchFamily="34" charset="0"/>
              </a:rPr>
              <a:t>kompak</a:t>
            </a:r>
            <a:r>
              <a:rPr lang="en-US" dirty="0" smtClean="0">
                <a:latin typeface="Calibri" panose="020F0502020204030204" pitchFamily="34" charset="0"/>
              </a:rPr>
              <a:t>)</a:t>
            </a:r>
            <a:r>
              <a:rPr lang="id-ID" dirty="0" smtClean="0">
                <a:latin typeface="Calibri" panose="020F0502020204030204" pitchFamily="34" charset="0"/>
              </a:rPr>
              <a:t>, </a:t>
            </a:r>
            <a:r>
              <a:rPr lang="en-US" dirty="0">
                <a:latin typeface="Calibri" panose="020F0502020204030204" pitchFamily="34" charset="0"/>
              </a:rPr>
              <a:t>Dahl (1958, </a:t>
            </a:r>
            <a:r>
              <a:rPr lang="en-US" dirty="0" err="1">
                <a:latin typeface="Calibri" panose="020F0502020204030204" pitchFamily="34" charset="0"/>
              </a:rPr>
              <a:t>dalam</a:t>
            </a:r>
            <a:r>
              <a:rPr lang="en-US" dirty="0">
                <a:latin typeface="Calibri" panose="020F0502020204030204" pitchFamily="34" charset="0"/>
              </a:rPr>
              <a:t> Evan, 2006: 45) </a:t>
            </a:r>
            <a:r>
              <a:rPr lang="en-US" dirty="0" err="1">
                <a:latin typeface="Calibri" panose="020F0502020204030204" pitchFamily="34" charset="0"/>
              </a:rPr>
              <a:t>berpendapat</a:t>
            </a:r>
            <a:r>
              <a:rPr lang="en-US" dirty="0">
                <a:latin typeface="Calibri" panose="020F0502020204030204" pitchFamily="34" charset="0"/>
              </a:rPr>
              <a:t> </a:t>
            </a:r>
            <a:r>
              <a:rPr lang="en-US" dirty="0" err="1">
                <a:latin typeface="Calibri" panose="020F0502020204030204" pitchFamily="34" charset="0"/>
              </a:rPr>
              <a:t>bahwa</a:t>
            </a:r>
            <a:r>
              <a:rPr lang="en-US" dirty="0">
                <a:latin typeface="Calibri" panose="020F0502020204030204" pitchFamily="34" charset="0"/>
              </a:rPr>
              <a:t> </a:t>
            </a:r>
            <a:r>
              <a:rPr lang="en-US" dirty="0" err="1">
                <a:latin typeface="Calibri" panose="020F0502020204030204" pitchFamily="34" charset="0"/>
              </a:rPr>
              <a:t>teori</a:t>
            </a:r>
            <a:r>
              <a:rPr lang="en-US" dirty="0">
                <a:latin typeface="Calibri" panose="020F0502020204030204" pitchFamily="34" charset="0"/>
              </a:rPr>
              <a:t> elite </a:t>
            </a:r>
            <a:r>
              <a:rPr lang="en-US" dirty="0" err="1">
                <a:latin typeface="Calibri" panose="020F0502020204030204" pitchFamily="34" charset="0"/>
              </a:rPr>
              <a:t>sering</a:t>
            </a:r>
            <a:r>
              <a:rPr lang="en-US" dirty="0">
                <a:latin typeface="Calibri" panose="020F0502020204030204" pitchFamily="34" charset="0"/>
              </a:rPr>
              <a:t> </a:t>
            </a:r>
            <a:r>
              <a:rPr lang="en-US" dirty="0" err="1">
                <a:latin typeface="Calibri" panose="020F0502020204030204" pitchFamily="34" charset="0"/>
              </a:rPr>
              <a:t>membuat</a:t>
            </a:r>
            <a:r>
              <a:rPr lang="en-US" dirty="0">
                <a:latin typeface="Calibri" panose="020F0502020204030204" pitchFamily="34" charset="0"/>
              </a:rPr>
              <a:t> </a:t>
            </a:r>
            <a:r>
              <a:rPr lang="en-US" dirty="0" err="1">
                <a:latin typeface="Calibri" panose="020F0502020204030204" pitchFamily="34" charset="0"/>
              </a:rPr>
              <a:t>kesalahan</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menyamakan</a:t>
            </a:r>
            <a:r>
              <a:rPr lang="en-US" dirty="0">
                <a:latin typeface="Calibri" panose="020F0502020204030204" pitchFamily="34" charset="0"/>
              </a:rPr>
              <a:t> </a:t>
            </a:r>
            <a:r>
              <a:rPr lang="en-US" dirty="0" err="1">
                <a:latin typeface="Calibri" panose="020F0502020204030204" pitchFamily="34" charset="0"/>
              </a:rPr>
              <a:t>kapasitas</a:t>
            </a:r>
            <a:r>
              <a:rPr lang="en-US" dirty="0">
                <a:latin typeface="Calibri" panose="020F0502020204030204" pitchFamily="34" charset="0"/>
              </a:rPr>
              <a:t> </a:t>
            </a:r>
            <a:r>
              <a:rPr lang="en-US" dirty="0" err="1">
                <a:latin typeface="Calibri" panose="020F0502020204030204" pitchFamily="34" charset="0"/>
              </a:rPr>
              <a:t>atas</a:t>
            </a:r>
            <a:r>
              <a:rPr lang="en-US" dirty="0">
                <a:latin typeface="Calibri" panose="020F0502020204030204" pitchFamily="34" charset="0"/>
              </a:rPr>
              <a:t> </a:t>
            </a:r>
            <a:r>
              <a:rPr lang="en-US" dirty="0" err="1">
                <a:latin typeface="Calibri" panose="020F0502020204030204" pitchFamily="34" charset="0"/>
              </a:rPr>
              <a:t>kontrol</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kekuatan</a:t>
            </a:r>
            <a:r>
              <a:rPr lang="en-US" dirty="0">
                <a:latin typeface="Calibri" panose="020F0502020204030204" pitchFamily="34" charset="0"/>
              </a:rPr>
              <a:t> </a:t>
            </a:r>
            <a:r>
              <a:rPr lang="en-US" dirty="0" err="1">
                <a:latin typeface="Calibri" panose="020F0502020204030204" pitchFamily="34" charset="0"/>
              </a:rPr>
              <a:t>fasilitatif</a:t>
            </a:r>
            <a:r>
              <a:rPr lang="en-US" dirty="0">
                <a:latin typeface="Calibri" panose="020F0502020204030204" pitchFamily="34" charset="0"/>
              </a:rPr>
              <a:t> (</a:t>
            </a:r>
            <a:r>
              <a:rPr lang="en-US" i="1" dirty="0">
                <a:latin typeface="Calibri" panose="020F0502020204030204" pitchFamily="34" charset="0"/>
              </a:rPr>
              <a:t>facilitative power</a:t>
            </a:r>
            <a:r>
              <a:rPr lang="en-US" dirty="0">
                <a:latin typeface="Calibri" panose="020F0502020204030204" pitchFamily="34" charset="0"/>
              </a:rPr>
              <a:t>). </a:t>
            </a:r>
            <a:r>
              <a:rPr lang="en-US" dirty="0" err="1">
                <a:latin typeface="Calibri" panose="020F0502020204030204" pitchFamily="34" charset="0"/>
              </a:rPr>
              <a:t>Padahal</a:t>
            </a:r>
            <a:r>
              <a:rPr lang="en-US" dirty="0">
                <a:latin typeface="Calibri" panose="020F0502020204030204" pitchFamily="34" charset="0"/>
              </a:rPr>
              <a:t> </a:t>
            </a:r>
            <a:r>
              <a:rPr lang="en-US" dirty="0" err="1">
                <a:latin typeface="Calibri" panose="020F0502020204030204" pitchFamily="34" charset="0"/>
              </a:rPr>
              <a:t>pembentukan</a:t>
            </a:r>
            <a:r>
              <a:rPr lang="en-US" dirty="0">
                <a:latin typeface="Calibri" panose="020F0502020204030204" pitchFamily="34" charset="0"/>
              </a:rPr>
              <a:t> elite </a:t>
            </a:r>
            <a:r>
              <a:rPr lang="en-US" dirty="0" err="1">
                <a:latin typeface="Calibri" panose="020F0502020204030204" pitchFamily="34" charset="0"/>
              </a:rPr>
              <a:t>penguasa</a:t>
            </a:r>
            <a:r>
              <a:rPr lang="en-US" dirty="0">
                <a:latin typeface="Calibri" panose="020F0502020204030204" pitchFamily="34" charset="0"/>
              </a:rPr>
              <a:t> (</a:t>
            </a:r>
            <a:r>
              <a:rPr lang="en-US" i="1" dirty="0">
                <a:latin typeface="Calibri" panose="020F0502020204030204" pitchFamily="34" charset="0"/>
              </a:rPr>
              <a:t>a ruling elite</a:t>
            </a:r>
            <a:r>
              <a:rPr lang="en-US" dirty="0">
                <a:latin typeface="Calibri" panose="020F0502020204030204" pitchFamily="34" charset="0"/>
              </a:rPr>
              <a:t>) </a:t>
            </a:r>
            <a:r>
              <a:rPr lang="en-US" dirty="0" err="1">
                <a:latin typeface="Calibri" panose="020F0502020204030204" pitchFamily="34" charset="0"/>
              </a:rPr>
              <a:t>tidak</a:t>
            </a:r>
            <a:r>
              <a:rPr lang="en-US" dirty="0">
                <a:latin typeface="Calibri" panose="020F0502020204030204" pitchFamily="34" charset="0"/>
              </a:rPr>
              <a:t> </a:t>
            </a:r>
            <a:r>
              <a:rPr lang="en-US" dirty="0" err="1">
                <a:latin typeface="Calibri" panose="020F0502020204030204" pitchFamily="34" charset="0"/>
              </a:rPr>
              <a:t>hanya</a:t>
            </a:r>
            <a:r>
              <a:rPr lang="en-US" dirty="0">
                <a:latin typeface="Calibri" panose="020F0502020204030204" pitchFamily="34" charset="0"/>
              </a:rPr>
              <a:t> </a:t>
            </a:r>
            <a:r>
              <a:rPr lang="en-US" dirty="0" err="1">
                <a:latin typeface="Calibri" panose="020F0502020204030204" pitchFamily="34" charset="0"/>
              </a:rPr>
              <a:t>menuntut</a:t>
            </a:r>
            <a:r>
              <a:rPr lang="en-US" dirty="0">
                <a:latin typeface="Calibri" panose="020F0502020204030204" pitchFamily="34" charset="0"/>
              </a:rPr>
              <a:t> </a:t>
            </a:r>
            <a:r>
              <a:rPr lang="en-US" dirty="0" err="1">
                <a:latin typeface="Calibri" panose="020F0502020204030204" pitchFamily="34" charset="0"/>
              </a:rPr>
              <a:t>kontrol</a:t>
            </a:r>
            <a:r>
              <a:rPr lang="en-US" dirty="0">
                <a:latin typeface="Calibri" panose="020F0502020204030204" pitchFamily="34" charset="0"/>
              </a:rPr>
              <a:t> </a:t>
            </a:r>
            <a:r>
              <a:rPr lang="en-US" dirty="0" err="1">
                <a:latin typeface="Calibri" panose="020F0502020204030204" pitchFamily="34" charset="0"/>
              </a:rPr>
              <a:t>atas</a:t>
            </a:r>
            <a:r>
              <a:rPr lang="en-US" dirty="0">
                <a:latin typeface="Calibri" panose="020F0502020204030204" pitchFamily="34" charset="0"/>
              </a:rPr>
              <a:t> </a:t>
            </a:r>
            <a:r>
              <a:rPr lang="en-US" dirty="0" err="1">
                <a:latin typeface="Calibri" panose="020F0502020204030204" pitchFamily="34" charset="0"/>
              </a:rPr>
              <a:t>sumber</a:t>
            </a:r>
            <a:r>
              <a:rPr lang="en-US" dirty="0">
                <a:latin typeface="Calibri" panose="020F0502020204030204" pitchFamily="34" charset="0"/>
              </a:rPr>
              <a:t> </a:t>
            </a:r>
            <a:r>
              <a:rPr lang="en-US" dirty="0" err="1">
                <a:latin typeface="Calibri" panose="020F0502020204030204" pitchFamily="34" charset="0"/>
              </a:rPr>
              <a:t>daya</a:t>
            </a:r>
            <a:r>
              <a:rPr lang="en-US" dirty="0">
                <a:latin typeface="Calibri" panose="020F0502020204030204" pitchFamily="34" charset="0"/>
              </a:rPr>
              <a:t> yang </a:t>
            </a:r>
            <a:r>
              <a:rPr lang="en-US" dirty="0" err="1">
                <a:latin typeface="Calibri" panose="020F0502020204030204" pitchFamily="34" charset="0"/>
              </a:rPr>
              <a:t>penting</a:t>
            </a:r>
            <a:r>
              <a:rPr lang="en-US" dirty="0">
                <a:latin typeface="Calibri" panose="020F0502020204030204" pitchFamily="34" charset="0"/>
              </a:rPr>
              <a:t> </a:t>
            </a:r>
            <a:r>
              <a:rPr lang="en-US" dirty="0" err="1">
                <a:latin typeface="Calibri" panose="020F0502020204030204" pitchFamily="34" charset="0"/>
              </a:rPr>
              <a:t>tetapi</a:t>
            </a:r>
            <a:r>
              <a:rPr lang="en-US" dirty="0">
                <a:latin typeface="Calibri" panose="020F0502020204030204" pitchFamily="34" charset="0"/>
              </a:rPr>
              <a:t> </a:t>
            </a:r>
            <a:r>
              <a:rPr lang="en-US" dirty="0" err="1">
                <a:latin typeface="Calibri" panose="020F0502020204030204" pitchFamily="34" charset="0"/>
              </a:rPr>
              <a:t>juga</a:t>
            </a:r>
            <a:r>
              <a:rPr lang="en-US" dirty="0">
                <a:latin typeface="Calibri" panose="020F0502020204030204" pitchFamily="34" charset="0"/>
              </a:rPr>
              <a:t> </a:t>
            </a:r>
            <a:r>
              <a:rPr lang="en-US" dirty="0" err="1">
                <a:latin typeface="Calibri" panose="020F0502020204030204" pitchFamily="34" charset="0"/>
              </a:rPr>
              <a:t>pembentukan</a:t>
            </a:r>
            <a:r>
              <a:rPr lang="en-US" dirty="0">
                <a:latin typeface="Calibri" panose="020F0502020204030204" pitchFamily="34" charset="0"/>
              </a:rPr>
              <a:t> </a:t>
            </a:r>
            <a:r>
              <a:rPr lang="en-US" dirty="0" err="1">
                <a:latin typeface="Calibri" panose="020F0502020204030204" pitchFamily="34" charset="0"/>
              </a:rPr>
              <a:t>persatuan</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kohesifitas</a:t>
            </a:r>
            <a:r>
              <a:rPr lang="en-US" dirty="0">
                <a:latin typeface="Calibri" panose="020F0502020204030204" pitchFamily="34" charset="0"/>
              </a:rPr>
              <a:t> </a:t>
            </a:r>
            <a:r>
              <a:rPr lang="en-US" dirty="0" err="1" smtClean="0">
                <a:latin typeface="Calibri" panose="020F0502020204030204" pitchFamily="34" charset="0"/>
              </a:rPr>
              <a:t>para</a:t>
            </a:r>
            <a:r>
              <a:rPr lang="en-US" dirty="0" smtClean="0">
                <a:latin typeface="Calibri" panose="020F0502020204030204" pitchFamily="34" charset="0"/>
              </a:rPr>
              <a:t> </a:t>
            </a:r>
            <a:r>
              <a:rPr lang="en-US" dirty="0" err="1">
                <a:latin typeface="Calibri" panose="020F0502020204030204" pitchFamily="34" charset="0"/>
              </a:rPr>
              <a:t>anggotanya</a:t>
            </a:r>
            <a:r>
              <a:rPr lang="en-US" dirty="0">
                <a:latin typeface="Calibri" panose="020F0502020204030204" pitchFamily="34" charset="0"/>
              </a:rPr>
              <a:t>. </a:t>
            </a:r>
            <a:endParaRPr lang="id-ID" dirty="0" smtClean="0">
              <a:latin typeface="Calibri" panose="020F0502020204030204" pitchFamily="34" charset="0"/>
            </a:endParaRPr>
          </a:p>
          <a:p>
            <a:pPr algn="just"/>
            <a:r>
              <a:rPr lang="en-US" dirty="0" err="1">
                <a:latin typeface="Calibri" panose="020F0502020204030204" pitchFamily="34" charset="0"/>
              </a:rPr>
              <a:t>Selain</a:t>
            </a:r>
            <a:r>
              <a:rPr lang="en-US" dirty="0">
                <a:latin typeface="Calibri" panose="020F0502020204030204" pitchFamily="34" charset="0"/>
              </a:rPr>
              <a:t> </a:t>
            </a:r>
            <a:r>
              <a:rPr lang="en-US" dirty="0" err="1">
                <a:latin typeface="Calibri" panose="020F0502020204030204" pitchFamily="34" charset="0"/>
              </a:rPr>
              <a:t>itu</a:t>
            </a:r>
            <a:r>
              <a:rPr lang="en-US" dirty="0">
                <a:latin typeface="Calibri" panose="020F0502020204030204" pitchFamily="34" charset="0"/>
              </a:rPr>
              <a:t>, </a:t>
            </a:r>
            <a:r>
              <a:rPr lang="en-US" dirty="0" err="1">
                <a:latin typeface="Calibri" panose="020F0502020204030204" pitchFamily="34" charset="0"/>
              </a:rPr>
              <a:t>konsepsi</a:t>
            </a:r>
            <a:r>
              <a:rPr lang="en-US" dirty="0">
                <a:latin typeface="Calibri" panose="020F0502020204030204" pitchFamily="34" charset="0"/>
              </a:rPr>
              <a:t> </a:t>
            </a:r>
            <a:r>
              <a:rPr lang="en-US" dirty="0" err="1">
                <a:latin typeface="Calibri" panose="020F0502020204030204" pitchFamily="34" charset="0"/>
              </a:rPr>
              <a:t>elitis</a:t>
            </a:r>
            <a:r>
              <a:rPr lang="en-US" dirty="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para</a:t>
            </a:r>
            <a:r>
              <a:rPr lang="en-US" dirty="0">
                <a:latin typeface="Calibri" panose="020F0502020204030204" pitchFamily="34" charset="0"/>
              </a:rPr>
              <a:t> </a:t>
            </a:r>
            <a:r>
              <a:rPr lang="en-US" dirty="0" err="1">
                <a:latin typeface="Calibri" panose="020F0502020204030204" pitchFamily="34" charset="0"/>
              </a:rPr>
              <a:t>pengkritiknya</a:t>
            </a:r>
            <a:r>
              <a:rPr lang="en-US" dirty="0">
                <a:latin typeface="Calibri" panose="020F0502020204030204" pitchFamily="34" charset="0"/>
              </a:rPr>
              <a:t> </a:t>
            </a:r>
            <a:r>
              <a:rPr lang="en-US" dirty="0" err="1">
                <a:latin typeface="Calibri" panose="020F0502020204030204" pitchFamily="34" charset="0"/>
              </a:rPr>
              <a:t>juga</a:t>
            </a:r>
            <a:r>
              <a:rPr lang="en-US" dirty="0">
                <a:latin typeface="Calibri" panose="020F0502020204030204" pitchFamily="34" charset="0"/>
              </a:rPr>
              <a:t> </a:t>
            </a:r>
            <a:r>
              <a:rPr lang="en-US" dirty="0" err="1">
                <a:latin typeface="Calibri" panose="020F0502020204030204" pitchFamily="34" charset="0"/>
              </a:rPr>
              <a:t>dipandang</a:t>
            </a:r>
            <a:r>
              <a:rPr lang="en-US" dirty="0">
                <a:latin typeface="Calibri" panose="020F0502020204030204" pitchFamily="34" charset="0"/>
              </a:rPr>
              <a:t> </a:t>
            </a:r>
            <a:r>
              <a:rPr lang="en-US" dirty="0" err="1">
                <a:latin typeface="Calibri" panose="020F0502020204030204" pitchFamily="34" charset="0"/>
              </a:rPr>
              <a:t>terlalu</a:t>
            </a:r>
            <a:r>
              <a:rPr lang="en-US" dirty="0">
                <a:latin typeface="Calibri" panose="020F0502020204030204" pitchFamily="34" charset="0"/>
              </a:rPr>
              <a:t> men-</a:t>
            </a:r>
            <a:r>
              <a:rPr lang="en-US" dirty="0" err="1">
                <a:latin typeface="Calibri" panose="020F0502020204030204" pitchFamily="34" charset="0"/>
              </a:rPr>
              <a:t>generalisasi</a:t>
            </a:r>
            <a:r>
              <a:rPr lang="en-US" dirty="0">
                <a:latin typeface="Calibri" panose="020F0502020204030204" pitchFamily="34" charset="0"/>
              </a:rPr>
              <a:t> </a:t>
            </a:r>
            <a:r>
              <a:rPr lang="en-US" dirty="0" err="1">
                <a:latin typeface="Calibri" panose="020F0502020204030204" pitchFamily="34" charset="0"/>
              </a:rPr>
              <a:t>terhadap</a:t>
            </a:r>
            <a:r>
              <a:rPr lang="en-US" dirty="0">
                <a:latin typeface="Calibri" panose="020F0502020204030204" pitchFamily="34" charset="0"/>
              </a:rPr>
              <a:t> </a:t>
            </a:r>
            <a:r>
              <a:rPr lang="en-US" dirty="0" err="1">
                <a:latin typeface="Calibri" panose="020F0502020204030204" pitchFamily="34" charset="0"/>
              </a:rPr>
              <a:t>kekuatan-kekuatan</a:t>
            </a:r>
            <a:r>
              <a:rPr lang="en-US" dirty="0">
                <a:latin typeface="Calibri" panose="020F0502020204030204" pitchFamily="34" charset="0"/>
              </a:rPr>
              <a:t> (</a:t>
            </a:r>
            <a:r>
              <a:rPr lang="en-US" i="1" dirty="0">
                <a:latin typeface="Calibri" panose="020F0502020204030204" pitchFamily="34" charset="0"/>
              </a:rPr>
              <a:t>forces</a:t>
            </a:r>
            <a:r>
              <a:rPr lang="en-US" dirty="0">
                <a:latin typeface="Calibri" panose="020F0502020204030204" pitchFamily="34" charset="0"/>
              </a:rPr>
              <a:t>) yang </a:t>
            </a:r>
            <a:r>
              <a:rPr lang="en-US" dirty="0" err="1">
                <a:latin typeface="Calibri" panose="020F0502020204030204" pitchFamily="34" charset="0"/>
              </a:rPr>
              <a:t>mendorong</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r>
              <a:rPr lang="en-US" dirty="0" err="1">
                <a:latin typeface="Calibri" panose="020F0502020204030204" pitchFamily="34" charset="0"/>
              </a:rPr>
              <a:t>Seolah-olah</a:t>
            </a:r>
            <a:r>
              <a:rPr lang="en-US" dirty="0">
                <a:latin typeface="Calibri" panose="020F0502020204030204" pitchFamily="34" charset="0"/>
              </a:rPr>
              <a:t> </a:t>
            </a:r>
            <a:r>
              <a:rPr lang="en-US" dirty="0" err="1">
                <a:latin typeface="Calibri" panose="020F0502020204030204" pitchFamily="34" charset="0"/>
              </a:rPr>
              <a:t>semua</a:t>
            </a:r>
            <a:r>
              <a:rPr lang="en-US" dirty="0">
                <a:latin typeface="Calibri" panose="020F0502020204030204" pitchFamily="34" charset="0"/>
              </a:rPr>
              <a:t> elite </a:t>
            </a:r>
            <a:r>
              <a:rPr lang="en-US" dirty="0" err="1" smtClean="0">
                <a:latin typeface="Calibri" panose="020F0502020204030204" pitchFamily="34" charset="0"/>
              </a:rPr>
              <a:t>politik</a:t>
            </a:r>
            <a:r>
              <a:rPr lang="id-ID" dirty="0" smtClean="0">
                <a:latin typeface="Calibri" panose="020F0502020204030204" pitchFamily="34" charset="0"/>
              </a:rPr>
              <a:t> </a:t>
            </a:r>
            <a:r>
              <a:rPr lang="en-US" dirty="0" smtClean="0">
                <a:latin typeface="Calibri" panose="020F0502020204030204" pitchFamily="34" charset="0"/>
              </a:rPr>
              <a:t>yang </a:t>
            </a:r>
            <a:r>
              <a:rPr lang="en-US" dirty="0" err="1">
                <a:latin typeface="Calibri" panose="020F0502020204030204" pitchFamily="34" charset="0"/>
              </a:rPr>
              <a:t>berkuasa</a:t>
            </a:r>
            <a:r>
              <a:rPr lang="en-US" dirty="0">
                <a:latin typeface="Calibri" panose="020F0502020204030204" pitchFamily="34" charset="0"/>
              </a:rPr>
              <a:t> </a:t>
            </a:r>
            <a:r>
              <a:rPr lang="en-US" dirty="0" err="1">
                <a:latin typeface="Calibri" panose="020F0502020204030204" pitchFamily="34" charset="0"/>
              </a:rPr>
              <a:t>akan</a:t>
            </a:r>
            <a:r>
              <a:rPr lang="en-US" dirty="0">
                <a:latin typeface="Calibri" panose="020F0502020204030204" pitchFamily="34" charset="0"/>
              </a:rPr>
              <a:t> </a:t>
            </a:r>
            <a:r>
              <a:rPr lang="en-US" dirty="0" err="1">
                <a:latin typeface="Calibri" panose="020F0502020204030204" pitchFamily="34" charset="0"/>
              </a:rPr>
              <a:t>selalu</a:t>
            </a:r>
            <a:r>
              <a:rPr lang="en-US" dirty="0">
                <a:latin typeface="Calibri" panose="020F0502020204030204" pitchFamily="34" charset="0"/>
              </a:rPr>
              <a:t> </a:t>
            </a:r>
            <a:r>
              <a:rPr lang="en-US" dirty="0" err="1">
                <a:latin typeface="Calibri" panose="020F0502020204030204" pitchFamily="34" charset="0"/>
              </a:rPr>
              <a:t>membuat</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yang </a:t>
            </a:r>
            <a:r>
              <a:rPr lang="en-US" dirty="0" smtClean="0">
                <a:latin typeface="Calibri" panose="020F0502020204030204" pitchFamily="34" charset="0"/>
              </a:rPr>
              <a:t>me</a:t>
            </a:r>
            <a:r>
              <a:rPr lang="id-ID" dirty="0" smtClean="0">
                <a:latin typeface="Calibri" panose="020F0502020204030204" pitchFamily="34" charset="0"/>
              </a:rPr>
              <a:t>mperkuat </a:t>
            </a:r>
            <a:r>
              <a:rPr lang="en-US" dirty="0" err="1" smtClean="0">
                <a:latin typeface="Calibri" panose="020F0502020204030204" pitchFamily="34" charset="0"/>
              </a:rPr>
              <a:t>kepentingan</a:t>
            </a:r>
            <a:r>
              <a:rPr lang="en-US" dirty="0" smtClean="0">
                <a:latin typeface="Calibri" panose="020F0502020204030204" pitchFamily="34" charset="0"/>
              </a:rPr>
              <a:t> </a:t>
            </a:r>
            <a:r>
              <a:rPr lang="en-US" dirty="0" err="1" smtClean="0">
                <a:latin typeface="Calibri" panose="020F0502020204030204" pitchFamily="34" charset="0"/>
              </a:rPr>
              <a:t>mereka</a:t>
            </a:r>
            <a:r>
              <a:rPr lang="id-ID" dirty="0" smtClean="0">
                <a:latin typeface="Calibri" panose="020F0502020204030204" pitchFamily="34" charset="0"/>
              </a:rPr>
              <a:t> belaka</a:t>
            </a:r>
            <a:r>
              <a:rPr lang="en-US" dirty="0" smtClean="0">
                <a:latin typeface="Calibri" panose="020F0502020204030204" pitchFamily="34" charset="0"/>
              </a:rPr>
              <a:t>. </a:t>
            </a:r>
            <a:r>
              <a:rPr lang="en-US" dirty="0" err="1" smtClean="0">
                <a:latin typeface="Calibri" panose="020F0502020204030204" pitchFamily="34" charset="0"/>
              </a:rPr>
              <a:t>Padahal</a:t>
            </a:r>
            <a:r>
              <a:rPr lang="en-US" dirty="0" smtClean="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smtClean="0">
                <a:latin typeface="Calibri" panose="020F0502020204030204" pitchFamily="34" charset="0"/>
              </a:rPr>
              <a:t>kondisi</a:t>
            </a:r>
            <a:r>
              <a:rPr lang="id-ID" dirty="0" smtClean="0">
                <a:latin typeface="Calibri" panose="020F0502020204030204" pitchFamily="34" charset="0"/>
              </a:rPr>
              <a:t> </a:t>
            </a:r>
            <a:r>
              <a:rPr lang="en-US" dirty="0" err="1" smtClean="0">
                <a:latin typeface="Calibri" panose="020F0502020204030204" pitchFamily="34" charset="0"/>
              </a:rPr>
              <a:t>tertentu</a:t>
            </a:r>
            <a:r>
              <a:rPr lang="id-ID" dirty="0" smtClean="0">
                <a:latin typeface="Calibri" panose="020F0502020204030204" pitchFamily="34" charset="0"/>
              </a:rPr>
              <a:t>,</a:t>
            </a:r>
            <a:r>
              <a:rPr lang="en-US" dirty="0" smtClean="0">
                <a:latin typeface="Calibri" panose="020F0502020204030204" pitchFamily="34" charset="0"/>
              </a:rPr>
              <a:t> </a:t>
            </a:r>
            <a:r>
              <a:rPr lang="en-US" dirty="0" err="1" smtClean="0">
                <a:latin typeface="Calibri" panose="020F0502020204030204" pitchFamily="34" charset="0"/>
              </a:rPr>
              <a:t>ada</a:t>
            </a:r>
            <a:r>
              <a:rPr lang="en-US" dirty="0" smtClean="0">
                <a:latin typeface="Calibri" panose="020F0502020204030204" pitchFamily="34" charset="0"/>
              </a:rPr>
              <a:t> </a:t>
            </a:r>
            <a:r>
              <a:rPr lang="en-US" dirty="0" err="1">
                <a:latin typeface="Calibri" panose="020F0502020204030204" pitchFamily="34" charset="0"/>
              </a:rPr>
              <a:t>situasi</a:t>
            </a:r>
            <a:r>
              <a:rPr lang="en-US" dirty="0">
                <a:latin typeface="Calibri" panose="020F0502020204030204" pitchFamily="34" charset="0"/>
              </a:rPr>
              <a:t> di </a:t>
            </a:r>
            <a:r>
              <a:rPr lang="en-US" dirty="0" err="1">
                <a:latin typeface="Calibri" panose="020F0502020204030204" pitchFamily="34" charset="0"/>
              </a:rPr>
              <a:t>mana</a:t>
            </a:r>
            <a:r>
              <a:rPr lang="en-US" dirty="0">
                <a:latin typeface="Calibri" panose="020F0502020204030204" pitchFamily="34" charset="0"/>
              </a:rPr>
              <a:t> </a:t>
            </a:r>
            <a:r>
              <a:rPr lang="en-US" dirty="0" err="1">
                <a:latin typeface="Calibri" panose="020F0502020204030204" pitchFamily="34" charset="0"/>
              </a:rPr>
              <a:t>seorang</a:t>
            </a:r>
            <a:r>
              <a:rPr lang="en-US" dirty="0">
                <a:latin typeface="Calibri" panose="020F0502020204030204" pitchFamily="34" charset="0"/>
              </a:rPr>
              <a:t> </a:t>
            </a:r>
            <a:r>
              <a:rPr lang="en-US" dirty="0" err="1">
                <a:latin typeface="Calibri" panose="020F0502020204030204" pitchFamily="34" charset="0"/>
              </a:rPr>
              <a:t>politisi</a:t>
            </a:r>
            <a:r>
              <a:rPr lang="en-US" dirty="0">
                <a:latin typeface="Calibri" panose="020F0502020204030204" pitchFamily="34" charset="0"/>
              </a:rPr>
              <a:t> </a:t>
            </a:r>
            <a:r>
              <a:rPr lang="en-US" dirty="0" err="1">
                <a:latin typeface="Calibri" panose="020F0502020204030204" pitchFamily="34" charset="0"/>
              </a:rPr>
              <a:t>akan</a:t>
            </a:r>
            <a:r>
              <a:rPr lang="en-US" dirty="0">
                <a:latin typeface="Calibri" panose="020F0502020204030204" pitchFamily="34" charset="0"/>
              </a:rPr>
              <a:t> </a:t>
            </a:r>
            <a:r>
              <a:rPr lang="en-US" dirty="0" err="1">
                <a:latin typeface="Calibri" panose="020F0502020204030204" pitchFamily="34" charset="0"/>
              </a:rPr>
              <a:t>didorong</a:t>
            </a:r>
            <a:r>
              <a:rPr lang="en-US" dirty="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kekuatan</a:t>
            </a:r>
            <a:r>
              <a:rPr lang="en-US" dirty="0">
                <a:latin typeface="Calibri" panose="020F0502020204030204" pitchFamily="34" charset="0"/>
              </a:rPr>
              <a:t> lain –</a:t>
            </a:r>
            <a:r>
              <a:rPr lang="en-US" dirty="0" err="1">
                <a:latin typeface="Calibri" panose="020F0502020204030204" pitchFamily="34" charset="0"/>
              </a:rPr>
              <a:t>seperti</a:t>
            </a:r>
            <a:r>
              <a:rPr lang="en-US" dirty="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 </a:t>
            </a:r>
            <a:r>
              <a:rPr lang="en-US" dirty="0" err="1">
                <a:latin typeface="Calibri" panose="020F0502020204030204" pitchFamily="34" charset="0"/>
              </a:rPr>
              <a:t>murni</a:t>
            </a:r>
            <a:r>
              <a:rPr lang="en-US" dirty="0">
                <a:latin typeface="Calibri" panose="020F0502020204030204" pitchFamily="34" charset="0"/>
              </a:rPr>
              <a:t> (</a:t>
            </a:r>
            <a:r>
              <a:rPr lang="en-US" i="1" dirty="0">
                <a:latin typeface="Calibri" panose="020F0502020204030204" pitchFamily="34" charset="0"/>
              </a:rPr>
              <a:t>pure politics</a:t>
            </a:r>
            <a:r>
              <a:rPr lang="en-US" dirty="0">
                <a:latin typeface="Calibri" panose="020F0502020204030204" pitchFamily="34" charset="0"/>
              </a:rPr>
              <a:t>) yang </a:t>
            </a:r>
            <a:r>
              <a:rPr lang="en-US" dirty="0" err="1">
                <a:latin typeface="Calibri" panose="020F0502020204030204" pitchFamily="34" charset="0"/>
              </a:rPr>
              <a:t>datang</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kekuatan</a:t>
            </a:r>
            <a:r>
              <a:rPr lang="en-US" dirty="0">
                <a:latin typeface="Calibri" panose="020F0502020204030204" pitchFamily="34" charset="0"/>
              </a:rPr>
              <a:t> </a:t>
            </a:r>
            <a:r>
              <a:rPr lang="en-US" dirty="0" err="1">
                <a:latin typeface="Calibri" panose="020F0502020204030204" pitchFamily="34" charset="0"/>
              </a:rPr>
              <a:t>akar</a:t>
            </a:r>
            <a:r>
              <a:rPr lang="en-US" dirty="0">
                <a:latin typeface="Calibri" panose="020F0502020204030204" pitchFamily="34" charset="0"/>
              </a:rPr>
              <a:t> </a:t>
            </a:r>
            <a:r>
              <a:rPr lang="en-US" dirty="0" err="1">
                <a:latin typeface="Calibri" panose="020F0502020204030204" pitchFamily="34" charset="0"/>
              </a:rPr>
              <a:t>rumput</a:t>
            </a:r>
            <a:r>
              <a:rPr lang="en-US" dirty="0">
                <a:latin typeface="Calibri" panose="020F0502020204030204" pitchFamily="34" charset="0"/>
              </a:rPr>
              <a:t> (</a:t>
            </a:r>
            <a:r>
              <a:rPr lang="en-US" i="1" dirty="0" err="1">
                <a:latin typeface="Calibri" panose="020F0502020204030204" pitchFamily="34" charset="0"/>
              </a:rPr>
              <a:t>grassroot</a:t>
            </a:r>
            <a:r>
              <a:rPr lang="en-US" dirty="0">
                <a:latin typeface="Calibri" panose="020F0502020204030204" pitchFamily="34" charset="0"/>
              </a:rPr>
              <a:t>)– yang </a:t>
            </a:r>
            <a:r>
              <a:rPr lang="en-US" dirty="0" err="1">
                <a:latin typeface="Calibri" panose="020F0502020204030204" pitchFamily="34" charset="0"/>
              </a:rPr>
              <a:t>menghendaki</a:t>
            </a:r>
            <a:r>
              <a:rPr lang="en-US" dirty="0">
                <a:latin typeface="Calibri" panose="020F0502020204030204" pitchFamily="34" charset="0"/>
              </a:rPr>
              <a:t>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harus</a:t>
            </a:r>
            <a:r>
              <a:rPr lang="en-US" dirty="0">
                <a:latin typeface="Calibri" panose="020F0502020204030204" pitchFamily="34" charset="0"/>
              </a:rPr>
              <a:t> </a:t>
            </a:r>
            <a:r>
              <a:rPr lang="en-US" dirty="0" err="1">
                <a:latin typeface="Calibri" panose="020F0502020204030204" pitchFamily="34" charset="0"/>
              </a:rPr>
              <a:t>membuat</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sesuai</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preferensi</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r>
              <a:rPr lang="en-US" dirty="0" err="1">
                <a:latin typeface="Calibri" panose="020F0502020204030204" pitchFamily="34" charset="0"/>
              </a:rPr>
              <a:t>jika</a:t>
            </a:r>
            <a:r>
              <a:rPr lang="en-US" dirty="0">
                <a:latin typeface="Calibri" panose="020F0502020204030204" pitchFamily="34" charset="0"/>
              </a:rPr>
              <a:t> </a:t>
            </a:r>
            <a:r>
              <a:rPr lang="en-US" dirty="0" err="1">
                <a:latin typeface="Calibri" panose="020F0502020204030204" pitchFamily="34" charset="0"/>
              </a:rPr>
              <a:t>posisi</a:t>
            </a:r>
            <a:r>
              <a:rPr lang="en-US" dirty="0">
                <a:latin typeface="Calibri" panose="020F0502020204030204" pitchFamily="34" charset="0"/>
              </a:rPr>
              <a:t> yang </a:t>
            </a:r>
            <a:r>
              <a:rPr lang="en-US" dirty="0" err="1">
                <a:latin typeface="Calibri" panose="020F0502020204030204" pitchFamily="34" charset="0"/>
              </a:rPr>
              <a:t>berbeda</a:t>
            </a:r>
            <a:r>
              <a:rPr lang="en-US" dirty="0">
                <a:latin typeface="Calibri" panose="020F0502020204030204" pitchFamily="34" charset="0"/>
              </a:rPr>
              <a:t> </a:t>
            </a:r>
            <a:r>
              <a:rPr lang="en-US" dirty="0" err="1">
                <a:latin typeface="Calibri" panose="020F0502020204030204" pitchFamily="34" charset="0"/>
              </a:rPr>
              <a:t>mampu</a:t>
            </a:r>
            <a:r>
              <a:rPr lang="en-US" dirty="0">
                <a:latin typeface="Calibri" panose="020F0502020204030204" pitchFamily="34" charset="0"/>
              </a:rPr>
              <a:t> </a:t>
            </a:r>
            <a:r>
              <a:rPr lang="en-US" dirty="0" err="1">
                <a:latin typeface="Calibri" panose="020F0502020204030204" pitchFamily="34" charset="0"/>
              </a:rPr>
              <a:t>menjatuhkan</a:t>
            </a:r>
            <a:r>
              <a:rPr lang="en-US" dirty="0">
                <a:latin typeface="Calibri" panose="020F0502020204030204" pitchFamily="34" charset="0"/>
              </a:rPr>
              <a:t>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tampuk</a:t>
            </a:r>
            <a:r>
              <a:rPr lang="en-US" dirty="0">
                <a:latin typeface="Calibri" panose="020F0502020204030204" pitchFamily="34" charset="0"/>
              </a:rPr>
              <a:t> </a:t>
            </a:r>
            <a:r>
              <a:rPr lang="en-US" dirty="0" err="1" smtClean="0">
                <a:latin typeface="Calibri" panose="020F0502020204030204" pitchFamily="34" charset="0"/>
              </a:rPr>
              <a:t>kekuasaan</a:t>
            </a:r>
            <a:r>
              <a:rPr lang="id-ID" dirty="0" smtClean="0">
                <a:latin typeface="Calibri" panose="020F0502020204030204" pitchFamily="34" charset="0"/>
              </a:rPr>
              <a:t>. </a:t>
            </a:r>
            <a:r>
              <a:rPr lang="en-US" dirty="0" err="1">
                <a:latin typeface="Calibri" panose="020F0502020204030204" pitchFamily="34" charset="0"/>
              </a:rPr>
              <a:t>Teori</a:t>
            </a:r>
            <a:r>
              <a:rPr lang="en-US" dirty="0">
                <a:latin typeface="Calibri" panose="020F0502020204030204" pitchFamily="34" charset="0"/>
              </a:rPr>
              <a:t> (</a:t>
            </a:r>
            <a:r>
              <a:rPr lang="en-US" dirty="0" err="1">
                <a:latin typeface="Calibri" panose="020F0502020204030204" pitchFamily="34" charset="0"/>
              </a:rPr>
              <a:t>pendekatan</a:t>
            </a:r>
            <a:r>
              <a:rPr lang="en-US" dirty="0">
                <a:latin typeface="Calibri" panose="020F0502020204030204" pitchFamily="34" charset="0"/>
              </a:rPr>
              <a:t>) </a:t>
            </a:r>
            <a:r>
              <a:rPr lang="en-US" dirty="0" err="1">
                <a:latin typeface="Calibri" panose="020F0502020204030204" pitchFamily="34" charset="0"/>
              </a:rPr>
              <a:t>elitis</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kasus</a:t>
            </a:r>
            <a:r>
              <a:rPr lang="en-US" dirty="0">
                <a:latin typeface="Calibri" panose="020F0502020204030204" pitchFamily="34" charset="0"/>
              </a:rPr>
              <a:t> </a:t>
            </a:r>
            <a:r>
              <a:rPr lang="en-US" dirty="0" err="1">
                <a:latin typeface="Calibri" panose="020F0502020204030204" pitchFamily="34" charset="0"/>
              </a:rPr>
              <a:t>seperti</a:t>
            </a:r>
            <a:r>
              <a:rPr lang="en-US" dirty="0">
                <a:latin typeface="Calibri" panose="020F0502020204030204" pitchFamily="34" charset="0"/>
              </a:rPr>
              <a:t>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telah</a:t>
            </a:r>
            <a:r>
              <a:rPr lang="en-US" dirty="0">
                <a:latin typeface="Calibri" panose="020F0502020204030204" pitchFamily="34" charset="0"/>
              </a:rPr>
              <a:t> </a:t>
            </a:r>
            <a:r>
              <a:rPr lang="en-US" dirty="0" err="1">
                <a:latin typeface="Calibri" panose="020F0502020204030204" pitchFamily="34" charset="0"/>
              </a:rPr>
              <a:t>gagal</a:t>
            </a:r>
            <a:r>
              <a:rPr lang="en-US" dirty="0">
                <a:latin typeface="Calibri" panose="020F0502020204030204" pitchFamily="34" charset="0"/>
              </a:rPr>
              <a:t> </a:t>
            </a:r>
            <a:r>
              <a:rPr lang="en-US" dirty="0" err="1">
                <a:latin typeface="Calibri" panose="020F0502020204030204" pitchFamily="34" charset="0"/>
              </a:rPr>
              <a:t>menjelaskan</a:t>
            </a:r>
            <a:r>
              <a:rPr lang="en-US" dirty="0">
                <a:latin typeface="Calibri" panose="020F0502020204030204" pitchFamily="34" charset="0"/>
              </a:rPr>
              <a:t> </a:t>
            </a:r>
            <a:r>
              <a:rPr lang="en-US" dirty="0" err="1">
                <a:latin typeface="Calibri" panose="020F0502020204030204" pitchFamily="34" charset="0"/>
              </a:rPr>
              <a:t>suatu</a:t>
            </a:r>
            <a:r>
              <a:rPr lang="en-US" dirty="0">
                <a:latin typeface="Calibri" panose="020F0502020204030204" pitchFamily="34" charset="0"/>
              </a:rPr>
              <a:t> </a:t>
            </a:r>
            <a:r>
              <a:rPr lang="en-US" dirty="0" err="1">
                <a:latin typeface="Calibri" panose="020F0502020204030204" pitchFamily="34" charset="0"/>
              </a:rPr>
              <a:t>ganguan</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a:t>
            </a:r>
            <a:r>
              <a:rPr lang="en-US" dirty="0" err="1">
                <a:latin typeface="Calibri" panose="020F0502020204030204" pitchFamily="34" charset="0"/>
              </a:rPr>
              <a:t>atau</a:t>
            </a:r>
            <a:r>
              <a:rPr lang="en-US" dirty="0">
                <a:latin typeface="Calibri" panose="020F0502020204030204" pitchFamily="34" charset="0"/>
              </a:rPr>
              <a:t> </a:t>
            </a:r>
            <a:r>
              <a:rPr lang="en-US" dirty="0" err="1"/>
              <a:t>kekuatan</a:t>
            </a:r>
            <a:r>
              <a:rPr lang="en-US" dirty="0"/>
              <a:t> </a:t>
            </a:r>
            <a:r>
              <a:rPr lang="en-US" dirty="0" err="1"/>
              <a:t>massa</a:t>
            </a:r>
            <a:r>
              <a:rPr lang="en-US" dirty="0"/>
              <a:t> yang </a:t>
            </a:r>
            <a:r>
              <a:rPr lang="en-US" dirty="0" err="1"/>
              <a:t>akan</a:t>
            </a:r>
            <a:r>
              <a:rPr lang="en-US" dirty="0"/>
              <a:t> </a:t>
            </a:r>
            <a:r>
              <a:rPr lang="en-US" dirty="0" err="1"/>
              <a:t>datang</a:t>
            </a:r>
            <a:r>
              <a:rPr lang="en-US" dirty="0"/>
              <a:t> </a:t>
            </a:r>
            <a:r>
              <a:rPr lang="en-US" dirty="0" err="1"/>
              <a:t>dari</a:t>
            </a:r>
            <a:r>
              <a:rPr lang="en-US" dirty="0"/>
              <a:t> proses </a:t>
            </a:r>
            <a:r>
              <a:rPr lang="en-US" dirty="0" err="1"/>
              <a:t>pembuatan</a:t>
            </a:r>
            <a:r>
              <a:rPr lang="en-US" dirty="0"/>
              <a:t> </a:t>
            </a:r>
            <a:r>
              <a:rPr lang="en-US" dirty="0" err="1"/>
              <a:t>kebijakan</a:t>
            </a:r>
            <a:r>
              <a:rPr lang="en-US" dirty="0"/>
              <a:t>, </a:t>
            </a:r>
            <a:r>
              <a:rPr lang="en-US" dirty="0" err="1"/>
              <a:t>khususnya</a:t>
            </a:r>
            <a:r>
              <a:rPr lang="en-US" dirty="0"/>
              <a:t> </a:t>
            </a:r>
            <a:r>
              <a:rPr lang="en-US" dirty="0" err="1"/>
              <a:t>dalam</a:t>
            </a:r>
            <a:r>
              <a:rPr lang="en-US" dirty="0"/>
              <a:t> </a:t>
            </a:r>
            <a:r>
              <a:rPr lang="en-US" dirty="0" err="1"/>
              <a:t>negara-negara</a:t>
            </a:r>
            <a:r>
              <a:rPr lang="en-US" dirty="0"/>
              <a:t> yang </a:t>
            </a:r>
            <a:r>
              <a:rPr lang="en-US" dirty="0" err="1"/>
              <a:t>menganut</a:t>
            </a:r>
            <a:r>
              <a:rPr lang="en-US" dirty="0"/>
              <a:t> </a:t>
            </a:r>
            <a:r>
              <a:rPr lang="en-US" dirty="0" err="1"/>
              <a:t>sistem</a:t>
            </a:r>
            <a:r>
              <a:rPr lang="en-US" dirty="0"/>
              <a:t> </a:t>
            </a:r>
            <a:r>
              <a:rPr lang="en-US" dirty="0" err="1"/>
              <a:t>demokrasi</a:t>
            </a:r>
            <a:r>
              <a:rPr lang="en-US" dirty="0" smtClean="0"/>
              <a:t>.</a:t>
            </a:r>
            <a:endParaRPr lang="id-ID" dirty="0" smtClean="0"/>
          </a:p>
          <a:p>
            <a:pPr algn="just"/>
            <a:r>
              <a:rPr lang="en-US" dirty="0" err="1"/>
              <a:t>Keterbatasan</a:t>
            </a:r>
            <a:r>
              <a:rPr lang="en-US" dirty="0"/>
              <a:t> lain </a:t>
            </a:r>
            <a:r>
              <a:rPr lang="en-US" dirty="0" err="1"/>
              <a:t>dari</a:t>
            </a:r>
            <a:r>
              <a:rPr lang="en-US" dirty="0"/>
              <a:t> </a:t>
            </a:r>
            <a:r>
              <a:rPr lang="en-US" dirty="0" err="1"/>
              <a:t>pendekatan</a:t>
            </a:r>
            <a:r>
              <a:rPr lang="en-US" dirty="0"/>
              <a:t> </a:t>
            </a:r>
            <a:r>
              <a:rPr lang="en-US" dirty="0" err="1"/>
              <a:t>elitis</a:t>
            </a:r>
            <a:r>
              <a:rPr lang="en-US" dirty="0"/>
              <a:t> </a:t>
            </a:r>
            <a:r>
              <a:rPr lang="en-US" dirty="0" err="1"/>
              <a:t>adalah</a:t>
            </a:r>
            <a:r>
              <a:rPr lang="en-US" dirty="0"/>
              <a:t> </a:t>
            </a:r>
            <a:r>
              <a:rPr lang="en-US" dirty="0" err="1"/>
              <a:t>terkait</a:t>
            </a:r>
            <a:r>
              <a:rPr lang="en-US" dirty="0"/>
              <a:t> </a:t>
            </a:r>
            <a:r>
              <a:rPr lang="en-US" dirty="0" err="1"/>
              <a:t>dengan</a:t>
            </a:r>
            <a:r>
              <a:rPr lang="en-US" dirty="0"/>
              <a:t> </a:t>
            </a:r>
            <a:r>
              <a:rPr lang="en-US" dirty="0" err="1"/>
              <a:t>preferensi</a:t>
            </a:r>
            <a:r>
              <a:rPr lang="en-US" dirty="0"/>
              <a:t> </a:t>
            </a:r>
            <a:r>
              <a:rPr lang="en-US" dirty="0" err="1"/>
              <a:t>bersama</a:t>
            </a:r>
            <a:r>
              <a:rPr lang="en-US" dirty="0"/>
              <a:t> (</a:t>
            </a:r>
            <a:r>
              <a:rPr lang="en-US" i="1" dirty="0"/>
              <a:t>common preferences</a:t>
            </a:r>
            <a:r>
              <a:rPr lang="en-US" dirty="0"/>
              <a:t>). </a:t>
            </a:r>
            <a:r>
              <a:rPr lang="en-US" dirty="0" err="1"/>
              <a:t>Menurut</a:t>
            </a:r>
            <a:r>
              <a:rPr lang="en-US" dirty="0"/>
              <a:t> Dye </a:t>
            </a:r>
            <a:r>
              <a:rPr lang="en-US" dirty="0" err="1"/>
              <a:t>dan</a:t>
            </a:r>
            <a:r>
              <a:rPr lang="en-US" dirty="0"/>
              <a:t> Ziegler (2006) </a:t>
            </a:r>
            <a:r>
              <a:rPr lang="en-US" dirty="0" err="1"/>
              <a:t>bahwa</a:t>
            </a:r>
            <a:r>
              <a:rPr lang="en-US" dirty="0"/>
              <a:t> elite </a:t>
            </a:r>
            <a:r>
              <a:rPr lang="en-US" dirty="0" err="1"/>
              <a:t>dari</a:t>
            </a:r>
            <a:r>
              <a:rPr lang="en-US" dirty="0"/>
              <a:t> </a:t>
            </a:r>
            <a:r>
              <a:rPr lang="en-US" dirty="0" err="1"/>
              <a:t>institusi</a:t>
            </a:r>
            <a:r>
              <a:rPr lang="en-US" dirty="0"/>
              <a:t> yang </a:t>
            </a:r>
            <a:r>
              <a:rPr lang="en-US" dirty="0" err="1"/>
              <a:t>berbeda</a:t>
            </a:r>
            <a:r>
              <a:rPr lang="en-US" dirty="0"/>
              <a:t> </a:t>
            </a:r>
            <a:r>
              <a:rPr lang="en-US" dirty="0" err="1"/>
              <a:t>berbagi</a:t>
            </a:r>
            <a:r>
              <a:rPr lang="en-US" dirty="0"/>
              <a:t> </a:t>
            </a:r>
            <a:r>
              <a:rPr lang="en-US" dirty="0" err="1"/>
              <a:t>konsensus</a:t>
            </a:r>
            <a:r>
              <a:rPr lang="en-US" dirty="0"/>
              <a:t> </a:t>
            </a:r>
            <a:r>
              <a:rPr lang="en-US" dirty="0" err="1"/>
              <a:t>atas</a:t>
            </a:r>
            <a:r>
              <a:rPr lang="en-US" dirty="0"/>
              <a:t> </a:t>
            </a:r>
            <a:r>
              <a:rPr lang="en-US" dirty="0" err="1"/>
              <a:t>nilai-nilai</a:t>
            </a:r>
            <a:r>
              <a:rPr lang="en-US" dirty="0"/>
              <a:t> (</a:t>
            </a:r>
            <a:r>
              <a:rPr lang="en-US" i="1" dirty="0"/>
              <a:t>values</a:t>
            </a:r>
            <a:r>
              <a:rPr lang="en-US" dirty="0"/>
              <a:t>) </a:t>
            </a:r>
            <a:r>
              <a:rPr lang="en-US" dirty="0" err="1"/>
              <a:t>dan</a:t>
            </a:r>
            <a:r>
              <a:rPr lang="en-US" dirty="0"/>
              <a:t> </a:t>
            </a:r>
            <a:r>
              <a:rPr lang="en-US" dirty="0" err="1"/>
              <a:t>tujuan</a:t>
            </a:r>
            <a:r>
              <a:rPr lang="en-US" dirty="0"/>
              <a:t> </a:t>
            </a:r>
            <a:r>
              <a:rPr lang="en-US" dirty="0" err="1"/>
              <a:t>kepada</a:t>
            </a:r>
            <a:r>
              <a:rPr lang="en-US" dirty="0"/>
              <a:t> </a:t>
            </a:r>
            <a:r>
              <a:rPr lang="en-US" dirty="0" err="1"/>
              <a:t>masyarakat</a:t>
            </a:r>
            <a:r>
              <a:rPr lang="en-US" dirty="0"/>
              <a:t>, </a:t>
            </a:r>
            <a:r>
              <a:rPr lang="en-US" dirty="0" err="1"/>
              <a:t>dengan</a:t>
            </a:r>
            <a:r>
              <a:rPr lang="en-US" dirty="0"/>
              <a:t> </a:t>
            </a:r>
            <a:r>
              <a:rPr lang="en-US" dirty="0" err="1"/>
              <a:t>adanya</a:t>
            </a:r>
            <a:r>
              <a:rPr lang="en-US" dirty="0"/>
              <a:t> </a:t>
            </a:r>
            <a:r>
              <a:rPr lang="en-US" dirty="0" err="1"/>
              <a:t>perbedaan</a:t>
            </a:r>
            <a:r>
              <a:rPr lang="en-US" dirty="0"/>
              <a:t> </a:t>
            </a:r>
            <a:r>
              <a:rPr lang="en-US" dirty="0" err="1"/>
              <a:t>pendapat</a:t>
            </a:r>
            <a:r>
              <a:rPr lang="en-US" dirty="0"/>
              <a:t> </a:t>
            </a:r>
            <a:r>
              <a:rPr lang="en-US" dirty="0" err="1"/>
              <a:t>tentang</a:t>
            </a:r>
            <a:r>
              <a:rPr lang="en-US" dirty="0"/>
              <a:t> </a:t>
            </a:r>
            <a:r>
              <a:rPr lang="en-US" dirty="0" err="1"/>
              <a:t>cara</a:t>
            </a:r>
            <a:r>
              <a:rPr lang="en-US" dirty="0"/>
              <a:t> </a:t>
            </a:r>
            <a:r>
              <a:rPr lang="en-US" dirty="0" err="1"/>
              <a:t>mencapai</a:t>
            </a:r>
            <a:r>
              <a:rPr lang="en-US" dirty="0"/>
              <a:t> </a:t>
            </a:r>
            <a:r>
              <a:rPr lang="en-US" dirty="0" err="1"/>
              <a:t>tujuan</a:t>
            </a:r>
            <a:r>
              <a:rPr lang="en-US" dirty="0"/>
              <a:t> </a:t>
            </a:r>
            <a:r>
              <a:rPr lang="en-US" dirty="0" err="1"/>
              <a:t>bersama</a:t>
            </a:r>
            <a:r>
              <a:rPr lang="en-US" dirty="0"/>
              <a:t>. </a:t>
            </a:r>
            <a:endParaRPr lang="id-ID" dirty="0"/>
          </a:p>
          <a:p>
            <a:pPr algn="just"/>
            <a:endParaRPr lang="id-ID" dirty="0" smtClean="0"/>
          </a:p>
          <a:p>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4000" dirty="0"/>
              <a:t>MENIMBANG TEORI ELIT</a:t>
            </a:r>
            <a:r>
              <a:rPr lang="en-US" altLang="id-ID" sz="4000" dirty="0"/>
              <a:t>E</a:t>
            </a:r>
            <a:r>
              <a:rPr lang="id-ID" sz="4000" dirty="0"/>
              <a:t>: </a:t>
            </a:r>
            <a:r>
              <a:rPr lang="id-ID" sz="4000" dirty="0" smtClean="0"/>
              <a:t>KEUNGGU</a:t>
            </a:r>
            <a:r>
              <a:rPr lang="id-ID" dirty="0" smtClean="0"/>
              <a:t>LAN</a:t>
            </a:r>
            <a:endParaRPr lang="id-ID" dirty="0"/>
          </a:p>
        </p:txBody>
      </p:sp>
      <p:sp>
        <p:nvSpPr>
          <p:cNvPr id="3" name="Content Placeholder 2"/>
          <p:cNvSpPr>
            <a:spLocks noGrp="1"/>
          </p:cNvSpPr>
          <p:nvPr>
            <p:ph sz="quarter" idx="1"/>
          </p:nvPr>
        </p:nvSpPr>
        <p:spPr/>
        <p:txBody>
          <a:bodyPr>
            <a:normAutofit fontScale="77500" lnSpcReduction="20000"/>
          </a:bodyPr>
          <a:lstStyle/>
          <a:p>
            <a:pPr algn="just"/>
            <a:r>
              <a:rPr lang="id-ID" dirty="0" err="1">
                <a:latin typeface="Calibri" panose="020F0502020204030204" pitchFamily="34" charset="0"/>
              </a:rPr>
              <a:t>P</a:t>
            </a:r>
            <a:r>
              <a:rPr lang="en-US" dirty="0" err="1" smtClean="0">
                <a:latin typeface="Calibri" panose="020F0502020204030204" pitchFamily="34" charset="0"/>
              </a:rPr>
              <a:t>erspektif</a:t>
            </a:r>
            <a:r>
              <a:rPr lang="en-US" dirty="0" smtClean="0">
                <a:latin typeface="Calibri" panose="020F0502020204030204" pitchFamily="34" charset="0"/>
              </a:rPr>
              <a:t> </a:t>
            </a:r>
            <a:r>
              <a:rPr lang="en-US" dirty="0">
                <a:latin typeface="Calibri" panose="020F0502020204030204" pitchFamily="34" charset="0"/>
              </a:rPr>
              <a:t>elite </a:t>
            </a:r>
            <a:r>
              <a:rPr lang="en-US" dirty="0" err="1">
                <a:latin typeface="Calibri" panose="020F0502020204030204" pitchFamily="34" charset="0"/>
              </a:rPr>
              <a:t>dapat</a:t>
            </a:r>
            <a:r>
              <a:rPr lang="en-US" dirty="0">
                <a:latin typeface="Calibri" panose="020F0502020204030204" pitchFamily="34" charset="0"/>
              </a:rPr>
              <a:t> </a:t>
            </a:r>
            <a:r>
              <a:rPr lang="en-US" dirty="0" err="1">
                <a:latin typeface="Calibri" panose="020F0502020204030204" pitchFamily="34" charset="0"/>
              </a:rPr>
              <a:t>menjelaskan</a:t>
            </a:r>
            <a:r>
              <a:rPr lang="en-US" dirty="0">
                <a:latin typeface="Calibri" panose="020F0502020204030204" pitchFamily="34" charset="0"/>
              </a:rPr>
              <a:t> </a:t>
            </a:r>
            <a:r>
              <a:rPr lang="en-US" dirty="0" err="1">
                <a:latin typeface="Calibri" panose="020F0502020204030204" pitchFamily="34" charset="0"/>
              </a:rPr>
              <a:t>pembuatan</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menunjukkan</a:t>
            </a:r>
            <a:r>
              <a:rPr lang="en-US" dirty="0">
                <a:latin typeface="Calibri" panose="020F0502020204030204" pitchFamily="34" charset="0"/>
              </a:rPr>
              <a:t> </a:t>
            </a:r>
            <a:r>
              <a:rPr lang="en-US" dirty="0" err="1">
                <a:latin typeface="Calibri" panose="020F0502020204030204" pitchFamily="34" charset="0"/>
              </a:rPr>
              <a:t>interaksi</a:t>
            </a:r>
            <a:r>
              <a:rPr lang="en-US" dirty="0">
                <a:latin typeface="Calibri" panose="020F0502020204030204" pitchFamily="34" charset="0"/>
              </a:rPr>
              <a:t> di </a:t>
            </a:r>
            <a:r>
              <a:rPr lang="en-US" dirty="0" err="1">
                <a:latin typeface="Calibri" panose="020F0502020204030204" pitchFamily="34" charset="0"/>
              </a:rPr>
              <a:t>antara</a:t>
            </a:r>
            <a:r>
              <a:rPr lang="en-US" dirty="0">
                <a:latin typeface="Calibri" panose="020F0502020204030204" pitchFamily="34" charset="0"/>
              </a:rPr>
              <a:t> </a:t>
            </a:r>
            <a:r>
              <a:rPr lang="en-US" dirty="0" err="1">
                <a:latin typeface="Calibri" panose="020F0502020204030204" pitchFamily="34" charset="0"/>
              </a:rPr>
              <a:t>lembaga</a:t>
            </a:r>
            <a:r>
              <a:rPr lang="en-US" dirty="0">
                <a:latin typeface="Calibri" panose="020F0502020204030204" pitchFamily="34" charset="0"/>
              </a:rPr>
              <a:t> yang </a:t>
            </a:r>
            <a:r>
              <a:rPr lang="en-US" dirty="0" err="1">
                <a:latin typeface="Calibri" panose="020F0502020204030204" pitchFamily="34" charset="0"/>
              </a:rPr>
              <a:t>memiliki</a:t>
            </a:r>
            <a:r>
              <a:rPr lang="en-US" dirty="0">
                <a:latin typeface="Calibri" panose="020F0502020204030204" pitchFamily="34" charset="0"/>
              </a:rPr>
              <a:t> </a:t>
            </a:r>
            <a:r>
              <a:rPr lang="en-US" dirty="0" err="1">
                <a:latin typeface="Calibri" panose="020F0502020204030204" pitchFamily="34" charset="0"/>
              </a:rPr>
              <a:t>kekuasaan</a:t>
            </a:r>
            <a:r>
              <a:rPr lang="en-US" dirty="0">
                <a:latin typeface="Calibri" panose="020F0502020204030204" pitchFamily="34" charset="0"/>
              </a:rPr>
              <a:t> </a:t>
            </a:r>
            <a:r>
              <a:rPr lang="en-US" dirty="0" err="1">
                <a:latin typeface="Calibri" panose="020F0502020204030204" pitchFamily="34" charset="0"/>
              </a:rPr>
              <a:t>berbeda</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masyarakat</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kata lain, </a:t>
            </a:r>
            <a:r>
              <a:rPr lang="en-US" dirty="0" err="1">
                <a:latin typeface="Calibri" panose="020F0502020204030204" pitchFamily="34" charset="0"/>
              </a:rPr>
              <a:t>perspektif</a:t>
            </a:r>
            <a:r>
              <a:rPr lang="en-US" dirty="0">
                <a:latin typeface="Calibri" panose="020F0502020204030204" pitchFamily="34" charset="0"/>
              </a:rPr>
              <a:t> elite </a:t>
            </a:r>
            <a:r>
              <a:rPr lang="en-US" dirty="0" err="1">
                <a:latin typeface="Calibri" panose="020F0502020204030204" pitchFamily="34" charset="0"/>
              </a:rPr>
              <a:t>dapat</a:t>
            </a:r>
            <a:r>
              <a:rPr lang="en-US" dirty="0">
                <a:latin typeface="Calibri" panose="020F0502020204030204" pitchFamily="34" charset="0"/>
              </a:rPr>
              <a:t> </a:t>
            </a:r>
            <a:r>
              <a:rPr lang="en-US" dirty="0" err="1">
                <a:latin typeface="Calibri" panose="020F0502020204030204" pitchFamily="34" charset="0"/>
              </a:rPr>
              <a:t>digunakan</a:t>
            </a:r>
            <a:r>
              <a:rPr lang="en-US" dirty="0">
                <a:latin typeface="Calibri" panose="020F0502020204030204" pitchFamily="34" charset="0"/>
              </a:rPr>
              <a:t> </a:t>
            </a:r>
            <a:r>
              <a:rPr lang="en-US" dirty="0" err="1">
                <a:latin typeface="Calibri" panose="020F0502020204030204" pitchFamily="34" charset="0"/>
              </a:rPr>
              <a:t>untuk</a:t>
            </a:r>
            <a:r>
              <a:rPr lang="en-US" dirty="0">
                <a:latin typeface="Calibri" panose="020F0502020204030204" pitchFamily="34" charset="0"/>
              </a:rPr>
              <a:t> </a:t>
            </a:r>
            <a:r>
              <a:rPr lang="en-US" dirty="0" err="1">
                <a:latin typeface="Calibri" panose="020F0502020204030204" pitchFamily="34" charset="0"/>
              </a:rPr>
              <a:t>menjelaskan</a:t>
            </a:r>
            <a:r>
              <a:rPr lang="en-US" dirty="0">
                <a:latin typeface="Calibri" panose="020F0502020204030204" pitchFamily="34" charset="0"/>
              </a:rPr>
              <a:t> </a:t>
            </a:r>
            <a:r>
              <a:rPr lang="en-US" dirty="0" err="1">
                <a:latin typeface="Calibri" panose="020F0502020204030204" pitchFamily="34" charset="0"/>
              </a:rPr>
              <a:t>kenapa</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tertentu</a:t>
            </a:r>
            <a:r>
              <a:rPr lang="en-US" dirty="0">
                <a:latin typeface="Calibri" panose="020F0502020204030204" pitchFamily="34" charset="0"/>
              </a:rPr>
              <a:t> yang </a:t>
            </a:r>
            <a:r>
              <a:rPr lang="en-US" dirty="0" err="1">
                <a:latin typeface="Calibri" panose="020F0502020204030204" pitchFamily="34" charset="0"/>
              </a:rPr>
              <a:t>mewakili</a:t>
            </a:r>
            <a:r>
              <a:rPr lang="en-US" dirty="0">
                <a:latin typeface="Calibri" panose="020F0502020204030204" pitchFamily="34" charset="0"/>
              </a:rPr>
              <a:t> </a:t>
            </a:r>
            <a:r>
              <a:rPr lang="en-US" dirty="0" err="1">
                <a:latin typeface="Calibri" panose="020F0502020204030204" pitchFamily="34" charset="0"/>
              </a:rPr>
              <a:t>kepentingan</a:t>
            </a:r>
            <a:r>
              <a:rPr lang="en-US" dirty="0">
                <a:latin typeface="Calibri" panose="020F0502020204030204" pitchFamily="34" charset="0"/>
              </a:rPr>
              <a:t> </a:t>
            </a:r>
            <a:r>
              <a:rPr lang="en-US" dirty="0" err="1">
                <a:latin typeface="Calibri" panose="020F0502020204030204" pitchFamily="34" charset="0"/>
              </a:rPr>
              <a:t>kelompok</a:t>
            </a:r>
            <a:r>
              <a:rPr lang="en-US" dirty="0">
                <a:latin typeface="Calibri" panose="020F0502020204030204" pitchFamily="34" charset="0"/>
              </a:rPr>
              <a:t> </a:t>
            </a:r>
            <a:r>
              <a:rPr lang="en-US" dirty="0" err="1">
                <a:latin typeface="Calibri" panose="020F0502020204030204" pitchFamily="34" charset="0"/>
              </a:rPr>
              <a:t>minoritas</a:t>
            </a:r>
            <a:r>
              <a:rPr lang="en-US" dirty="0">
                <a:latin typeface="Calibri" panose="020F0502020204030204" pitchFamily="34" charset="0"/>
              </a:rPr>
              <a:t> </a:t>
            </a:r>
            <a:r>
              <a:rPr lang="en-US" dirty="0" err="1">
                <a:latin typeface="Calibri" panose="020F0502020204030204" pitchFamily="34" charset="0"/>
              </a:rPr>
              <a:t>lebih</a:t>
            </a:r>
            <a:r>
              <a:rPr lang="en-US" dirty="0">
                <a:latin typeface="Calibri" panose="020F0502020204030204" pitchFamily="34" charset="0"/>
              </a:rPr>
              <a:t> </a:t>
            </a:r>
            <a:r>
              <a:rPr lang="en-US" dirty="0" err="1">
                <a:latin typeface="Calibri" panose="020F0502020204030204" pitchFamily="34" charset="0"/>
              </a:rPr>
              <a:t>dipilih</a:t>
            </a:r>
            <a:r>
              <a:rPr lang="en-US" dirty="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pemerintah</a:t>
            </a:r>
            <a:r>
              <a:rPr lang="en-US" dirty="0">
                <a:latin typeface="Calibri" panose="020F0502020204030204" pitchFamily="34" charset="0"/>
              </a:rPr>
              <a:t> </a:t>
            </a:r>
            <a:r>
              <a:rPr lang="en-US" dirty="0" err="1">
                <a:latin typeface="Calibri" panose="020F0502020204030204" pitchFamily="34" charset="0"/>
              </a:rPr>
              <a:t>dibanding</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lain yang </a:t>
            </a:r>
            <a:r>
              <a:rPr lang="en-US" dirty="0" err="1">
                <a:latin typeface="Calibri" panose="020F0502020204030204" pitchFamily="34" charset="0"/>
              </a:rPr>
              <a:t>lebih</a:t>
            </a:r>
            <a:r>
              <a:rPr lang="en-US" dirty="0">
                <a:latin typeface="Calibri" panose="020F0502020204030204" pitchFamily="34" charset="0"/>
              </a:rPr>
              <a:t> </a:t>
            </a:r>
            <a:r>
              <a:rPr lang="en-US" dirty="0" err="1">
                <a:latin typeface="Calibri" panose="020F0502020204030204" pitchFamily="34" charset="0"/>
              </a:rPr>
              <a:t>disukai</a:t>
            </a:r>
            <a:r>
              <a:rPr lang="en-US" dirty="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kelompok</a:t>
            </a:r>
            <a:r>
              <a:rPr lang="en-US" dirty="0">
                <a:latin typeface="Calibri" panose="020F0502020204030204" pitchFamily="34" charset="0"/>
              </a:rPr>
              <a:t> </a:t>
            </a:r>
            <a:r>
              <a:rPr lang="en-US" dirty="0" err="1">
                <a:latin typeface="Calibri" panose="020F0502020204030204" pitchFamily="34" charset="0"/>
              </a:rPr>
              <a:t>mayoritas</a:t>
            </a:r>
            <a:r>
              <a:rPr lang="en-US" dirty="0" smtClean="0">
                <a:latin typeface="Calibri" panose="020F0502020204030204" pitchFamily="34" charset="0"/>
              </a:rPr>
              <a:t>.</a:t>
            </a:r>
            <a:endParaRPr lang="id-ID" dirty="0" smtClean="0">
              <a:latin typeface="Calibri" panose="020F0502020204030204" pitchFamily="34" charset="0"/>
            </a:endParaRPr>
          </a:p>
          <a:p>
            <a:pPr algn="just"/>
            <a:r>
              <a:rPr lang="en-US" dirty="0" err="1">
                <a:latin typeface="Calibri" panose="020F0502020204030204" pitchFamily="34" charset="0"/>
              </a:rPr>
              <a:t>Upaya</a:t>
            </a:r>
            <a:r>
              <a:rPr lang="en-US" dirty="0">
                <a:latin typeface="Calibri" panose="020F0502020204030204" pitchFamily="34" charset="0"/>
              </a:rPr>
              <a:t>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dapat</a:t>
            </a:r>
            <a:r>
              <a:rPr lang="en-US" dirty="0">
                <a:latin typeface="Calibri" panose="020F0502020204030204" pitchFamily="34" charset="0"/>
              </a:rPr>
              <a:t> </a:t>
            </a:r>
            <a:r>
              <a:rPr lang="en-US" dirty="0" err="1">
                <a:latin typeface="Calibri" panose="020F0502020204030204" pitchFamily="34" charset="0"/>
              </a:rPr>
              <a:t>dilakukan</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melakukan</a:t>
            </a:r>
            <a:r>
              <a:rPr lang="en-US" dirty="0">
                <a:latin typeface="Calibri" panose="020F0502020204030204" pitchFamily="34" charset="0"/>
              </a:rPr>
              <a:t> </a:t>
            </a:r>
            <a:r>
              <a:rPr lang="en-US" dirty="0" err="1">
                <a:latin typeface="Calibri" panose="020F0502020204030204" pitchFamily="34" charset="0"/>
              </a:rPr>
              <a:t>penyelidikan</a:t>
            </a:r>
            <a:r>
              <a:rPr lang="en-US" dirty="0">
                <a:latin typeface="Calibri" panose="020F0502020204030204" pitchFamily="34" charset="0"/>
              </a:rPr>
              <a:t> </a:t>
            </a:r>
            <a:r>
              <a:rPr lang="en-US" dirty="0" err="1">
                <a:latin typeface="Calibri" panose="020F0502020204030204" pitchFamily="34" charset="0"/>
              </a:rPr>
              <a:t>atas</a:t>
            </a:r>
            <a:r>
              <a:rPr lang="en-US" dirty="0">
                <a:latin typeface="Calibri" panose="020F0502020204030204" pitchFamily="34" charset="0"/>
              </a:rPr>
              <a:t> </a:t>
            </a:r>
            <a:r>
              <a:rPr lang="en-US" dirty="0" err="1">
                <a:latin typeface="Calibri" panose="020F0502020204030204" pitchFamily="34" charset="0"/>
              </a:rPr>
              <a:t>konsistensi</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inkonsistensi</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para</a:t>
            </a:r>
            <a:r>
              <a:rPr lang="en-US" dirty="0">
                <a:latin typeface="Calibri" panose="020F0502020204030204" pitchFamily="34" charset="0"/>
              </a:rPr>
              <a:t> elite yang </a:t>
            </a:r>
            <a:r>
              <a:rPr lang="en-US" dirty="0" err="1">
                <a:latin typeface="Calibri" panose="020F0502020204030204" pitchFamily="34" charset="0"/>
              </a:rPr>
              <a:t>berkuasa</a:t>
            </a:r>
            <a:r>
              <a:rPr lang="en-US" dirty="0">
                <a:latin typeface="Calibri" panose="020F0502020204030204" pitchFamily="34" charset="0"/>
              </a:rPr>
              <a:t> </a:t>
            </a:r>
            <a:r>
              <a:rPr lang="en-US" dirty="0" err="1">
                <a:latin typeface="Calibri" panose="020F0502020204030204" pitchFamily="34" charset="0"/>
              </a:rPr>
              <a:t>terkait</a:t>
            </a:r>
            <a:r>
              <a:rPr lang="en-US" dirty="0">
                <a:latin typeface="Calibri" panose="020F0502020204030204" pitchFamily="34" charset="0"/>
              </a:rPr>
              <a:t> </a:t>
            </a:r>
            <a:r>
              <a:rPr lang="en-US" dirty="0" err="1">
                <a:latin typeface="Calibri" panose="020F0502020204030204" pitchFamily="34" charset="0"/>
              </a:rPr>
              <a:t>apa-apa</a:t>
            </a:r>
            <a:r>
              <a:rPr lang="en-US" dirty="0">
                <a:latin typeface="Calibri" panose="020F0502020204030204" pitchFamily="34" charset="0"/>
              </a:rPr>
              <a:t> yang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janjikan</a:t>
            </a:r>
            <a:r>
              <a:rPr lang="en-US" dirty="0">
                <a:latin typeface="Calibri" panose="020F0502020204030204" pitchFamily="34" charset="0"/>
              </a:rPr>
              <a:t> </a:t>
            </a:r>
            <a:r>
              <a:rPr lang="en-US" dirty="0" err="1">
                <a:latin typeface="Calibri" panose="020F0502020204030204" pitchFamily="34" charset="0"/>
              </a:rPr>
              <a:t>ke</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mendapat</a:t>
            </a:r>
            <a:r>
              <a:rPr lang="en-US" dirty="0">
                <a:latin typeface="Calibri" panose="020F0502020204030204" pitchFamily="34" charset="0"/>
              </a:rPr>
              <a:t> </a:t>
            </a:r>
            <a:r>
              <a:rPr lang="en-US" dirty="0" err="1">
                <a:latin typeface="Calibri" panose="020F0502020204030204" pitchFamily="34" charset="0"/>
              </a:rPr>
              <a:t>dukungan</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di </a:t>
            </a:r>
            <a:r>
              <a:rPr lang="en-US" dirty="0" err="1">
                <a:latin typeface="Calibri" panose="020F0502020204030204" pitchFamily="34" charset="0"/>
              </a:rPr>
              <a:t>saat</a:t>
            </a:r>
            <a:r>
              <a:rPr lang="en-US" dirty="0">
                <a:latin typeface="Calibri" panose="020F0502020204030204" pitchFamily="34" charset="0"/>
              </a:rPr>
              <a:t> </a:t>
            </a:r>
            <a:r>
              <a:rPr lang="en-US" dirty="0" err="1">
                <a:latin typeface="Calibri" panose="020F0502020204030204" pitchFamily="34" charset="0"/>
              </a:rPr>
              <a:t>pemilihan</a:t>
            </a:r>
            <a:r>
              <a:rPr lang="en-US" dirty="0">
                <a:latin typeface="Calibri" panose="020F0502020204030204" pitchFamily="34" charset="0"/>
              </a:rPr>
              <a:t> </a:t>
            </a:r>
            <a:r>
              <a:rPr lang="en-US" dirty="0" err="1">
                <a:latin typeface="Calibri" panose="020F0502020204030204" pitchFamily="34" charset="0"/>
              </a:rPr>
              <a:t>umum</a:t>
            </a:r>
            <a:r>
              <a:rPr lang="en-US" dirty="0">
                <a:latin typeface="Calibri" panose="020F0502020204030204" pitchFamily="34" charset="0"/>
              </a:rPr>
              <a:t> </a:t>
            </a:r>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produk-produk</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yang </a:t>
            </a:r>
            <a:r>
              <a:rPr lang="en-US" dirty="0" err="1">
                <a:latin typeface="Calibri" panose="020F0502020204030204" pitchFamily="34" charset="0"/>
              </a:rPr>
              <a:t>telah</a:t>
            </a:r>
            <a:r>
              <a:rPr lang="en-US" dirty="0">
                <a:latin typeface="Calibri" panose="020F0502020204030204" pitchFamily="34" charset="0"/>
              </a:rPr>
              <a:t> </a:t>
            </a:r>
            <a:r>
              <a:rPr lang="en-US" dirty="0" err="1">
                <a:latin typeface="Calibri" panose="020F0502020204030204" pitchFamily="34" charset="0"/>
              </a:rPr>
              <a:t>dibuat</a:t>
            </a:r>
            <a:r>
              <a:rPr lang="en-US" dirty="0">
                <a:latin typeface="Calibri" panose="020F0502020204030204" pitchFamily="34" charset="0"/>
              </a:rPr>
              <a:t> di </a:t>
            </a:r>
            <a:r>
              <a:rPr lang="en-US" dirty="0" err="1">
                <a:latin typeface="Calibri" panose="020F0502020204030204" pitchFamily="34" charset="0"/>
              </a:rPr>
              <a:t>saat</a:t>
            </a:r>
            <a:r>
              <a:rPr lang="en-US" dirty="0">
                <a:latin typeface="Calibri" panose="020F0502020204030204" pitchFamily="34" charset="0"/>
              </a:rPr>
              <a:t>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berada</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kekuasaan</a:t>
            </a:r>
            <a:r>
              <a:rPr lang="en-US" dirty="0">
                <a:latin typeface="Calibri" panose="020F0502020204030204" pitchFamily="34" charset="0"/>
              </a:rPr>
              <a:t>. </a:t>
            </a:r>
            <a:r>
              <a:rPr lang="en-US" dirty="0" err="1">
                <a:latin typeface="Calibri" panose="020F0502020204030204" pitchFamily="34" charset="0"/>
              </a:rPr>
              <a:t>Kegiatan</a:t>
            </a:r>
            <a:r>
              <a:rPr lang="en-US" dirty="0">
                <a:latin typeface="Calibri" panose="020F0502020204030204" pitchFamily="34" charset="0"/>
              </a:rPr>
              <a:t>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sekaligus</a:t>
            </a:r>
            <a:r>
              <a:rPr lang="en-US" dirty="0">
                <a:latin typeface="Calibri" panose="020F0502020204030204" pitchFamily="34" charset="0"/>
              </a:rPr>
              <a:t> </a:t>
            </a:r>
            <a:r>
              <a:rPr lang="en-US" dirty="0" err="1">
                <a:latin typeface="Calibri" panose="020F0502020204030204" pitchFamily="34" charset="0"/>
              </a:rPr>
              <a:t>bagian</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uapaya</a:t>
            </a:r>
            <a:r>
              <a:rPr lang="en-US" dirty="0">
                <a:latin typeface="Calibri" panose="020F0502020204030204" pitchFamily="34" charset="0"/>
              </a:rPr>
              <a:t> </a:t>
            </a:r>
            <a:r>
              <a:rPr lang="en-US" dirty="0" err="1">
                <a:latin typeface="Calibri" panose="020F0502020204030204" pitchFamily="34" charset="0"/>
              </a:rPr>
              <a:t>menguji</a:t>
            </a:r>
            <a:r>
              <a:rPr lang="en-US" dirty="0">
                <a:latin typeface="Calibri" panose="020F0502020204030204" pitchFamily="34" charset="0"/>
              </a:rPr>
              <a:t> </a:t>
            </a:r>
            <a:r>
              <a:rPr lang="en-US" dirty="0" err="1">
                <a:latin typeface="Calibri" panose="020F0502020204030204" pitchFamily="34" charset="0"/>
              </a:rPr>
              <a:t>keabsahan</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sebuah</a:t>
            </a:r>
            <a:r>
              <a:rPr lang="en-US" dirty="0">
                <a:latin typeface="Calibri" panose="020F0502020204030204" pitchFamily="34" charset="0"/>
              </a:rPr>
              <a:t> </a:t>
            </a:r>
            <a:r>
              <a:rPr lang="en-US" dirty="0" err="1">
                <a:latin typeface="Calibri" panose="020F0502020204030204" pitchFamily="34" charset="0"/>
              </a:rPr>
              <a:t>teori</a:t>
            </a:r>
            <a:r>
              <a:rPr lang="en-US" dirty="0">
                <a:latin typeface="Calibri" panose="020F0502020204030204" pitchFamily="34" charset="0"/>
              </a:rPr>
              <a:t> –</a:t>
            </a:r>
            <a:r>
              <a:rPr lang="en-US" dirty="0" err="1">
                <a:latin typeface="Calibri" panose="020F0502020204030204" pitchFamily="34" charset="0"/>
              </a:rPr>
              <a:t>yaitu</a:t>
            </a:r>
            <a:r>
              <a:rPr lang="en-US" dirty="0">
                <a:latin typeface="Calibri" panose="020F0502020204030204" pitchFamily="34" charset="0"/>
              </a:rPr>
              <a:t> </a:t>
            </a:r>
            <a:r>
              <a:rPr lang="en-US" dirty="0" err="1">
                <a:latin typeface="Calibri" panose="020F0502020204030204" pitchFamily="34" charset="0"/>
              </a:rPr>
              <a:t>teori</a:t>
            </a:r>
            <a:r>
              <a:rPr lang="en-US" dirty="0">
                <a:latin typeface="Calibri" panose="020F0502020204030204" pitchFamily="34" charset="0"/>
              </a:rPr>
              <a:t> elite. </a:t>
            </a:r>
            <a:endParaRPr lang="id-ID"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TEORI ELIT</a:t>
            </a:r>
            <a:r>
              <a:rPr lang="en-US" altLang="id-ID" dirty="0" smtClean="0"/>
              <a:t>E</a:t>
            </a:r>
            <a:r>
              <a:rPr lang="id-ID" dirty="0" smtClean="0"/>
              <a:t>: REVIEW</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70000" lnSpcReduction="20000"/>
          </a:bodyPr>
          <a:lstStyle/>
          <a:p>
            <a:pPr algn="just"/>
            <a:r>
              <a:rPr lang="id-ID" dirty="0" err="1">
                <a:latin typeface="Calibri" panose="020F0502020204030204" pitchFamily="34" charset="0"/>
              </a:rPr>
              <a:t>P</a:t>
            </a:r>
            <a:r>
              <a:rPr lang="en-US" dirty="0" err="1" smtClean="0">
                <a:latin typeface="Calibri" panose="020F0502020204030204" pitchFamily="34" charset="0"/>
              </a:rPr>
              <a:t>endekatan</a:t>
            </a:r>
            <a:r>
              <a:rPr lang="en-US" dirty="0" smtClean="0">
                <a:latin typeface="Calibri" panose="020F0502020204030204" pitchFamily="34" charset="0"/>
              </a:rPr>
              <a:t> </a:t>
            </a:r>
            <a:r>
              <a:rPr lang="en-US" dirty="0" err="1">
                <a:latin typeface="Calibri" panose="020F0502020204030204" pitchFamily="34" charset="0"/>
              </a:rPr>
              <a:t>elitis</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studi</a:t>
            </a:r>
            <a:r>
              <a:rPr lang="en-US" dirty="0">
                <a:latin typeface="Calibri" panose="020F0502020204030204" pitchFamily="34" charset="0"/>
              </a:rPr>
              <a:t> </a:t>
            </a:r>
            <a:r>
              <a:rPr lang="en-US" dirty="0" err="1">
                <a:latin typeface="Calibri" panose="020F0502020204030204" pitchFamily="34" charset="0"/>
              </a:rPr>
              <a:t>negara</a:t>
            </a:r>
            <a:r>
              <a:rPr lang="en-US" dirty="0">
                <a:latin typeface="Calibri" panose="020F0502020204030204" pitchFamily="34" charset="0"/>
              </a:rPr>
              <a:t> </a:t>
            </a:r>
            <a:r>
              <a:rPr lang="en-US" dirty="0" err="1">
                <a:latin typeface="Calibri" panose="020F0502020204030204" pitchFamily="34" charset="0"/>
              </a:rPr>
              <a:t>lebih</a:t>
            </a:r>
            <a:r>
              <a:rPr lang="en-US" dirty="0">
                <a:latin typeface="Calibri" panose="020F0502020204030204" pitchFamily="34" charset="0"/>
              </a:rPr>
              <a:t> </a:t>
            </a:r>
            <a:r>
              <a:rPr lang="en-US" dirty="0" err="1">
                <a:latin typeface="Calibri" panose="020F0502020204030204" pitchFamily="34" charset="0"/>
              </a:rPr>
              <a:t>memberikan</a:t>
            </a:r>
            <a:r>
              <a:rPr lang="en-US" dirty="0">
                <a:latin typeface="Calibri" panose="020F0502020204030204" pitchFamily="34" charset="0"/>
              </a:rPr>
              <a:t> </a:t>
            </a:r>
            <a:r>
              <a:rPr lang="en-US" dirty="0" err="1">
                <a:latin typeface="Calibri" panose="020F0502020204030204" pitchFamily="34" charset="0"/>
              </a:rPr>
              <a:t>fokus</a:t>
            </a:r>
            <a:r>
              <a:rPr lang="en-US" dirty="0">
                <a:latin typeface="Calibri" panose="020F0502020204030204" pitchFamily="34" charset="0"/>
              </a:rPr>
              <a:t> </a:t>
            </a:r>
            <a:r>
              <a:rPr lang="en-US" dirty="0" err="1">
                <a:latin typeface="Calibri" panose="020F0502020204030204" pitchFamily="34" charset="0"/>
              </a:rPr>
              <a:t>perhatian</a:t>
            </a:r>
            <a:r>
              <a:rPr lang="en-US" dirty="0">
                <a:latin typeface="Calibri" panose="020F0502020204030204" pitchFamily="34" charset="0"/>
              </a:rPr>
              <a:t> </a:t>
            </a:r>
            <a:r>
              <a:rPr lang="en-US" dirty="0" err="1">
                <a:latin typeface="Calibri" panose="020F0502020204030204" pitchFamily="34" charset="0"/>
              </a:rPr>
              <a:t>pada</a:t>
            </a:r>
            <a:r>
              <a:rPr lang="en-US" dirty="0">
                <a:latin typeface="Calibri" panose="020F0502020204030204" pitchFamily="34" charset="0"/>
              </a:rPr>
              <a:t> </a:t>
            </a:r>
            <a:r>
              <a:rPr lang="en-US" dirty="0" err="1">
                <a:latin typeface="Calibri" panose="020F0502020204030204" pitchFamily="34" charset="0"/>
              </a:rPr>
              <a:t>peranan</a:t>
            </a:r>
            <a:r>
              <a:rPr lang="en-US" dirty="0">
                <a:latin typeface="Calibri" panose="020F0502020204030204" pitchFamily="34" charset="0"/>
              </a:rPr>
              <a:t> </a:t>
            </a:r>
            <a:r>
              <a:rPr lang="en-US" dirty="0" err="1">
                <a:latin typeface="Calibri" panose="020F0502020204030204" pitchFamily="34" charset="0"/>
              </a:rPr>
              <a:t>kepemimpinan</a:t>
            </a:r>
            <a:r>
              <a:rPr lang="en-US" dirty="0">
                <a:latin typeface="Calibri" panose="020F0502020204030204" pitchFamily="34" charset="0"/>
              </a:rPr>
              <a:t> </a:t>
            </a:r>
            <a:r>
              <a:rPr lang="en-US" dirty="0" err="1">
                <a:latin typeface="Calibri" panose="020F0502020204030204" pitchFamily="34" charset="0"/>
              </a:rPr>
              <a:t>atau</a:t>
            </a:r>
            <a:r>
              <a:rPr lang="en-US" dirty="0">
                <a:latin typeface="Calibri" panose="020F0502020204030204" pitchFamily="34" charset="0"/>
              </a:rPr>
              <a:t> </a:t>
            </a:r>
            <a:r>
              <a:rPr lang="en-US" dirty="0" err="1">
                <a:latin typeface="Calibri" panose="020F0502020204030204" pitchFamily="34" charset="0"/>
              </a:rPr>
              <a:t>penguasa</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pembentukan</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Hal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didasarkan</a:t>
            </a:r>
            <a:r>
              <a:rPr lang="en-US" dirty="0">
                <a:latin typeface="Calibri" panose="020F0502020204030204" pitchFamily="34" charset="0"/>
              </a:rPr>
              <a:t> </a:t>
            </a:r>
            <a:r>
              <a:rPr lang="en-US" dirty="0" err="1">
                <a:latin typeface="Calibri" panose="020F0502020204030204" pitchFamily="34" charset="0"/>
              </a:rPr>
              <a:t>pada</a:t>
            </a:r>
            <a:r>
              <a:rPr lang="en-US" dirty="0">
                <a:latin typeface="Calibri" panose="020F0502020204030204" pitchFamily="34" charset="0"/>
              </a:rPr>
              <a:t> </a:t>
            </a:r>
            <a:r>
              <a:rPr lang="en-US" dirty="0" err="1">
                <a:latin typeface="Calibri" panose="020F0502020204030204" pitchFamily="34" charset="0"/>
              </a:rPr>
              <a:t>kenyataan</a:t>
            </a:r>
            <a:r>
              <a:rPr lang="en-US" dirty="0">
                <a:latin typeface="Calibri" panose="020F0502020204030204" pitchFamily="34" charset="0"/>
              </a:rPr>
              <a:t> </a:t>
            </a:r>
            <a:r>
              <a:rPr lang="en-US" dirty="0" err="1">
                <a:latin typeface="Calibri" panose="020F0502020204030204" pitchFamily="34" charset="0"/>
              </a:rPr>
              <a:t>bahwa</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suatu</a:t>
            </a:r>
            <a:r>
              <a:rPr lang="en-US" dirty="0">
                <a:latin typeface="Calibri" panose="020F0502020204030204" pitchFamily="34" charset="0"/>
              </a:rPr>
              <a:t> </a:t>
            </a:r>
            <a:r>
              <a:rPr lang="en-US" dirty="0" err="1">
                <a:latin typeface="Calibri" panose="020F0502020204030204" pitchFamily="34" charset="0"/>
              </a:rPr>
              <a:t>sistem</a:t>
            </a:r>
            <a:r>
              <a:rPr lang="en-US" dirty="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 </a:t>
            </a:r>
            <a:r>
              <a:rPr lang="en-US" dirty="0" err="1">
                <a:latin typeface="Calibri" panose="020F0502020204030204" pitchFamily="34" charset="0"/>
              </a:rPr>
              <a:t>beberapa</a:t>
            </a:r>
            <a:r>
              <a:rPr lang="en-US" dirty="0">
                <a:latin typeface="Calibri" panose="020F0502020204030204" pitchFamily="34" charset="0"/>
              </a:rPr>
              <a:t> orang </a:t>
            </a:r>
            <a:r>
              <a:rPr lang="en-US" dirty="0" err="1">
                <a:latin typeface="Calibri" panose="020F0502020204030204" pitchFamily="34" charset="0"/>
              </a:rPr>
              <a:t>memerintah</a:t>
            </a:r>
            <a:r>
              <a:rPr lang="en-US" dirty="0">
                <a:latin typeface="Calibri" panose="020F0502020204030204" pitchFamily="34" charset="0"/>
              </a:rPr>
              <a:t> orang </a:t>
            </a:r>
            <a:r>
              <a:rPr lang="en-US" dirty="0" err="1">
                <a:latin typeface="Calibri" panose="020F0502020204030204" pitchFamily="34" charset="0"/>
              </a:rPr>
              <a:t>banyak</a:t>
            </a:r>
            <a:r>
              <a:rPr lang="en-US" dirty="0">
                <a:latin typeface="Calibri" panose="020F0502020204030204" pitchFamily="34" charset="0"/>
              </a:rPr>
              <a:t>, </a:t>
            </a:r>
            <a:r>
              <a:rPr lang="en-US" dirty="0" err="1">
                <a:latin typeface="Calibri" panose="020F0502020204030204" pitchFamily="34" charset="0"/>
              </a:rPr>
              <a:t>para</a:t>
            </a:r>
            <a:r>
              <a:rPr lang="en-US" dirty="0">
                <a:latin typeface="Calibri" panose="020F0502020204030204" pitchFamily="34" charset="0"/>
              </a:rPr>
              <a:t> </a:t>
            </a:r>
            <a:r>
              <a:rPr lang="en-US" dirty="0" err="1">
                <a:latin typeface="Calibri" panose="020F0502020204030204" pitchFamily="34" charset="0"/>
              </a:rPr>
              <a:t>elit</a:t>
            </a:r>
            <a:r>
              <a:rPr lang="en-US" dirty="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 yang </a:t>
            </a:r>
            <a:r>
              <a:rPr lang="en-US" dirty="0" err="1">
                <a:latin typeface="Calibri" panose="020F0502020204030204" pitchFamily="34" charset="0"/>
              </a:rPr>
              <a:t>mempengaruhi</a:t>
            </a:r>
            <a:r>
              <a:rPr lang="en-US" dirty="0">
                <a:latin typeface="Calibri" panose="020F0502020204030204" pitchFamily="34" charset="0"/>
              </a:rPr>
              <a:t> </a:t>
            </a:r>
            <a:r>
              <a:rPr lang="en-US" dirty="0" err="1">
                <a:latin typeface="Calibri" panose="020F0502020204030204" pitchFamily="34" charset="0"/>
              </a:rPr>
              <a:t>massa</a:t>
            </a:r>
            <a:r>
              <a:rPr lang="en-US" dirty="0">
                <a:latin typeface="Calibri" panose="020F0502020204030204" pitchFamily="34" charset="0"/>
              </a:rPr>
              <a:t> </a:t>
            </a:r>
            <a:r>
              <a:rPr lang="en-US" dirty="0" err="1">
                <a:latin typeface="Calibri" panose="020F0502020204030204" pitchFamily="34" charset="0"/>
              </a:rPr>
              <a:t>atau</a:t>
            </a:r>
            <a:r>
              <a:rPr lang="en-US" dirty="0">
                <a:latin typeface="Calibri" panose="020F0502020204030204" pitchFamily="34" charset="0"/>
              </a:rPr>
              <a:t> </a:t>
            </a:r>
            <a:r>
              <a:rPr lang="en-US" dirty="0" err="1">
                <a:latin typeface="Calibri" panose="020F0502020204030204" pitchFamily="34" charset="0"/>
              </a:rPr>
              <a:t>rakyat</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bukan</a:t>
            </a:r>
            <a:r>
              <a:rPr lang="en-US" dirty="0">
                <a:latin typeface="Calibri" panose="020F0502020204030204" pitchFamily="34" charset="0"/>
              </a:rPr>
              <a:t> </a:t>
            </a:r>
            <a:r>
              <a:rPr lang="en-US" dirty="0" err="1">
                <a:latin typeface="Calibri" panose="020F0502020204030204" pitchFamily="34" charset="0"/>
              </a:rPr>
              <a:t>sebaliknya</a:t>
            </a:r>
            <a:r>
              <a:rPr lang="en-US" dirty="0">
                <a:latin typeface="Calibri" panose="020F0502020204030204" pitchFamily="34" charset="0"/>
              </a:rPr>
              <a:t> (Evan, 2006). </a:t>
            </a:r>
            <a:endParaRPr lang="id-ID" dirty="0" smtClean="0">
              <a:latin typeface="Calibri" panose="020F0502020204030204" pitchFamily="34" charset="0"/>
            </a:endParaRPr>
          </a:p>
          <a:p>
            <a:pPr algn="just"/>
            <a:r>
              <a:rPr lang="en-US" dirty="0" err="1">
                <a:latin typeface="Calibri" panose="020F0502020204030204" pitchFamily="34" charset="0"/>
              </a:rPr>
              <a:t>Pendekatan</a:t>
            </a:r>
            <a:r>
              <a:rPr lang="en-US" dirty="0">
                <a:latin typeface="Calibri" panose="020F0502020204030204" pitchFamily="34" charset="0"/>
              </a:rPr>
              <a:t> </a:t>
            </a:r>
            <a:r>
              <a:rPr lang="en-US" dirty="0" err="1">
                <a:latin typeface="Calibri" panose="020F0502020204030204" pitchFamily="34" charset="0"/>
              </a:rPr>
              <a:t>ini</a:t>
            </a:r>
            <a:r>
              <a:rPr lang="en-US" dirty="0">
                <a:latin typeface="Calibri" panose="020F0502020204030204" pitchFamily="34" charset="0"/>
              </a:rPr>
              <a:t> </a:t>
            </a:r>
            <a:r>
              <a:rPr lang="en-US" dirty="0" err="1" smtClean="0">
                <a:latin typeface="Calibri" panose="020F0502020204030204" pitchFamily="34" charset="0"/>
              </a:rPr>
              <a:t>menentang</a:t>
            </a:r>
            <a:r>
              <a:rPr lang="en-US" dirty="0" smtClean="0">
                <a:latin typeface="Calibri" panose="020F0502020204030204" pitchFamily="34" charset="0"/>
              </a:rPr>
              <a:t> </a:t>
            </a:r>
            <a:r>
              <a:rPr lang="en-US" dirty="0" err="1">
                <a:latin typeface="Calibri" panose="020F0502020204030204" pitchFamily="34" charset="0"/>
              </a:rPr>
              <a:t>keras</a:t>
            </a:r>
            <a:r>
              <a:rPr lang="en-US" dirty="0">
                <a:latin typeface="Calibri" panose="020F0502020204030204" pitchFamily="34" charset="0"/>
              </a:rPr>
              <a:t> </a:t>
            </a:r>
            <a:r>
              <a:rPr lang="en-US" dirty="0" err="1">
                <a:latin typeface="Calibri" panose="020F0502020204030204" pitchFamily="34" charset="0"/>
              </a:rPr>
              <a:t>pandangan</a:t>
            </a:r>
            <a:r>
              <a:rPr lang="en-US" dirty="0">
                <a:latin typeface="Calibri" panose="020F0502020204030204" pitchFamily="34" charset="0"/>
              </a:rPr>
              <a:t> </a:t>
            </a:r>
            <a:r>
              <a:rPr lang="en-US" dirty="0" err="1">
                <a:latin typeface="Calibri" panose="020F0502020204030204" pitchFamily="34" charset="0"/>
              </a:rPr>
              <a:t>bahwa</a:t>
            </a:r>
            <a:r>
              <a:rPr lang="en-US" dirty="0">
                <a:latin typeface="Calibri" panose="020F0502020204030204" pitchFamily="34" charset="0"/>
              </a:rPr>
              <a:t> </a:t>
            </a:r>
            <a:r>
              <a:rPr lang="en-US" dirty="0" err="1">
                <a:latin typeface="Calibri" panose="020F0502020204030204" pitchFamily="34" charset="0"/>
              </a:rPr>
              <a:t>kekuasaan</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masyarakat</a:t>
            </a:r>
            <a:r>
              <a:rPr lang="en-US" dirty="0">
                <a:latin typeface="Calibri" panose="020F0502020204030204" pitchFamily="34" charset="0"/>
              </a:rPr>
              <a:t> </a:t>
            </a:r>
            <a:r>
              <a:rPr lang="en-US" dirty="0" err="1">
                <a:latin typeface="Calibri" panose="020F0502020204030204" pitchFamily="34" charset="0"/>
              </a:rPr>
              <a:t>itu</a:t>
            </a:r>
            <a:r>
              <a:rPr lang="en-US" dirty="0">
                <a:latin typeface="Calibri" panose="020F0502020204030204" pitchFamily="34" charset="0"/>
              </a:rPr>
              <a:t> </a:t>
            </a:r>
            <a:r>
              <a:rPr lang="en-US" dirty="0" err="1">
                <a:latin typeface="Calibri" panose="020F0502020204030204" pitchFamily="34" charset="0"/>
              </a:rPr>
              <a:t>terdistribusi</a:t>
            </a:r>
            <a:r>
              <a:rPr lang="en-US" dirty="0">
                <a:latin typeface="Calibri" panose="020F0502020204030204" pitchFamily="34" charset="0"/>
              </a:rPr>
              <a:t> </a:t>
            </a:r>
            <a:r>
              <a:rPr lang="en-US" dirty="0" err="1">
                <a:latin typeface="Calibri" panose="020F0502020204030204" pitchFamily="34" charset="0"/>
              </a:rPr>
              <a:t>secara</a:t>
            </a:r>
            <a:r>
              <a:rPr lang="en-US" dirty="0">
                <a:latin typeface="Calibri" panose="020F0502020204030204" pitchFamily="34" charset="0"/>
              </a:rPr>
              <a:t> </a:t>
            </a:r>
            <a:r>
              <a:rPr lang="en-US" dirty="0" err="1" smtClean="0">
                <a:latin typeface="Calibri" panose="020F0502020204030204" pitchFamily="34" charset="0"/>
              </a:rPr>
              <a:t>merata</a:t>
            </a:r>
            <a:r>
              <a:rPr lang="en-US" dirty="0" smtClean="0">
                <a:latin typeface="Calibri" panose="020F0502020204030204" pitchFamily="34" charset="0"/>
              </a:rPr>
              <a:t>.</a:t>
            </a:r>
            <a:r>
              <a:rPr lang="id-ID" dirty="0" smtClean="0">
                <a:latin typeface="Calibri" panose="020F0502020204030204" pitchFamily="34" charset="0"/>
              </a:rPr>
              <a:t> </a:t>
            </a:r>
            <a:r>
              <a:rPr lang="en-US" dirty="0" err="1" smtClean="0">
                <a:latin typeface="Calibri" panose="020F0502020204030204" pitchFamily="34" charset="0"/>
              </a:rPr>
              <a:t>Sebaliknya</a:t>
            </a:r>
            <a:r>
              <a:rPr lang="en-US" dirty="0">
                <a:latin typeface="Calibri" panose="020F0502020204030204" pitchFamily="34" charset="0"/>
              </a:rPr>
              <a:t>, </a:t>
            </a:r>
            <a:r>
              <a:rPr lang="en-US" dirty="0" err="1">
                <a:latin typeface="Calibri" panose="020F0502020204030204" pitchFamily="34" charset="0"/>
              </a:rPr>
              <a:t>kekuasaan</a:t>
            </a:r>
            <a:r>
              <a:rPr lang="en-US" dirty="0">
                <a:latin typeface="Calibri" panose="020F0502020204030204" pitchFamily="34" charset="0"/>
              </a:rPr>
              <a:t> </a:t>
            </a:r>
            <a:r>
              <a:rPr lang="en-US" dirty="0" err="1">
                <a:latin typeface="Calibri" panose="020F0502020204030204" pitchFamily="34" charset="0"/>
              </a:rPr>
              <a:t>itu</a:t>
            </a:r>
            <a:r>
              <a:rPr lang="en-US" dirty="0">
                <a:latin typeface="Calibri" panose="020F0502020204030204" pitchFamily="34" charset="0"/>
              </a:rPr>
              <a:t> </a:t>
            </a:r>
            <a:r>
              <a:rPr lang="en-US" dirty="0" err="1">
                <a:latin typeface="Calibri" panose="020F0502020204030204" pitchFamily="34" charset="0"/>
              </a:rPr>
              <a:t>hanya</a:t>
            </a:r>
            <a:r>
              <a:rPr lang="en-US" dirty="0">
                <a:latin typeface="Calibri" panose="020F0502020204030204" pitchFamily="34" charset="0"/>
              </a:rPr>
              <a:t> </a:t>
            </a:r>
            <a:r>
              <a:rPr lang="en-US" dirty="0" err="1">
                <a:latin typeface="Calibri" panose="020F0502020204030204" pitchFamily="34" charset="0"/>
              </a:rPr>
              <a:t>terkonsentrasi</a:t>
            </a:r>
            <a:r>
              <a:rPr lang="en-US" dirty="0">
                <a:latin typeface="Calibri" panose="020F0502020204030204" pitchFamily="34" charset="0"/>
              </a:rPr>
              <a:t> </a:t>
            </a:r>
            <a:r>
              <a:rPr lang="en-US" dirty="0" err="1">
                <a:latin typeface="Calibri" panose="020F0502020204030204" pitchFamily="34" charset="0"/>
              </a:rPr>
              <a:t>pada</a:t>
            </a:r>
            <a:r>
              <a:rPr lang="en-US" dirty="0">
                <a:latin typeface="Calibri" panose="020F0502020204030204" pitchFamily="34" charset="0"/>
              </a:rPr>
              <a:t> </a:t>
            </a:r>
            <a:r>
              <a:rPr lang="en-US" dirty="0" err="1">
                <a:latin typeface="Calibri" panose="020F0502020204030204" pitchFamily="34" charset="0"/>
              </a:rPr>
              <a:t>sekelompok</a:t>
            </a:r>
            <a:r>
              <a:rPr lang="en-US" dirty="0">
                <a:latin typeface="Calibri" panose="020F0502020204030204" pitchFamily="34" charset="0"/>
              </a:rPr>
              <a:t> </a:t>
            </a:r>
            <a:r>
              <a:rPr lang="en-US" dirty="0" err="1">
                <a:latin typeface="Calibri" panose="020F0502020204030204" pitchFamily="34" charset="0"/>
              </a:rPr>
              <a:t>kecil</a:t>
            </a:r>
            <a:r>
              <a:rPr lang="en-US" dirty="0">
                <a:latin typeface="Calibri" panose="020F0502020204030204" pitchFamily="34" charset="0"/>
              </a:rPr>
              <a:t> elite. </a:t>
            </a:r>
            <a:r>
              <a:rPr lang="id-ID" dirty="0" smtClean="0">
                <a:latin typeface="Calibri" panose="020F0502020204030204" pitchFamily="34" charset="0"/>
              </a:rPr>
              <a:t>Elit </a:t>
            </a:r>
            <a:r>
              <a:rPr lang="en-US" dirty="0" err="1" smtClean="0">
                <a:latin typeface="Calibri" panose="020F0502020204030204" pitchFamily="34" charset="0"/>
              </a:rPr>
              <a:t>menentukan</a:t>
            </a:r>
            <a:r>
              <a:rPr lang="en-US" dirty="0" smtClean="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menanamkan</a:t>
            </a:r>
            <a:r>
              <a:rPr lang="en-US" dirty="0">
                <a:latin typeface="Calibri" panose="020F0502020204030204" pitchFamily="34" charset="0"/>
              </a:rPr>
              <a:t> </a:t>
            </a:r>
            <a:r>
              <a:rPr lang="en-US" dirty="0" err="1">
                <a:latin typeface="Calibri" panose="020F0502020204030204" pitchFamily="34" charset="0"/>
              </a:rPr>
              <a:t>nilai-nilai</a:t>
            </a:r>
            <a:r>
              <a:rPr lang="en-US" dirty="0">
                <a:latin typeface="Calibri" panose="020F0502020204030204" pitchFamily="34" charset="0"/>
              </a:rPr>
              <a:t> </a:t>
            </a:r>
            <a:r>
              <a:rPr lang="en-US" dirty="0" err="1">
                <a:latin typeface="Calibri" panose="020F0502020204030204" pitchFamily="34" charset="0"/>
              </a:rPr>
              <a:t>kepada</a:t>
            </a:r>
            <a:r>
              <a:rPr lang="en-US" dirty="0">
                <a:latin typeface="Calibri" panose="020F0502020204030204" pitchFamily="34" charset="0"/>
              </a:rPr>
              <a:t> </a:t>
            </a:r>
            <a:r>
              <a:rPr lang="en-US" dirty="0" err="1">
                <a:latin typeface="Calibri" panose="020F0502020204030204" pitchFamily="34" charset="0"/>
              </a:rPr>
              <a:t>komunitas</a:t>
            </a:r>
            <a:r>
              <a:rPr lang="en-US" dirty="0">
                <a:latin typeface="Calibri" panose="020F0502020204030204" pitchFamily="34" charset="0"/>
              </a:rPr>
              <a:t> </a:t>
            </a:r>
            <a:r>
              <a:rPr lang="en-US" dirty="0" err="1">
                <a:latin typeface="Calibri" panose="020F0502020204030204" pitchFamily="34" charset="0"/>
              </a:rPr>
              <a:t>masyarakat</a:t>
            </a:r>
            <a:r>
              <a:rPr lang="en-US" dirty="0">
                <a:latin typeface="Calibri" panose="020F0502020204030204" pitchFamily="34" charset="0"/>
              </a:rPr>
              <a:t> </a:t>
            </a:r>
            <a:r>
              <a:rPr lang="en-US" dirty="0" err="1">
                <a:latin typeface="Calibri" panose="020F0502020204030204" pitchFamily="34" charset="0"/>
              </a:rPr>
              <a:t>melalui</a:t>
            </a:r>
            <a:r>
              <a:rPr lang="en-US" dirty="0">
                <a:latin typeface="Calibri" panose="020F0502020204030204" pitchFamily="34" charset="0"/>
              </a:rPr>
              <a:t> </a:t>
            </a:r>
            <a:r>
              <a:rPr lang="en-US" dirty="0" err="1" smtClean="0">
                <a:latin typeface="Calibri" panose="020F0502020204030204" pitchFamily="34" charset="0"/>
              </a:rPr>
              <a:t>kebijakan</a:t>
            </a:r>
            <a:r>
              <a:rPr lang="en-US" dirty="0" smtClean="0">
                <a:latin typeface="Calibri" panose="020F0502020204030204" pitchFamily="34" charset="0"/>
              </a:rPr>
              <a:t> </a:t>
            </a:r>
            <a:r>
              <a:rPr lang="en-US" dirty="0">
                <a:latin typeface="Calibri" panose="020F0502020204030204" pitchFamily="34" charset="0"/>
              </a:rPr>
              <a:t>yang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produksi</a:t>
            </a:r>
            <a:r>
              <a:rPr lang="en-US" dirty="0">
                <a:latin typeface="Calibri" panose="020F0502020204030204" pitchFamily="34" charset="0"/>
              </a:rPr>
              <a:t> </a:t>
            </a:r>
            <a:r>
              <a:rPr lang="en-US" dirty="0" err="1">
                <a:latin typeface="Calibri" panose="020F0502020204030204" pitchFamily="34" charset="0"/>
              </a:rPr>
              <a:t>berdasarkan</a:t>
            </a:r>
            <a:r>
              <a:rPr lang="en-US" dirty="0">
                <a:latin typeface="Calibri" panose="020F0502020204030204" pitchFamily="34" charset="0"/>
              </a:rPr>
              <a:t> </a:t>
            </a:r>
            <a:r>
              <a:rPr lang="en-US" dirty="0" err="1">
                <a:latin typeface="Calibri" panose="020F0502020204030204" pitchFamily="34" charset="0"/>
              </a:rPr>
              <a:t>nilai</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preferensi</a:t>
            </a:r>
            <a:r>
              <a:rPr lang="en-US" dirty="0">
                <a:latin typeface="Calibri" panose="020F0502020204030204" pitchFamily="34" charset="0"/>
              </a:rPr>
              <a:t> </a:t>
            </a:r>
            <a:r>
              <a:rPr lang="en-US" dirty="0" err="1">
                <a:latin typeface="Calibri" panose="020F0502020204030204" pitchFamily="34" charset="0"/>
              </a:rPr>
              <a:t>mereka</a:t>
            </a:r>
            <a:r>
              <a:rPr lang="en-US" dirty="0">
                <a:latin typeface="Calibri" panose="020F0502020204030204" pitchFamily="34" charset="0"/>
              </a:rPr>
              <a:t> </a:t>
            </a:r>
            <a:r>
              <a:rPr lang="en-US" dirty="0" err="1">
                <a:latin typeface="Calibri" panose="020F0502020204030204" pitchFamily="34" charset="0"/>
              </a:rPr>
              <a:t>sendiri</a:t>
            </a:r>
            <a:r>
              <a:rPr lang="en-US" dirty="0">
                <a:latin typeface="Calibri" panose="020F0502020204030204" pitchFamily="34" charset="0"/>
              </a:rPr>
              <a:t>. </a:t>
            </a:r>
            <a:endParaRPr lang="id-ID" dirty="0" smtClean="0">
              <a:latin typeface="Calibri" panose="020F0502020204030204" pitchFamily="34" charset="0"/>
            </a:endParaRPr>
          </a:p>
          <a:p>
            <a:pPr algn="just"/>
            <a:r>
              <a:rPr lang="en-US" dirty="0" err="1">
                <a:latin typeface="Calibri" panose="020F0502020204030204" pitchFamily="34" charset="0"/>
              </a:rPr>
              <a:t>Dengan</a:t>
            </a:r>
            <a:r>
              <a:rPr lang="en-US" dirty="0">
                <a:latin typeface="Calibri" panose="020F0502020204030204" pitchFamily="34" charset="0"/>
              </a:rPr>
              <a:t> </a:t>
            </a:r>
            <a:r>
              <a:rPr lang="en-US" dirty="0" err="1">
                <a:latin typeface="Calibri" panose="020F0502020204030204" pitchFamily="34" charset="0"/>
              </a:rPr>
              <a:t>demikian</a:t>
            </a:r>
            <a:r>
              <a:rPr lang="en-US" dirty="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konsepsi</a:t>
            </a:r>
            <a:r>
              <a:rPr lang="en-US" dirty="0">
                <a:latin typeface="Calibri" panose="020F0502020204030204" pitchFamily="34" charset="0"/>
              </a:rPr>
              <a:t> elite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suatu</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r>
              <a:rPr lang="en-US" dirty="0" err="1">
                <a:latin typeface="Calibri" panose="020F0502020204030204" pitchFamily="34" charset="0"/>
              </a:rPr>
              <a:t>selalu</a:t>
            </a:r>
            <a:r>
              <a:rPr lang="en-US" dirty="0">
                <a:latin typeface="Calibri" panose="020F0502020204030204" pitchFamily="34" charset="0"/>
              </a:rPr>
              <a:t> </a:t>
            </a:r>
            <a:r>
              <a:rPr lang="en-US" dirty="0" err="1">
                <a:latin typeface="Calibri" panose="020F0502020204030204" pitchFamily="34" charset="0"/>
              </a:rPr>
              <a:t>mengalir</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atas</a:t>
            </a:r>
            <a:r>
              <a:rPr lang="en-US" dirty="0">
                <a:latin typeface="Calibri" panose="020F0502020204030204" pitchFamily="34" charset="0"/>
              </a:rPr>
              <a:t> </a:t>
            </a:r>
            <a:r>
              <a:rPr lang="en-US" dirty="0" err="1">
                <a:latin typeface="Calibri" panose="020F0502020204030204" pitchFamily="34" charset="0"/>
              </a:rPr>
              <a:t>ke</a:t>
            </a:r>
            <a:r>
              <a:rPr lang="en-US" dirty="0">
                <a:latin typeface="Calibri" panose="020F0502020204030204" pitchFamily="34" charset="0"/>
              </a:rPr>
              <a:t> </a:t>
            </a:r>
            <a:r>
              <a:rPr lang="en-US" dirty="0" err="1">
                <a:latin typeface="Calibri" panose="020F0502020204030204" pitchFamily="34" charset="0"/>
              </a:rPr>
              <a:t>bawah</a:t>
            </a:r>
            <a:r>
              <a:rPr lang="en-US" dirty="0">
                <a:latin typeface="Calibri" panose="020F0502020204030204" pitchFamily="34" charset="0"/>
              </a:rPr>
              <a:t>, </a:t>
            </a:r>
            <a:r>
              <a:rPr lang="en-US" dirty="0" err="1">
                <a:latin typeface="Calibri" panose="020F0502020204030204" pitchFamily="34" charset="0"/>
              </a:rPr>
              <a:t>yaitu</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kaum</a:t>
            </a:r>
            <a:r>
              <a:rPr lang="en-US" dirty="0">
                <a:latin typeface="Calibri" panose="020F0502020204030204" pitchFamily="34" charset="0"/>
              </a:rPr>
              <a:t> </a:t>
            </a:r>
            <a:r>
              <a:rPr lang="en-US" dirty="0" err="1">
                <a:latin typeface="Calibri" panose="020F0502020204030204" pitchFamily="34" charset="0"/>
              </a:rPr>
              <a:t>elit</a:t>
            </a:r>
            <a:r>
              <a:rPr lang="en-US" dirty="0">
                <a:latin typeface="Calibri" panose="020F0502020204030204" pitchFamily="34" charset="0"/>
              </a:rPr>
              <a:t> </a:t>
            </a:r>
            <a:r>
              <a:rPr lang="en-US" dirty="0" err="1">
                <a:latin typeface="Calibri" panose="020F0502020204030204" pitchFamily="34" charset="0"/>
              </a:rPr>
              <a:t>ke</a:t>
            </a:r>
            <a:r>
              <a:rPr lang="en-US" dirty="0">
                <a:latin typeface="Calibri" panose="020F0502020204030204" pitchFamily="34" charset="0"/>
              </a:rPr>
              <a:t> </a:t>
            </a:r>
            <a:r>
              <a:rPr lang="en-US" dirty="0" err="1">
                <a:latin typeface="Calibri" panose="020F0502020204030204" pitchFamily="34" charset="0"/>
              </a:rPr>
              <a:t>massa</a:t>
            </a:r>
            <a:r>
              <a:rPr lang="en-US" dirty="0">
                <a:latin typeface="Calibri" panose="020F0502020204030204" pitchFamily="34" charset="0"/>
              </a:rPr>
              <a:t> </a:t>
            </a:r>
            <a:r>
              <a:rPr lang="en-US" dirty="0" err="1">
                <a:latin typeface="Calibri" panose="020F0502020204030204" pitchFamily="34" charset="0"/>
              </a:rPr>
              <a:t>atau</a:t>
            </a:r>
            <a:r>
              <a:rPr lang="en-US" dirty="0">
                <a:latin typeface="Calibri" panose="020F0502020204030204" pitchFamily="34" charset="0"/>
              </a:rPr>
              <a:t> </a:t>
            </a:r>
            <a:r>
              <a:rPr lang="en-US" dirty="0" err="1">
                <a:latin typeface="Calibri" panose="020F0502020204030204" pitchFamily="34" charset="0"/>
              </a:rPr>
              <a:t>rakyat</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bukan</a:t>
            </a:r>
            <a:r>
              <a:rPr lang="en-US" dirty="0">
                <a:latin typeface="Calibri" panose="020F0502020204030204" pitchFamily="34" charset="0"/>
              </a:rPr>
              <a:t> </a:t>
            </a:r>
            <a:r>
              <a:rPr lang="en-US" dirty="0" err="1">
                <a:latin typeface="Calibri" panose="020F0502020204030204" pitchFamily="34" charset="0"/>
              </a:rPr>
              <a:t>sebaliknya</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bawah</a:t>
            </a:r>
            <a:r>
              <a:rPr lang="en-US" dirty="0">
                <a:latin typeface="Calibri" panose="020F0502020204030204" pitchFamily="34" charset="0"/>
              </a:rPr>
              <a:t> (</a:t>
            </a:r>
            <a:r>
              <a:rPr lang="en-US" dirty="0" err="1">
                <a:latin typeface="Calibri" panose="020F0502020204030204" pitchFamily="34" charset="0"/>
              </a:rPr>
              <a:t>massa</a:t>
            </a:r>
            <a:r>
              <a:rPr lang="en-US" dirty="0">
                <a:latin typeface="Calibri" panose="020F0502020204030204" pitchFamily="34" charset="0"/>
              </a:rPr>
              <a:t>) </a:t>
            </a:r>
            <a:r>
              <a:rPr lang="en-US" dirty="0" err="1">
                <a:latin typeface="Calibri" panose="020F0502020204030204" pitchFamily="34" charset="0"/>
              </a:rPr>
              <a:t>ke</a:t>
            </a:r>
            <a:r>
              <a:rPr lang="en-US" dirty="0">
                <a:latin typeface="Calibri" panose="020F0502020204030204" pitchFamily="34" charset="0"/>
              </a:rPr>
              <a:t> </a:t>
            </a:r>
            <a:r>
              <a:rPr lang="en-US" dirty="0" err="1">
                <a:latin typeface="Calibri" panose="020F0502020204030204" pitchFamily="34" charset="0"/>
              </a:rPr>
              <a:t>atas</a:t>
            </a:r>
            <a:r>
              <a:rPr lang="en-US" dirty="0">
                <a:latin typeface="Calibri" panose="020F0502020204030204" pitchFamily="34" charset="0"/>
              </a:rPr>
              <a:t> (elite) </a:t>
            </a:r>
            <a:r>
              <a:rPr lang="en-US" dirty="0" err="1">
                <a:latin typeface="Calibri" panose="020F0502020204030204" pitchFamily="34" charset="0"/>
              </a:rPr>
              <a:t>seperti</a:t>
            </a:r>
            <a:r>
              <a:rPr lang="en-US" dirty="0">
                <a:latin typeface="Calibri" panose="020F0502020204030204" pitchFamily="34" charset="0"/>
              </a:rPr>
              <a:t> yang </a:t>
            </a:r>
            <a:r>
              <a:rPr lang="en-US" dirty="0" err="1">
                <a:latin typeface="Calibri" panose="020F0502020204030204" pitchFamily="34" charset="0"/>
              </a:rPr>
              <a:t>diandaikan</a:t>
            </a:r>
            <a:r>
              <a:rPr lang="en-US" dirty="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kelompok</a:t>
            </a:r>
            <a:r>
              <a:rPr lang="en-US" dirty="0">
                <a:latin typeface="Calibri" panose="020F0502020204030204" pitchFamily="34" charset="0"/>
              </a:rPr>
              <a:t> </a:t>
            </a:r>
            <a:r>
              <a:rPr lang="en-US" dirty="0" err="1">
                <a:latin typeface="Calibri" panose="020F0502020204030204" pitchFamily="34" charset="0"/>
              </a:rPr>
              <a:t>pluralis</a:t>
            </a:r>
            <a:r>
              <a:rPr lang="en-US" dirty="0">
                <a:latin typeface="Calibri" panose="020F0502020204030204" pitchFamily="34" charset="0"/>
              </a:rPr>
              <a:t>. </a:t>
            </a:r>
            <a:r>
              <a:rPr lang="en-US" dirty="0" err="1">
                <a:latin typeface="Calibri" panose="020F0502020204030204" pitchFamily="34" charset="0"/>
              </a:rPr>
              <a:t>Karena</a:t>
            </a:r>
            <a:r>
              <a:rPr lang="en-US" dirty="0">
                <a:latin typeface="Calibri" panose="020F0502020204030204" pitchFamily="34" charset="0"/>
              </a:rPr>
              <a:t> </a:t>
            </a:r>
            <a:r>
              <a:rPr lang="en-US" dirty="0" err="1">
                <a:latin typeface="Calibri" panose="020F0502020204030204" pitchFamily="34" charset="0"/>
              </a:rPr>
              <a:t>pada</a:t>
            </a:r>
            <a:r>
              <a:rPr lang="en-US" dirty="0">
                <a:latin typeface="Calibri" panose="020F0502020204030204" pitchFamily="34" charset="0"/>
              </a:rPr>
              <a:t> </a:t>
            </a:r>
            <a:r>
              <a:rPr lang="en-US" dirty="0" err="1">
                <a:latin typeface="Calibri" panose="020F0502020204030204" pitchFamily="34" charset="0"/>
              </a:rPr>
              <a:t>dasarnya</a:t>
            </a:r>
            <a:r>
              <a:rPr lang="en-US" dirty="0">
                <a:latin typeface="Calibri" panose="020F0502020204030204" pitchFamily="34" charset="0"/>
              </a:rPr>
              <a:t> </a:t>
            </a:r>
            <a:r>
              <a:rPr lang="en-US" dirty="0" err="1">
                <a:latin typeface="Calibri" panose="020F0502020204030204" pitchFamily="34" charset="0"/>
              </a:rPr>
              <a:t>sebuah</a:t>
            </a:r>
            <a:r>
              <a:rPr lang="en-US" dirty="0">
                <a:latin typeface="Calibri" panose="020F0502020204030204" pitchFamily="34" charset="0"/>
              </a:rPr>
              <a:t> </a:t>
            </a:r>
            <a:r>
              <a:rPr lang="en-US" dirty="0" err="1">
                <a:latin typeface="Calibri" panose="020F0502020204030204" pitchFamily="34" charset="0"/>
              </a:rPr>
              <a:t>kebijakan</a:t>
            </a:r>
            <a:r>
              <a:rPr lang="en-US" dirty="0">
                <a:latin typeface="Calibri" panose="020F0502020204030204" pitchFamily="34" charset="0"/>
              </a:rPr>
              <a:t> </a:t>
            </a:r>
            <a:r>
              <a:rPr lang="en-US" dirty="0" err="1">
                <a:latin typeface="Calibri" panose="020F0502020204030204" pitchFamily="34" charset="0"/>
              </a:rPr>
              <a:t>dibuat</a:t>
            </a:r>
            <a:r>
              <a:rPr lang="en-US" dirty="0">
                <a:latin typeface="Calibri" panose="020F0502020204030204" pitchFamily="34" charset="0"/>
              </a:rPr>
              <a:t> </a:t>
            </a:r>
            <a:r>
              <a:rPr lang="en-US" dirty="0" err="1">
                <a:latin typeface="Calibri" panose="020F0502020204030204" pitchFamily="34" charset="0"/>
              </a:rPr>
              <a:t>adalah</a:t>
            </a:r>
            <a:r>
              <a:rPr lang="en-US" dirty="0">
                <a:latin typeface="Calibri" panose="020F0502020204030204" pitchFamily="34" charset="0"/>
              </a:rPr>
              <a:t> </a:t>
            </a:r>
            <a:r>
              <a:rPr lang="en-US" dirty="0" err="1">
                <a:latin typeface="Calibri" panose="020F0502020204030204" pitchFamily="34" charset="0"/>
              </a:rPr>
              <a:t>untuk</a:t>
            </a:r>
            <a:r>
              <a:rPr lang="en-US" dirty="0">
                <a:latin typeface="Calibri" panose="020F0502020204030204" pitchFamily="34" charset="0"/>
              </a:rPr>
              <a:t> </a:t>
            </a:r>
            <a:r>
              <a:rPr lang="en-US" dirty="0" err="1">
                <a:latin typeface="Calibri" panose="020F0502020204030204" pitchFamily="34" charset="0"/>
              </a:rPr>
              <a:t>mewakili</a:t>
            </a:r>
            <a:r>
              <a:rPr lang="en-US" dirty="0">
                <a:latin typeface="Calibri" panose="020F0502020204030204" pitchFamily="34" charset="0"/>
              </a:rPr>
              <a:t> </a:t>
            </a:r>
            <a:r>
              <a:rPr lang="en-US" dirty="0" err="1">
                <a:latin typeface="Calibri" panose="020F0502020204030204" pitchFamily="34" charset="0"/>
              </a:rPr>
              <a:t>preferensi</a:t>
            </a:r>
            <a:r>
              <a:rPr lang="en-US" dirty="0">
                <a:latin typeface="Calibri" panose="020F0502020204030204" pitchFamily="34" charset="0"/>
              </a:rPr>
              <a:t> elite, </a:t>
            </a:r>
            <a:r>
              <a:rPr lang="en-US" dirty="0" err="1">
                <a:latin typeface="Calibri" panose="020F0502020204030204" pitchFamily="34" charset="0"/>
              </a:rPr>
              <a:t>bukan</a:t>
            </a:r>
            <a:r>
              <a:rPr lang="en-US" dirty="0">
                <a:latin typeface="Calibri" panose="020F0502020204030204" pitchFamily="34" charset="0"/>
              </a:rPr>
              <a:t> </a:t>
            </a:r>
            <a:r>
              <a:rPr lang="en-US" dirty="0" err="1">
                <a:latin typeface="Calibri" panose="020F0502020204030204" pitchFamily="34" charset="0"/>
              </a:rPr>
              <a:t>untuk</a:t>
            </a:r>
            <a:r>
              <a:rPr lang="en-US" dirty="0">
                <a:latin typeface="Calibri" panose="020F0502020204030204" pitchFamily="34" charset="0"/>
              </a:rPr>
              <a:t> </a:t>
            </a:r>
            <a:r>
              <a:rPr lang="en-US" dirty="0" err="1">
                <a:latin typeface="Calibri" panose="020F0502020204030204" pitchFamily="34" charset="0"/>
              </a:rPr>
              <a:t>mewakili</a:t>
            </a:r>
            <a:r>
              <a:rPr lang="en-US" dirty="0">
                <a:latin typeface="Calibri" panose="020F0502020204030204" pitchFamily="34" charset="0"/>
              </a:rPr>
              <a:t> </a:t>
            </a:r>
            <a:r>
              <a:rPr lang="en-US" dirty="0" err="1">
                <a:latin typeface="Calibri" panose="020F0502020204030204" pitchFamily="34" charset="0"/>
              </a:rPr>
              <a:t>kepentingan</a:t>
            </a:r>
            <a:r>
              <a:rPr lang="en-US" dirty="0">
                <a:latin typeface="Calibri" panose="020F0502020204030204" pitchFamily="34" charset="0"/>
              </a:rPr>
              <a:t> </a:t>
            </a:r>
            <a:r>
              <a:rPr lang="en-US" dirty="0" err="1">
                <a:latin typeface="Calibri" panose="020F0502020204030204" pitchFamily="34" charset="0"/>
              </a:rPr>
              <a:t>publik</a:t>
            </a:r>
            <a:r>
              <a:rPr lang="en-US" dirty="0">
                <a:latin typeface="Calibri" panose="020F0502020204030204" pitchFamily="34" charset="0"/>
              </a:rPr>
              <a:t>. </a:t>
            </a:r>
            <a:endParaRPr lang="id-ID"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0000" lnSpcReduction="10000"/>
          </a:bodyPr>
          <a:lstStyle/>
          <a:p>
            <a:pPr marL="0" indent="0">
              <a:buNone/>
            </a:pPr>
            <a:endParaRPr lang="id-ID" dirty="0" smtClean="0"/>
          </a:p>
          <a:p>
            <a:pPr marL="0" indent="0">
              <a:buNone/>
            </a:pPr>
            <a:r>
              <a:rPr lang="en-US" altLang="id-ID" dirty="0"/>
              <a:t>Diskusikanlah:</a:t>
            </a:r>
            <a:endParaRPr lang="en-US" altLang="id-ID" dirty="0"/>
          </a:p>
          <a:p>
            <a:pPr marL="0" indent="0">
              <a:buNone/>
            </a:pPr>
            <a:r>
              <a:rPr lang="en-US" altLang="id-ID" dirty="0"/>
              <a:t>1. Jelaskanlah contoh-contoh bahwa kebijakan Pemerintah ditentukan oleh elite politik !</a:t>
            </a:r>
            <a:endParaRPr lang="en-US" altLang="id-ID" dirty="0"/>
          </a:p>
          <a:p>
            <a:pPr marL="0" indent="0">
              <a:buNone/>
            </a:pPr>
            <a:r>
              <a:rPr lang="en-US" altLang="id-ID" dirty="0"/>
              <a:t>2.Kebijakan Menteri Desa tentang Bantuan Langsung Tunai dalam rangka pandemi Covid-19 dimaknai dalam Permendes No 6/2020 pemotongan Anggaran Dana Desa sebesar 10%-15% untuk Desa yang menerima  Rp 800 juta, sedangkan Desa yang menerima dana Rp 1,2-Rp 2 Milyar dipotong 15%-20%. Apakah ini memenuhi amanah rakyat atau untuk kepentingan politik ? Jelaskanlah</a:t>
            </a:r>
            <a:endParaRPr lang="id-ID" dirty="0" smtClean="0"/>
          </a:p>
          <a:p>
            <a:pPr marL="0" indent="0" algn="ctr">
              <a:buNone/>
            </a:pPr>
            <a:endParaRPr lang="id-ID" sz="4000" dirty="0"/>
          </a:p>
          <a:p>
            <a:pPr marL="0" indent="0" algn="ctr">
              <a:buNone/>
            </a:pPr>
            <a:endParaRPr lang="id-ID"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Sejarah Pendekatan Elit</a:t>
            </a:r>
            <a:endParaRPr lang="id-ID" dirty="0"/>
          </a:p>
        </p:txBody>
      </p:sp>
      <p:sp>
        <p:nvSpPr>
          <p:cNvPr id="3" name="Content Placeholder 2"/>
          <p:cNvSpPr>
            <a:spLocks noGrp="1"/>
          </p:cNvSpPr>
          <p:nvPr>
            <p:ph sz="quarter" idx="1"/>
          </p:nvPr>
        </p:nvSpPr>
        <p:spPr>
          <a:xfrm>
            <a:off x="251520" y="1600200"/>
            <a:ext cx="4248472" cy="5141168"/>
          </a:xfrm>
        </p:spPr>
        <p:txBody>
          <a:bodyPr>
            <a:normAutofit fontScale="92500"/>
          </a:bodyPr>
          <a:lstStyle/>
          <a:p>
            <a:pPr algn="just">
              <a:buFont typeface="Arial" panose="020B0604020202020204" pitchFamily="34" charset="0"/>
              <a:buChar char="•"/>
            </a:pPr>
            <a:r>
              <a:rPr lang="id-ID" sz="2000" dirty="0">
                <a:latin typeface="Calibri" panose="020F0502020204030204" pitchFamily="34" charset="0"/>
              </a:rPr>
              <a:t>S</a:t>
            </a:r>
            <a:r>
              <a:rPr lang="id-ID" sz="2000" dirty="0" smtClean="0">
                <a:latin typeface="Calibri" panose="020F0502020204030204" pitchFamily="34" charset="0"/>
              </a:rPr>
              <a:t>tudi tentang elit dapat dilacak dari </a:t>
            </a:r>
            <a:r>
              <a:rPr lang="en-US" sz="2000" dirty="0" err="1">
                <a:latin typeface="Calibri" panose="020F0502020204030204" pitchFamily="34" charset="0"/>
              </a:rPr>
              <a:t>pemikir</a:t>
            </a:r>
            <a:r>
              <a:rPr lang="en-US" sz="2000" dirty="0">
                <a:latin typeface="Calibri" panose="020F0502020204030204" pitchFamily="34" charset="0"/>
              </a:rPr>
              <a:t> </a:t>
            </a:r>
            <a:r>
              <a:rPr lang="en-US" sz="2000" dirty="0" err="1">
                <a:latin typeface="Calibri" panose="020F0502020204030204" pitchFamily="34" charset="0"/>
              </a:rPr>
              <a:t>Eropa</a:t>
            </a:r>
            <a:r>
              <a:rPr lang="en-US" sz="2000" dirty="0">
                <a:latin typeface="Calibri" panose="020F0502020204030204" pitchFamily="34" charset="0"/>
              </a:rPr>
              <a:t> </a:t>
            </a:r>
            <a:r>
              <a:rPr lang="en-US" sz="2000" dirty="0" err="1">
                <a:latin typeface="Calibri" panose="020F0502020204030204" pitchFamily="34" charset="0"/>
              </a:rPr>
              <a:t>masa</a:t>
            </a:r>
            <a:r>
              <a:rPr lang="en-US" sz="2000" dirty="0">
                <a:latin typeface="Calibri" panose="020F0502020204030204" pitchFamily="34" charset="0"/>
              </a:rPr>
              <a:t> </a:t>
            </a:r>
            <a:r>
              <a:rPr lang="en-US" sz="2000" dirty="0" err="1">
                <a:latin typeface="Calibri" panose="020F0502020204030204" pitchFamily="34" charset="0"/>
              </a:rPr>
              <a:t>awal</a:t>
            </a:r>
            <a:r>
              <a:rPr lang="en-US" sz="2000" dirty="0">
                <a:latin typeface="Calibri" panose="020F0502020204030204" pitchFamily="34" charset="0"/>
              </a:rPr>
              <a:t> (</a:t>
            </a:r>
            <a:r>
              <a:rPr lang="en-US" sz="2000" dirty="0" err="1">
                <a:latin typeface="Calibri" panose="020F0502020204030204" pitchFamily="34" charset="0"/>
              </a:rPr>
              <a:t>teoritisi</a:t>
            </a:r>
            <a:r>
              <a:rPr lang="en-US" sz="2000" dirty="0">
                <a:latin typeface="Calibri" panose="020F0502020204030204" pitchFamily="34" charset="0"/>
              </a:rPr>
              <a:t> elite </a:t>
            </a:r>
            <a:r>
              <a:rPr lang="en-US" sz="2000" dirty="0" err="1">
                <a:latin typeface="Calibri" panose="020F0502020204030204" pitchFamily="34" charset="0"/>
              </a:rPr>
              <a:t>klasik</a:t>
            </a:r>
            <a:r>
              <a:rPr lang="en-US" sz="2000" dirty="0">
                <a:latin typeface="Calibri" panose="020F0502020204030204" pitchFamily="34" charset="0"/>
              </a:rPr>
              <a:t>), </a:t>
            </a:r>
            <a:r>
              <a:rPr lang="en-US" sz="2000" dirty="0" err="1">
                <a:latin typeface="Calibri" panose="020F0502020204030204" pitchFamily="34" charset="0"/>
              </a:rPr>
              <a:t>seperti</a:t>
            </a:r>
            <a:r>
              <a:rPr lang="en-US" sz="2000" dirty="0">
                <a:latin typeface="Calibri" panose="020F0502020204030204" pitchFamily="34" charset="0"/>
              </a:rPr>
              <a:t> </a:t>
            </a:r>
            <a:r>
              <a:rPr lang="id-ID" sz="2000" dirty="0" smtClean="0">
                <a:latin typeface="Calibri" panose="020F0502020204030204" pitchFamily="34" charset="0"/>
              </a:rPr>
              <a:t>Robe</a:t>
            </a:r>
            <a:r>
              <a:rPr lang="en-US" sz="2000" dirty="0" err="1" smtClean="0">
                <a:latin typeface="Calibri" panose="020F0502020204030204" pitchFamily="34" charset="0"/>
              </a:rPr>
              <a:t>rt</a:t>
            </a:r>
            <a:r>
              <a:rPr lang="en-US" sz="2000" dirty="0" smtClean="0">
                <a:latin typeface="Calibri" panose="020F0502020204030204" pitchFamily="34" charset="0"/>
              </a:rPr>
              <a:t> </a:t>
            </a:r>
            <a:r>
              <a:rPr lang="en-US" sz="2000" dirty="0" err="1">
                <a:latin typeface="Calibri" panose="020F0502020204030204" pitchFamily="34" charset="0"/>
              </a:rPr>
              <a:t>Michels</a:t>
            </a:r>
            <a:r>
              <a:rPr lang="en-US" sz="2000" dirty="0">
                <a:latin typeface="Calibri" panose="020F0502020204030204" pitchFamily="34" charset="0"/>
              </a:rPr>
              <a:t> (1876-1936), </a:t>
            </a:r>
            <a:r>
              <a:rPr lang="en-US" sz="2000" dirty="0" err="1">
                <a:latin typeface="Calibri" panose="020F0502020204030204" pitchFamily="34" charset="0"/>
              </a:rPr>
              <a:t>seorang</a:t>
            </a:r>
            <a:r>
              <a:rPr lang="en-US" sz="2000" dirty="0">
                <a:latin typeface="Calibri" panose="020F0502020204030204" pitchFamily="34" charset="0"/>
              </a:rPr>
              <a:t> </a:t>
            </a:r>
            <a:r>
              <a:rPr lang="en-US" sz="2000" dirty="0" err="1">
                <a:latin typeface="Calibri" panose="020F0502020204030204" pitchFamily="34" charset="0"/>
              </a:rPr>
              <a:t>Jerman</a:t>
            </a:r>
            <a:r>
              <a:rPr lang="en-US" sz="2000" dirty="0">
                <a:latin typeface="Calibri" panose="020F0502020204030204" pitchFamily="34" charset="0"/>
              </a:rPr>
              <a:t> </a:t>
            </a:r>
            <a:r>
              <a:rPr lang="en-US" sz="2000" dirty="0" err="1">
                <a:latin typeface="Calibri" panose="020F0502020204030204" pitchFamily="34" charset="0"/>
              </a:rPr>
              <a:t>keturunan</a:t>
            </a:r>
            <a:r>
              <a:rPr lang="en-US" sz="2000" dirty="0">
                <a:latin typeface="Calibri" panose="020F0502020204030204" pitchFamily="34" charset="0"/>
              </a:rPr>
              <a:t> Swiss, Gaetano </a:t>
            </a:r>
            <a:r>
              <a:rPr lang="en-US" sz="2000" dirty="0" err="1">
                <a:latin typeface="Calibri" panose="020F0502020204030204" pitchFamily="34" charset="0"/>
              </a:rPr>
              <a:t>Mosca</a:t>
            </a:r>
            <a:r>
              <a:rPr lang="en-US" sz="2000" dirty="0">
                <a:latin typeface="Calibri" panose="020F0502020204030204" pitchFamily="34" charset="0"/>
              </a:rPr>
              <a:t> (1858-1941)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Vilfredo</a:t>
            </a:r>
            <a:r>
              <a:rPr lang="en-US" sz="2000" dirty="0">
                <a:latin typeface="Calibri" panose="020F0502020204030204" pitchFamily="34" charset="0"/>
              </a:rPr>
              <a:t> Pareto (1848-1923) </a:t>
            </a:r>
            <a:r>
              <a:rPr lang="en-US" sz="2000" dirty="0" err="1">
                <a:latin typeface="Calibri" panose="020F0502020204030204" pitchFamily="34" charset="0"/>
              </a:rPr>
              <a:t>dari</a:t>
            </a:r>
            <a:r>
              <a:rPr lang="en-US" sz="2000" dirty="0">
                <a:latin typeface="Calibri" panose="020F0502020204030204" pitchFamily="34" charset="0"/>
              </a:rPr>
              <a:t> Italia. </a:t>
            </a:r>
            <a:endParaRPr lang="id-ID" sz="2000" dirty="0" smtClean="0">
              <a:latin typeface="Calibri" panose="020F0502020204030204" pitchFamily="34" charset="0"/>
            </a:endParaRPr>
          </a:p>
          <a:p>
            <a:pPr algn="just">
              <a:buFont typeface="Arial" panose="020B0604020202020204" pitchFamily="34" charset="0"/>
              <a:buChar char="•"/>
            </a:pPr>
            <a:r>
              <a:rPr lang="en-US" sz="2000" dirty="0" err="1">
                <a:latin typeface="Calibri" panose="020F0502020204030204" pitchFamily="34" charset="0"/>
              </a:rPr>
              <a:t>Gagasan</a:t>
            </a:r>
            <a:r>
              <a:rPr lang="en-US" sz="2000" dirty="0">
                <a:latin typeface="Calibri" panose="020F0502020204030204" pitchFamily="34" charset="0"/>
              </a:rPr>
              <a:t> </a:t>
            </a:r>
            <a:r>
              <a:rPr lang="en-US" sz="2000" dirty="0" err="1">
                <a:latin typeface="Calibri" panose="020F0502020204030204" pitchFamily="34" charset="0"/>
              </a:rPr>
              <a:t>utama</a:t>
            </a:r>
            <a:r>
              <a:rPr lang="en-US" sz="2000" dirty="0">
                <a:latin typeface="Calibri" panose="020F0502020204030204" pitchFamily="34" charset="0"/>
              </a:rPr>
              <a:t> yang </a:t>
            </a:r>
            <a:r>
              <a:rPr lang="en-US" sz="2000" dirty="0" err="1">
                <a:latin typeface="Calibri" panose="020F0502020204030204" pitchFamily="34" charset="0"/>
              </a:rPr>
              <a:t>mereka</a:t>
            </a:r>
            <a:r>
              <a:rPr lang="en-US" sz="2000" dirty="0">
                <a:latin typeface="Calibri" panose="020F0502020204030204" pitchFamily="34" charset="0"/>
              </a:rPr>
              <a:t> </a:t>
            </a:r>
            <a:r>
              <a:rPr lang="en-US" sz="2000" dirty="0" err="1">
                <a:latin typeface="Calibri" panose="020F0502020204030204" pitchFamily="34" charset="0"/>
              </a:rPr>
              <a:t>usung</a:t>
            </a:r>
            <a:r>
              <a:rPr lang="en-US" sz="2000" dirty="0">
                <a:latin typeface="Calibri" panose="020F0502020204030204" pitchFamily="34" charset="0"/>
              </a:rPr>
              <a:t> </a:t>
            </a:r>
            <a:r>
              <a:rPr lang="en-US" sz="2000" dirty="0" err="1">
                <a:latin typeface="Calibri" panose="020F0502020204030204" pitchFamily="34" charset="0"/>
              </a:rPr>
              <a:t>adalah</a:t>
            </a:r>
            <a:r>
              <a:rPr lang="en-US" sz="2000" dirty="0">
                <a:latin typeface="Calibri" panose="020F0502020204030204" pitchFamily="34" charset="0"/>
              </a:rPr>
              <a:t> </a:t>
            </a:r>
            <a:r>
              <a:rPr lang="en-US" sz="2000" dirty="0" err="1">
                <a:latin typeface="Calibri" panose="020F0502020204030204" pitchFamily="34" charset="0"/>
              </a:rPr>
              <a:t>terkait</a:t>
            </a:r>
            <a:r>
              <a:rPr lang="en-US" sz="2000" dirty="0">
                <a:latin typeface="Calibri" panose="020F0502020204030204" pitchFamily="34" charset="0"/>
              </a:rPr>
              <a:t> </a:t>
            </a:r>
            <a:r>
              <a:rPr lang="en-US" sz="2000" dirty="0" err="1">
                <a:latin typeface="Calibri" panose="020F0502020204030204" pitchFamily="34" charset="0"/>
              </a:rPr>
              <a:t>dengan</a:t>
            </a:r>
            <a:r>
              <a:rPr lang="en-US" sz="2000" dirty="0">
                <a:latin typeface="Calibri" panose="020F0502020204030204" pitchFamily="34" charset="0"/>
              </a:rPr>
              <a:t> </a:t>
            </a:r>
            <a:r>
              <a:rPr lang="id-ID" sz="2000" dirty="0" smtClean="0">
                <a:latin typeface="Calibri" panose="020F0502020204030204" pitchFamily="34" charset="0"/>
              </a:rPr>
              <a:t>fenomena </a:t>
            </a:r>
            <a:r>
              <a:rPr lang="en-US" sz="2000" dirty="0" err="1" smtClean="0">
                <a:latin typeface="Calibri" panose="020F0502020204030204" pitchFamily="34" charset="0"/>
              </a:rPr>
              <a:t>konsentrasi</a:t>
            </a:r>
            <a:r>
              <a:rPr lang="en-US" sz="2000" dirty="0" smtClean="0">
                <a:latin typeface="Calibri" panose="020F0502020204030204" pitchFamily="34" charset="0"/>
              </a:rPr>
              <a:t> </a:t>
            </a:r>
            <a:r>
              <a:rPr lang="en-US" sz="2000" dirty="0" err="1">
                <a:latin typeface="Calibri" panose="020F0502020204030204" pitchFamily="34" charset="0"/>
              </a:rPr>
              <a:t>kekuasaan</a:t>
            </a:r>
            <a:r>
              <a:rPr lang="en-US" sz="2000" dirty="0">
                <a:latin typeface="Calibri" panose="020F0502020204030204" pitchFamily="34" charset="0"/>
              </a:rPr>
              <a:t> </a:t>
            </a:r>
            <a:r>
              <a:rPr lang="en-US" sz="2000" dirty="0" err="1">
                <a:latin typeface="Calibri" panose="020F0502020204030204" pitchFamily="34" charset="0"/>
              </a:rPr>
              <a:t>sosial</a:t>
            </a:r>
            <a:r>
              <a:rPr lang="en-US" sz="2000" dirty="0">
                <a:latin typeface="Calibri" panose="020F0502020204030204" pitchFamily="34" charset="0"/>
              </a:rPr>
              <a:t> yang </a:t>
            </a:r>
            <a:r>
              <a:rPr lang="en-US" sz="2000" dirty="0" err="1">
                <a:latin typeface="Calibri" panose="020F0502020204030204" pitchFamily="34" charset="0"/>
              </a:rPr>
              <a:t>berada</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kontrol</a:t>
            </a:r>
            <a:r>
              <a:rPr lang="en-US" sz="2000" dirty="0">
                <a:latin typeface="Calibri" panose="020F0502020204030204" pitchFamily="34" charset="0"/>
              </a:rPr>
              <a:t> </a:t>
            </a:r>
            <a:r>
              <a:rPr lang="en-US" sz="2000" dirty="0" err="1">
                <a:latin typeface="Calibri" panose="020F0502020204030204" pitchFamily="34" charset="0"/>
              </a:rPr>
              <a:t>segelintir</a:t>
            </a:r>
            <a:r>
              <a:rPr lang="en-US" sz="2000" dirty="0">
                <a:latin typeface="Calibri" panose="020F0502020204030204" pitchFamily="34" charset="0"/>
              </a:rPr>
              <a:t> elite. </a:t>
            </a:r>
            <a:r>
              <a:rPr lang="en-US" sz="2000" dirty="0" err="1">
                <a:latin typeface="Calibri" panose="020F0502020204030204" pitchFamily="34" charset="0"/>
              </a:rPr>
              <a:t>Gagasan</a:t>
            </a:r>
            <a:r>
              <a:rPr lang="en-US" sz="2000" dirty="0">
                <a:latin typeface="Calibri" panose="020F0502020204030204" pitchFamily="34" charset="0"/>
              </a:rPr>
              <a:t> </a:t>
            </a:r>
            <a:r>
              <a:rPr lang="en-US" sz="2000" dirty="0" err="1" smtClean="0">
                <a:latin typeface="Calibri" panose="020F0502020204030204" pitchFamily="34" charset="0"/>
              </a:rPr>
              <a:t>ini</a:t>
            </a:r>
            <a:r>
              <a:rPr lang="en-US" sz="2000" dirty="0" smtClean="0">
                <a:latin typeface="Calibri" panose="020F0502020204030204" pitchFamily="34" charset="0"/>
              </a:rPr>
              <a:t> </a:t>
            </a:r>
            <a:r>
              <a:rPr lang="en-US" sz="2000" dirty="0" err="1">
                <a:latin typeface="Calibri" panose="020F0502020204030204" pitchFamily="34" charset="0"/>
              </a:rPr>
              <a:t>hadir</a:t>
            </a:r>
            <a:r>
              <a:rPr lang="en-US" sz="2000" dirty="0">
                <a:latin typeface="Calibri" panose="020F0502020204030204" pitchFamily="34" charset="0"/>
              </a:rPr>
              <a:t> </a:t>
            </a:r>
            <a:r>
              <a:rPr lang="en-US" sz="2000" dirty="0" err="1">
                <a:latin typeface="Calibri" panose="020F0502020204030204" pitchFamily="34" charset="0"/>
              </a:rPr>
              <a:t>sebagai</a:t>
            </a:r>
            <a:r>
              <a:rPr lang="en-US" sz="2000" dirty="0">
                <a:latin typeface="Calibri" panose="020F0502020204030204" pitchFamily="34" charset="0"/>
              </a:rPr>
              <a:t> </a:t>
            </a:r>
            <a:r>
              <a:rPr lang="en-US" sz="2000" dirty="0" err="1">
                <a:latin typeface="Calibri" panose="020F0502020204030204" pitchFamily="34" charset="0"/>
              </a:rPr>
              <a:t>kritik</a:t>
            </a:r>
            <a:r>
              <a:rPr lang="en-US" sz="2000" dirty="0">
                <a:latin typeface="Calibri" panose="020F0502020204030204" pitchFamily="34" charset="0"/>
              </a:rPr>
              <a:t> </a:t>
            </a:r>
            <a:r>
              <a:rPr lang="en-US" sz="2000" dirty="0" err="1">
                <a:latin typeface="Calibri" panose="020F0502020204030204" pitchFamily="34" charset="0"/>
              </a:rPr>
              <a:t>atas</a:t>
            </a:r>
            <a:r>
              <a:rPr lang="en-US" sz="2000" dirty="0">
                <a:latin typeface="Calibri" panose="020F0502020204030204" pitchFamily="34" charset="0"/>
              </a:rPr>
              <a:t> </a:t>
            </a:r>
            <a:r>
              <a:rPr lang="en-US" sz="2000" dirty="0" err="1">
                <a:latin typeface="Calibri" panose="020F0502020204030204" pitchFamily="34" charset="0"/>
              </a:rPr>
              <a:t>marxisme</a:t>
            </a:r>
            <a:r>
              <a:rPr lang="en-US" sz="2000" dirty="0">
                <a:latin typeface="Calibri" panose="020F0502020204030204" pitchFamily="34" charset="0"/>
              </a:rPr>
              <a:t> </a:t>
            </a:r>
            <a:r>
              <a:rPr lang="id-ID" sz="2000" dirty="0" smtClean="0">
                <a:latin typeface="Calibri" panose="020F0502020204030204" pitchFamily="34" charset="0"/>
              </a:rPr>
              <a:t>(</a:t>
            </a:r>
            <a:r>
              <a:rPr lang="en-US" sz="2000" dirty="0">
                <a:latin typeface="Calibri" panose="020F0502020204030204" pitchFamily="34" charset="0"/>
              </a:rPr>
              <a:t>yang </a:t>
            </a:r>
            <a:r>
              <a:rPr lang="en-US" sz="2000" dirty="0" err="1">
                <a:latin typeface="Calibri" panose="020F0502020204030204" pitchFamily="34" charset="0"/>
              </a:rPr>
              <a:t>menekankan</a:t>
            </a:r>
            <a:r>
              <a:rPr lang="en-US" sz="2000" dirty="0">
                <a:latin typeface="Calibri" panose="020F0502020204030204" pitchFamily="34" charset="0"/>
              </a:rPr>
              <a:t> </a:t>
            </a:r>
            <a:r>
              <a:rPr lang="en-US" sz="2000" dirty="0" err="1">
                <a:latin typeface="Calibri" panose="020F0502020204030204" pitchFamily="34" charset="0"/>
              </a:rPr>
              <a:t>penolakan</a:t>
            </a:r>
            <a:r>
              <a:rPr lang="en-US" sz="2000" dirty="0">
                <a:latin typeface="Calibri" panose="020F0502020204030204" pitchFamily="34" charset="0"/>
              </a:rPr>
              <a:t> </a:t>
            </a:r>
            <a:r>
              <a:rPr lang="en-US" sz="2000" dirty="0" err="1">
                <a:latin typeface="Calibri" panose="020F0502020204030204" pitchFamily="34" charset="0"/>
              </a:rPr>
              <a:t>pada</a:t>
            </a:r>
            <a:r>
              <a:rPr lang="en-US" sz="2000" dirty="0">
                <a:latin typeface="Calibri" panose="020F0502020204030204" pitchFamily="34" charset="0"/>
              </a:rPr>
              <a:t> </a:t>
            </a:r>
            <a:r>
              <a:rPr lang="en-US" sz="2000" dirty="0" err="1">
                <a:latin typeface="Calibri" panose="020F0502020204030204" pitchFamily="34" charset="0"/>
              </a:rPr>
              <a:t>konsep</a:t>
            </a:r>
            <a:r>
              <a:rPr lang="en-US" sz="2000" dirty="0">
                <a:latin typeface="Calibri" panose="020F0502020204030204" pitchFamily="34" charset="0"/>
              </a:rPr>
              <a:t> </a:t>
            </a:r>
            <a:r>
              <a:rPr lang="en-US" sz="2000" dirty="0" err="1">
                <a:latin typeface="Calibri" panose="020F0502020204030204" pitchFamily="34" charset="0"/>
              </a:rPr>
              <a:t>dominasi</a:t>
            </a:r>
            <a:r>
              <a:rPr lang="en-US" sz="2000" dirty="0">
                <a:latin typeface="Calibri" panose="020F0502020204030204" pitchFamily="34" charset="0"/>
              </a:rPr>
              <a:t> </a:t>
            </a:r>
            <a:r>
              <a:rPr lang="en-US" sz="2000" dirty="0" err="1" smtClean="0">
                <a:latin typeface="Calibri" panose="020F0502020204030204" pitchFamily="34" charset="0"/>
              </a:rPr>
              <a:t>kelas</a:t>
            </a:r>
            <a:r>
              <a:rPr lang="id-ID" sz="2000" dirty="0" smtClean="0">
                <a:latin typeface="Calibri" panose="020F0502020204030204" pitchFamily="34" charset="0"/>
              </a:rPr>
              <a:t>)</a:t>
            </a:r>
            <a:r>
              <a:rPr lang="en-US" sz="2000" dirty="0" smtClean="0">
                <a:latin typeface="Calibri" panose="020F0502020204030204" pitchFamily="34" charset="0"/>
              </a:rPr>
              <a:t> </a:t>
            </a:r>
            <a:r>
              <a:rPr lang="en-US" sz="2000" dirty="0" err="1" smtClean="0">
                <a:latin typeface="Calibri" panose="020F0502020204030204" pitchFamily="34" charset="0"/>
              </a:rPr>
              <a:t>dan</a:t>
            </a:r>
            <a:r>
              <a:rPr lang="en-US" sz="2000" dirty="0" smtClean="0">
                <a:latin typeface="Calibri" panose="020F0502020204030204" pitchFamily="34" charset="0"/>
              </a:rPr>
              <a:t> </a:t>
            </a:r>
            <a:r>
              <a:rPr lang="en-US" sz="2000" dirty="0" err="1" smtClean="0">
                <a:latin typeface="Calibri" panose="020F0502020204030204" pitchFamily="34" charset="0"/>
              </a:rPr>
              <a:t>pluralisme</a:t>
            </a:r>
            <a:r>
              <a:rPr lang="id-ID" sz="2000" dirty="0" smtClean="0">
                <a:latin typeface="Calibri" panose="020F0502020204030204" pitchFamily="34" charset="0"/>
              </a:rPr>
              <a:t> liberal (</a:t>
            </a:r>
            <a:r>
              <a:rPr lang="en-US" sz="2000" dirty="0" err="1" smtClean="0">
                <a:latin typeface="Calibri" panose="020F0502020204030204" pitchFamily="34" charset="0"/>
              </a:rPr>
              <a:t>difusi</a:t>
            </a:r>
            <a:r>
              <a:rPr lang="en-US" sz="2000" dirty="0" smtClean="0">
                <a:latin typeface="Calibri" panose="020F0502020204030204" pitchFamily="34" charset="0"/>
              </a:rPr>
              <a:t> </a:t>
            </a:r>
            <a:r>
              <a:rPr lang="id-ID" sz="2000" dirty="0">
                <a:latin typeface="Calibri" panose="020F0502020204030204" pitchFamily="34" charset="0"/>
              </a:rPr>
              <a:t>/</a:t>
            </a:r>
            <a:r>
              <a:rPr lang="en-US" sz="2000" dirty="0" err="1" smtClean="0">
                <a:latin typeface="Calibri" panose="020F0502020204030204" pitchFamily="34" charset="0"/>
              </a:rPr>
              <a:t>penyebaran</a:t>
            </a:r>
            <a:r>
              <a:rPr lang="en-US" sz="2000" dirty="0" smtClean="0">
                <a:latin typeface="Calibri" panose="020F0502020204030204" pitchFamily="34" charset="0"/>
              </a:rPr>
              <a:t> </a:t>
            </a:r>
            <a:r>
              <a:rPr lang="en-US" sz="2000" dirty="0" err="1">
                <a:latin typeface="Calibri" panose="020F0502020204030204" pitchFamily="34" charset="0"/>
              </a:rPr>
              <a:t>kekuasaan</a:t>
            </a:r>
            <a:r>
              <a:rPr lang="en-US" sz="2000" dirty="0">
                <a:latin typeface="Calibri" panose="020F0502020204030204" pitchFamily="34" charset="0"/>
              </a:rPr>
              <a:t> </a:t>
            </a:r>
            <a:r>
              <a:rPr lang="en-US" sz="2000" dirty="0" err="1">
                <a:latin typeface="Calibri" panose="020F0502020204030204" pitchFamily="34" charset="0"/>
              </a:rPr>
              <a:t>pada</a:t>
            </a:r>
            <a:r>
              <a:rPr lang="en-US" sz="2000" dirty="0">
                <a:latin typeface="Calibri" panose="020F0502020204030204" pitchFamily="34" charset="0"/>
              </a:rPr>
              <a:t> </a:t>
            </a:r>
            <a:r>
              <a:rPr lang="en-US" sz="2000" dirty="0" err="1">
                <a:latin typeface="Calibri" panose="020F0502020204030204" pitchFamily="34" charset="0"/>
              </a:rPr>
              <a:t>gagasan</a:t>
            </a:r>
            <a:r>
              <a:rPr lang="en-US" sz="2000" dirty="0">
                <a:latin typeface="Calibri" panose="020F0502020204030204" pitchFamily="34" charset="0"/>
              </a:rPr>
              <a:t> </a:t>
            </a:r>
            <a:r>
              <a:rPr lang="en-US" sz="2000" dirty="0" err="1" smtClean="0">
                <a:latin typeface="Calibri" panose="020F0502020204030204" pitchFamily="34" charset="0"/>
              </a:rPr>
              <a:t>pluralisme</a:t>
            </a:r>
            <a:r>
              <a:rPr lang="id-ID" sz="2000" dirty="0" smtClean="0">
                <a:latin typeface="Calibri" panose="020F0502020204030204" pitchFamily="34" charset="0"/>
              </a:rPr>
              <a:t>)</a:t>
            </a:r>
            <a:r>
              <a:rPr lang="en-US" sz="2000" dirty="0" smtClean="0">
                <a:latin typeface="Calibri" panose="020F0502020204030204" pitchFamily="34" charset="0"/>
              </a:rPr>
              <a:t> </a:t>
            </a:r>
            <a:r>
              <a:rPr lang="en-US" sz="2000" dirty="0">
                <a:latin typeface="Calibri" panose="020F0502020204030204" pitchFamily="34" charset="0"/>
              </a:rPr>
              <a:t>(Evan, 2006: 41). </a:t>
            </a:r>
            <a:endParaRPr lang="id-ID" sz="2000" dirty="0">
              <a:latin typeface="Calibri" panose="020F0502020204030204" pitchFamily="34" charset="0"/>
            </a:endParaRPr>
          </a:p>
        </p:txBody>
      </p:sp>
      <p:sp>
        <p:nvSpPr>
          <p:cNvPr id="4" name="Rectangle 3"/>
          <p:cNvSpPr/>
          <p:nvPr/>
        </p:nvSpPr>
        <p:spPr>
          <a:xfrm>
            <a:off x="4644008" y="2636912"/>
            <a:ext cx="3960440"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smtClean="0">
              <a:latin typeface="Calibri" panose="020F0502020204030204" pitchFamily="34" charset="0"/>
            </a:endParaRPr>
          </a:p>
          <a:p>
            <a:pPr algn="ctr"/>
            <a:r>
              <a:rPr lang="en-US" sz="2000" dirty="0" err="1" smtClean="0">
                <a:latin typeface="Calibri" panose="020F0502020204030204" pitchFamily="34" charset="0"/>
              </a:rPr>
              <a:t>Istilah</a:t>
            </a:r>
            <a:r>
              <a:rPr lang="en-US" sz="2000" dirty="0" smtClean="0">
                <a:latin typeface="Calibri" panose="020F0502020204030204" pitchFamily="34" charset="0"/>
              </a:rPr>
              <a:t> </a:t>
            </a:r>
            <a:r>
              <a:rPr lang="en-US" sz="2000" dirty="0">
                <a:latin typeface="Calibri" panose="020F0502020204030204" pitchFamily="34" charset="0"/>
              </a:rPr>
              <a:t>Elite </a:t>
            </a:r>
            <a:r>
              <a:rPr lang="en-US" sz="2000" dirty="0" err="1">
                <a:latin typeface="Calibri" panose="020F0502020204030204" pitchFamily="34" charset="0"/>
              </a:rPr>
              <a:t>secara</a:t>
            </a:r>
            <a:r>
              <a:rPr lang="en-US" sz="2000" dirty="0">
                <a:latin typeface="Calibri" panose="020F0502020204030204" pitchFamily="34" charset="0"/>
              </a:rPr>
              <a:t> </a:t>
            </a:r>
            <a:r>
              <a:rPr lang="en-US" sz="2000" dirty="0" err="1">
                <a:latin typeface="Calibri" panose="020F0502020204030204" pitchFamily="34" charset="0"/>
              </a:rPr>
              <a:t>sederhana</a:t>
            </a:r>
            <a:r>
              <a:rPr lang="en-US" sz="2000" dirty="0">
                <a:latin typeface="Calibri" panose="020F0502020204030204" pitchFamily="34" charset="0"/>
              </a:rPr>
              <a:t> </a:t>
            </a:r>
            <a:r>
              <a:rPr lang="en-US" sz="2000" dirty="0" err="1">
                <a:latin typeface="Calibri" panose="020F0502020204030204" pitchFamily="34" charset="0"/>
              </a:rPr>
              <a:t>dapat</a:t>
            </a:r>
            <a:r>
              <a:rPr lang="en-US" sz="2000" dirty="0">
                <a:latin typeface="Calibri" panose="020F0502020204030204" pitchFamily="34" charset="0"/>
              </a:rPr>
              <a:t> </a:t>
            </a:r>
            <a:r>
              <a:rPr lang="en-US" sz="2000" dirty="0" err="1">
                <a:latin typeface="Calibri" panose="020F0502020204030204" pitchFamily="34" charset="0"/>
              </a:rPr>
              <a:t>didefinisikan</a:t>
            </a:r>
            <a:r>
              <a:rPr lang="en-US" sz="2000" dirty="0">
                <a:latin typeface="Calibri" panose="020F0502020204030204" pitchFamily="34" charset="0"/>
              </a:rPr>
              <a:t> </a:t>
            </a:r>
            <a:r>
              <a:rPr lang="en-US" sz="2000" dirty="0" err="1">
                <a:latin typeface="Calibri" panose="020F0502020204030204" pitchFamily="34" charset="0"/>
              </a:rPr>
              <a:t>sebagai</a:t>
            </a:r>
            <a:r>
              <a:rPr lang="en-US" sz="2000" dirty="0">
                <a:latin typeface="Calibri" panose="020F0502020204030204" pitchFamily="34" charset="0"/>
              </a:rPr>
              <a:t> </a:t>
            </a:r>
            <a:r>
              <a:rPr lang="en-US" sz="2000" dirty="0" err="1">
                <a:latin typeface="Calibri" panose="020F0502020204030204" pitchFamily="34" charset="0"/>
              </a:rPr>
              <a:t>sekelompok</a:t>
            </a:r>
            <a:r>
              <a:rPr lang="en-US" sz="2000" dirty="0">
                <a:latin typeface="Calibri" panose="020F0502020204030204" pitchFamily="34" charset="0"/>
              </a:rPr>
              <a:t> </a:t>
            </a:r>
            <a:r>
              <a:rPr lang="en-US" sz="2000" dirty="0" err="1">
                <a:latin typeface="Calibri" panose="020F0502020204030204" pitchFamily="34" charset="0"/>
              </a:rPr>
              <a:t>kecil</a:t>
            </a:r>
            <a:r>
              <a:rPr lang="en-US" sz="2000" dirty="0">
                <a:latin typeface="Calibri" panose="020F0502020204030204" pitchFamily="34" charset="0"/>
              </a:rPr>
              <a:t> orang yang, </a:t>
            </a:r>
            <a:r>
              <a:rPr lang="en-US" sz="2000" dirty="0" err="1">
                <a:latin typeface="Calibri" panose="020F0502020204030204" pitchFamily="34" charset="0"/>
              </a:rPr>
              <a:t>berdasarkan</a:t>
            </a:r>
            <a:r>
              <a:rPr lang="en-US" sz="2000" dirty="0">
                <a:latin typeface="Calibri" panose="020F0502020204030204" pitchFamily="34" charset="0"/>
              </a:rPr>
              <a:t> </a:t>
            </a:r>
            <a:r>
              <a:rPr lang="en-US" sz="2000" dirty="0" err="1">
                <a:latin typeface="Calibri" panose="020F0502020204030204" pitchFamily="34" charset="0"/>
              </a:rPr>
              <a:t>posisi</a:t>
            </a:r>
            <a:r>
              <a:rPr lang="en-US" sz="2000" dirty="0">
                <a:latin typeface="Calibri" panose="020F0502020204030204" pitchFamily="34" charset="0"/>
              </a:rPr>
              <a:t> </a:t>
            </a:r>
            <a:r>
              <a:rPr lang="en-US" sz="2000" dirty="0" err="1">
                <a:latin typeface="Calibri" panose="020F0502020204030204" pitchFamily="34" charset="0"/>
              </a:rPr>
              <a:t>strategis</a:t>
            </a:r>
            <a:r>
              <a:rPr lang="en-US" sz="2000" dirty="0">
                <a:latin typeface="Calibri" panose="020F0502020204030204" pitchFamily="34" charset="0"/>
              </a:rPr>
              <a:t> </a:t>
            </a:r>
            <a:r>
              <a:rPr lang="en-US" sz="2000" dirty="0" err="1">
                <a:latin typeface="Calibri" panose="020F0502020204030204" pitchFamily="34" charset="0"/>
              </a:rPr>
              <a:t>mereka</a:t>
            </a:r>
            <a:r>
              <a:rPr lang="en-US" sz="2000" dirty="0">
                <a:latin typeface="Calibri" panose="020F0502020204030204" pitchFamily="34" charset="0"/>
              </a:rPr>
              <a:t> </a:t>
            </a:r>
            <a:r>
              <a:rPr lang="en-US" sz="2000" dirty="0" err="1">
                <a:latin typeface="Calibri" panose="020F0502020204030204" pitchFamily="34" charset="0"/>
              </a:rPr>
              <a:t>lebih</a:t>
            </a:r>
            <a:r>
              <a:rPr lang="en-US" sz="2000" dirty="0">
                <a:latin typeface="Calibri" panose="020F0502020204030204" pitchFamily="34" charset="0"/>
              </a:rPr>
              <a:t> </a:t>
            </a:r>
            <a:r>
              <a:rPr lang="en-US" sz="2000" dirty="0" err="1">
                <a:latin typeface="Calibri" panose="020F0502020204030204" pitchFamily="34" charset="0"/>
              </a:rPr>
              <a:t>baik</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kelompok</a:t>
            </a:r>
            <a:r>
              <a:rPr lang="en-US" sz="2000" dirty="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negara</a:t>
            </a:r>
            <a:r>
              <a:rPr lang="en-US" sz="2000" dirty="0">
                <a:latin typeface="Calibri" panose="020F0502020204030204" pitchFamily="34" charset="0"/>
              </a:rPr>
              <a:t> </a:t>
            </a:r>
            <a:r>
              <a:rPr lang="en-US" sz="2000" dirty="0" err="1">
                <a:latin typeface="Calibri" panose="020F0502020204030204" pitchFamily="34" charset="0"/>
              </a:rPr>
              <a:t>atau</a:t>
            </a:r>
            <a:r>
              <a:rPr lang="en-US" sz="2000" dirty="0">
                <a:latin typeface="Calibri" panose="020F0502020204030204" pitchFamily="34" charset="0"/>
              </a:rPr>
              <a:t> non-</a:t>
            </a:r>
            <a:r>
              <a:rPr lang="en-US" sz="2000" dirty="0" err="1">
                <a:latin typeface="Calibri" panose="020F0502020204030204" pitchFamily="34" charset="0"/>
              </a:rPr>
              <a:t>negara</a:t>
            </a:r>
            <a:r>
              <a:rPr lang="en-US" sz="2000" dirty="0">
                <a:latin typeface="Calibri" panose="020F0502020204030204" pitchFamily="34" charset="0"/>
              </a:rPr>
              <a:t>) </a:t>
            </a:r>
            <a:r>
              <a:rPr lang="en-US" sz="2000" dirty="0" err="1">
                <a:latin typeface="Calibri" panose="020F0502020204030204" pitchFamily="34" charset="0"/>
              </a:rPr>
              <a:t>ataupun</a:t>
            </a:r>
            <a:r>
              <a:rPr lang="en-US" sz="2000" dirty="0">
                <a:latin typeface="Calibri" panose="020F0502020204030204" pitchFamily="34" charset="0"/>
              </a:rPr>
              <a:t> </a:t>
            </a:r>
            <a:r>
              <a:rPr lang="en-US" sz="2000" dirty="0" err="1">
                <a:latin typeface="Calibri" panose="020F0502020204030204" pitchFamily="34" charset="0"/>
              </a:rPr>
              <a:t>gerakan</a:t>
            </a:r>
            <a:r>
              <a:rPr lang="en-US" sz="2000" dirty="0">
                <a:latin typeface="Calibri" panose="020F0502020204030204" pitchFamily="34" charset="0"/>
              </a:rPr>
              <a:t>, yang </a:t>
            </a:r>
            <a:r>
              <a:rPr lang="en-US" sz="2000" dirty="0" err="1">
                <a:latin typeface="Calibri" panose="020F0502020204030204" pitchFamily="34" charset="0"/>
              </a:rPr>
              <a:t>dapat</a:t>
            </a:r>
            <a:r>
              <a:rPr lang="en-US" sz="2000" dirty="0">
                <a:latin typeface="Calibri" panose="020F0502020204030204" pitchFamily="34" charset="0"/>
              </a:rPr>
              <a:t> </a:t>
            </a:r>
            <a:r>
              <a:rPr lang="en-US" sz="2000" dirty="0" err="1">
                <a:latin typeface="Calibri" panose="020F0502020204030204" pitchFamily="34" charset="0"/>
              </a:rPr>
              <a:t>mempengaruhi</a:t>
            </a:r>
            <a:r>
              <a:rPr lang="en-US" sz="2000" dirty="0">
                <a:latin typeface="Calibri" panose="020F0502020204030204" pitchFamily="34" charset="0"/>
              </a:rPr>
              <a:t> </a:t>
            </a:r>
            <a:r>
              <a:rPr lang="en-US" sz="2000" dirty="0" err="1">
                <a:latin typeface="Calibri" panose="020F0502020204030204" pitchFamily="34" charset="0"/>
              </a:rPr>
              <a:t>hasil</a:t>
            </a:r>
            <a:r>
              <a:rPr lang="en-US" sz="2000" dirty="0">
                <a:latin typeface="Calibri" panose="020F0502020204030204" pitchFamily="34" charset="0"/>
              </a:rPr>
              <a:t> </a:t>
            </a:r>
            <a:r>
              <a:rPr lang="en-US" sz="2000" dirty="0" err="1">
                <a:latin typeface="Calibri" panose="020F0502020204030204" pitchFamily="34" charset="0"/>
              </a:rPr>
              <a:t>atau</a:t>
            </a:r>
            <a:r>
              <a:rPr lang="en-US" sz="2000" dirty="0">
                <a:latin typeface="Calibri" panose="020F0502020204030204" pitchFamily="34" charset="0"/>
              </a:rPr>
              <a:t> </a:t>
            </a:r>
            <a:r>
              <a:rPr lang="en-US" sz="2000" dirty="0" err="1">
                <a:latin typeface="Calibri" panose="020F0502020204030204" pitchFamily="34" charset="0"/>
              </a:rPr>
              <a:t>produk</a:t>
            </a:r>
            <a:r>
              <a:rPr lang="en-US" sz="2000" dirty="0">
                <a:latin typeface="Calibri" panose="020F0502020204030204" pitchFamily="34" charset="0"/>
              </a:rPr>
              <a:t> </a:t>
            </a:r>
            <a:r>
              <a:rPr lang="en-US" sz="2000" dirty="0" err="1">
                <a:latin typeface="Calibri" panose="020F0502020204030204" pitchFamily="34" charset="0"/>
              </a:rPr>
              <a:t>politik</a:t>
            </a:r>
            <a:r>
              <a:rPr lang="en-US" sz="2000" dirty="0">
                <a:latin typeface="Calibri" panose="020F0502020204030204" pitchFamily="34" charset="0"/>
              </a:rPr>
              <a:t> </a:t>
            </a:r>
            <a:r>
              <a:rPr lang="en-US" sz="2000" dirty="0" err="1">
                <a:latin typeface="Calibri" panose="020F0502020204030204" pitchFamily="34" charset="0"/>
              </a:rPr>
              <a:t>secara</a:t>
            </a:r>
            <a:r>
              <a:rPr lang="en-US" sz="2000" dirty="0">
                <a:latin typeface="Calibri" panose="020F0502020204030204" pitchFamily="34" charset="0"/>
              </a:rPr>
              <a:t> </a:t>
            </a:r>
            <a:r>
              <a:rPr lang="en-US" sz="2000" dirty="0" err="1">
                <a:latin typeface="Calibri" panose="020F0502020204030204" pitchFamily="34" charset="0"/>
              </a:rPr>
              <a:t>teratur</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substansial</a:t>
            </a:r>
            <a:r>
              <a:rPr lang="en-US" sz="2000" dirty="0"/>
              <a:t>.</a:t>
            </a:r>
            <a:endParaRPr lang="id-ID" sz="2000" dirty="0"/>
          </a:p>
          <a:p>
            <a:pPr algn="ctr"/>
            <a:endParaRPr lang="id-ID"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ROBERT MICHELS:</a:t>
            </a:r>
            <a:br>
              <a:rPr lang="id-ID" dirty="0" smtClean="0"/>
            </a:br>
            <a:r>
              <a:rPr lang="id-ID" dirty="0"/>
              <a:t>IRON LAW OF OLIGARCHY</a:t>
            </a:r>
            <a:endParaRPr lang="id-ID" dirty="0"/>
          </a:p>
        </p:txBody>
      </p:sp>
      <p:sp>
        <p:nvSpPr>
          <p:cNvPr id="3" name="Content Placeholder 2"/>
          <p:cNvSpPr>
            <a:spLocks noGrp="1"/>
          </p:cNvSpPr>
          <p:nvPr>
            <p:ph sz="quarter" idx="1"/>
          </p:nvPr>
        </p:nvSpPr>
        <p:spPr>
          <a:xfrm>
            <a:off x="251520" y="1600200"/>
            <a:ext cx="5688632" cy="4997152"/>
          </a:xfrm>
        </p:spPr>
        <p:txBody>
          <a:bodyPr>
            <a:noAutofit/>
          </a:bodyPr>
          <a:lstStyle/>
          <a:p>
            <a:pPr algn="just"/>
            <a:r>
              <a:rPr lang="id-ID" sz="2000" dirty="0" smtClean="0">
                <a:latin typeface="Calibri" panose="020F0502020204030204" pitchFamily="34" charset="0"/>
              </a:rPr>
              <a:t>Dalam karyanya </a:t>
            </a:r>
            <a:r>
              <a:rPr lang="en-US" sz="2000" i="1" dirty="0" smtClean="0">
                <a:latin typeface="Calibri" panose="020F0502020204030204" pitchFamily="34" charset="0"/>
              </a:rPr>
              <a:t>iron </a:t>
            </a:r>
            <a:r>
              <a:rPr lang="en-US" sz="2000" i="1" dirty="0">
                <a:latin typeface="Calibri" panose="020F0502020204030204" pitchFamily="34" charset="0"/>
              </a:rPr>
              <a:t>law of oligarchy </a:t>
            </a:r>
            <a:r>
              <a:rPr lang="en-US" sz="2000" dirty="0">
                <a:latin typeface="Calibri" panose="020F0502020204030204" pitchFamily="34" charset="0"/>
              </a:rPr>
              <a:t>(</a:t>
            </a:r>
            <a:r>
              <a:rPr lang="en-US" sz="2000" dirty="0" err="1">
                <a:latin typeface="Calibri" panose="020F0502020204030204" pitchFamily="34" charset="0"/>
              </a:rPr>
              <a:t>hukum</a:t>
            </a:r>
            <a:r>
              <a:rPr lang="en-US" sz="2000" dirty="0">
                <a:latin typeface="Calibri" panose="020F0502020204030204" pitchFamily="34" charset="0"/>
              </a:rPr>
              <a:t> </a:t>
            </a:r>
            <a:r>
              <a:rPr lang="en-US" sz="2000" dirty="0" err="1">
                <a:latin typeface="Calibri" panose="020F0502020204030204" pitchFamily="34" charset="0"/>
              </a:rPr>
              <a:t>besi</a:t>
            </a:r>
            <a:r>
              <a:rPr lang="en-US" sz="2000" dirty="0">
                <a:latin typeface="Calibri" panose="020F0502020204030204" pitchFamily="34" charset="0"/>
              </a:rPr>
              <a:t> </a:t>
            </a:r>
            <a:r>
              <a:rPr lang="en-US" sz="2000" dirty="0" err="1">
                <a:latin typeface="Calibri" panose="020F0502020204030204" pitchFamily="34" charset="0"/>
              </a:rPr>
              <a:t>oligarki</a:t>
            </a:r>
            <a:r>
              <a:rPr lang="en-US" sz="2000" dirty="0" smtClean="0">
                <a:latin typeface="Calibri" panose="020F0502020204030204" pitchFamily="34" charset="0"/>
              </a:rPr>
              <a:t>)</a:t>
            </a:r>
            <a:r>
              <a:rPr lang="id-ID" sz="2000" dirty="0" smtClean="0">
                <a:latin typeface="Calibri" panose="020F0502020204030204" pitchFamily="34" charset="0"/>
              </a:rPr>
              <a:t>, Michels menyatakan</a:t>
            </a:r>
            <a:r>
              <a:rPr lang="en-US" sz="2000" dirty="0" smtClean="0">
                <a:latin typeface="Calibri" panose="020F0502020204030204" pitchFamily="34" charset="0"/>
              </a:rPr>
              <a:t> </a:t>
            </a:r>
            <a:r>
              <a:rPr lang="en-US" sz="2000" dirty="0" err="1">
                <a:latin typeface="Calibri" panose="020F0502020204030204" pitchFamily="34" charset="0"/>
              </a:rPr>
              <a:t>bahwa</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masyarakat</a:t>
            </a:r>
            <a:r>
              <a:rPr lang="en-US" sz="2000" dirty="0">
                <a:latin typeface="Calibri" panose="020F0502020204030204" pitchFamily="34" charset="0"/>
              </a:rPr>
              <a:t> </a:t>
            </a:r>
            <a:r>
              <a:rPr lang="en-US" sz="2000" dirty="0" err="1">
                <a:latin typeface="Calibri" panose="020F0502020204030204" pitchFamily="34" charset="0"/>
              </a:rPr>
              <a:t>demokratis</a:t>
            </a:r>
            <a:r>
              <a:rPr lang="en-US" sz="2000" dirty="0">
                <a:latin typeface="Calibri" panose="020F0502020204030204" pitchFamily="34" charset="0"/>
              </a:rPr>
              <a:t> modern, </a:t>
            </a:r>
            <a:r>
              <a:rPr lang="en-US" sz="2000" dirty="0" err="1">
                <a:latin typeface="Calibri" panose="020F0502020204030204" pitchFamily="34" charset="0"/>
              </a:rPr>
              <a:t>partai-partai</a:t>
            </a:r>
            <a:r>
              <a:rPr lang="en-US" sz="2000" dirty="0">
                <a:latin typeface="Calibri" panose="020F0502020204030204" pitchFamily="34" charset="0"/>
              </a:rPr>
              <a:t> </a:t>
            </a:r>
            <a:r>
              <a:rPr lang="en-US" sz="2000" dirty="0" err="1">
                <a:latin typeface="Calibri" panose="020F0502020204030204" pitchFamily="34" charset="0"/>
              </a:rPr>
              <a:t>politik</a:t>
            </a:r>
            <a:r>
              <a:rPr lang="en-US" sz="2000" dirty="0">
                <a:latin typeface="Calibri" panose="020F0502020204030204" pitchFamily="34" charset="0"/>
              </a:rPr>
              <a:t> yang </a:t>
            </a:r>
            <a:r>
              <a:rPr lang="en-US" sz="2000" dirty="0" err="1">
                <a:latin typeface="Calibri" panose="020F0502020204030204" pitchFamily="34" charset="0"/>
              </a:rPr>
              <a:t>juga</a:t>
            </a:r>
            <a:r>
              <a:rPr lang="en-US" sz="2000" dirty="0">
                <a:latin typeface="Calibri" panose="020F0502020204030204" pitchFamily="34" charset="0"/>
              </a:rPr>
              <a:t> </a:t>
            </a:r>
            <a:r>
              <a:rPr lang="en-US" sz="2000" dirty="0" err="1">
                <a:latin typeface="Calibri" panose="020F0502020204030204" pitchFamily="34" charset="0"/>
              </a:rPr>
              <a:t>berkembang</a:t>
            </a:r>
            <a:r>
              <a:rPr lang="en-US" sz="2000" dirty="0">
                <a:latin typeface="Calibri" panose="020F0502020204030204" pitchFamily="34" charset="0"/>
              </a:rPr>
              <a:t> di </a:t>
            </a:r>
            <a:r>
              <a:rPr lang="en-US" sz="2000" dirty="0" err="1">
                <a:latin typeface="Calibri" panose="020F0502020204030204" pitchFamily="34" charset="0"/>
              </a:rPr>
              <a:t>dalamnya</a:t>
            </a:r>
            <a:r>
              <a:rPr lang="en-US" sz="2000" dirty="0">
                <a:latin typeface="Calibri" panose="020F0502020204030204" pitchFamily="34" charset="0"/>
              </a:rPr>
              <a:t>, </a:t>
            </a:r>
            <a:r>
              <a:rPr lang="en-US" sz="2000" dirty="0" err="1">
                <a:latin typeface="Calibri" panose="020F0502020204030204" pitchFamily="34" charset="0"/>
              </a:rPr>
              <a:t>tidak</a:t>
            </a:r>
            <a:r>
              <a:rPr lang="en-US" sz="2000" dirty="0">
                <a:latin typeface="Calibri" panose="020F0502020204030204" pitchFamily="34" charset="0"/>
              </a:rPr>
              <a:t> </a:t>
            </a:r>
            <a:r>
              <a:rPr lang="en-US" sz="2000" dirty="0" err="1">
                <a:latin typeface="Calibri" panose="020F0502020204030204" pitchFamily="34" charset="0"/>
              </a:rPr>
              <a:t>dapat</a:t>
            </a:r>
            <a:r>
              <a:rPr lang="en-US" sz="2000" dirty="0">
                <a:latin typeface="Calibri" panose="020F0502020204030204" pitchFamily="34" charset="0"/>
              </a:rPr>
              <a:t> </a:t>
            </a:r>
            <a:r>
              <a:rPr lang="en-US" sz="2000" dirty="0" err="1">
                <a:latin typeface="Calibri" panose="020F0502020204030204" pitchFamily="34" charset="0"/>
              </a:rPr>
              <a:t>lagi</a:t>
            </a:r>
            <a:r>
              <a:rPr lang="en-US" sz="2000" dirty="0">
                <a:latin typeface="Calibri" panose="020F0502020204030204" pitchFamily="34" charset="0"/>
              </a:rPr>
              <a:t> </a:t>
            </a:r>
            <a:r>
              <a:rPr lang="en-US" sz="2000" dirty="0" err="1">
                <a:latin typeface="Calibri" panose="020F0502020204030204" pitchFamily="34" charset="0"/>
              </a:rPr>
              <a:t>terlepas</a:t>
            </a:r>
            <a:r>
              <a:rPr lang="en-US" sz="2000" dirty="0">
                <a:latin typeface="Calibri" panose="020F0502020204030204" pitchFamily="34" charset="0"/>
              </a:rPr>
              <a:t> </a:t>
            </a:r>
            <a:r>
              <a:rPr lang="en-US" sz="2000" dirty="0" err="1">
                <a:latin typeface="Calibri" panose="020F0502020204030204" pitchFamily="34" charset="0"/>
              </a:rPr>
              <a:t>dari</a:t>
            </a:r>
            <a:r>
              <a:rPr lang="en-US" sz="2000" dirty="0">
                <a:latin typeface="Calibri" panose="020F0502020204030204" pitchFamily="34" charset="0"/>
              </a:rPr>
              <a:t> </a:t>
            </a:r>
            <a:r>
              <a:rPr lang="en-US" sz="2000" dirty="0" err="1">
                <a:latin typeface="Calibri" panose="020F0502020204030204" pitchFamily="34" charset="0"/>
              </a:rPr>
              <a:t>oligarki</a:t>
            </a:r>
            <a:r>
              <a:rPr lang="en-US" sz="2000" dirty="0">
                <a:latin typeface="Calibri" panose="020F0502020204030204" pitchFamily="34" charset="0"/>
              </a:rPr>
              <a:t> (Evan, 2006: 42). </a:t>
            </a:r>
            <a:r>
              <a:rPr lang="id-ID" sz="2000" dirty="0">
                <a:latin typeface="Calibri" panose="020F0502020204030204" pitchFamily="34" charset="0"/>
              </a:rPr>
              <a:t>H</a:t>
            </a:r>
            <a:r>
              <a:rPr lang="en-US" sz="2000" dirty="0" err="1" smtClean="0">
                <a:latin typeface="Calibri" panose="020F0502020204030204" pitchFamily="34" charset="0"/>
              </a:rPr>
              <a:t>anya</a:t>
            </a:r>
            <a:r>
              <a:rPr lang="en-US" sz="2000" dirty="0" smtClean="0">
                <a:latin typeface="Calibri" panose="020F0502020204030204" pitchFamily="34" charset="0"/>
              </a:rPr>
              <a:t> </a:t>
            </a:r>
            <a:r>
              <a:rPr lang="en-US" sz="2000" dirty="0" err="1">
                <a:latin typeface="Calibri" panose="020F0502020204030204" pitchFamily="34" charset="0"/>
              </a:rPr>
              <a:t>ada</a:t>
            </a:r>
            <a:r>
              <a:rPr lang="en-US" sz="2000" dirty="0">
                <a:latin typeface="Calibri" panose="020F0502020204030204" pitchFamily="34" charset="0"/>
              </a:rPr>
              <a:t> </a:t>
            </a:r>
            <a:r>
              <a:rPr lang="en-US" sz="2000" dirty="0" err="1">
                <a:latin typeface="Calibri" panose="020F0502020204030204" pitchFamily="34" charset="0"/>
              </a:rPr>
              <a:t>segelintir</a:t>
            </a:r>
            <a:r>
              <a:rPr lang="en-US" sz="2000" dirty="0">
                <a:latin typeface="Calibri" panose="020F0502020204030204" pitchFamily="34" charset="0"/>
              </a:rPr>
              <a:t> elite yang </a:t>
            </a:r>
            <a:r>
              <a:rPr lang="en-US" sz="2000" dirty="0" err="1">
                <a:latin typeface="Calibri" panose="020F0502020204030204" pitchFamily="34" charset="0"/>
              </a:rPr>
              <a:t>menguasai</a:t>
            </a:r>
            <a:r>
              <a:rPr lang="en-US" sz="2000" dirty="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masyarakat</a:t>
            </a:r>
            <a:r>
              <a:rPr lang="en-US" sz="2000" dirty="0">
                <a:latin typeface="Calibri" panose="020F0502020204030204" pitchFamily="34" charset="0"/>
              </a:rPr>
              <a:t>, </a:t>
            </a:r>
            <a:r>
              <a:rPr lang="en-US" sz="2000" dirty="0" err="1">
                <a:latin typeface="Calibri" panose="020F0502020204030204" pitchFamily="34" charset="0"/>
              </a:rPr>
              <a:t>seperti</a:t>
            </a:r>
            <a:r>
              <a:rPr lang="en-US" sz="2000" dirty="0">
                <a:latin typeface="Calibri" panose="020F0502020204030204" pitchFamily="34" charset="0"/>
              </a:rPr>
              <a:t> </a:t>
            </a:r>
            <a:r>
              <a:rPr lang="en-US" sz="2000" dirty="0" err="1">
                <a:latin typeface="Calibri" panose="020F0502020204030204" pitchFamily="34" charset="0"/>
              </a:rPr>
              <a:t>partai</a:t>
            </a:r>
            <a:r>
              <a:rPr lang="en-US" sz="2000" dirty="0">
                <a:latin typeface="Calibri" panose="020F0502020204030204" pitchFamily="34" charset="0"/>
              </a:rPr>
              <a:t> </a:t>
            </a:r>
            <a:r>
              <a:rPr lang="en-US" sz="2000" dirty="0" err="1">
                <a:latin typeface="Calibri" panose="020F0502020204030204" pitchFamily="34" charset="0"/>
              </a:rPr>
              <a:t>politik</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negara</a:t>
            </a:r>
            <a:r>
              <a:rPr lang="en-US" sz="2000" dirty="0">
                <a:latin typeface="Calibri" panose="020F0502020204030204" pitchFamily="34" charset="0"/>
              </a:rPr>
              <a:t> (</a:t>
            </a:r>
            <a:r>
              <a:rPr lang="en-US" sz="2000" dirty="0" err="1">
                <a:latin typeface="Calibri" panose="020F0502020204030204" pitchFamily="34" charset="0"/>
              </a:rPr>
              <a:t>termasuk</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proses </a:t>
            </a:r>
            <a:r>
              <a:rPr lang="en-US" sz="2000" dirty="0" err="1">
                <a:latin typeface="Calibri" panose="020F0502020204030204" pitchFamily="34" charset="0"/>
              </a:rPr>
              <a:t>pembuatan</a:t>
            </a:r>
            <a:r>
              <a:rPr lang="en-US" sz="2000" dirty="0">
                <a:latin typeface="Calibri" panose="020F0502020204030204" pitchFamily="34" charset="0"/>
              </a:rPr>
              <a:t> </a:t>
            </a:r>
            <a:r>
              <a:rPr lang="en-US" sz="2000" dirty="0" err="1">
                <a:latin typeface="Calibri" panose="020F0502020204030204" pitchFamily="34" charset="0"/>
              </a:rPr>
              <a:t>kebijakan</a:t>
            </a:r>
            <a:r>
              <a:rPr lang="en-US" sz="2000" dirty="0" smtClean="0">
                <a:latin typeface="Calibri" panose="020F0502020204030204" pitchFamily="34" charset="0"/>
              </a:rPr>
              <a:t>)</a:t>
            </a:r>
            <a:r>
              <a:rPr lang="id-ID" sz="2000" dirty="0" smtClean="0">
                <a:latin typeface="Calibri" panose="020F0502020204030204" pitchFamily="34" charset="0"/>
              </a:rPr>
              <a:t>.</a:t>
            </a:r>
            <a:endParaRPr lang="id-ID" sz="2000" dirty="0" smtClean="0">
              <a:latin typeface="Calibri" panose="020F0502020204030204" pitchFamily="34" charset="0"/>
            </a:endParaRPr>
          </a:p>
          <a:p>
            <a:pPr algn="just"/>
            <a:r>
              <a:rPr lang="en-US" sz="2000" dirty="0" err="1">
                <a:latin typeface="Calibri" panose="020F0502020204030204" pitchFamily="34" charset="0"/>
              </a:rPr>
              <a:t>Tidak</a:t>
            </a:r>
            <a:r>
              <a:rPr lang="en-US" sz="2000" dirty="0">
                <a:latin typeface="Calibri" panose="020F0502020204030204" pitchFamily="34" charset="0"/>
              </a:rPr>
              <a:t> </a:t>
            </a:r>
            <a:r>
              <a:rPr lang="en-US" sz="2000" dirty="0" err="1">
                <a:latin typeface="Calibri" panose="020F0502020204030204" pitchFamily="34" charset="0"/>
              </a:rPr>
              <a:t>ada</a:t>
            </a:r>
            <a:r>
              <a:rPr lang="en-US" sz="2000" dirty="0">
                <a:latin typeface="Calibri" panose="020F0502020204030204" pitchFamily="34" charset="0"/>
              </a:rPr>
              <a:t> </a:t>
            </a:r>
            <a:r>
              <a:rPr lang="en-US" sz="2000" dirty="0" err="1">
                <a:latin typeface="Calibri" panose="020F0502020204030204" pitchFamily="34" charset="0"/>
              </a:rPr>
              <a:t>gerakan</a:t>
            </a:r>
            <a:r>
              <a:rPr lang="en-US" sz="2000" dirty="0">
                <a:latin typeface="Calibri" panose="020F0502020204030204" pitchFamily="34" charset="0"/>
              </a:rPr>
              <a:t> </a:t>
            </a:r>
            <a:r>
              <a:rPr lang="en-US" sz="2000" dirty="0" err="1">
                <a:latin typeface="Calibri" panose="020F0502020204030204" pitchFamily="34" charset="0"/>
              </a:rPr>
              <a:t>atau</a:t>
            </a:r>
            <a:r>
              <a:rPr lang="en-US" sz="2000" dirty="0">
                <a:latin typeface="Calibri" panose="020F0502020204030204" pitchFamily="34" charset="0"/>
              </a:rPr>
              <a:t> </a:t>
            </a:r>
            <a:r>
              <a:rPr lang="en-US" sz="2000" dirty="0" err="1">
                <a:latin typeface="Calibri" panose="020F0502020204030204" pitchFamily="34" charset="0"/>
              </a:rPr>
              <a:t>partai</a:t>
            </a:r>
            <a:r>
              <a:rPr lang="en-US" sz="2000" dirty="0">
                <a:latin typeface="Calibri" panose="020F0502020204030204" pitchFamily="34" charset="0"/>
              </a:rPr>
              <a:t> yang </a:t>
            </a:r>
            <a:r>
              <a:rPr lang="en-US" sz="2000" dirty="0" err="1">
                <a:latin typeface="Calibri" panose="020F0502020204030204" pitchFamily="34" charset="0"/>
              </a:rPr>
              <a:t>berharap</a:t>
            </a:r>
            <a:r>
              <a:rPr lang="en-US" sz="2000" dirty="0">
                <a:latin typeface="Calibri" panose="020F0502020204030204" pitchFamily="34" charset="0"/>
              </a:rPr>
              <a:t> </a:t>
            </a:r>
            <a:r>
              <a:rPr lang="en-US" sz="2000" dirty="0" err="1">
                <a:latin typeface="Calibri" panose="020F0502020204030204" pitchFamily="34" charset="0"/>
              </a:rPr>
              <a:t>akan</a:t>
            </a:r>
            <a:r>
              <a:rPr lang="en-US" sz="2000" dirty="0">
                <a:latin typeface="Calibri" panose="020F0502020204030204" pitchFamily="34" charset="0"/>
              </a:rPr>
              <a:t> </a:t>
            </a:r>
            <a:r>
              <a:rPr lang="en-US" sz="2000" dirty="0" err="1">
                <a:latin typeface="Calibri" panose="020F0502020204030204" pitchFamily="34" charset="0"/>
              </a:rPr>
              <a:t>bisa</a:t>
            </a:r>
            <a:r>
              <a:rPr lang="en-US" sz="2000" dirty="0">
                <a:latin typeface="Calibri" panose="020F0502020204030204" pitchFamily="34" charset="0"/>
              </a:rPr>
              <a:t> </a:t>
            </a:r>
            <a:r>
              <a:rPr lang="en-US" sz="2000" dirty="0" err="1">
                <a:latin typeface="Calibri" panose="020F0502020204030204" pitchFamily="34" charset="0"/>
              </a:rPr>
              <a:t>memperoleh</a:t>
            </a:r>
            <a:r>
              <a:rPr lang="en-US" sz="2000" dirty="0">
                <a:latin typeface="Calibri" panose="020F0502020204030204" pitchFamily="34" charset="0"/>
              </a:rPr>
              <a:t> </a:t>
            </a:r>
            <a:r>
              <a:rPr lang="en-US" sz="2000" dirty="0" err="1">
                <a:latin typeface="Calibri" panose="020F0502020204030204" pitchFamily="34" charset="0"/>
              </a:rPr>
              <a:t>hasil</a:t>
            </a:r>
            <a:r>
              <a:rPr lang="en-US" sz="2000" dirty="0">
                <a:latin typeface="Calibri" panose="020F0502020204030204" pitchFamily="34" charset="0"/>
              </a:rPr>
              <a:t> di era modern </a:t>
            </a:r>
            <a:r>
              <a:rPr lang="en-US" sz="2000" dirty="0" err="1">
                <a:latin typeface="Calibri" panose="020F0502020204030204" pitchFamily="34" charset="0"/>
              </a:rPr>
              <a:t>ini</a:t>
            </a:r>
            <a:r>
              <a:rPr lang="en-US" sz="2000" dirty="0">
                <a:latin typeface="Calibri" panose="020F0502020204030204" pitchFamily="34" charset="0"/>
              </a:rPr>
              <a:t> </a:t>
            </a:r>
            <a:r>
              <a:rPr lang="en-US" sz="2000" dirty="0" err="1">
                <a:latin typeface="Calibri" panose="020F0502020204030204" pitchFamily="34" charset="0"/>
              </a:rPr>
              <a:t>tanpa</a:t>
            </a:r>
            <a:r>
              <a:rPr lang="en-US" sz="2000" dirty="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Singkatnya</a:t>
            </a:r>
            <a:r>
              <a:rPr lang="en-US" sz="2000" dirty="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merupakan</a:t>
            </a:r>
            <a:r>
              <a:rPr lang="en-US" sz="2000" dirty="0">
                <a:latin typeface="Calibri" panose="020F0502020204030204" pitchFamily="34" charset="0"/>
              </a:rPr>
              <a:t> </a:t>
            </a:r>
            <a:r>
              <a:rPr lang="en-US" sz="2000" dirty="0" err="1">
                <a:latin typeface="Calibri" panose="020F0502020204030204" pitchFamily="34" charset="0"/>
              </a:rPr>
              <a:t>cara</a:t>
            </a:r>
            <a:r>
              <a:rPr lang="en-US" sz="2000" dirty="0">
                <a:latin typeface="Calibri" panose="020F0502020204030204" pitchFamily="34" charset="0"/>
              </a:rPr>
              <a:t> lain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mengeja</a:t>
            </a:r>
            <a:r>
              <a:rPr lang="en-US" sz="2000" dirty="0">
                <a:latin typeface="Calibri" panose="020F0502020204030204" pitchFamily="34" charset="0"/>
              </a:rPr>
              <a:t> “</a:t>
            </a:r>
            <a:r>
              <a:rPr lang="en-US" sz="2000" dirty="0" err="1">
                <a:latin typeface="Calibri" panose="020F0502020204030204" pitchFamily="34" charset="0"/>
              </a:rPr>
              <a:t>oligarki</a:t>
            </a:r>
            <a:r>
              <a:rPr lang="en-US" sz="2000" dirty="0" smtClean="0">
                <a:latin typeface="Calibri" panose="020F0502020204030204" pitchFamily="34" charset="0"/>
              </a:rPr>
              <a:t>”</a:t>
            </a:r>
            <a:r>
              <a:rPr lang="id-ID" sz="2000" dirty="0" smtClean="0">
                <a:latin typeface="Calibri" panose="020F0502020204030204" pitchFamily="34" charset="0"/>
              </a:rPr>
              <a:t>. </a:t>
            </a:r>
            <a:r>
              <a:rPr lang="en-US" sz="2000" dirty="0" err="1">
                <a:latin typeface="Calibri" panose="020F0502020204030204" pitchFamily="34" charset="0"/>
              </a:rPr>
              <a:t>Artinya</a:t>
            </a:r>
            <a:r>
              <a:rPr lang="en-US" sz="2000" dirty="0">
                <a:latin typeface="Calibri" panose="020F0502020204030204" pitchFamily="34" charset="0"/>
              </a:rPr>
              <a:t>, </a:t>
            </a:r>
            <a:r>
              <a:rPr lang="en-US" sz="2000" dirty="0" err="1">
                <a:latin typeface="Calibri" panose="020F0502020204030204" pitchFamily="34" charset="0"/>
              </a:rPr>
              <a:t>pemerintahan</a:t>
            </a:r>
            <a:r>
              <a:rPr lang="en-US" sz="2000" dirty="0">
                <a:latin typeface="Calibri" panose="020F0502020204030204" pitchFamily="34" charset="0"/>
              </a:rPr>
              <a:t> </a:t>
            </a:r>
            <a:r>
              <a:rPr lang="en-US" sz="2000" dirty="0" err="1">
                <a:latin typeface="Calibri" panose="020F0502020204030204" pitchFamily="34" charset="0"/>
              </a:rPr>
              <a:t>langsung</a:t>
            </a:r>
            <a:r>
              <a:rPr lang="en-US" sz="2000" dirty="0">
                <a:latin typeface="Calibri" panose="020F0502020204030204" pitchFamily="34" charset="0"/>
              </a:rPr>
              <a:t> </a:t>
            </a:r>
            <a:r>
              <a:rPr lang="en-US" sz="2000" dirty="0" err="1">
                <a:latin typeface="Calibri" panose="020F0502020204030204" pitchFamily="34" charset="0"/>
              </a:rPr>
              <a:t>oleh</a:t>
            </a:r>
            <a:r>
              <a:rPr lang="en-US" sz="2000" dirty="0">
                <a:latin typeface="Calibri" panose="020F0502020204030204" pitchFamily="34" charset="0"/>
              </a:rPr>
              <a:t> </a:t>
            </a:r>
            <a:r>
              <a:rPr lang="en-US" sz="2000" dirty="0" err="1">
                <a:latin typeface="Calibri" panose="020F0502020204030204" pitchFamily="34" charset="0"/>
              </a:rPr>
              <a:t>massa</a:t>
            </a:r>
            <a:r>
              <a:rPr lang="en-US" sz="2000" dirty="0">
                <a:latin typeface="Calibri" panose="020F0502020204030204" pitchFamily="34" charset="0"/>
              </a:rPr>
              <a:t>, </a:t>
            </a:r>
            <a:r>
              <a:rPr lang="en-US" sz="2000" dirty="0" err="1">
                <a:latin typeface="Calibri" panose="020F0502020204030204" pitchFamily="34" charset="0"/>
              </a:rPr>
              <a:t>seperti</a:t>
            </a:r>
            <a:r>
              <a:rPr lang="en-US" sz="2000" dirty="0">
                <a:latin typeface="Calibri" panose="020F0502020204030204" pitchFamily="34" charset="0"/>
              </a:rPr>
              <a:t> yang </a:t>
            </a:r>
            <a:r>
              <a:rPr lang="en-US" sz="2000" dirty="0" err="1">
                <a:latin typeface="Calibri" panose="020F0502020204030204" pitchFamily="34" charset="0"/>
              </a:rPr>
              <a:t>diandaikan</a:t>
            </a:r>
            <a:r>
              <a:rPr lang="en-US" sz="2000" dirty="0">
                <a:latin typeface="Calibri" panose="020F0502020204030204" pitchFamily="34" charset="0"/>
              </a:rPr>
              <a:t> </a:t>
            </a:r>
            <a:r>
              <a:rPr lang="en-US" sz="2000" dirty="0" err="1">
                <a:latin typeface="Calibri" panose="020F0502020204030204" pitchFamily="34" charset="0"/>
              </a:rPr>
              <a:t>kelompok</a:t>
            </a:r>
            <a:r>
              <a:rPr lang="en-US" sz="2000" dirty="0">
                <a:latin typeface="Calibri" panose="020F0502020204030204" pitchFamily="34" charset="0"/>
              </a:rPr>
              <a:t> </a:t>
            </a:r>
            <a:r>
              <a:rPr lang="en-US" sz="2000" dirty="0" err="1">
                <a:latin typeface="Calibri" panose="020F0502020204030204" pitchFamily="34" charset="0"/>
              </a:rPr>
              <a:t>pluralis</a:t>
            </a:r>
            <a:r>
              <a:rPr lang="en-US" sz="2000" dirty="0">
                <a:latin typeface="Calibri" panose="020F0502020204030204" pitchFamily="34" charset="0"/>
              </a:rPr>
              <a:t>, </a:t>
            </a:r>
            <a:r>
              <a:rPr lang="en-US" sz="2000" dirty="0" err="1">
                <a:latin typeface="Calibri" panose="020F0502020204030204" pitchFamily="34" charset="0"/>
              </a:rPr>
              <a:t>adalah</a:t>
            </a:r>
            <a:r>
              <a:rPr lang="en-US" sz="2000" dirty="0">
                <a:latin typeface="Calibri" panose="020F0502020204030204" pitchFamily="34" charset="0"/>
              </a:rPr>
              <a:t> </a:t>
            </a:r>
            <a:r>
              <a:rPr lang="en-US" sz="2000" dirty="0" err="1">
                <a:latin typeface="Calibri" panose="020F0502020204030204" pitchFamily="34" charset="0"/>
              </a:rPr>
              <a:t>hal</a:t>
            </a:r>
            <a:r>
              <a:rPr lang="en-US" sz="2000" dirty="0">
                <a:latin typeface="Calibri" panose="020F0502020204030204" pitchFamily="34" charset="0"/>
              </a:rPr>
              <a:t> yang </a:t>
            </a:r>
            <a:r>
              <a:rPr lang="en-US" sz="2000" dirty="0" err="1">
                <a:latin typeface="Calibri" panose="020F0502020204030204" pitchFamily="34" charset="0"/>
              </a:rPr>
              <a:t>mustahil</a:t>
            </a:r>
            <a:r>
              <a:rPr lang="en-US" sz="2000" dirty="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dapat</a:t>
            </a:r>
            <a:r>
              <a:rPr lang="en-US" sz="2000" dirty="0">
                <a:latin typeface="Calibri" panose="020F0502020204030204" pitchFamily="34" charset="0"/>
              </a:rPr>
              <a:t> </a:t>
            </a:r>
            <a:r>
              <a:rPr lang="en-US" sz="2000" dirty="0" err="1">
                <a:latin typeface="Calibri" panose="020F0502020204030204" pitchFamily="34" charset="0"/>
              </a:rPr>
              <a:t>terwujud</a:t>
            </a:r>
            <a:r>
              <a:rPr lang="en-US" sz="2000" dirty="0">
                <a:latin typeface="Calibri" panose="020F0502020204030204" pitchFamily="34" charset="0"/>
              </a:rPr>
              <a:t>. </a:t>
            </a:r>
            <a:endParaRPr lang="id-ID" sz="2000" dirty="0">
              <a:latin typeface="Calibri" panose="020F0502020204030204" pitchFamily="34" charset="0"/>
            </a:endParaRPr>
          </a:p>
          <a:p>
            <a:pPr algn="just"/>
            <a:endParaRPr lang="id-ID" sz="2000" dirty="0" smtClean="0">
              <a:latin typeface="Calibri" panose="020F0502020204030204" pitchFamily="34" charset="0"/>
            </a:endParaRPr>
          </a:p>
        </p:txBody>
      </p:sp>
      <p:pic>
        <p:nvPicPr>
          <p:cNvPr id="2050" name="Picture 2" descr="Hasil gambar untuk robert michels oligarchy">
            <a:hlinkClick r:id="rId1"/>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772816"/>
            <a:ext cx="2952328" cy="28803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ROBERT MICHELS: </a:t>
            </a:r>
            <a:br>
              <a:rPr lang="id-ID" dirty="0" smtClean="0"/>
            </a:br>
            <a:r>
              <a:rPr lang="id-ID" dirty="0" smtClean="0"/>
              <a:t>IRON LAW OF OLIGARCHY </a:t>
            </a:r>
            <a:endParaRPr lang="id-ID" dirty="0"/>
          </a:p>
        </p:txBody>
      </p:sp>
      <p:sp>
        <p:nvSpPr>
          <p:cNvPr id="3" name="Content Placeholder 2"/>
          <p:cNvSpPr>
            <a:spLocks noGrp="1"/>
          </p:cNvSpPr>
          <p:nvPr>
            <p:ph sz="quarter" idx="1"/>
          </p:nvPr>
        </p:nvSpPr>
        <p:spPr>
          <a:xfrm>
            <a:off x="4285520" y="1628800"/>
            <a:ext cx="4678968" cy="5069160"/>
          </a:xfrm>
        </p:spPr>
        <p:txBody>
          <a:bodyPr>
            <a:noAutofit/>
          </a:bodyPr>
          <a:lstStyle/>
          <a:p>
            <a:pPr algn="just"/>
            <a:r>
              <a:rPr lang="id-ID" sz="2000" dirty="0" smtClean="0">
                <a:latin typeface="Calibri" panose="020F0502020204030204" pitchFamily="34" charset="0"/>
              </a:rPr>
              <a:t>A</a:t>
            </a:r>
            <a:r>
              <a:rPr lang="en-US" sz="2000" dirty="0" err="1" smtClean="0">
                <a:latin typeface="Calibri" panose="020F0502020204030204" pitchFamily="34" charset="0"/>
              </a:rPr>
              <a:t>rgumen</a:t>
            </a:r>
            <a:r>
              <a:rPr lang="id-ID" sz="2000" dirty="0" smtClean="0">
                <a:latin typeface="Calibri" panose="020F0502020204030204" pitchFamily="34" charset="0"/>
              </a:rPr>
              <a:t>nya:</a:t>
            </a:r>
            <a:r>
              <a:rPr lang="en-US" sz="2000" dirty="0" smtClean="0">
                <a:latin typeface="Calibri" panose="020F0502020204030204" pitchFamily="34" charset="0"/>
              </a:rPr>
              <a:t> </a:t>
            </a:r>
            <a:r>
              <a:rPr lang="en-US" sz="2000" dirty="0" err="1" smtClean="0">
                <a:latin typeface="Calibri" panose="020F0502020204030204" pitchFamily="34" charset="0"/>
              </a:rPr>
              <a:t>jika</a:t>
            </a:r>
            <a:r>
              <a:rPr lang="en-US" sz="2000" dirty="0" smtClean="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smtClean="0">
                <a:latin typeface="Calibri" panose="020F0502020204030204" pitchFamily="34" charset="0"/>
              </a:rPr>
              <a:t>tumbuh</a:t>
            </a:r>
            <a:r>
              <a:rPr lang="en-US" sz="2000" dirty="0" smtClean="0">
                <a:latin typeface="Calibri" panose="020F0502020204030204" pitchFamily="34" charset="0"/>
              </a:rPr>
              <a:t> </a:t>
            </a:r>
            <a:r>
              <a:rPr lang="en-US" sz="2000" dirty="0" err="1">
                <a:latin typeface="Calibri" panose="020F0502020204030204" pitchFamily="34" charset="0"/>
              </a:rPr>
              <a:t>semakin</a:t>
            </a:r>
            <a:r>
              <a:rPr lang="en-US" sz="2000" dirty="0">
                <a:latin typeface="Calibri" panose="020F0502020204030204" pitchFamily="34" charset="0"/>
              </a:rPr>
              <a:t> </a:t>
            </a:r>
            <a:r>
              <a:rPr lang="en-US" sz="2000" dirty="0" err="1" smtClean="0">
                <a:latin typeface="Calibri" panose="020F0502020204030204" pitchFamily="34" charset="0"/>
              </a:rPr>
              <a:t>besar</a:t>
            </a:r>
            <a:r>
              <a:rPr lang="id-ID" sz="2000" dirty="0" smtClean="0">
                <a:latin typeface="Calibri" panose="020F0502020204030204" pitchFamily="34" charset="0"/>
              </a:rPr>
              <a:t> dan </a:t>
            </a:r>
            <a:r>
              <a:rPr lang="en-US" sz="2000" dirty="0" err="1" smtClean="0">
                <a:latin typeface="Calibri" panose="020F0502020204030204" pitchFamily="34" charset="0"/>
              </a:rPr>
              <a:t>memiliki</a:t>
            </a:r>
            <a:r>
              <a:rPr lang="en-US" sz="2000" dirty="0" smtClean="0">
                <a:latin typeface="Calibri" panose="020F0502020204030204" pitchFamily="34" charset="0"/>
              </a:rPr>
              <a:t> </a:t>
            </a:r>
            <a:r>
              <a:rPr lang="en-US" sz="2000" dirty="0" err="1">
                <a:latin typeface="Calibri" panose="020F0502020204030204" pitchFamily="34" charset="0"/>
              </a:rPr>
              <a:t>fungsi</a:t>
            </a:r>
            <a:r>
              <a:rPr lang="en-US" sz="2000" dirty="0">
                <a:latin typeface="Calibri" panose="020F0502020204030204" pitchFamily="34" charset="0"/>
              </a:rPr>
              <a:t> yang </a:t>
            </a:r>
            <a:r>
              <a:rPr lang="en-US" sz="2000" dirty="0" err="1">
                <a:latin typeface="Calibri" panose="020F0502020204030204" pitchFamily="34" charset="0"/>
              </a:rPr>
              <a:t>luas</a:t>
            </a:r>
            <a:r>
              <a:rPr lang="en-US" sz="2000" dirty="0">
                <a:latin typeface="Calibri" panose="020F0502020204030204" pitchFamily="34" charset="0"/>
              </a:rPr>
              <a:t> </a:t>
            </a:r>
            <a:r>
              <a:rPr lang="en-US" sz="2000" dirty="0" smtClean="0">
                <a:latin typeface="Calibri" panose="020F0502020204030204" pitchFamily="34" charset="0"/>
              </a:rPr>
              <a:t>yang </a:t>
            </a:r>
            <a:r>
              <a:rPr lang="en-US" sz="2000" dirty="0" err="1">
                <a:latin typeface="Calibri" panose="020F0502020204030204" pitchFamily="34" charset="0"/>
              </a:rPr>
              <a:t>harus</a:t>
            </a:r>
            <a:r>
              <a:rPr lang="en-US" sz="2000" dirty="0">
                <a:latin typeface="Calibri" panose="020F0502020204030204" pitchFamily="34" charset="0"/>
              </a:rPr>
              <a:t> </a:t>
            </a:r>
            <a:r>
              <a:rPr lang="en-US" sz="2000" dirty="0" err="1">
                <a:latin typeface="Calibri" panose="020F0502020204030204" pitchFamily="34" charset="0"/>
              </a:rPr>
              <a:t>diserahkan</a:t>
            </a:r>
            <a:r>
              <a:rPr lang="en-US" sz="2000" dirty="0">
                <a:latin typeface="Calibri" panose="020F0502020204030204" pitchFamily="34" charset="0"/>
              </a:rPr>
              <a:t> </a:t>
            </a:r>
            <a:r>
              <a:rPr lang="en-US" sz="2000" dirty="0" err="1">
                <a:latin typeface="Calibri" panose="020F0502020204030204" pitchFamily="34" charset="0"/>
              </a:rPr>
              <a:t>kepada</a:t>
            </a:r>
            <a:r>
              <a:rPr lang="en-US" sz="2000" dirty="0">
                <a:latin typeface="Calibri" panose="020F0502020204030204" pitchFamily="34" charset="0"/>
              </a:rPr>
              <a:t> </a:t>
            </a:r>
            <a:r>
              <a:rPr lang="en-US" sz="2000" dirty="0" err="1">
                <a:latin typeface="Calibri" panose="020F0502020204030204" pitchFamily="34" charset="0"/>
              </a:rPr>
              <a:t>pimpinan</a:t>
            </a:r>
            <a:r>
              <a:rPr lang="en-US" sz="2000" dirty="0">
                <a:latin typeface="Calibri" panose="020F0502020204030204" pitchFamily="34" charset="0"/>
              </a:rPr>
              <a:t>, </a:t>
            </a:r>
            <a:r>
              <a:rPr lang="id-ID" sz="2000" dirty="0" smtClean="0">
                <a:latin typeface="Calibri" panose="020F0502020204030204" pitchFamily="34" charset="0"/>
              </a:rPr>
              <a:t>maka </a:t>
            </a:r>
            <a:r>
              <a:rPr lang="en-US" sz="2000" dirty="0" err="1" smtClean="0">
                <a:latin typeface="Calibri" panose="020F0502020204030204" pitchFamily="34" charset="0"/>
              </a:rPr>
              <a:t>kewenangan</a:t>
            </a:r>
            <a:r>
              <a:rPr lang="en-US" sz="2000" dirty="0" smtClean="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mengatur</a:t>
            </a:r>
            <a:r>
              <a:rPr lang="en-US" sz="2000" dirty="0">
                <a:latin typeface="Calibri" panose="020F0502020204030204" pitchFamily="34" charset="0"/>
              </a:rPr>
              <a:t> </a:t>
            </a:r>
            <a:r>
              <a:rPr lang="en-US" sz="2000" dirty="0" err="1" smtClean="0">
                <a:latin typeface="Calibri" panose="020F0502020204030204" pitchFamily="34" charset="0"/>
              </a:rPr>
              <a:t>anggota</a:t>
            </a:r>
            <a:r>
              <a:rPr lang="en-US" sz="2000" dirty="0" smtClean="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tersebut</a:t>
            </a:r>
            <a:r>
              <a:rPr lang="en-US" sz="2000" dirty="0">
                <a:latin typeface="Calibri" panose="020F0502020204030204" pitchFamily="34" charset="0"/>
              </a:rPr>
              <a:t> </a:t>
            </a:r>
            <a:r>
              <a:rPr lang="en-US" sz="2000" dirty="0" err="1">
                <a:latin typeface="Calibri" panose="020F0502020204030204" pitchFamily="34" charset="0"/>
              </a:rPr>
              <a:t>semakin</a:t>
            </a:r>
            <a:r>
              <a:rPr lang="en-US" sz="2000" dirty="0">
                <a:latin typeface="Calibri" panose="020F0502020204030204" pitchFamily="34" charset="0"/>
              </a:rPr>
              <a:t> </a:t>
            </a:r>
            <a:r>
              <a:rPr lang="en-US" sz="2000" dirty="0" err="1">
                <a:latin typeface="Calibri" panose="020F0502020204030204" pitchFamily="34" charset="0"/>
              </a:rPr>
              <a:t>berkurang</a:t>
            </a:r>
            <a:r>
              <a:rPr lang="en-US" sz="2000" dirty="0">
                <a:latin typeface="Calibri" panose="020F0502020204030204" pitchFamily="34" charset="0"/>
              </a:rPr>
              <a:t>, </a:t>
            </a:r>
            <a:r>
              <a:rPr lang="en-US" sz="2000" dirty="0" err="1">
                <a:latin typeface="Calibri" panose="020F0502020204030204" pitchFamily="34" charset="0"/>
              </a:rPr>
              <a:t>sehingga</a:t>
            </a:r>
            <a:r>
              <a:rPr lang="en-US" sz="2000" dirty="0">
                <a:latin typeface="Calibri" panose="020F0502020204030204" pitchFamily="34" charset="0"/>
              </a:rPr>
              <a:t> </a:t>
            </a:r>
            <a:r>
              <a:rPr lang="en-US" sz="2000" dirty="0" err="1">
                <a:latin typeface="Calibri" panose="020F0502020204030204" pitchFamily="34" charset="0"/>
              </a:rPr>
              <a:t>berakibat</a:t>
            </a:r>
            <a:r>
              <a:rPr lang="en-US" sz="2000" dirty="0">
                <a:latin typeface="Calibri" panose="020F0502020204030204" pitchFamily="34" charset="0"/>
              </a:rPr>
              <a:t> </a:t>
            </a:r>
            <a:r>
              <a:rPr lang="en-US" sz="2000" dirty="0" err="1">
                <a:latin typeface="Calibri" panose="020F0502020204030204" pitchFamily="34" charset="0"/>
              </a:rPr>
              <a:t>pada</a:t>
            </a:r>
            <a:r>
              <a:rPr lang="en-US" sz="2000" dirty="0">
                <a:latin typeface="Calibri" panose="020F0502020204030204" pitchFamily="34" charset="0"/>
              </a:rPr>
              <a:t> </a:t>
            </a:r>
            <a:r>
              <a:rPr lang="en-US" sz="2000" dirty="0" err="1" smtClean="0">
                <a:latin typeface="Calibri" panose="020F0502020204030204" pitchFamily="34" charset="0"/>
              </a:rPr>
              <a:t>pimpinan</a:t>
            </a:r>
            <a:r>
              <a:rPr lang="en-US" sz="2000" dirty="0" smtClean="0">
                <a:latin typeface="Calibri" panose="020F0502020204030204" pitchFamily="34" charset="0"/>
              </a:rPr>
              <a:t> </a:t>
            </a:r>
            <a:r>
              <a:rPr lang="en-US" sz="2000" dirty="0" err="1">
                <a:latin typeface="Calibri" panose="020F0502020204030204" pitchFamily="34" charset="0"/>
              </a:rPr>
              <a:t>organisasi</a:t>
            </a:r>
            <a:r>
              <a:rPr lang="en-US" sz="2000" dirty="0">
                <a:latin typeface="Calibri" panose="020F0502020204030204" pitchFamily="34" charset="0"/>
              </a:rPr>
              <a:t> </a:t>
            </a:r>
            <a:r>
              <a:rPr lang="en-US" sz="2000" dirty="0" err="1">
                <a:latin typeface="Calibri" panose="020F0502020204030204" pitchFamily="34" charset="0"/>
              </a:rPr>
              <a:t>memiliki</a:t>
            </a:r>
            <a:r>
              <a:rPr lang="en-US" sz="2000" dirty="0">
                <a:latin typeface="Calibri" panose="020F0502020204030204" pitchFamily="34" charset="0"/>
              </a:rPr>
              <a:t> </a:t>
            </a:r>
            <a:r>
              <a:rPr lang="en-US" sz="2000" dirty="0" err="1">
                <a:latin typeface="Calibri" panose="020F0502020204030204" pitchFamily="34" charset="0"/>
              </a:rPr>
              <a:t>kebebasan</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keleluasaan</a:t>
            </a:r>
            <a:r>
              <a:rPr lang="en-US" sz="2000" dirty="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bertindak</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mewujudkan</a:t>
            </a:r>
            <a:r>
              <a:rPr lang="en-US" sz="2000" dirty="0">
                <a:latin typeface="Calibri" panose="020F0502020204030204" pitchFamily="34" charset="0"/>
              </a:rPr>
              <a:t> </a:t>
            </a:r>
            <a:r>
              <a:rPr lang="en-US" sz="2000" dirty="0" err="1">
                <a:latin typeface="Calibri" panose="020F0502020204030204" pitchFamily="34" charset="0"/>
              </a:rPr>
              <a:t>kepentingan</a:t>
            </a:r>
            <a:r>
              <a:rPr lang="en-US" sz="2000" dirty="0">
                <a:latin typeface="Calibri" panose="020F0502020204030204" pitchFamily="34" charset="0"/>
              </a:rPr>
              <a:t> </a:t>
            </a:r>
            <a:r>
              <a:rPr lang="en-US" sz="2000" dirty="0" err="1">
                <a:latin typeface="Calibri" panose="020F0502020204030204" pitchFamily="34" charset="0"/>
              </a:rPr>
              <a:t>pribadi</a:t>
            </a:r>
            <a:r>
              <a:rPr lang="en-US" sz="2000" dirty="0">
                <a:latin typeface="Calibri" panose="020F0502020204030204" pitchFamily="34" charset="0"/>
              </a:rPr>
              <a:t> </a:t>
            </a:r>
            <a:r>
              <a:rPr lang="en-US" sz="2000" dirty="0" err="1">
                <a:latin typeface="Calibri" panose="020F0502020204030204" pitchFamily="34" charset="0"/>
              </a:rPr>
              <a:t>dalam</a:t>
            </a:r>
            <a:r>
              <a:rPr lang="en-US" sz="2000" dirty="0">
                <a:latin typeface="Calibri" panose="020F0502020204030204" pitchFamily="34" charset="0"/>
              </a:rPr>
              <a:t> </a:t>
            </a:r>
            <a:r>
              <a:rPr lang="en-US" sz="2000" dirty="0" err="1">
                <a:latin typeface="Calibri" panose="020F0502020204030204" pitchFamily="34" charset="0"/>
              </a:rPr>
              <a:t>posisi</a:t>
            </a:r>
            <a:r>
              <a:rPr lang="en-US" sz="2000" dirty="0">
                <a:latin typeface="Calibri" panose="020F0502020204030204" pitchFamily="34" charset="0"/>
              </a:rPr>
              <a:t> </a:t>
            </a:r>
            <a:r>
              <a:rPr lang="en-US" sz="2000" dirty="0" err="1" smtClean="0">
                <a:latin typeface="Calibri" panose="020F0502020204030204" pitchFamily="34" charset="0"/>
              </a:rPr>
              <a:t>mereka</a:t>
            </a:r>
            <a:r>
              <a:rPr lang="en-US" sz="2000" dirty="0" smtClean="0">
                <a:latin typeface="Calibri" panose="020F0502020204030204" pitchFamily="34" charset="0"/>
              </a:rPr>
              <a:t>.</a:t>
            </a:r>
            <a:endParaRPr lang="id-ID" sz="2000" dirty="0" smtClean="0">
              <a:latin typeface="Calibri" panose="020F0502020204030204" pitchFamily="34" charset="0"/>
            </a:endParaRPr>
          </a:p>
          <a:p>
            <a:pPr algn="just"/>
            <a:r>
              <a:rPr lang="en-US" sz="2000" dirty="0" err="1" smtClean="0">
                <a:latin typeface="Calibri" panose="020F0502020204030204" pitchFamily="34" charset="0"/>
              </a:rPr>
              <a:t>Argumen</a:t>
            </a:r>
            <a:r>
              <a:rPr lang="en-US" sz="2000" dirty="0" smtClean="0">
                <a:latin typeface="Calibri" panose="020F0502020204030204" pitchFamily="34" charset="0"/>
              </a:rPr>
              <a:t> </a:t>
            </a:r>
            <a:r>
              <a:rPr lang="en-US" sz="2000" dirty="0" err="1">
                <a:latin typeface="Calibri" panose="020F0502020204030204" pitchFamily="34" charset="0"/>
              </a:rPr>
              <a:t>ini</a:t>
            </a:r>
            <a:r>
              <a:rPr lang="en-US" sz="2000" dirty="0">
                <a:latin typeface="Calibri" panose="020F0502020204030204" pitchFamily="34" charset="0"/>
              </a:rPr>
              <a:t> </a:t>
            </a:r>
            <a:r>
              <a:rPr lang="en-US" sz="2000" dirty="0" err="1">
                <a:latin typeface="Calibri" panose="020F0502020204030204" pitchFamily="34" charset="0"/>
              </a:rPr>
              <a:t>oleh</a:t>
            </a:r>
            <a:r>
              <a:rPr lang="en-US" sz="2000" dirty="0">
                <a:latin typeface="Calibri" panose="020F0502020204030204" pitchFamily="34" charset="0"/>
              </a:rPr>
              <a:t> </a:t>
            </a:r>
            <a:r>
              <a:rPr lang="en-US" sz="2000" dirty="0" err="1">
                <a:latin typeface="Calibri" panose="020F0502020204030204" pitchFamily="34" charset="0"/>
              </a:rPr>
              <a:t>Michels</a:t>
            </a:r>
            <a:r>
              <a:rPr lang="en-US" sz="2000" dirty="0">
                <a:latin typeface="Calibri" panose="020F0502020204030204" pitchFamily="34" charset="0"/>
              </a:rPr>
              <a:t> </a:t>
            </a:r>
            <a:r>
              <a:rPr lang="en-US" sz="2000" dirty="0" err="1">
                <a:latin typeface="Calibri" panose="020F0502020204030204" pitchFamily="34" charset="0"/>
              </a:rPr>
              <a:t>didukung</a:t>
            </a:r>
            <a:r>
              <a:rPr lang="en-US" sz="2000" dirty="0">
                <a:latin typeface="Calibri" panose="020F0502020204030204" pitchFamily="34" charset="0"/>
              </a:rPr>
              <a:t> </a:t>
            </a:r>
            <a:r>
              <a:rPr lang="en-US" sz="2000" dirty="0" err="1">
                <a:latin typeface="Calibri" panose="020F0502020204030204" pitchFamily="34" charset="0"/>
              </a:rPr>
              <a:t>oleh</a:t>
            </a:r>
            <a:r>
              <a:rPr lang="en-US" sz="2000" dirty="0">
                <a:latin typeface="Calibri" panose="020F0502020204030204" pitchFamily="34" charset="0"/>
              </a:rPr>
              <a:t> </a:t>
            </a:r>
            <a:r>
              <a:rPr lang="en-US" sz="2000" dirty="0" err="1">
                <a:latin typeface="Calibri" panose="020F0502020204030204" pitchFamily="34" charset="0"/>
              </a:rPr>
              <a:t>konsepsinya</a:t>
            </a:r>
            <a:r>
              <a:rPr lang="en-US" sz="2000" dirty="0">
                <a:latin typeface="Calibri" panose="020F0502020204030204" pitchFamily="34" charset="0"/>
              </a:rPr>
              <a:t> </a:t>
            </a:r>
            <a:r>
              <a:rPr lang="en-US" sz="2000" dirty="0" err="1">
                <a:latin typeface="Calibri" panose="020F0502020204030204" pitchFamily="34" charset="0"/>
              </a:rPr>
              <a:t>tentang</a:t>
            </a:r>
            <a:r>
              <a:rPr lang="en-US" sz="2000" dirty="0">
                <a:latin typeface="Calibri" panose="020F0502020204030204" pitchFamily="34" charset="0"/>
              </a:rPr>
              <a:t> </a:t>
            </a:r>
            <a:r>
              <a:rPr lang="en-US" sz="2000" dirty="0" err="1">
                <a:latin typeface="Calibri" panose="020F0502020204030204" pitchFamily="34" charset="0"/>
              </a:rPr>
              <a:t>masyarakat</a:t>
            </a:r>
            <a:r>
              <a:rPr lang="en-US" sz="2000" dirty="0">
                <a:latin typeface="Calibri" panose="020F0502020204030204" pitchFamily="34" charset="0"/>
              </a:rPr>
              <a:t>. Di </a:t>
            </a:r>
            <a:r>
              <a:rPr lang="en-US" sz="2000" dirty="0" err="1">
                <a:latin typeface="Calibri" panose="020F0502020204030204" pitchFamily="34" charset="0"/>
              </a:rPr>
              <a:t>mana</a:t>
            </a:r>
            <a:r>
              <a:rPr lang="en-US" sz="2000" dirty="0">
                <a:latin typeface="Calibri" panose="020F0502020204030204" pitchFamily="34" charset="0"/>
              </a:rPr>
              <a:t> </a:t>
            </a:r>
            <a:r>
              <a:rPr lang="en-US" sz="2000" dirty="0" err="1">
                <a:latin typeface="Calibri" panose="020F0502020204030204" pitchFamily="34" charset="0"/>
              </a:rPr>
              <a:t>mayoritas</a:t>
            </a:r>
            <a:r>
              <a:rPr lang="en-US" sz="2000" dirty="0">
                <a:latin typeface="Calibri" panose="020F0502020204030204" pitchFamily="34" charset="0"/>
              </a:rPr>
              <a:t> </a:t>
            </a:r>
            <a:r>
              <a:rPr lang="en-US" sz="2000" dirty="0" err="1">
                <a:latin typeface="Calibri" panose="020F0502020204030204" pitchFamily="34" charset="0"/>
              </a:rPr>
              <a:t>masyarakat</a:t>
            </a:r>
            <a:r>
              <a:rPr lang="en-US" sz="2000" dirty="0">
                <a:latin typeface="Calibri" panose="020F0502020204030204" pitchFamily="34" charset="0"/>
              </a:rPr>
              <a:t> </a:t>
            </a:r>
            <a:r>
              <a:rPr lang="en-US" sz="2000" dirty="0" err="1">
                <a:latin typeface="Calibri" panose="020F0502020204030204" pitchFamily="34" charset="0"/>
              </a:rPr>
              <a:t>menurut</a:t>
            </a:r>
            <a:r>
              <a:rPr lang="en-US" sz="2000" dirty="0">
                <a:latin typeface="Calibri" panose="020F0502020204030204" pitchFamily="34" charset="0"/>
              </a:rPr>
              <a:t> </a:t>
            </a:r>
            <a:r>
              <a:rPr lang="en-US" sz="2000" dirty="0" err="1">
                <a:latin typeface="Calibri" panose="020F0502020204030204" pitchFamily="34" charset="0"/>
              </a:rPr>
              <a:t>Michels</a:t>
            </a:r>
            <a:r>
              <a:rPr lang="en-US" sz="2000" dirty="0">
                <a:latin typeface="Calibri" panose="020F0502020204030204" pitchFamily="34" charset="0"/>
              </a:rPr>
              <a:t> </a:t>
            </a:r>
            <a:r>
              <a:rPr lang="en-US" sz="2000" dirty="0" err="1">
                <a:latin typeface="Calibri" panose="020F0502020204030204" pitchFamily="34" charset="0"/>
              </a:rPr>
              <a:t>adalah</a:t>
            </a:r>
            <a:r>
              <a:rPr lang="en-US" sz="2000" dirty="0">
                <a:latin typeface="Calibri" panose="020F0502020204030204" pitchFamily="34" charset="0"/>
              </a:rPr>
              <a:t> </a:t>
            </a:r>
            <a:r>
              <a:rPr lang="en-US" sz="2000" dirty="0" err="1">
                <a:latin typeface="Calibri" panose="020F0502020204030204" pitchFamily="34" charset="0"/>
              </a:rPr>
              <a:t>apatis</a:t>
            </a:r>
            <a:r>
              <a:rPr lang="en-US" sz="2000" dirty="0">
                <a:latin typeface="Calibri" panose="020F0502020204030204" pitchFamily="34" charset="0"/>
              </a:rPr>
              <a:t>, </a:t>
            </a:r>
            <a:r>
              <a:rPr lang="en-US" sz="2000" dirty="0" err="1">
                <a:latin typeface="Calibri" panose="020F0502020204030204" pitchFamily="34" charset="0"/>
              </a:rPr>
              <a:t>malas</a:t>
            </a:r>
            <a:r>
              <a:rPr lang="en-US" sz="2000" dirty="0">
                <a:latin typeface="Calibri" panose="020F0502020204030204" pitchFamily="34" charset="0"/>
              </a:rPr>
              <a:t>, </a:t>
            </a:r>
            <a:r>
              <a:rPr lang="en-US" sz="2000" dirty="0" err="1">
                <a:latin typeface="Calibri" panose="020F0502020204030204" pitchFamily="34" charset="0"/>
              </a:rPr>
              <a:t>dan</a:t>
            </a:r>
            <a:r>
              <a:rPr lang="en-US" sz="2000" dirty="0">
                <a:latin typeface="Calibri" panose="020F0502020204030204" pitchFamily="34" charset="0"/>
              </a:rPr>
              <a:t> </a:t>
            </a:r>
            <a:r>
              <a:rPr lang="en-US" sz="2000" dirty="0" err="1">
                <a:latin typeface="Calibri" panose="020F0502020204030204" pitchFamily="34" charset="0"/>
              </a:rPr>
              <a:t>berjiwa</a:t>
            </a:r>
            <a:r>
              <a:rPr lang="en-US" sz="2000" dirty="0">
                <a:latin typeface="Calibri" panose="020F0502020204030204" pitchFamily="34" charset="0"/>
              </a:rPr>
              <a:t> </a:t>
            </a:r>
            <a:r>
              <a:rPr lang="en-US" sz="2000" dirty="0" err="1">
                <a:latin typeface="Calibri" panose="020F0502020204030204" pitchFamily="34" charset="0"/>
              </a:rPr>
              <a:t>budak</a:t>
            </a:r>
            <a:r>
              <a:rPr lang="en-US" sz="2000" dirty="0">
                <a:latin typeface="Calibri" panose="020F0502020204030204" pitchFamily="34" charset="0"/>
              </a:rPr>
              <a:t>, </a:t>
            </a:r>
            <a:r>
              <a:rPr lang="en-US" sz="2000" dirty="0" err="1">
                <a:latin typeface="Calibri" panose="020F0502020204030204" pitchFamily="34" charset="0"/>
              </a:rPr>
              <a:t>serta</a:t>
            </a:r>
            <a:r>
              <a:rPr lang="en-US" sz="2000" dirty="0">
                <a:latin typeface="Calibri" panose="020F0502020204030204" pitchFamily="34" charset="0"/>
              </a:rPr>
              <a:t> </a:t>
            </a:r>
            <a:r>
              <a:rPr lang="en-US" sz="2000" dirty="0" err="1">
                <a:latin typeface="Calibri" panose="020F0502020204030204" pitchFamily="34" charset="0"/>
              </a:rPr>
              <a:t>senantiasa</a:t>
            </a:r>
            <a:r>
              <a:rPr lang="en-US" sz="2000" dirty="0">
                <a:latin typeface="Calibri" panose="020F0502020204030204" pitchFamily="34" charset="0"/>
              </a:rPr>
              <a:t> </a:t>
            </a:r>
            <a:r>
              <a:rPr lang="en-US" sz="2000" dirty="0" err="1">
                <a:latin typeface="Calibri" panose="020F0502020204030204" pitchFamily="34" charset="0"/>
              </a:rPr>
              <a:t>tidak</a:t>
            </a:r>
            <a:r>
              <a:rPr lang="en-US" sz="2000" dirty="0">
                <a:latin typeface="Calibri" panose="020F0502020204030204" pitchFamily="34" charset="0"/>
              </a:rPr>
              <a:t> </a:t>
            </a:r>
            <a:r>
              <a:rPr lang="en-US" sz="2000" dirty="0" err="1">
                <a:latin typeface="Calibri" panose="020F0502020204030204" pitchFamily="34" charset="0"/>
              </a:rPr>
              <a:t>mampu</a:t>
            </a:r>
            <a:r>
              <a:rPr lang="en-US" sz="2000" dirty="0">
                <a:latin typeface="Calibri" panose="020F0502020204030204" pitchFamily="34" charset="0"/>
              </a:rPr>
              <a:t> </a:t>
            </a:r>
            <a:r>
              <a:rPr lang="en-US" sz="2000" dirty="0" err="1">
                <a:latin typeface="Calibri" panose="020F0502020204030204" pitchFamily="34" charset="0"/>
              </a:rPr>
              <a:t>untuk</a:t>
            </a:r>
            <a:r>
              <a:rPr lang="en-US" sz="2000" dirty="0">
                <a:latin typeface="Calibri" panose="020F0502020204030204" pitchFamily="34" charset="0"/>
              </a:rPr>
              <a:t> </a:t>
            </a:r>
            <a:r>
              <a:rPr lang="en-US" sz="2000" dirty="0" err="1">
                <a:latin typeface="Calibri" panose="020F0502020204030204" pitchFamily="34" charset="0"/>
              </a:rPr>
              <a:t>memerintah</a:t>
            </a:r>
            <a:r>
              <a:rPr lang="en-US" sz="2000" dirty="0">
                <a:latin typeface="Calibri" panose="020F0502020204030204" pitchFamily="34" charset="0"/>
              </a:rPr>
              <a:t> </a:t>
            </a:r>
            <a:r>
              <a:rPr lang="en-US" sz="2000" dirty="0" err="1">
                <a:latin typeface="Calibri" panose="020F0502020204030204" pitchFamily="34" charset="0"/>
              </a:rPr>
              <a:t>diri</a:t>
            </a:r>
            <a:r>
              <a:rPr lang="en-US" sz="2000" dirty="0">
                <a:latin typeface="Calibri" panose="020F0502020204030204" pitchFamily="34" charset="0"/>
              </a:rPr>
              <a:t> </a:t>
            </a:r>
            <a:r>
              <a:rPr lang="en-US" sz="2000" dirty="0" err="1">
                <a:latin typeface="Calibri" panose="020F0502020204030204" pitchFamily="34" charset="0"/>
              </a:rPr>
              <a:t>sendiri</a:t>
            </a:r>
            <a:endParaRPr lang="id-ID" sz="2000" dirty="0">
              <a:latin typeface="Calibri" panose="020F0502020204030204" pitchFamily="34" charset="0"/>
            </a:endParaRPr>
          </a:p>
        </p:txBody>
      </p:sp>
      <p:pic>
        <p:nvPicPr>
          <p:cNvPr id="3074" name="Picture 2" descr="Hasil gambar untuk robert michels oligarchy"/>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51520" y="1772816"/>
            <a:ext cx="3960440" cy="489654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MOSCA: RULLING CLASS</a:t>
            </a:r>
            <a:endParaRPr lang="id-ID" dirty="0"/>
          </a:p>
        </p:txBody>
      </p:sp>
      <p:sp>
        <p:nvSpPr>
          <p:cNvPr id="3" name="Content Placeholder 2"/>
          <p:cNvSpPr>
            <a:spLocks noGrp="1"/>
          </p:cNvSpPr>
          <p:nvPr>
            <p:ph sz="quarter" idx="1"/>
          </p:nvPr>
        </p:nvSpPr>
        <p:spPr>
          <a:xfrm>
            <a:off x="251520" y="1700808"/>
            <a:ext cx="6480720" cy="2664297"/>
          </a:xfrm>
        </p:spPr>
        <p:txBody>
          <a:bodyPr>
            <a:normAutofit fontScale="77500" lnSpcReduction="20000"/>
          </a:bodyPr>
          <a:lstStyle/>
          <a:p>
            <a:pPr marL="0" lvl="0" indent="0" algn="just">
              <a:buNone/>
            </a:pPr>
            <a:r>
              <a:rPr lang="id-ID" sz="2400" dirty="0">
                <a:latin typeface="Calibri" panose="020F0502020204030204" pitchFamily="34" charset="0"/>
              </a:rPr>
              <a:t>Dalam masyarakat pasti muncul dua kelas: Kelas Berkuasa dan Kelas yang dikuasai.</a:t>
            </a:r>
            <a:endParaRPr lang="id-ID" sz="2400" dirty="0">
              <a:latin typeface="Calibri" panose="020F0502020204030204" pitchFamily="34" charset="0"/>
            </a:endParaRPr>
          </a:p>
          <a:p>
            <a:pPr marL="285750" lvl="0" indent="-285750" algn="just">
              <a:buFont typeface="Arial" panose="020B0604020202020204" pitchFamily="34" charset="0"/>
              <a:buChar char="•"/>
            </a:pPr>
            <a:r>
              <a:rPr lang="id-ID" sz="2400" dirty="0">
                <a:latin typeface="Calibri" panose="020F0502020204030204" pitchFamily="34" charset="0"/>
              </a:rPr>
              <a:t>Kelas berkuasa: sedikit jumlahnya, memonopoli kekuasaan, menyelenggarakan semua fungsi politik, dan menikmati previlese dan keuntungan karena kekuasaannya. </a:t>
            </a:r>
            <a:endParaRPr lang="id-ID" sz="2400" dirty="0">
              <a:latin typeface="Calibri" panose="020F0502020204030204" pitchFamily="34" charset="0"/>
            </a:endParaRPr>
          </a:p>
          <a:p>
            <a:pPr marL="285750" lvl="0" indent="-285750" algn="just">
              <a:buFont typeface="Arial" panose="020B0604020202020204" pitchFamily="34" charset="0"/>
              <a:buChar char="•"/>
            </a:pPr>
            <a:r>
              <a:rPr lang="id-ID" sz="2400" dirty="0">
                <a:latin typeface="Calibri" panose="020F0502020204030204" pitchFamily="34" charset="0"/>
              </a:rPr>
              <a:t>Kelas yang dikuasai: jauh lebih banyak jumlahnya, diarahkan&amp; </a:t>
            </a:r>
            <a:r>
              <a:rPr lang="id-ID" sz="2400" dirty="0" smtClean="0">
                <a:latin typeface="Calibri" panose="020F0502020204030204" pitchFamily="34" charset="0"/>
              </a:rPr>
              <a:t>dikendalikan </a:t>
            </a:r>
            <a:r>
              <a:rPr lang="id-ID" sz="2400" dirty="0">
                <a:latin typeface="Calibri" panose="020F0502020204030204" pitchFamily="34" charset="0"/>
              </a:rPr>
              <a:t>oleh yang berkuasa, dengan cara yang sedikit banyak sah, dan terkadang sewenang-wenang dan keras.</a:t>
            </a:r>
            <a:endParaRPr lang="id-ID" sz="2400" dirty="0">
              <a:latin typeface="Calibri" panose="020F0502020204030204" pitchFamily="34" charset="0"/>
            </a:endParaRPr>
          </a:p>
          <a:p>
            <a:endParaRPr lang="id-ID" dirty="0"/>
          </a:p>
        </p:txBody>
      </p:sp>
      <p:sp>
        <p:nvSpPr>
          <p:cNvPr id="6" name="Rectangle 5"/>
          <p:cNvSpPr/>
          <p:nvPr/>
        </p:nvSpPr>
        <p:spPr>
          <a:xfrm>
            <a:off x="323528" y="4581128"/>
            <a:ext cx="8640960" cy="208823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d-ID" sz="2000" dirty="0" smtClean="0">
              <a:latin typeface="Calibri" panose="020F0502020204030204" pitchFamily="34" charset="0"/>
            </a:endParaRPr>
          </a:p>
          <a:p>
            <a:pPr algn="just"/>
            <a:r>
              <a:rPr lang="en-US" sz="2000" dirty="0" err="1" smtClean="0">
                <a:solidFill>
                  <a:schemeClr val="accent6">
                    <a:lumMod val="20000"/>
                    <a:lumOff val="80000"/>
                  </a:schemeClr>
                </a:solidFill>
                <a:latin typeface="Calibri" panose="020F0502020204030204" pitchFamily="34" charset="0"/>
              </a:rPr>
              <a:t>Dalam</a:t>
            </a:r>
            <a:r>
              <a:rPr lang="en-US" sz="2000" dirty="0" smtClean="0">
                <a:solidFill>
                  <a:schemeClr val="accent6">
                    <a:lumMod val="20000"/>
                    <a:lumOff val="80000"/>
                  </a:schemeClr>
                </a:solidFill>
                <a:latin typeface="Calibri" panose="020F0502020204030204" pitchFamily="34" charset="0"/>
              </a:rPr>
              <a:t> </a:t>
            </a:r>
            <a:r>
              <a:rPr lang="en-US" sz="2000" dirty="0" err="1" smtClean="0">
                <a:solidFill>
                  <a:schemeClr val="accent6">
                    <a:lumMod val="20000"/>
                    <a:lumOff val="80000"/>
                  </a:schemeClr>
                </a:solidFill>
                <a:latin typeface="Calibri" panose="020F0502020204030204" pitchFamily="34" charset="0"/>
              </a:rPr>
              <a:t>konsep</a:t>
            </a:r>
            <a:r>
              <a:rPr lang="id-ID" sz="2000" dirty="0" smtClean="0">
                <a:solidFill>
                  <a:schemeClr val="accent6">
                    <a:lumMod val="20000"/>
                    <a:lumOff val="80000"/>
                  </a:schemeClr>
                </a:solidFill>
                <a:latin typeface="Calibri" panose="020F0502020204030204" pitchFamily="34" charset="0"/>
              </a:rPr>
              <a:t>nya,</a:t>
            </a:r>
            <a:r>
              <a:rPr lang="en-US" sz="2000" dirty="0" smtClean="0">
                <a:solidFill>
                  <a:schemeClr val="accent6">
                    <a:lumMod val="20000"/>
                    <a:lumOff val="80000"/>
                  </a:schemeClr>
                </a:solidFill>
                <a:latin typeface="Calibri" panose="020F0502020204030204" pitchFamily="34" charset="0"/>
              </a:rPr>
              <a:t> </a:t>
            </a:r>
            <a:r>
              <a:rPr lang="en-US" sz="2000" dirty="0" err="1" smtClean="0">
                <a:solidFill>
                  <a:schemeClr val="accent6">
                    <a:lumMod val="20000"/>
                    <a:lumOff val="80000"/>
                  </a:schemeClr>
                </a:solidFill>
                <a:latin typeface="Calibri" panose="020F0502020204030204" pitchFamily="34" charset="0"/>
              </a:rPr>
              <a:t>Mos</a:t>
            </a:r>
            <a:r>
              <a:rPr lang="id-ID" sz="2000" dirty="0" smtClean="0">
                <a:solidFill>
                  <a:schemeClr val="accent6">
                    <a:lumMod val="20000"/>
                    <a:lumOff val="80000"/>
                  </a:schemeClr>
                </a:solidFill>
                <a:latin typeface="Calibri" panose="020F0502020204030204" pitchFamily="34" charset="0"/>
              </a:rPr>
              <a:t>c</a:t>
            </a:r>
            <a:r>
              <a:rPr lang="en-US" sz="2000" dirty="0" smtClean="0">
                <a:solidFill>
                  <a:schemeClr val="accent6">
                    <a:lumMod val="20000"/>
                    <a:lumOff val="80000"/>
                  </a:schemeClr>
                </a:solidFill>
                <a:latin typeface="Calibri" panose="020F0502020204030204" pitchFamily="34" charset="0"/>
              </a:rPr>
              <a:t>a</a:t>
            </a:r>
            <a:r>
              <a:rPr lang="id-ID" sz="2000" dirty="0" smtClean="0">
                <a:solidFill>
                  <a:schemeClr val="accent6">
                    <a:lumMod val="20000"/>
                    <a:lumOff val="80000"/>
                  </a:schemeClr>
                </a:solidFill>
                <a:latin typeface="Calibri" panose="020F0502020204030204" pitchFamily="34" charset="0"/>
              </a:rPr>
              <a:t> </a:t>
            </a:r>
            <a:r>
              <a:rPr lang="en-US" sz="2000" dirty="0" err="1" smtClean="0">
                <a:solidFill>
                  <a:schemeClr val="accent6">
                    <a:lumMod val="20000"/>
                    <a:lumOff val="80000"/>
                  </a:schemeClr>
                </a:solidFill>
                <a:latin typeface="Calibri" panose="020F0502020204030204" pitchFamily="34" charset="0"/>
              </a:rPr>
              <a:t>mengembangkan</a:t>
            </a:r>
            <a:r>
              <a:rPr lang="en-US" sz="2000" dirty="0" smtClean="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apa</a:t>
            </a:r>
            <a:r>
              <a:rPr lang="en-US" sz="2000" dirty="0">
                <a:solidFill>
                  <a:schemeClr val="accent6">
                    <a:lumMod val="20000"/>
                    <a:lumOff val="80000"/>
                  </a:schemeClr>
                </a:solidFill>
                <a:latin typeface="Calibri" panose="020F0502020204030204" pitchFamily="34" charset="0"/>
              </a:rPr>
              <a:t> yang </a:t>
            </a:r>
            <a:r>
              <a:rPr lang="en-US" sz="2000" dirty="0" err="1">
                <a:solidFill>
                  <a:schemeClr val="accent6">
                    <a:lumMod val="20000"/>
                    <a:lumOff val="80000"/>
                  </a:schemeClr>
                </a:solidFill>
                <a:latin typeface="Calibri" panose="020F0502020204030204" pitchFamily="34" charset="0"/>
              </a:rPr>
              <a:t>disebut</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sebagai</a:t>
            </a:r>
            <a:r>
              <a:rPr lang="en-US" sz="2000" dirty="0">
                <a:solidFill>
                  <a:schemeClr val="accent6">
                    <a:lumMod val="20000"/>
                    <a:lumOff val="80000"/>
                  </a:schemeClr>
                </a:solidFill>
                <a:latin typeface="Calibri" panose="020F0502020204030204" pitchFamily="34" charset="0"/>
              </a:rPr>
              <a:t> ‘formula </a:t>
            </a:r>
            <a:r>
              <a:rPr lang="en-US" sz="2000" dirty="0" err="1">
                <a:solidFill>
                  <a:schemeClr val="accent6">
                    <a:lumMod val="20000"/>
                    <a:lumOff val="80000"/>
                  </a:schemeClr>
                </a:solidFill>
                <a:latin typeface="Calibri" panose="020F0502020204030204" pitchFamily="34" charset="0"/>
              </a:rPr>
              <a:t>politik</a:t>
            </a:r>
            <a:r>
              <a:rPr lang="en-US" sz="2000" dirty="0">
                <a:solidFill>
                  <a:schemeClr val="accent6">
                    <a:lumMod val="20000"/>
                    <a:lumOff val="80000"/>
                  </a:schemeClr>
                </a:solidFill>
                <a:latin typeface="Calibri" panose="020F0502020204030204" pitchFamily="34" charset="0"/>
              </a:rPr>
              <a:t>’ yang </a:t>
            </a:r>
            <a:r>
              <a:rPr lang="en-US" sz="2000" dirty="0" err="1">
                <a:solidFill>
                  <a:schemeClr val="accent6">
                    <a:lumMod val="20000"/>
                    <a:lumOff val="80000"/>
                  </a:schemeClr>
                </a:solidFill>
                <a:latin typeface="Calibri" panose="020F0502020204030204" pitchFamily="34" charset="0"/>
              </a:rPr>
              <a:t>akan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menjaga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meligitimasi</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kekuasaanya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untuk</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mengendalikan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masyarakat</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Dengan</a:t>
            </a:r>
            <a:r>
              <a:rPr lang="en-US" sz="2000" dirty="0">
                <a:solidFill>
                  <a:schemeClr val="accent6">
                    <a:lumMod val="20000"/>
                    <a:lumOff val="80000"/>
                  </a:schemeClr>
                </a:solidFill>
                <a:latin typeface="Calibri" panose="020F0502020204030204" pitchFamily="34" charset="0"/>
              </a:rPr>
              <a:t> kata lain, elite yang </a:t>
            </a:r>
            <a:r>
              <a:rPr lang="en-US" sz="2000" dirty="0" err="1">
                <a:solidFill>
                  <a:schemeClr val="accent6">
                    <a:lumMod val="20000"/>
                    <a:lumOff val="80000"/>
                  </a:schemeClr>
                </a:solidFill>
                <a:latin typeface="Calibri" panose="020F0502020204030204" pitchFamily="34" charset="0"/>
              </a:rPr>
              <a:t>berkuasa</a:t>
            </a:r>
            <a:r>
              <a:rPr lang="en-US" sz="2000" dirty="0">
                <a:solidFill>
                  <a:schemeClr val="accent6">
                    <a:lumMod val="20000"/>
                    <a:lumOff val="80000"/>
                  </a:schemeClr>
                </a:solidFill>
                <a:latin typeface="Calibri" panose="020F0502020204030204" pitchFamily="34" charset="0"/>
              </a:rPr>
              <a:t> </a:t>
            </a:r>
            <a:r>
              <a:rPr lang="en-US" sz="2000" dirty="0" err="1" smtClean="0">
                <a:solidFill>
                  <a:schemeClr val="accent6">
                    <a:lumMod val="20000"/>
                    <a:lumOff val="80000"/>
                  </a:schemeClr>
                </a:solidFill>
                <a:latin typeface="Calibri" panose="020F0502020204030204" pitchFamily="34" charset="0"/>
              </a:rPr>
              <a:t>berusaha</a:t>
            </a:r>
            <a:r>
              <a:rPr lang="en-US" sz="2000" dirty="0" smtClean="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untuk</a:t>
            </a:r>
            <a:r>
              <a:rPr lang="en-US" sz="2000" dirty="0">
                <a:solidFill>
                  <a:schemeClr val="accent6">
                    <a:lumMod val="20000"/>
                    <a:lumOff val="80000"/>
                  </a:schemeClr>
                </a:solidFill>
                <a:latin typeface="Calibri" panose="020F0502020204030204" pitchFamily="34" charset="0"/>
              </a:rPr>
              <a:t> </a:t>
            </a:r>
            <a:r>
              <a:rPr lang="en-US" sz="2000" dirty="0" smtClean="0">
                <a:solidFill>
                  <a:schemeClr val="accent6">
                    <a:lumMod val="20000"/>
                    <a:lumOff val="80000"/>
                  </a:schemeClr>
                </a:solidFill>
                <a:latin typeface="Calibri" panose="020F0502020204030204" pitchFamily="34" charset="0"/>
              </a:rPr>
              <a:t>m</a:t>
            </a:r>
            <a:r>
              <a:rPr lang="id-ID" sz="2000" dirty="0" smtClean="0">
                <a:solidFill>
                  <a:schemeClr val="accent6">
                    <a:lumMod val="20000"/>
                    <a:lumOff val="80000"/>
                  </a:schemeClr>
                </a:solidFill>
                <a:latin typeface="Calibri" panose="020F0502020204030204" pitchFamily="34" charset="0"/>
              </a:rPr>
              <a:t>embangun </a:t>
            </a:r>
            <a:r>
              <a:rPr lang="en-US" sz="2000" dirty="0" smtClean="0">
                <a:solidFill>
                  <a:schemeClr val="accent6">
                    <a:lumMod val="20000"/>
                    <a:lumOff val="80000"/>
                  </a:schemeClr>
                </a:solidFill>
                <a:latin typeface="Calibri" panose="020F0502020204030204" pitchFamily="34" charset="0"/>
              </a:rPr>
              <a:t>basis </a:t>
            </a:r>
            <a:r>
              <a:rPr lang="en-US" sz="2000" dirty="0">
                <a:solidFill>
                  <a:schemeClr val="accent6">
                    <a:lumMod val="20000"/>
                    <a:lumOff val="80000"/>
                  </a:schemeClr>
                </a:solidFill>
                <a:latin typeface="Calibri" panose="020F0502020204030204" pitchFamily="34" charset="0"/>
              </a:rPr>
              <a:t>moral, </a:t>
            </a:r>
            <a:r>
              <a:rPr lang="en-US" sz="2000" dirty="0" err="1">
                <a:solidFill>
                  <a:schemeClr val="accent6">
                    <a:lumMod val="20000"/>
                    <a:lumOff val="80000"/>
                  </a:schemeClr>
                </a:solidFill>
                <a:latin typeface="Calibri" panose="020F0502020204030204" pitchFamily="34" charset="0"/>
              </a:rPr>
              <a:t>norma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hukum</a:t>
            </a:r>
            <a:r>
              <a:rPr lang="en-US" sz="2000" dirty="0">
                <a:solidFill>
                  <a:schemeClr val="accent6">
                    <a:lumMod val="20000"/>
                    <a:lumOff val="80000"/>
                  </a:schemeClr>
                </a:solidFill>
                <a:latin typeface="Calibri" panose="020F0502020204030204" pitchFamily="34" charset="0"/>
              </a:rPr>
              <a:t> yang </a:t>
            </a:r>
            <a:r>
              <a:rPr lang="en-US" sz="2000" dirty="0" err="1">
                <a:solidFill>
                  <a:schemeClr val="accent6">
                    <a:lumMod val="20000"/>
                    <a:lumOff val="80000"/>
                  </a:schemeClr>
                </a:solidFill>
                <a:latin typeface="Calibri" panose="020F0502020204030204" pitchFamily="34" charset="0"/>
              </a:rPr>
              <a:t>dapat</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membentengi</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kekuasaanya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serta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mewakilinya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sebagai</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konsekuensi</a:t>
            </a:r>
            <a:r>
              <a:rPr lang="en-US" sz="2000" dirty="0">
                <a:solidFill>
                  <a:schemeClr val="accent6">
                    <a:lumMod val="20000"/>
                    <a:lumOff val="80000"/>
                  </a:schemeClr>
                </a:solidFill>
                <a:latin typeface="Calibri" panose="020F0502020204030204" pitchFamily="34" charset="0"/>
              </a:rPr>
              <a:t> yang </a:t>
            </a:r>
            <a:r>
              <a:rPr lang="en-US" sz="2000" dirty="0" err="1">
                <a:solidFill>
                  <a:schemeClr val="accent6">
                    <a:lumMod val="20000"/>
                    <a:lumOff val="80000"/>
                  </a:schemeClr>
                </a:solidFill>
                <a:latin typeface="Calibri" panose="020F0502020204030204" pitchFamily="34" charset="0"/>
              </a:rPr>
              <a:t>perlu</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logis</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atas</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doktrin-doktrin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kepercayaan-kepercayaan</a:t>
            </a:r>
            <a:r>
              <a:rPr lang="en-US" sz="2000" dirty="0">
                <a:solidFill>
                  <a:schemeClr val="accent6">
                    <a:lumMod val="20000"/>
                    <a:lumOff val="80000"/>
                  </a:schemeClr>
                </a:solidFill>
                <a:latin typeface="Calibri" panose="020F0502020204030204" pitchFamily="34" charset="0"/>
              </a:rPr>
              <a:t> yang </a:t>
            </a:r>
            <a:r>
              <a:rPr lang="en-US" sz="2000" dirty="0" err="1">
                <a:solidFill>
                  <a:schemeClr val="accent6">
                    <a:lumMod val="20000"/>
                    <a:lumOff val="80000"/>
                  </a:schemeClr>
                </a:solidFill>
                <a:latin typeface="Calibri" panose="020F0502020204030204" pitchFamily="34" charset="0"/>
              </a:rPr>
              <a:t>jamak</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telah</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dikenal</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dan</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diterima</a:t>
            </a:r>
            <a:r>
              <a:rPr lang="en-US" sz="2000" dirty="0">
                <a:solidFill>
                  <a:schemeClr val="accent6">
                    <a:lumMod val="20000"/>
                    <a:lumOff val="80000"/>
                  </a:schemeClr>
                </a:solidFill>
                <a:latin typeface="Calibri" panose="020F0502020204030204" pitchFamily="34" charset="0"/>
              </a:rPr>
              <a:t>” (</a:t>
            </a:r>
            <a:r>
              <a:rPr lang="en-US" sz="2000" dirty="0" err="1">
                <a:solidFill>
                  <a:schemeClr val="accent6">
                    <a:lumMod val="20000"/>
                    <a:lumOff val="80000"/>
                  </a:schemeClr>
                </a:solidFill>
                <a:latin typeface="Calibri" panose="020F0502020204030204" pitchFamily="34" charset="0"/>
              </a:rPr>
              <a:t>Mosca</a:t>
            </a:r>
            <a:r>
              <a:rPr lang="en-US" sz="2000" dirty="0">
                <a:solidFill>
                  <a:schemeClr val="accent6">
                    <a:lumMod val="20000"/>
                    <a:lumOff val="80000"/>
                  </a:schemeClr>
                </a:solidFill>
                <a:latin typeface="Calibri" panose="020F0502020204030204" pitchFamily="34" charset="0"/>
              </a:rPr>
              <a:t>, 1939).</a:t>
            </a:r>
            <a:endParaRPr lang="id-ID" sz="2000" dirty="0">
              <a:solidFill>
                <a:schemeClr val="accent6">
                  <a:lumMod val="20000"/>
                  <a:lumOff val="80000"/>
                </a:schemeClr>
              </a:solidFill>
              <a:latin typeface="Calibri" panose="020F0502020204030204" pitchFamily="34" charset="0"/>
            </a:endParaRPr>
          </a:p>
          <a:p>
            <a:pPr algn="ctr"/>
            <a:endParaRPr lang="id-ID" dirty="0">
              <a:solidFill>
                <a:schemeClr val="accent6">
                  <a:lumMod val="20000"/>
                  <a:lumOff val="80000"/>
                </a:schemeClr>
              </a:solidFill>
            </a:endParaRPr>
          </a:p>
        </p:txBody>
      </p:sp>
      <p:pic>
        <p:nvPicPr>
          <p:cNvPr id="4098" name="Picture 2" descr="Hasil gambar untuk mosca ruling class">
            <a:hlinkClick r:id="rId1"/>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9496" y="1628800"/>
            <a:ext cx="2104992" cy="28083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MOSCA: RULLING CLASS</a:t>
            </a:r>
            <a:endParaRPr lang="id-ID" dirty="0"/>
          </a:p>
        </p:txBody>
      </p:sp>
      <p:sp>
        <p:nvSpPr>
          <p:cNvPr id="3" name="Content Placeholder 2"/>
          <p:cNvSpPr>
            <a:spLocks noGrp="1"/>
          </p:cNvSpPr>
          <p:nvPr>
            <p:ph sz="quarter" idx="1"/>
          </p:nvPr>
        </p:nvSpPr>
        <p:spPr>
          <a:xfrm>
            <a:off x="3923928" y="1556792"/>
            <a:ext cx="4967464" cy="5301208"/>
          </a:xfrm>
        </p:spPr>
        <p:txBody>
          <a:bodyPr>
            <a:normAutofit fontScale="55000" lnSpcReduction="20000"/>
          </a:bodyPr>
          <a:lstStyle/>
          <a:p>
            <a:pPr marL="0" indent="0" algn="just">
              <a:buNone/>
            </a:pPr>
            <a:endParaRPr lang="id-ID" dirty="0" smtClean="0">
              <a:latin typeface="Calibri" panose="020F0502020204030204" pitchFamily="34" charset="0"/>
            </a:endParaRPr>
          </a:p>
          <a:p>
            <a:pPr algn="just"/>
            <a:r>
              <a:rPr lang="id-ID" sz="3600" dirty="0" smtClean="0">
                <a:latin typeface="Calibri" panose="020F0502020204030204" pitchFamily="34" charset="0"/>
              </a:rPr>
              <a:t>Sirkulasi </a:t>
            </a:r>
            <a:r>
              <a:rPr lang="en-US" sz="3600" dirty="0" smtClean="0">
                <a:latin typeface="Calibri" panose="020F0502020204030204" pitchFamily="34" charset="0"/>
              </a:rPr>
              <a:t>elite </a:t>
            </a:r>
            <a:r>
              <a:rPr lang="id-ID" sz="3600" dirty="0" smtClean="0">
                <a:latin typeface="Calibri" panose="020F0502020204030204" pitchFamily="34" charset="0"/>
              </a:rPr>
              <a:t>yang </a:t>
            </a:r>
            <a:r>
              <a:rPr lang="en-US" sz="3600" dirty="0" err="1" smtClean="0">
                <a:latin typeface="Calibri" panose="020F0502020204030204" pitchFamily="34" charset="0"/>
              </a:rPr>
              <a:t>biasanya</a:t>
            </a:r>
            <a:r>
              <a:rPr lang="en-US" sz="3600" dirty="0" smtClean="0">
                <a:latin typeface="Calibri" panose="020F0502020204030204" pitchFamily="34" charset="0"/>
              </a:rPr>
              <a:t> </a:t>
            </a:r>
            <a:r>
              <a:rPr lang="en-US" sz="3600" dirty="0" err="1">
                <a:latin typeface="Calibri" panose="020F0502020204030204" pitchFamily="34" charset="0"/>
              </a:rPr>
              <a:t>terjadi</a:t>
            </a:r>
            <a:r>
              <a:rPr lang="en-US" sz="3600" dirty="0">
                <a:latin typeface="Calibri" panose="020F0502020204030204" pitchFamily="34" charset="0"/>
              </a:rPr>
              <a:t> </a:t>
            </a:r>
            <a:r>
              <a:rPr lang="en-US" sz="3600" dirty="0" err="1">
                <a:latin typeface="Calibri" panose="020F0502020204030204" pitchFamily="34" charset="0"/>
              </a:rPr>
              <a:t>melalui</a:t>
            </a:r>
            <a:r>
              <a:rPr lang="en-US" sz="3600" dirty="0">
                <a:latin typeface="Calibri" panose="020F0502020204030204" pitchFamily="34" charset="0"/>
              </a:rPr>
              <a:t> </a:t>
            </a:r>
            <a:r>
              <a:rPr lang="en-US" sz="3600" dirty="0" err="1">
                <a:latin typeface="Calibri" panose="020F0502020204030204" pitchFamily="34" charset="0"/>
              </a:rPr>
              <a:t>warisan</a:t>
            </a:r>
            <a:r>
              <a:rPr lang="en-US" sz="3600" dirty="0">
                <a:latin typeface="Calibri" panose="020F0502020204030204" pitchFamily="34" charset="0"/>
              </a:rPr>
              <a:t>, </a:t>
            </a:r>
            <a:r>
              <a:rPr lang="en-US" sz="3600" dirty="0" err="1" smtClean="0">
                <a:latin typeface="Calibri" panose="020F0502020204030204" pitchFamily="34" charset="0"/>
              </a:rPr>
              <a:t>akan</a:t>
            </a:r>
            <a:r>
              <a:rPr lang="en-US" sz="3600" dirty="0" smtClean="0">
                <a:latin typeface="Calibri" panose="020F0502020204030204" pitchFamily="34" charset="0"/>
              </a:rPr>
              <a:t> </a:t>
            </a:r>
            <a:r>
              <a:rPr lang="en-US" sz="3600" dirty="0" err="1">
                <a:latin typeface="Calibri" panose="020F0502020204030204" pitchFamily="34" charset="0"/>
              </a:rPr>
              <a:t>berpindah</a:t>
            </a:r>
            <a:r>
              <a:rPr lang="en-US" sz="3600" dirty="0">
                <a:latin typeface="Calibri" panose="020F0502020204030204" pitchFamily="34" charset="0"/>
              </a:rPr>
              <a:t> </a:t>
            </a:r>
            <a:r>
              <a:rPr lang="en-US" sz="3600" dirty="0" err="1">
                <a:latin typeface="Calibri" panose="020F0502020204030204" pitchFamily="34" charset="0"/>
              </a:rPr>
              <a:t>dari</a:t>
            </a:r>
            <a:r>
              <a:rPr lang="en-US" sz="3600" dirty="0">
                <a:latin typeface="Calibri" panose="020F0502020204030204" pitchFamily="34" charset="0"/>
              </a:rPr>
              <a:t> </a:t>
            </a:r>
            <a:r>
              <a:rPr lang="en-US" sz="3600" dirty="0" err="1">
                <a:latin typeface="Calibri" panose="020F0502020204030204" pitchFamily="34" charset="0"/>
              </a:rPr>
              <a:t>satu</a:t>
            </a:r>
            <a:r>
              <a:rPr lang="en-US" sz="3600" dirty="0">
                <a:latin typeface="Calibri" panose="020F0502020204030204" pitchFamily="34" charset="0"/>
              </a:rPr>
              <a:t> </a:t>
            </a:r>
            <a:r>
              <a:rPr lang="en-US" sz="3600" dirty="0" err="1">
                <a:latin typeface="Calibri" panose="020F0502020204030204" pitchFamily="34" charset="0"/>
              </a:rPr>
              <a:t>tangan</a:t>
            </a:r>
            <a:r>
              <a:rPr lang="en-US" sz="3600" dirty="0">
                <a:latin typeface="Calibri" panose="020F0502020204030204" pitchFamily="34" charset="0"/>
              </a:rPr>
              <a:t> </a:t>
            </a:r>
            <a:r>
              <a:rPr lang="en-US" sz="3600" dirty="0" err="1">
                <a:latin typeface="Calibri" panose="020F0502020204030204" pitchFamily="34" charset="0"/>
              </a:rPr>
              <a:t>ke</a:t>
            </a:r>
            <a:r>
              <a:rPr lang="en-US" sz="3600" dirty="0">
                <a:latin typeface="Calibri" panose="020F0502020204030204" pitchFamily="34" charset="0"/>
              </a:rPr>
              <a:t> </a:t>
            </a:r>
            <a:r>
              <a:rPr lang="en-US" sz="3600" dirty="0" err="1">
                <a:latin typeface="Calibri" panose="020F0502020204030204" pitchFamily="34" charset="0"/>
              </a:rPr>
              <a:t>tangan</a:t>
            </a:r>
            <a:r>
              <a:rPr lang="en-US" sz="3600" dirty="0">
                <a:latin typeface="Calibri" panose="020F0502020204030204" pitchFamily="34" charset="0"/>
              </a:rPr>
              <a:t> yang lain </a:t>
            </a:r>
            <a:r>
              <a:rPr lang="en-US" sz="3600" dirty="0" err="1">
                <a:latin typeface="Calibri" panose="020F0502020204030204" pitchFamily="34" charset="0"/>
              </a:rPr>
              <a:t>dikarenakan</a:t>
            </a:r>
            <a:r>
              <a:rPr lang="en-US" sz="3600" dirty="0">
                <a:latin typeface="Calibri" panose="020F0502020204030204" pitchFamily="34" charset="0"/>
              </a:rPr>
              <a:t> </a:t>
            </a:r>
            <a:r>
              <a:rPr lang="en-US" sz="3600" dirty="0" err="1">
                <a:latin typeface="Calibri" panose="020F0502020204030204" pitchFamily="34" charset="0"/>
              </a:rPr>
              <a:t>kegagalan</a:t>
            </a:r>
            <a:r>
              <a:rPr lang="en-US" sz="3600" dirty="0">
                <a:latin typeface="Calibri" panose="020F0502020204030204" pitchFamily="34" charset="0"/>
              </a:rPr>
              <a:t> </a:t>
            </a:r>
            <a:r>
              <a:rPr lang="en-US" sz="3600" dirty="0" err="1">
                <a:latin typeface="Calibri" panose="020F0502020204030204" pitchFamily="34" charset="0"/>
              </a:rPr>
              <a:t>dan</a:t>
            </a:r>
            <a:r>
              <a:rPr lang="en-US" sz="3600" dirty="0">
                <a:latin typeface="Calibri" panose="020F0502020204030204" pitchFamily="34" charset="0"/>
              </a:rPr>
              <a:t> </a:t>
            </a:r>
            <a:r>
              <a:rPr lang="en-US" sz="3600" dirty="0" err="1">
                <a:latin typeface="Calibri" panose="020F0502020204030204" pitchFamily="34" charset="0"/>
              </a:rPr>
              <a:t>runtuhnya</a:t>
            </a:r>
            <a:r>
              <a:rPr lang="en-US" sz="3600" dirty="0">
                <a:latin typeface="Calibri" panose="020F0502020204030204" pitchFamily="34" charset="0"/>
              </a:rPr>
              <a:t> </a:t>
            </a:r>
            <a:r>
              <a:rPr lang="en-US" sz="3600" dirty="0" smtClean="0">
                <a:latin typeface="Calibri" panose="020F0502020204030204" pitchFamily="34" charset="0"/>
              </a:rPr>
              <a:t>formula </a:t>
            </a:r>
            <a:r>
              <a:rPr lang="en-US" sz="3600" dirty="0" err="1">
                <a:latin typeface="Calibri" panose="020F0502020204030204" pitchFamily="34" charset="0"/>
              </a:rPr>
              <a:t>politik</a:t>
            </a:r>
            <a:r>
              <a:rPr lang="en-US" sz="3600" dirty="0">
                <a:latin typeface="Calibri" panose="020F0502020204030204" pitchFamily="34" charset="0"/>
              </a:rPr>
              <a:t> yang </a:t>
            </a:r>
            <a:r>
              <a:rPr lang="en-US" sz="3600" dirty="0" err="1">
                <a:latin typeface="Calibri" panose="020F0502020204030204" pitchFamily="34" charset="0"/>
              </a:rPr>
              <a:t>dibangun</a:t>
            </a:r>
            <a:r>
              <a:rPr lang="en-US" sz="3600" dirty="0">
                <a:latin typeface="Calibri" panose="020F0502020204030204" pitchFamily="34" charset="0"/>
              </a:rPr>
              <a:t>. </a:t>
            </a:r>
            <a:r>
              <a:rPr lang="en-US" sz="3600" dirty="0" err="1">
                <a:latin typeface="Calibri" panose="020F0502020204030204" pitchFamily="34" charset="0"/>
              </a:rPr>
              <a:t>Dengan</a:t>
            </a:r>
            <a:r>
              <a:rPr lang="en-US" sz="3600" dirty="0">
                <a:latin typeface="Calibri" panose="020F0502020204030204" pitchFamily="34" charset="0"/>
              </a:rPr>
              <a:t> kata lain, </a:t>
            </a:r>
            <a:r>
              <a:rPr lang="en-US" sz="3600" dirty="0" err="1">
                <a:latin typeface="Calibri" panose="020F0502020204030204" pitchFamily="34" charset="0"/>
              </a:rPr>
              <a:t>merujuk</a:t>
            </a:r>
            <a:r>
              <a:rPr lang="en-US" sz="3600" dirty="0">
                <a:latin typeface="Calibri" panose="020F0502020204030204" pitchFamily="34" charset="0"/>
              </a:rPr>
              <a:t> </a:t>
            </a:r>
            <a:r>
              <a:rPr lang="en-US" sz="3600" dirty="0" err="1">
                <a:latin typeface="Calibri" panose="020F0502020204030204" pitchFamily="34" charset="0"/>
              </a:rPr>
              <a:t>Varma</a:t>
            </a:r>
            <a:r>
              <a:rPr lang="en-US" sz="3600" dirty="0">
                <a:latin typeface="Calibri" panose="020F0502020204030204" pitchFamily="34" charset="0"/>
              </a:rPr>
              <a:t> (2010: 203), </a:t>
            </a:r>
            <a:r>
              <a:rPr lang="en-US" sz="3600" dirty="0" smtClean="0">
                <a:latin typeface="Calibri" panose="020F0502020204030204" pitchFamily="34" charset="0"/>
              </a:rPr>
              <a:t>elite </a:t>
            </a:r>
            <a:r>
              <a:rPr lang="id-ID" sz="3600" dirty="0" smtClean="0">
                <a:latin typeface="Calibri" panose="020F0502020204030204" pitchFamily="34" charset="0"/>
              </a:rPr>
              <a:t>dibedakan karena </a:t>
            </a:r>
            <a:r>
              <a:rPr lang="en-US" sz="3600" dirty="0" err="1" smtClean="0">
                <a:latin typeface="Calibri" panose="020F0502020204030204" pitchFamily="34" charset="0"/>
              </a:rPr>
              <a:t>kecakapan</a:t>
            </a:r>
            <a:r>
              <a:rPr lang="en-US" sz="3600" dirty="0" smtClean="0">
                <a:latin typeface="Calibri" panose="020F0502020204030204" pitchFamily="34" charset="0"/>
              </a:rPr>
              <a:t> </a:t>
            </a:r>
            <a:r>
              <a:rPr lang="en-US" sz="3600" dirty="0" err="1">
                <a:latin typeface="Calibri" panose="020F0502020204030204" pitchFamily="34" charset="0"/>
              </a:rPr>
              <a:t>untuk</a:t>
            </a:r>
            <a:r>
              <a:rPr lang="en-US" sz="3600" dirty="0">
                <a:latin typeface="Calibri" panose="020F0502020204030204" pitchFamily="34" charset="0"/>
              </a:rPr>
              <a:t> </a:t>
            </a:r>
            <a:r>
              <a:rPr lang="en-US" sz="3600" dirty="0" err="1">
                <a:latin typeface="Calibri" panose="020F0502020204030204" pitchFamily="34" charset="0"/>
              </a:rPr>
              <a:t>memimpin</a:t>
            </a:r>
            <a:r>
              <a:rPr lang="en-US" sz="3600" dirty="0">
                <a:latin typeface="Calibri" panose="020F0502020204030204" pitchFamily="34" charset="0"/>
              </a:rPr>
              <a:t> </a:t>
            </a:r>
            <a:r>
              <a:rPr lang="en-US" sz="3600" dirty="0" err="1">
                <a:latin typeface="Calibri" panose="020F0502020204030204" pitchFamily="34" charset="0"/>
              </a:rPr>
              <a:t>dan</a:t>
            </a:r>
            <a:r>
              <a:rPr lang="en-US" sz="3600" dirty="0">
                <a:latin typeface="Calibri" panose="020F0502020204030204" pitchFamily="34" charset="0"/>
              </a:rPr>
              <a:t> </a:t>
            </a:r>
            <a:r>
              <a:rPr lang="en-US" sz="3600" dirty="0" err="1">
                <a:latin typeface="Calibri" panose="020F0502020204030204" pitchFamily="34" charset="0"/>
              </a:rPr>
              <a:t>menjalankan</a:t>
            </a:r>
            <a:r>
              <a:rPr lang="en-US" sz="3600" dirty="0">
                <a:latin typeface="Calibri" panose="020F0502020204030204" pitchFamily="34" charset="0"/>
              </a:rPr>
              <a:t> </a:t>
            </a:r>
            <a:r>
              <a:rPr lang="en-US" sz="3600" dirty="0" err="1">
                <a:latin typeface="Calibri" panose="020F0502020204030204" pitchFamily="34" charset="0"/>
              </a:rPr>
              <a:t>kontrol</a:t>
            </a:r>
            <a:r>
              <a:rPr lang="en-US" sz="3600" dirty="0">
                <a:latin typeface="Calibri" panose="020F0502020204030204" pitchFamily="34" charset="0"/>
              </a:rPr>
              <a:t> </a:t>
            </a:r>
            <a:r>
              <a:rPr lang="en-US" sz="3600" dirty="0" err="1" smtClean="0">
                <a:latin typeface="Calibri" panose="020F0502020204030204" pitchFamily="34" charset="0"/>
              </a:rPr>
              <a:t>politik</a:t>
            </a:r>
            <a:r>
              <a:rPr lang="id-ID" sz="3600" dirty="0" smtClean="0">
                <a:latin typeface="Calibri" panose="020F0502020204030204" pitchFamily="34" charset="0"/>
              </a:rPr>
              <a:t>.</a:t>
            </a:r>
            <a:r>
              <a:rPr lang="en-US" sz="3600" dirty="0" smtClean="0">
                <a:latin typeface="Calibri" panose="020F0502020204030204" pitchFamily="34" charset="0"/>
              </a:rPr>
              <a:t> </a:t>
            </a:r>
            <a:endParaRPr lang="id-ID" sz="3600" dirty="0" smtClean="0">
              <a:latin typeface="Calibri" panose="020F0502020204030204" pitchFamily="34" charset="0"/>
            </a:endParaRPr>
          </a:p>
          <a:p>
            <a:pPr algn="just"/>
            <a:r>
              <a:rPr lang="en-US" sz="3600" dirty="0" err="1" smtClean="0">
                <a:latin typeface="Calibri" panose="020F0502020204030204" pitchFamily="34" charset="0"/>
              </a:rPr>
              <a:t>Selain</a:t>
            </a:r>
            <a:r>
              <a:rPr lang="en-US" sz="3600" dirty="0" smtClean="0">
                <a:latin typeface="Calibri" panose="020F0502020204030204" pitchFamily="34" charset="0"/>
              </a:rPr>
              <a:t> </a:t>
            </a:r>
            <a:r>
              <a:rPr lang="en-US" sz="3600" dirty="0" err="1">
                <a:latin typeface="Calibri" panose="020F0502020204030204" pitchFamily="34" charset="0"/>
              </a:rPr>
              <a:t>itu</a:t>
            </a:r>
            <a:r>
              <a:rPr lang="en-US" sz="3600" dirty="0">
                <a:latin typeface="Calibri" panose="020F0502020204030204" pitchFamily="34" charset="0"/>
              </a:rPr>
              <a:t>, </a:t>
            </a:r>
            <a:r>
              <a:rPr lang="en-US" sz="3600" dirty="0" err="1">
                <a:latin typeface="Calibri" panose="020F0502020204030204" pitchFamily="34" charset="0"/>
              </a:rPr>
              <a:t>Mosca</a:t>
            </a:r>
            <a:r>
              <a:rPr lang="en-US" sz="3600" dirty="0">
                <a:latin typeface="Calibri" panose="020F0502020204030204" pitchFamily="34" charset="0"/>
              </a:rPr>
              <a:t> </a:t>
            </a:r>
            <a:r>
              <a:rPr lang="en-US" sz="3600" dirty="0" err="1">
                <a:latin typeface="Calibri" panose="020F0502020204030204" pitchFamily="34" charset="0"/>
              </a:rPr>
              <a:t>juga</a:t>
            </a:r>
            <a:r>
              <a:rPr lang="en-US" sz="3600" dirty="0">
                <a:latin typeface="Calibri" panose="020F0502020204030204" pitchFamily="34" charset="0"/>
              </a:rPr>
              <a:t> </a:t>
            </a:r>
            <a:r>
              <a:rPr lang="en-US" sz="3600" dirty="0" err="1">
                <a:latin typeface="Calibri" panose="020F0502020204030204" pitchFamily="34" charset="0"/>
              </a:rPr>
              <a:t>percaya</a:t>
            </a:r>
            <a:r>
              <a:rPr lang="en-US" sz="3600" dirty="0">
                <a:latin typeface="Calibri" panose="020F0502020204030204" pitchFamily="34" charset="0"/>
              </a:rPr>
              <a:t> </a:t>
            </a:r>
            <a:r>
              <a:rPr lang="en-US" sz="3600" dirty="0" err="1">
                <a:latin typeface="Calibri" panose="020F0502020204030204" pitchFamily="34" charset="0"/>
              </a:rPr>
              <a:t>pada</a:t>
            </a:r>
            <a:r>
              <a:rPr lang="en-US" sz="3600" dirty="0">
                <a:latin typeface="Calibri" panose="020F0502020204030204" pitchFamily="34" charset="0"/>
              </a:rPr>
              <a:t> </a:t>
            </a:r>
            <a:r>
              <a:rPr lang="en-US" sz="3600" dirty="0" err="1">
                <a:latin typeface="Calibri" panose="020F0502020204030204" pitchFamily="34" charset="0"/>
              </a:rPr>
              <a:t>hukum</a:t>
            </a:r>
            <a:r>
              <a:rPr lang="en-US" sz="3600" dirty="0">
                <a:latin typeface="Calibri" panose="020F0502020204030204" pitchFamily="34" charset="0"/>
              </a:rPr>
              <a:t>, yang </a:t>
            </a:r>
            <a:r>
              <a:rPr lang="en-US" sz="3600" dirty="0" err="1">
                <a:latin typeface="Calibri" panose="020F0502020204030204" pitchFamily="34" charset="0"/>
              </a:rPr>
              <a:t>mengatakan</a:t>
            </a:r>
            <a:r>
              <a:rPr lang="en-US" sz="3600" dirty="0">
                <a:latin typeface="Calibri" panose="020F0502020204030204" pitchFamily="34" charset="0"/>
              </a:rPr>
              <a:t> </a:t>
            </a:r>
            <a:r>
              <a:rPr lang="en-US" sz="3600" dirty="0" err="1">
                <a:latin typeface="Calibri" panose="020F0502020204030204" pitchFamily="34" charset="0"/>
              </a:rPr>
              <a:t>bahwa</a:t>
            </a:r>
            <a:r>
              <a:rPr lang="en-US" sz="3600" dirty="0">
                <a:latin typeface="Calibri" panose="020F0502020204030204" pitchFamily="34" charset="0"/>
              </a:rPr>
              <a:t> </a:t>
            </a:r>
            <a:r>
              <a:rPr lang="en-US" sz="3600" dirty="0" err="1">
                <a:latin typeface="Calibri" panose="020F0502020204030204" pitchFamily="34" charset="0"/>
              </a:rPr>
              <a:t>ketika</a:t>
            </a:r>
            <a:r>
              <a:rPr lang="en-US" sz="3600" dirty="0">
                <a:latin typeface="Calibri" panose="020F0502020204030204" pitchFamily="34" charset="0"/>
              </a:rPr>
              <a:t> </a:t>
            </a:r>
            <a:r>
              <a:rPr lang="en-US" sz="3600" dirty="0" err="1">
                <a:latin typeface="Calibri" panose="020F0502020204030204" pitchFamily="34" charset="0"/>
              </a:rPr>
              <a:t>kelas</a:t>
            </a:r>
            <a:r>
              <a:rPr lang="en-US" sz="3600" dirty="0">
                <a:latin typeface="Calibri" panose="020F0502020204030204" pitchFamily="34" charset="0"/>
              </a:rPr>
              <a:t> </a:t>
            </a:r>
            <a:r>
              <a:rPr lang="en-US" sz="3600" dirty="0" err="1">
                <a:latin typeface="Calibri" panose="020F0502020204030204" pitchFamily="34" charset="0"/>
              </a:rPr>
              <a:t>penguasa</a:t>
            </a:r>
            <a:r>
              <a:rPr lang="en-US" sz="3600" dirty="0">
                <a:latin typeface="Calibri" panose="020F0502020204030204" pitchFamily="34" charset="0"/>
              </a:rPr>
              <a:t> </a:t>
            </a:r>
            <a:r>
              <a:rPr lang="en-US" sz="3600" dirty="0" err="1">
                <a:latin typeface="Calibri" panose="020F0502020204030204" pitchFamily="34" charset="0"/>
              </a:rPr>
              <a:t>tidak</a:t>
            </a:r>
            <a:r>
              <a:rPr lang="en-US" sz="3600" dirty="0">
                <a:latin typeface="Calibri" panose="020F0502020204030204" pitchFamily="34" charset="0"/>
              </a:rPr>
              <a:t> </a:t>
            </a:r>
            <a:r>
              <a:rPr lang="en-US" sz="3600" dirty="0" err="1">
                <a:latin typeface="Calibri" panose="020F0502020204030204" pitchFamily="34" charset="0"/>
              </a:rPr>
              <a:t>lagi</a:t>
            </a:r>
            <a:r>
              <a:rPr lang="en-US" sz="3600" dirty="0">
                <a:latin typeface="Calibri" panose="020F0502020204030204" pitchFamily="34" charset="0"/>
              </a:rPr>
              <a:t> </a:t>
            </a:r>
            <a:r>
              <a:rPr lang="en-US" sz="3600" dirty="0" err="1">
                <a:latin typeface="Calibri" panose="020F0502020204030204" pitchFamily="34" charset="0"/>
              </a:rPr>
              <a:t>dapat</a:t>
            </a:r>
            <a:r>
              <a:rPr lang="en-US" sz="3600" dirty="0">
                <a:latin typeface="Calibri" panose="020F0502020204030204" pitchFamily="34" charset="0"/>
              </a:rPr>
              <a:t> </a:t>
            </a:r>
            <a:r>
              <a:rPr lang="en-US" sz="3600" dirty="0" err="1">
                <a:latin typeface="Calibri" panose="020F0502020204030204" pitchFamily="34" charset="0"/>
              </a:rPr>
              <a:t>memberikan</a:t>
            </a:r>
            <a:r>
              <a:rPr lang="en-US" sz="3600" dirty="0">
                <a:latin typeface="Calibri" panose="020F0502020204030204" pitchFamily="34" charset="0"/>
              </a:rPr>
              <a:t> </a:t>
            </a:r>
            <a:r>
              <a:rPr lang="en-US" sz="3600" dirty="0" err="1">
                <a:latin typeface="Calibri" panose="020F0502020204030204" pitchFamily="34" charset="0"/>
              </a:rPr>
              <a:t>pelayanan</a:t>
            </a:r>
            <a:r>
              <a:rPr lang="en-US" sz="3600" dirty="0">
                <a:latin typeface="Calibri" panose="020F0502020204030204" pitchFamily="34" charset="0"/>
              </a:rPr>
              <a:t> </a:t>
            </a:r>
            <a:r>
              <a:rPr lang="en-US" sz="3600" dirty="0" err="1">
                <a:latin typeface="Calibri" panose="020F0502020204030204" pitchFamily="34" charset="0"/>
              </a:rPr>
              <a:t>kepada</a:t>
            </a:r>
            <a:r>
              <a:rPr lang="en-US" sz="3600" dirty="0">
                <a:latin typeface="Calibri" panose="020F0502020204030204" pitchFamily="34" charset="0"/>
              </a:rPr>
              <a:t> </a:t>
            </a:r>
            <a:r>
              <a:rPr lang="en-US" sz="3600" dirty="0" err="1">
                <a:latin typeface="Calibri" panose="020F0502020204030204" pitchFamily="34" charset="0"/>
              </a:rPr>
              <a:t>massa</a:t>
            </a:r>
            <a:r>
              <a:rPr lang="en-US" sz="3600" dirty="0">
                <a:latin typeface="Calibri" panose="020F0502020204030204" pitchFamily="34" charset="0"/>
              </a:rPr>
              <a:t> </a:t>
            </a:r>
            <a:r>
              <a:rPr lang="en-US" sz="3600" dirty="0" err="1">
                <a:latin typeface="Calibri" panose="020F0502020204030204" pitchFamily="34" charset="0"/>
              </a:rPr>
              <a:t>atas</a:t>
            </a:r>
            <a:r>
              <a:rPr lang="en-US" sz="3600" dirty="0">
                <a:latin typeface="Calibri" panose="020F0502020204030204" pitchFamily="34" charset="0"/>
              </a:rPr>
              <a:t> </a:t>
            </a:r>
            <a:r>
              <a:rPr lang="en-US" sz="3600" dirty="0" err="1">
                <a:latin typeface="Calibri" panose="020F0502020204030204" pitchFamily="34" charset="0"/>
              </a:rPr>
              <a:t>kebutuhan-kebutuhan</a:t>
            </a:r>
            <a:r>
              <a:rPr lang="en-US" sz="3600" dirty="0">
                <a:latin typeface="Calibri" panose="020F0502020204030204" pitchFamily="34" charset="0"/>
              </a:rPr>
              <a:t> yang </a:t>
            </a:r>
            <a:r>
              <a:rPr lang="en-US" sz="3600" dirty="0" err="1">
                <a:latin typeface="Calibri" panose="020F0502020204030204" pitchFamily="34" charset="0"/>
              </a:rPr>
              <a:t>diinginkan</a:t>
            </a:r>
            <a:r>
              <a:rPr lang="en-US" sz="3600" dirty="0">
                <a:latin typeface="Calibri" panose="020F0502020204030204" pitchFamily="34" charset="0"/>
              </a:rPr>
              <a:t>, </a:t>
            </a:r>
            <a:r>
              <a:rPr lang="en-US" sz="3600" dirty="0" err="1">
                <a:latin typeface="Calibri" panose="020F0502020204030204" pitchFamily="34" charset="0"/>
              </a:rPr>
              <a:t>atau</a:t>
            </a:r>
            <a:r>
              <a:rPr lang="en-US" sz="3600" dirty="0">
                <a:latin typeface="Calibri" panose="020F0502020204030204" pitchFamily="34" charset="0"/>
              </a:rPr>
              <a:t> </a:t>
            </a:r>
            <a:r>
              <a:rPr lang="en-US" sz="3600" dirty="0" err="1">
                <a:latin typeface="Calibri" panose="020F0502020204030204" pitchFamily="34" charset="0"/>
              </a:rPr>
              <a:t>layanan</a:t>
            </a:r>
            <a:r>
              <a:rPr lang="en-US" sz="3600" dirty="0">
                <a:latin typeface="Calibri" panose="020F0502020204030204" pitchFamily="34" charset="0"/>
              </a:rPr>
              <a:t> yang </a:t>
            </a:r>
            <a:r>
              <a:rPr lang="en-US" sz="3600" dirty="0" err="1">
                <a:latin typeface="Calibri" panose="020F0502020204030204" pitchFamily="34" charset="0"/>
              </a:rPr>
              <a:t>diberikan</a:t>
            </a:r>
            <a:r>
              <a:rPr lang="en-US" sz="3600" dirty="0">
                <a:latin typeface="Calibri" panose="020F0502020204030204" pitchFamily="34" charset="0"/>
              </a:rPr>
              <a:t> elite </a:t>
            </a:r>
            <a:r>
              <a:rPr lang="en-US" sz="3600" dirty="0" err="1">
                <a:latin typeface="Calibri" panose="020F0502020204030204" pitchFamily="34" charset="0"/>
              </a:rPr>
              <a:t>penguasa</a:t>
            </a:r>
            <a:r>
              <a:rPr lang="en-US" sz="3600" dirty="0">
                <a:latin typeface="Calibri" panose="020F0502020204030204" pitchFamily="34" charset="0"/>
              </a:rPr>
              <a:t> </a:t>
            </a:r>
            <a:r>
              <a:rPr lang="en-US" sz="3600" dirty="0" err="1">
                <a:latin typeface="Calibri" panose="020F0502020204030204" pitchFamily="34" charset="0"/>
              </a:rPr>
              <a:t>tidak</a:t>
            </a:r>
            <a:r>
              <a:rPr lang="en-US" sz="3600" dirty="0">
                <a:latin typeface="Calibri" panose="020F0502020204030204" pitchFamily="34" charset="0"/>
              </a:rPr>
              <a:t> </a:t>
            </a:r>
            <a:r>
              <a:rPr lang="en-US" sz="3600" dirty="0" err="1">
                <a:latin typeface="Calibri" panose="020F0502020204030204" pitchFamily="34" charset="0"/>
              </a:rPr>
              <a:t>lagi</a:t>
            </a:r>
            <a:r>
              <a:rPr lang="en-US" sz="3600" dirty="0">
                <a:latin typeface="Calibri" panose="020F0502020204030204" pitchFamily="34" charset="0"/>
              </a:rPr>
              <a:t> </a:t>
            </a:r>
            <a:r>
              <a:rPr lang="en-US" sz="3600" dirty="0" err="1">
                <a:latin typeface="Calibri" panose="020F0502020204030204" pitchFamily="34" charset="0"/>
              </a:rPr>
              <a:t>dianggap</a:t>
            </a:r>
            <a:r>
              <a:rPr lang="en-US" sz="3600" dirty="0">
                <a:latin typeface="Calibri" panose="020F0502020204030204" pitchFamily="34" charset="0"/>
              </a:rPr>
              <a:t> </a:t>
            </a:r>
            <a:r>
              <a:rPr lang="en-US" sz="3600" dirty="0" err="1">
                <a:latin typeface="Calibri" panose="020F0502020204030204" pitchFamily="34" charset="0"/>
              </a:rPr>
              <a:t>bernilai</a:t>
            </a:r>
            <a:r>
              <a:rPr lang="en-US" sz="3600" dirty="0">
                <a:latin typeface="Calibri" panose="020F0502020204030204" pitchFamily="34" charset="0"/>
              </a:rPr>
              <a:t>, </a:t>
            </a:r>
            <a:r>
              <a:rPr lang="en-US" sz="3600" dirty="0" err="1">
                <a:latin typeface="Calibri" panose="020F0502020204030204" pitchFamily="34" charset="0"/>
              </a:rPr>
              <a:t>dan</a:t>
            </a:r>
            <a:r>
              <a:rPr lang="en-US" sz="3600" dirty="0">
                <a:latin typeface="Calibri" panose="020F0502020204030204" pitchFamily="34" charset="0"/>
              </a:rPr>
              <a:t>/</a:t>
            </a:r>
            <a:r>
              <a:rPr lang="en-US" sz="3600" dirty="0" err="1">
                <a:latin typeface="Calibri" panose="020F0502020204030204" pitchFamily="34" charset="0"/>
              </a:rPr>
              <a:t>atau</a:t>
            </a:r>
            <a:r>
              <a:rPr lang="en-US" sz="3600" dirty="0">
                <a:latin typeface="Calibri" panose="020F0502020204030204" pitchFamily="34" charset="0"/>
              </a:rPr>
              <a:t> </a:t>
            </a:r>
            <a:r>
              <a:rPr lang="en-US" sz="3600" dirty="0" err="1">
                <a:latin typeface="Calibri" panose="020F0502020204030204" pitchFamily="34" charset="0"/>
              </a:rPr>
              <a:t>terjadi</a:t>
            </a:r>
            <a:r>
              <a:rPr lang="en-US" sz="3600" dirty="0">
                <a:latin typeface="Calibri" panose="020F0502020204030204" pitchFamily="34" charset="0"/>
              </a:rPr>
              <a:t> </a:t>
            </a:r>
            <a:r>
              <a:rPr lang="en-US" sz="3600" dirty="0" err="1">
                <a:latin typeface="Calibri" panose="020F0502020204030204" pitchFamily="34" charset="0"/>
              </a:rPr>
              <a:t>perubahan</a:t>
            </a:r>
            <a:r>
              <a:rPr lang="en-US" sz="3600" dirty="0">
                <a:latin typeface="Calibri" panose="020F0502020204030204" pitchFamily="34" charset="0"/>
              </a:rPr>
              <a:t> </a:t>
            </a:r>
            <a:r>
              <a:rPr lang="en-US" sz="3600" dirty="0" err="1">
                <a:latin typeface="Calibri" panose="020F0502020204030204" pitchFamily="34" charset="0"/>
              </a:rPr>
              <a:t>kekuatan-kekuatan</a:t>
            </a:r>
            <a:r>
              <a:rPr lang="en-US" sz="3600" dirty="0">
                <a:latin typeface="Calibri" panose="020F0502020204030204" pitchFamily="34" charset="0"/>
              </a:rPr>
              <a:t> </a:t>
            </a:r>
            <a:r>
              <a:rPr lang="en-US" sz="3600" dirty="0" err="1">
                <a:latin typeface="Calibri" panose="020F0502020204030204" pitchFamily="34" charset="0"/>
              </a:rPr>
              <a:t>sosial</a:t>
            </a:r>
            <a:r>
              <a:rPr lang="en-US" sz="3600" dirty="0">
                <a:latin typeface="Calibri" panose="020F0502020204030204" pitchFamily="34" charset="0"/>
              </a:rPr>
              <a:t> </a:t>
            </a:r>
            <a:r>
              <a:rPr lang="en-US" sz="3600" dirty="0" err="1">
                <a:latin typeface="Calibri" panose="020F0502020204030204" pitchFamily="34" charset="0"/>
              </a:rPr>
              <a:t>pada</a:t>
            </a:r>
            <a:r>
              <a:rPr lang="en-US" sz="3600" dirty="0">
                <a:latin typeface="Calibri" panose="020F0502020204030204" pitchFamily="34" charset="0"/>
              </a:rPr>
              <a:t> </a:t>
            </a:r>
            <a:r>
              <a:rPr lang="en-US" sz="3600" dirty="0" err="1">
                <a:latin typeface="Calibri" panose="020F0502020204030204" pitchFamily="34" charset="0"/>
              </a:rPr>
              <a:t>masyarakat</a:t>
            </a:r>
            <a:r>
              <a:rPr lang="en-US" sz="3600" dirty="0">
                <a:latin typeface="Calibri" panose="020F0502020204030204" pitchFamily="34" charset="0"/>
              </a:rPr>
              <a:t>, </a:t>
            </a:r>
            <a:r>
              <a:rPr lang="en-US" sz="3600" dirty="0" err="1">
                <a:latin typeface="Calibri" panose="020F0502020204030204" pitchFamily="34" charset="0"/>
              </a:rPr>
              <a:t>maka</a:t>
            </a:r>
            <a:r>
              <a:rPr lang="en-US" sz="3600" dirty="0">
                <a:latin typeface="Calibri" panose="020F0502020204030204" pitchFamily="34" charset="0"/>
              </a:rPr>
              <a:t> </a:t>
            </a:r>
            <a:r>
              <a:rPr lang="en-US" sz="3600" dirty="0" err="1">
                <a:latin typeface="Calibri" panose="020F0502020204030204" pitchFamily="34" charset="0"/>
              </a:rPr>
              <a:t>perubahan</a:t>
            </a:r>
            <a:r>
              <a:rPr lang="en-US" sz="3600" dirty="0">
                <a:latin typeface="Calibri" panose="020F0502020204030204" pitchFamily="34" charset="0"/>
              </a:rPr>
              <a:t> </a:t>
            </a:r>
            <a:r>
              <a:rPr lang="en-US" sz="3600" dirty="0" err="1">
                <a:latin typeface="Calibri" panose="020F0502020204030204" pitchFamily="34" charset="0"/>
              </a:rPr>
              <a:t>dan</a:t>
            </a:r>
            <a:r>
              <a:rPr lang="en-US" sz="3600" dirty="0">
                <a:latin typeface="Calibri" panose="020F0502020204030204" pitchFamily="34" charset="0"/>
              </a:rPr>
              <a:t> </a:t>
            </a:r>
            <a:r>
              <a:rPr lang="en-US" sz="3600" dirty="0" err="1">
                <a:latin typeface="Calibri" panose="020F0502020204030204" pitchFamily="34" charset="0"/>
              </a:rPr>
              <a:t>pergantian</a:t>
            </a:r>
            <a:r>
              <a:rPr lang="en-US" sz="3600" dirty="0">
                <a:latin typeface="Calibri" panose="020F0502020204030204" pitchFamily="34" charset="0"/>
              </a:rPr>
              <a:t> elite </a:t>
            </a:r>
            <a:r>
              <a:rPr lang="en-US" sz="3600" dirty="0" err="1">
                <a:latin typeface="Calibri" panose="020F0502020204030204" pitchFamily="34" charset="0"/>
              </a:rPr>
              <a:t>penguasa</a:t>
            </a:r>
            <a:r>
              <a:rPr lang="en-US" sz="3600" dirty="0">
                <a:latin typeface="Calibri" panose="020F0502020204030204" pitchFamily="34" charset="0"/>
              </a:rPr>
              <a:t> </a:t>
            </a:r>
            <a:r>
              <a:rPr lang="en-US" sz="3600" dirty="0" err="1">
                <a:latin typeface="Calibri" panose="020F0502020204030204" pitchFamily="34" charset="0"/>
              </a:rPr>
              <a:t>adalah</a:t>
            </a:r>
            <a:r>
              <a:rPr lang="en-US" sz="3600" dirty="0">
                <a:latin typeface="Calibri" panose="020F0502020204030204" pitchFamily="34" charset="0"/>
              </a:rPr>
              <a:t> </a:t>
            </a:r>
            <a:r>
              <a:rPr lang="en-US" sz="3600" dirty="0" err="1">
                <a:latin typeface="Calibri" panose="020F0502020204030204" pitchFamily="34" charset="0"/>
              </a:rPr>
              <a:t>suatu</a:t>
            </a:r>
            <a:r>
              <a:rPr lang="en-US" sz="3600" dirty="0">
                <a:latin typeface="Calibri" panose="020F0502020204030204" pitchFamily="34" charset="0"/>
              </a:rPr>
              <a:t> </a:t>
            </a:r>
            <a:r>
              <a:rPr lang="en-US" sz="3600" dirty="0" err="1">
                <a:latin typeface="Calibri" panose="020F0502020204030204" pitchFamily="34" charset="0"/>
              </a:rPr>
              <a:t>hal</a:t>
            </a:r>
            <a:r>
              <a:rPr lang="en-US" sz="3600" dirty="0">
                <a:latin typeface="Calibri" panose="020F0502020204030204" pitchFamily="34" charset="0"/>
              </a:rPr>
              <a:t> yang </a:t>
            </a:r>
            <a:r>
              <a:rPr lang="en-US" sz="3600" dirty="0" err="1">
                <a:latin typeface="Calibri" panose="020F0502020204030204" pitchFamily="34" charset="0"/>
              </a:rPr>
              <a:t>sulit</a:t>
            </a:r>
            <a:r>
              <a:rPr lang="en-US" sz="3600" dirty="0">
                <a:latin typeface="Calibri" panose="020F0502020204030204" pitchFamily="34" charset="0"/>
              </a:rPr>
              <a:t> </a:t>
            </a:r>
            <a:r>
              <a:rPr lang="en-US" sz="3600" dirty="0" err="1">
                <a:latin typeface="Calibri" panose="020F0502020204030204" pitchFamily="34" charset="0"/>
              </a:rPr>
              <a:t>untuk</a:t>
            </a:r>
            <a:r>
              <a:rPr lang="en-US" sz="3600" dirty="0">
                <a:latin typeface="Calibri" panose="020F0502020204030204" pitchFamily="34" charset="0"/>
              </a:rPr>
              <a:t> </a:t>
            </a:r>
            <a:r>
              <a:rPr lang="en-US" sz="3600" dirty="0" err="1">
                <a:latin typeface="Calibri" panose="020F0502020204030204" pitchFamily="34" charset="0"/>
              </a:rPr>
              <a:t>dihindarkan</a:t>
            </a:r>
            <a:r>
              <a:rPr lang="en-US" sz="3600" dirty="0"/>
              <a:t>.</a:t>
            </a:r>
            <a:endParaRPr lang="id-ID" sz="3600" dirty="0"/>
          </a:p>
          <a:p>
            <a:endParaRPr lang="id-ID" dirty="0"/>
          </a:p>
        </p:txBody>
      </p:sp>
      <p:pic>
        <p:nvPicPr>
          <p:cNvPr id="6146" name="Picture 2" descr="Hasil gambar untuk pergantian elit mosca">
            <a:hlinkClick r:id="rId1"/>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1700808"/>
            <a:ext cx="3744415" cy="228061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1521" y="4149080"/>
            <a:ext cx="3744415" cy="259228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a:p>
            <a:pPr algn="ctr"/>
            <a:r>
              <a:rPr lang="en-US" dirty="0" smtClean="0">
                <a:solidFill>
                  <a:schemeClr val="bg2">
                    <a:lumMod val="10000"/>
                  </a:schemeClr>
                </a:solidFill>
                <a:latin typeface="Calibri" panose="020F0502020204030204" pitchFamily="34" charset="0"/>
              </a:rPr>
              <a:t> </a:t>
            </a:r>
            <a:r>
              <a:rPr lang="id-ID" dirty="0" smtClean="0">
                <a:solidFill>
                  <a:schemeClr val="bg2">
                    <a:lumMod val="10000"/>
                  </a:schemeClr>
                </a:solidFill>
                <a:latin typeface="Calibri" panose="020F0502020204030204" pitchFamily="34" charset="0"/>
              </a:rPr>
              <a:t>I</a:t>
            </a:r>
            <a:r>
              <a:rPr lang="en-US" dirty="0" smtClean="0">
                <a:solidFill>
                  <a:schemeClr val="bg2">
                    <a:lumMod val="10000"/>
                  </a:schemeClr>
                </a:solidFill>
                <a:latin typeface="Calibri" panose="020F0502020204030204" pitchFamily="34" charset="0"/>
              </a:rPr>
              <a:t>de </a:t>
            </a:r>
            <a:r>
              <a:rPr lang="en-US" i="1" dirty="0" smtClean="0">
                <a:solidFill>
                  <a:schemeClr val="bg2">
                    <a:lumMod val="10000"/>
                  </a:schemeClr>
                </a:solidFill>
                <a:latin typeface="Calibri" panose="020F0502020204030204" pitchFamily="34" charset="0"/>
              </a:rPr>
              <a:t>the </a:t>
            </a:r>
            <a:r>
              <a:rPr lang="en-US" i="1" dirty="0">
                <a:solidFill>
                  <a:schemeClr val="bg2">
                    <a:lumMod val="10000"/>
                  </a:schemeClr>
                </a:solidFill>
                <a:latin typeface="Calibri" panose="020F0502020204030204" pitchFamily="34" charset="0"/>
              </a:rPr>
              <a:t>ruling </a:t>
            </a:r>
            <a:r>
              <a:rPr lang="en-US" i="1" dirty="0" smtClean="0">
                <a:solidFill>
                  <a:schemeClr val="bg2">
                    <a:lumMod val="10000"/>
                  </a:schemeClr>
                </a:solidFill>
                <a:latin typeface="Calibri" panose="020F0502020204030204" pitchFamily="34" charset="0"/>
              </a:rPr>
              <a:t>class</a:t>
            </a:r>
            <a:r>
              <a:rPr lang="en-US" dirty="0" smtClean="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berada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dalam</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setiap</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tahapan</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sejarah</a:t>
            </a:r>
            <a:r>
              <a:rPr lang="en-US" dirty="0">
                <a:solidFill>
                  <a:schemeClr val="bg2">
                    <a:lumMod val="10000"/>
                  </a:schemeClr>
                </a:solidFill>
                <a:latin typeface="Calibri" panose="020F0502020204030204" pitchFamily="34" charset="0"/>
              </a:rPr>
              <a:t> ide-ide </a:t>
            </a:r>
            <a:r>
              <a:rPr lang="en-US" dirty="0" err="1">
                <a:solidFill>
                  <a:schemeClr val="bg2">
                    <a:lumMod val="10000"/>
                  </a:schemeClr>
                </a:solidFill>
                <a:latin typeface="Calibri" panose="020F0502020204030204" pitchFamily="34" charset="0"/>
              </a:rPr>
              <a:t>kekuasaan</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Oleh</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karena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itu</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kelas</a:t>
            </a:r>
            <a:r>
              <a:rPr lang="en-US" dirty="0">
                <a:solidFill>
                  <a:schemeClr val="bg2">
                    <a:lumMod val="10000"/>
                  </a:schemeClr>
                </a:solidFill>
                <a:latin typeface="Calibri" panose="020F0502020204030204" pitchFamily="34" charset="0"/>
              </a:rPr>
              <a:t> </a:t>
            </a:r>
            <a:r>
              <a:rPr lang="en-US" dirty="0" err="1" smtClean="0">
                <a:solidFill>
                  <a:schemeClr val="bg2">
                    <a:lumMod val="10000"/>
                  </a:schemeClr>
                </a:solidFill>
                <a:latin typeface="Calibri" panose="020F0502020204030204" pitchFamily="34" charset="0"/>
              </a:rPr>
              <a:t>penguasa</a:t>
            </a:r>
            <a:r>
              <a:rPr lang="id-ID" dirty="0" smtClean="0">
                <a:solidFill>
                  <a:schemeClr val="bg2">
                    <a:lumMod val="10000"/>
                  </a:schemeClr>
                </a:solidFill>
                <a:latin typeface="Calibri" panose="020F0502020204030204" pitchFamily="34" charset="0"/>
              </a:rPr>
              <a:t> </a:t>
            </a:r>
            <a:r>
              <a:rPr lang="en-US" dirty="0" err="1" smtClean="0">
                <a:solidFill>
                  <a:schemeClr val="bg2">
                    <a:lumMod val="10000"/>
                  </a:schemeClr>
                </a:solidFill>
                <a:latin typeface="Calibri" panose="020F0502020204030204" pitchFamily="34" charset="0"/>
              </a:rPr>
              <a:t>adalah</a:t>
            </a:r>
            <a:r>
              <a:rPr lang="en-US" dirty="0" smtClean="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kelompok</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dominan</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secara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ekonomi</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dalam</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komunitas</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masyarakat</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dan</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pada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saat</a:t>
            </a:r>
            <a:r>
              <a:rPr lang="en-US" dirty="0">
                <a:solidFill>
                  <a:schemeClr val="bg2">
                    <a:lumMod val="10000"/>
                  </a:schemeClr>
                </a:solidFill>
                <a:latin typeface="Calibri" panose="020F0502020204030204" pitchFamily="34" charset="0"/>
              </a:rPr>
              <a:t> yang </a:t>
            </a:r>
            <a:r>
              <a:rPr lang="en-US" dirty="0" err="1">
                <a:solidFill>
                  <a:schemeClr val="bg2">
                    <a:lumMod val="10000"/>
                  </a:schemeClr>
                </a:solidFill>
                <a:latin typeface="Calibri" panose="020F0502020204030204" pitchFamily="34" charset="0"/>
              </a:rPr>
              <a:t>sama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mereka</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adalah</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kelas</a:t>
            </a:r>
            <a:r>
              <a:rPr lang="en-US" dirty="0">
                <a:solidFill>
                  <a:schemeClr val="bg2">
                    <a:lumMod val="10000"/>
                  </a:schemeClr>
                </a:solidFill>
                <a:latin typeface="Calibri" panose="020F0502020204030204" pitchFamily="34" charset="0"/>
              </a:rPr>
              <a:t> yang </a:t>
            </a:r>
            <a:r>
              <a:rPr lang="en-US" dirty="0" err="1">
                <a:solidFill>
                  <a:schemeClr val="bg2">
                    <a:lumMod val="10000"/>
                  </a:schemeClr>
                </a:solidFill>
                <a:latin typeface="Calibri" panose="020F0502020204030204" pitchFamily="34" charset="0"/>
              </a:rPr>
              <a:t>memiliki</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kapasitas</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intelektual</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lebih</a:t>
            </a:r>
            <a:r>
              <a:rPr lang="en-US" dirty="0">
                <a:solidFill>
                  <a:schemeClr val="bg2">
                    <a:lumMod val="10000"/>
                  </a:schemeClr>
                </a:solidFill>
                <a:latin typeface="Calibri" panose="020F0502020204030204" pitchFamily="34" charset="0"/>
              </a:rPr>
              <a:t> </a:t>
            </a:r>
            <a:r>
              <a:rPr lang="en-US" dirty="0" err="1">
                <a:solidFill>
                  <a:schemeClr val="bg2">
                    <a:lumMod val="10000"/>
                  </a:schemeClr>
                </a:solidFill>
                <a:latin typeface="Calibri" panose="020F0502020204030204" pitchFamily="34" charset="0"/>
              </a:rPr>
              <a:t>tinggi</a:t>
            </a:r>
            <a:r>
              <a:rPr lang="en-US" dirty="0">
                <a:solidFill>
                  <a:schemeClr val="bg2">
                    <a:lumMod val="10000"/>
                  </a:schemeClr>
                </a:solidFill>
                <a:latin typeface="Calibri" panose="020F0502020204030204" pitchFamily="34" charset="0"/>
              </a:rPr>
              <a:t>. </a:t>
            </a:r>
            <a:endParaRPr lang="id-ID" dirty="0">
              <a:solidFill>
                <a:schemeClr val="bg2">
                  <a:lumMod val="10000"/>
                </a:schemeClr>
              </a:solidFill>
              <a:latin typeface="Calibri" panose="020F0502020204030204" pitchFamily="34" charset="0"/>
            </a:endParaRPr>
          </a:p>
          <a:p>
            <a:pPr algn="ctr"/>
            <a:endParaRPr lang="id-ID"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PARETO: GOVERNING ELITE</a:t>
            </a:r>
            <a:endParaRPr lang="id-ID" dirty="0"/>
          </a:p>
        </p:txBody>
      </p:sp>
      <p:sp>
        <p:nvSpPr>
          <p:cNvPr id="3" name="Content Placeholder 2"/>
          <p:cNvSpPr>
            <a:spLocks noGrp="1"/>
          </p:cNvSpPr>
          <p:nvPr>
            <p:ph sz="quarter" idx="1"/>
          </p:nvPr>
        </p:nvSpPr>
        <p:spPr>
          <a:xfrm>
            <a:off x="251520" y="1600200"/>
            <a:ext cx="5904656" cy="4997152"/>
          </a:xfrm>
        </p:spPr>
        <p:txBody>
          <a:bodyPr>
            <a:normAutofit fontScale="85000" lnSpcReduction="10000"/>
          </a:bodyPr>
          <a:lstStyle/>
          <a:p>
            <a:pPr algn="just"/>
            <a:r>
              <a:rPr lang="en-US" sz="2400" dirty="0" err="1">
                <a:latin typeface="Calibri" panose="020F0502020204030204" pitchFamily="34" charset="0"/>
              </a:rPr>
              <a:t>Dalam</a:t>
            </a:r>
            <a:r>
              <a:rPr lang="en-US" sz="2400" dirty="0">
                <a:latin typeface="Calibri" panose="020F0502020204030204" pitchFamily="34" charset="0"/>
              </a:rPr>
              <a:t> </a:t>
            </a:r>
            <a:r>
              <a:rPr lang="en-US" sz="2400" dirty="0" err="1">
                <a:latin typeface="Calibri" panose="020F0502020204030204" pitchFamily="34" charset="0"/>
              </a:rPr>
              <a:t>pandangan</a:t>
            </a:r>
            <a:r>
              <a:rPr lang="en-US" sz="2400" dirty="0">
                <a:latin typeface="Calibri" panose="020F0502020204030204" pitchFamily="34" charset="0"/>
              </a:rPr>
              <a:t> Pareto, elite </a:t>
            </a:r>
            <a:r>
              <a:rPr lang="en-US" sz="2400" dirty="0" err="1" smtClean="0">
                <a:latin typeface="Calibri" panose="020F0502020204030204" pitchFamily="34" charset="0"/>
              </a:rPr>
              <a:t>berasal</a:t>
            </a:r>
            <a:r>
              <a:rPr lang="en-US" sz="2400" dirty="0" smtClean="0">
                <a:latin typeface="Calibri" panose="020F0502020204030204" pitchFamily="34" charset="0"/>
              </a:rPr>
              <a:t> </a:t>
            </a:r>
            <a:r>
              <a:rPr lang="en-US" sz="2400" dirty="0" err="1">
                <a:latin typeface="Calibri" panose="020F0502020204030204" pitchFamily="34" charset="0"/>
              </a:rPr>
              <a:t>dari</a:t>
            </a:r>
            <a:r>
              <a:rPr lang="en-US" sz="2400" dirty="0">
                <a:latin typeface="Calibri" panose="020F0502020204030204" pitchFamily="34" charset="0"/>
              </a:rPr>
              <a:t> </a:t>
            </a:r>
            <a:r>
              <a:rPr lang="en-US" sz="2400" dirty="0" err="1">
                <a:latin typeface="Calibri" panose="020F0502020204030204" pitchFamily="34" charset="0"/>
              </a:rPr>
              <a:t>kelompok</a:t>
            </a:r>
            <a:r>
              <a:rPr lang="en-US" sz="2400" dirty="0">
                <a:latin typeface="Calibri" panose="020F0502020204030204" pitchFamily="34" charset="0"/>
              </a:rPr>
              <a:t> </a:t>
            </a:r>
            <a:r>
              <a:rPr lang="en-US" sz="2400" dirty="0" err="1">
                <a:latin typeface="Calibri" panose="020F0502020204030204" pitchFamily="34" charset="0"/>
              </a:rPr>
              <a:t>masyarakat</a:t>
            </a:r>
            <a:r>
              <a:rPr lang="en-US" sz="2400" dirty="0">
                <a:latin typeface="Calibri" panose="020F0502020204030204" pitchFamily="34" charset="0"/>
              </a:rPr>
              <a:t> </a:t>
            </a:r>
            <a:r>
              <a:rPr lang="en-US" sz="2400" dirty="0" smtClean="0">
                <a:latin typeface="Calibri" panose="020F0502020204030204" pitchFamily="34" charset="0"/>
              </a:rPr>
              <a:t>yang </a:t>
            </a:r>
            <a:r>
              <a:rPr lang="en-US" sz="2400" dirty="0" err="1">
                <a:latin typeface="Calibri" panose="020F0502020204030204" pitchFamily="34" charset="0"/>
              </a:rPr>
              <a:t>sama</a:t>
            </a:r>
            <a:r>
              <a:rPr lang="en-US" sz="2400" dirty="0">
                <a:latin typeface="Calibri" panose="020F0502020204030204" pitchFamily="34" charset="0"/>
              </a:rPr>
              <a:t>, </a:t>
            </a:r>
            <a:r>
              <a:rPr lang="en-US" sz="2400" dirty="0" err="1">
                <a:latin typeface="Calibri" panose="020F0502020204030204" pitchFamily="34" charset="0"/>
              </a:rPr>
              <a:t>yaitu</a:t>
            </a:r>
            <a:r>
              <a:rPr lang="en-US" sz="2400" dirty="0">
                <a:latin typeface="Calibri" panose="020F0502020204030204" pitchFamily="34" charset="0"/>
              </a:rPr>
              <a:t> orang-orang yang </a:t>
            </a:r>
            <a:r>
              <a:rPr lang="en-US" sz="2400" dirty="0" err="1" smtClean="0">
                <a:latin typeface="Calibri" panose="020F0502020204030204" pitchFamily="34" charset="0"/>
              </a:rPr>
              <a:t>menguasai</a:t>
            </a:r>
            <a:r>
              <a:rPr lang="en-US" sz="2400" dirty="0" smtClean="0">
                <a:latin typeface="Calibri" panose="020F0502020204030204" pitchFamily="34" charset="0"/>
              </a:rPr>
              <a:t> </a:t>
            </a:r>
            <a:r>
              <a:rPr lang="en-US" sz="2400" dirty="0" err="1">
                <a:latin typeface="Calibri" panose="020F0502020204030204" pitchFamily="34" charset="0"/>
              </a:rPr>
              <a:t>sumber</a:t>
            </a:r>
            <a:r>
              <a:rPr lang="en-US" sz="2400" dirty="0">
                <a:latin typeface="Calibri" panose="020F0502020204030204" pitchFamily="34" charset="0"/>
              </a:rPr>
              <a:t> </a:t>
            </a:r>
            <a:r>
              <a:rPr lang="en-US" sz="2400" dirty="0" err="1">
                <a:latin typeface="Calibri" panose="020F0502020204030204" pitchFamily="34" charset="0"/>
              </a:rPr>
              <a:t>daya</a:t>
            </a:r>
            <a:r>
              <a:rPr lang="en-US" sz="2400" dirty="0">
                <a:latin typeface="Calibri" panose="020F0502020204030204" pitchFamily="34" charset="0"/>
              </a:rPr>
              <a:t> </a:t>
            </a:r>
            <a:r>
              <a:rPr lang="en-US" sz="2400" dirty="0" err="1">
                <a:latin typeface="Calibri" panose="020F0502020204030204" pitchFamily="34" charset="0"/>
              </a:rPr>
              <a:t>ekonomi</a:t>
            </a:r>
            <a:r>
              <a:rPr lang="en-US" sz="2400" dirty="0">
                <a:latin typeface="Calibri" panose="020F0502020204030204" pitchFamily="34" charset="0"/>
              </a:rPr>
              <a:t> </a:t>
            </a:r>
            <a:r>
              <a:rPr lang="en-US" sz="2400" dirty="0" err="1" smtClean="0">
                <a:latin typeface="Calibri" panose="020F0502020204030204" pitchFamily="34" charset="0"/>
              </a:rPr>
              <a:t>dan</a:t>
            </a:r>
            <a:r>
              <a:rPr lang="en-US" sz="2400" dirty="0" smtClean="0">
                <a:latin typeface="Calibri" panose="020F0502020204030204" pitchFamily="34" charset="0"/>
              </a:rPr>
              <a:t> </a:t>
            </a:r>
            <a:r>
              <a:rPr lang="en-US" sz="2400" dirty="0" err="1" smtClean="0">
                <a:latin typeface="Calibri" panose="020F0502020204030204" pitchFamily="34" charset="0"/>
              </a:rPr>
              <a:t>pendidikan</a:t>
            </a:r>
            <a:r>
              <a:rPr lang="en-US" sz="2400" dirty="0" smtClean="0">
                <a:latin typeface="Calibri" panose="020F0502020204030204" pitchFamily="34" charset="0"/>
              </a:rPr>
              <a:t> </a:t>
            </a:r>
            <a:r>
              <a:rPr lang="en-US" sz="2400" dirty="0">
                <a:latin typeface="Calibri" panose="020F0502020204030204" pitchFamily="34" charset="0"/>
              </a:rPr>
              <a:t>yang </a:t>
            </a:r>
            <a:r>
              <a:rPr lang="en-US" sz="2400" dirty="0" err="1">
                <a:latin typeface="Calibri" panose="020F0502020204030204" pitchFamily="34" charset="0"/>
              </a:rPr>
              <a:t>relatif</a:t>
            </a:r>
            <a:r>
              <a:rPr lang="en-US" sz="2400" dirty="0">
                <a:latin typeface="Calibri" panose="020F0502020204030204" pitchFamily="34" charset="0"/>
              </a:rPr>
              <a:t> </a:t>
            </a:r>
            <a:r>
              <a:rPr lang="en-US" sz="2400" dirty="0" err="1">
                <a:latin typeface="Calibri" panose="020F0502020204030204" pitchFamily="34" charset="0"/>
              </a:rPr>
              <a:t>lebih</a:t>
            </a:r>
            <a:r>
              <a:rPr lang="en-US" sz="2400" dirty="0">
                <a:latin typeface="Calibri" panose="020F0502020204030204" pitchFamily="34" charset="0"/>
              </a:rPr>
              <a:t> </a:t>
            </a:r>
            <a:r>
              <a:rPr lang="en-US" sz="2400" dirty="0" err="1">
                <a:latin typeface="Calibri" panose="020F0502020204030204" pitchFamily="34" charset="0"/>
              </a:rPr>
              <a:t>tinggi</a:t>
            </a:r>
            <a:r>
              <a:rPr lang="en-US" sz="2400" dirty="0">
                <a:latin typeface="Calibri" panose="020F0502020204030204" pitchFamily="34" charset="0"/>
              </a:rPr>
              <a:t>. </a:t>
            </a:r>
            <a:endParaRPr lang="id-ID" sz="2400" dirty="0" smtClean="0">
              <a:latin typeface="Calibri" panose="020F0502020204030204" pitchFamily="34" charset="0"/>
            </a:endParaRPr>
          </a:p>
          <a:p>
            <a:pPr algn="just"/>
            <a:r>
              <a:rPr lang="en-US" sz="2400" dirty="0" err="1">
                <a:latin typeface="Calibri" panose="020F0502020204030204" pitchFamily="34" charset="0"/>
              </a:rPr>
              <a:t>Oleh</a:t>
            </a:r>
            <a:r>
              <a:rPr lang="en-US" sz="2400" dirty="0">
                <a:latin typeface="Calibri" panose="020F0502020204030204" pitchFamily="34" charset="0"/>
              </a:rPr>
              <a:t> </a:t>
            </a:r>
            <a:r>
              <a:rPr lang="en-US" sz="2400" dirty="0" err="1">
                <a:latin typeface="Calibri" panose="020F0502020204030204" pitchFamily="34" charset="0"/>
              </a:rPr>
              <a:t>karenanya</a:t>
            </a:r>
            <a:r>
              <a:rPr lang="en-US" sz="2400" dirty="0">
                <a:latin typeface="Calibri" panose="020F0502020204030204" pitchFamily="34" charset="0"/>
              </a:rPr>
              <a:t>, </a:t>
            </a:r>
            <a:r>
              <a:rPr lang="en-US" sz="2400" dirty="0" err="1" smtClean="0">
                <a:latin typeface="Calibri" panose="020F0502020204030204" pitchFamily="34" charset="0"/>
              </a:rPr>
              <a:t>masyarakat</a:t>
            </a:r>
            <a:r>
              <a:rPr lang="en-US" sz="2400" dirty="0" smtClean="0">
                <a:latin typeface="Calibri" panose="020F0502020204030204" pitchFamily="34" charset="0"/>
              </a:rPr>
              <a:t> </a:t>
            </a:r>
            <a:r>
              <a:rPr lang="en-US" sz="2400" dirty="0" err="1">
                <a:latin typeface="Calibri" panose="020F0502020204030204" pitchFamily="34" charset="0"/>
              </a:rPr>
              <a:t>itu</a:t>
            </a:r>
            <a:r>
              <a:rPr lang="en-US" sz="2400" dirty="0">
                <a:latin typeface="Calibri" panose="020F0502020204030204" pitchFamily="34" charset="0"/>
              </a:rPr>
              <a:t> </a:t>
            </a:r>
            <a:r>
              <a:rPr lang="en-US" sz="2400" dirty="0" err="1">
                <a:latin typeface="Calibri" panose="020F0502020204030204" pitchFamily="34" charset="0"/>
              </a:rPr>
              <a:t>terbagi</a:t>
            </a:r>
            <a:r>
              <a:rPr lang="en-US" sz="2400" dirty="0">
                <a:latin typeface="Calibri" panose="020F0502020204030204" pitchFamily="34" charset="0"/>
              </a:rPr>
              <a:t> </a:t>
            </a:r>
            <a:r>
              <a:rPr lang="en-US" sz="2400" dirty="0" err="1">
                <a:latin typeface="Calibri" panose="020F0502020204030204" pitchFamily="34" charset="0"/>
              </a:rPr>
              <a:t>atas</a:t>
            </a:r>
            <a:r>
              <a:rPr lang="en-US" sz="2400" dirty="0">
                <a:latin typeface="Calibri" panose="020F0502020204030204" pitchFamily="34" charset="0"/>
              </a:rPr>
              <a:t> </a:t>
            </a:r>
            <a:r>
              <a:rPr lang="en-US" sz="2400" dirty="0" err="1">
                <a:latin typeface="Calibri" panose="020F0502020204030204" pitchFamily="34" charset="0"/>
              </a:rPr>
              <a:t>dua</a:t>
            </a:r>
            <a:r>
              <a:rPr lang="en-US" sz="2400" dirty="0">
                <a:latin typeface="Calibri" panose="020F0502020204030204" pitchFamily="34" charset="0"/>
              </a:rPr>
              <a:t> </a:t>
            </a:r>
            <a:r>
              <a:rPr lang="en-US" sz="2400" dirty="0" err="1">
                <a:latin typeface="Calibri" panose="020F0502020204030204" pitchFamily="34" charset="0"/>
              </a:rPr>
              <a:t>kelas</a:t>
            </a:r>
            <a:r>
              <a:rPr lang="en-US" sz="2400" dirty="0">
                <a:latin typeface="Calibri" panose="020F0502020204030204" pitchFamily="34" charset="0"/>
              </a:rPr>
              <a:t>, </a:t>
            </a:r>
            <a:r>
              <a:rPr lang="en-US" sz="2400" dirty="0" err="1">
                <a:latin typeface="Calibri" panose="020F0502020204030204" pitchFamily="34" charset="0"/>
              </a:rPr>
              <a:t>yaitu</a:t>
            </a:r>
            <a:r>
              <a:rPr lang="en-US" sz="2400" dirty="0">
                <a:latin typeface="Calibri" panose="020F0502020204030204" pitchFamily="34" charset="0"/>
              </a:rPr>
              <a:t>: </a:t>
            </a:r>
            <a:r>
              <a:rPr lang="en-US" sz="2400" i="1" dirty="0" err="1">
                <a:latin typeface="Calibri" panose="020F0502020204030204" pitchFamily="34" charset="0"/>
              </a:rPr>
              <a:t>pertama</a:t>
            </a:r>
            <a:r>
              <a:rPr lang="en-US" sz="2400" dirty="0">
                <a:latin typeface="Calibri" panose="020F0502020204030204" pitchFamily="34" charset="0"/>
              </a:rPr>
              <a:t>, </a:t>
            </a:r>
            <a:r>
              <a:rPr lang="en-US" sz="2400" dirty="0" err="1">
                <a:latin typeface="Calibri" panose="020F0502020204030204" pitchFamily="34" charset="0"/>
              </a:rPr>
              <a:t>masyarakat</a:t>
            </a:r>
            <a:r>
              <a:rPr lang="en-US" sz="2400" dirty="0">
                <a:latin typeface="Calibri" panose="020F0502020204030204" pitchFamily="34" charset="0"/>
              </a:rPr>
              <a:t> yang </a:t>
            </a:r>
            <a:r>
              <a:rPr lang="en-US" sz="2400" dirty="0" err="1">
                <a:latin typeface="Calibri" panose="020F0502020204030204" pitchFamily="34" charset="0"/>
              </a:rPr>
              <a:t>berada</a:t>
            </a:r>
            <a:r>
              <a:rPr lang="en-US" sz="2400" dirty="0">
                <a:latin typeface="Calibri" panose="020F0502020204030204" pitchFamily="34" charset="0"/>
              </a:rPr>
              <a:t> </a:t>
            </a:r>
            <a:r>
              <a:rPr lang="en-US" sz="2400" dirty="0" err="1">
                <a:latin typeface="Calibri" panose="020F0502020204030204" pitchFamily="34" charset="0"/>
              </a:rPr>
              <a:t>pada</a:t>
            </a:r>
            <a:r>
              <a:rPr lang="en-US" sz="2400" dirty="0">
                <a:latin typeface="Calibri" panose="020F0502020204030204" pitchFamily="34" charset="0"/>
              </a:rPr>
              <a:t> </a:t>
            </a:r>
            <a:r>
              <a:rPr lang="en-US" sz="2400" dirty="0" err="1">
                <a:latin typeface="Calibri" panose="020F0502020204030204" pitchFamily="34" charset="0"/>
              </a:rPr>
              <a:t>lapisan</a:t>
            </a:r>
            <a:r>
              <a:rPr lang="en-US" sz="2400" dirty="0">
                <a:latin typeface="Calibri" panose="020F0502020204030204" pitchFamily="34" charset="0"/>
              </a:rPr>
              <a:t> </a:t>
            </a:r>
            <a:r>
              <a:rPr lang="en-US" sz="2400" dirty="0" err="1">
                <a:latin typeface="Calibri" panose="020F0502020204030204" pitchFamily="34" charset="0"/>
              </a:rPr>
              <a:t>atas</a:t>
            </a:r>
            <a:r>
              <a:rPr lang="en-US" sz="2400" dirty="0">
                <a:latin typeface="Calibri" panose="020F0502020204030204" pitchFamily="34" charset="0"/>
              </a:rPr>
              <a:t>, </a:t>
            </a:r>
            <a:r>
              <a:rPr lang="id-ID" sz="2400" dirty="0" smtClean="0">
                <a:latin typeface="Calibri" panose="020F0502020204030204" pitchFamily="34" charset="0"/>
              </a:rPr>
              <a:t>atau </a:t>
            </a:r>
            <a:r>
              <a:rPr lang="en-US" sz="2400" dirty="0" smtClean="0">
                <a:latin typeface="Calibri" panose="020F0502020204030204" pitchFamily="34" charset="0"/>
              </a:rPr>
              <a:t>elite</a:t>
            </a:r>
            <a:r>
              <a:rPr lang="en-US" sz="2400" dirty="0">
                <a:latin typeface="Calibri" panose="020F0502020204030204" pitchFamily="34" charset="0"/>
              </a:rPr>
              <a:t>, yang </a:t>
            </a:r>
            <a:r>
              <a:rPr lang="en-US" sz="2400" dirty="0" err="1">
                <a:latin typeface="Calibri" panose="020F0502020204030204" pitchFamily="34" charset="0"/>
              </a:rPr>
              <a:t>terbagi</a:t>
            </a:r>
            <a:r>
              <a:rPr lang="en-US" sz="2400" dirty="0">
                <a:latin typeface="Calibri" panose="020F0502020204030204" pitchFamily="34" charset="0"/>
              </a:rPr>
              <a:t> </a:t>
            </a:r>
            <a:r>
              <a:rPr lang="en-US" sz="2400" dirty="0" err="1">
                <a:latin typeface="Calibri" panose="020F0502020204030204" pitchFamily="34" charset="0"/>
              </a:rPr>
              <a:t>menjadi</a:t>
            </a:r>
            <a:r>
              <a:rPr lang="en-US" sz="2400" dirty="0">
                <a:latin typeface="Calibri" panose="020F0502020204030204" pitchFamily="34" charset="0"/>
              </a:rPr>
              <a:t> elite yang </a:t>
            </a:r>
            <a:r>
              <a:rPr lang="en-US" sz="2400" dirty="0" err="1">
                <a:latin typeface="Calibri" panose="020F0502020204030204" pitchFamily="34" charset="0"/>
              </a:rPr>
              <a:t>berada</a:t>
            </a:r>
            <a:r>
              <a:rPr lang="en-US" sz="2400" dirty="0">
                <a:latin typeface="Calibri" panose="020F0502020204030204" pitchFamily="34" charset="0"/>
              </a:rPr>
              <a:t> </a:t>
            </a:r>
            <a:r>
              <a:rPr lang="en-US" sz="2400" dirty="0" err="1">
                <a:latin typeface="Calibri" panose="020F0502020204030204" pitchFamily="34" charset="0"/>
              </a:rPr>
              <a:t>dalam</a:t>
            </a:r>
            <a:r>
              <a:rPr lang="en-US" sz="2400" dirty="0">
                <a:latin typeface="Calibri" panose="020F0502020204030204" pitchFamily="34" charset="0"/>
              </a:rPr>
              <a:t> </a:t>
            </a:r>
            <a:r>
              <a:rPr lang="en-US" sz="2400" dirty="0" err="1">
                <a:latin typeface="Calibri" panose="020F0502020204030204" pitchFamily="34" charset="0"/>
              </a:rPr>
              <a:t>pemerintahan</a:t>
            </a:r>
            <a:r>
              <a:rPr lang="en-US" sz="2400" dirty="0">
                <a:latin typeface="Calibri" panose="020F0502020204030204" pitchFamily="34" charset="0"/>
              </a:rPr>
              <a:t> (</a:t>
            </a:r>
            <a:r>
              <a:rPr lang="en-US" sz="2400" i="1" dirty="0">
                <a:latin typeface="Calibri" panose="020F0502020204030204" pitchFamily="34" charset="0"/>
              </a:rPr>
              <a:t>governing elite</a:t>
            </a:r>
            <a:r>
              <a:rPr lang="en-US" sz="2400" dirty="0">
                <a:latin typeface="Calibri" panose="020F0502020204030204" pitchFamily="34" charset="0"/>
              </a:rPr>
              <a:t>) </a:t>
            </a:r>
            <a:r>
              <a:rPr lang="en-US" sz="2400" dirty="0" err="1">
                <a:latin typeface="Calibri" panose="020F0502020204030204" pitchFamily="34" charset="0"/>
              </a:rPr>
              <a:t>dan</a:t>
            </a:r>
            <a:r>
              <a:rPr lang="en-US" sz="2400" dirty="0">
                <a:latin typeface="Calibri" panose="020F0502020204030204" pitchFamily="34" charset="0"/>
              </a:rPr>
              <a:t> elite yang </a:t>
            </a:r>
            <a:r>
              <a:rPr lang="en-US" sz="2400" dirty="0" err="1">
                <a:latin typeface="Calibri" panose="020F0502020204030204" pitchFamily="34" charset="0"/>
              </a:rPr>
              <a:t>tidak</a:t>
            </a:r>
            <a:r>
              <a:rPr lang="en-US" sz="2400" dirty="0">
                <a:latin typeface="Calibri" panose="020F0502020204030204" pitchFamily="34" charset="0"/>
              </a:rPr>
              <a:t> </a:t>
            </a:r>
            <a:r>
              <a:rPr lang="en-US" sz="2400" dirty="0" err="1">
                <a:latin typeface="Calibri" panose="020F0502020204030204" pitchFamily="34" charset="0"/>
              </a:rPr>
              <a:t>memerintah</a:t>
            </a:r>
            <a:r>
              <a:rPr lang="en-US" sz="2400" dirty="0">
                <a:latin typeface="Calibri" panose="020F0502020204030204" pitchFamily="34" charset="0"/>
              </a:rPr>
              <a:t> (</a:t>
            </a:r>
            <a:r>
              <a:rPr lang="en-US" sz="2400" i="1" dirty="0">
                <a:latin typeface="Calibri" panose="020F0502020204030204" pitchFamily="34" charset="0"/>
              </a:rPr>
              <a:t>non-governing elite</a:t>
            </a:r>
            <a:r>
              <a:rPr lang="en-US" sz="2400" dirty="0">
                <a:latin typeface="Calibri" panose="020F0502020204030204" pitchFamily="34" charset="0"/>
              </a:rPr>
              <a:t>). </a:t>
            </a:r>
            <a:r>
              <a:rPr lang="en-US" sz="2400" i="1" dirty="0" err="1">
                <a:latin typeface="Calibri" panose="020F0502020204030204" pitchFamily="34" charset="0"/>
              </a:rPr>
              <a:t>Kedua</a:t>
            </a:r>
            <a:r>
              <a:rPr lang="en-US" sz="2400" dirty="0">
                <a:latin typeface="Calibri" panose="020F0502020204030204" pitchFamily="34" charset="0"/>
              </a:rPr>
              <a:t>, </a:t>
            </a:r>
            <a:r>
              <a:rPr lang="en-US" sz="2400" dirty="0" err="1">
                <a:latin typeface="Calibri" panose="020F0502020204030204" pitchFamily="34" charset="0"/>
              </a:rPr>
              <a:t>adalah</a:t>
            </a:r>
            <a:r>
              <a:rPr lang="en-US" sz="2400" dirty="0">
                <a:latin typeface="Calibri" panose="020F0502020204030204" pitchFamily="34" charset="0"/>
              </a:rPr>
              <a:t> </a:t>
            </a:r>
            <a:r>
              <a:rPr lang="en-US" sz="2400" dirty="0" err="1">
                <a:latin typeface="Calibri" panose="020F0502020204030204" pitchFamily="34" charset="0"/>
              </a:rPr>
              <a:t>lapisan</a:t>
            </a:r>
            <a:r>
              <a:rPr lang="en-US" sz="2400" dirty="0">
                <a:latin typeface="Calibri" panose="020F0502020204030204" pitchFamily="34" charset="0"/>
              </a:rPr>
              <a:t> </a:t>
            </a:r>
            <a:r>
              <a:rPr lang="en-US" sz="2400" dirty="0" err="1">
                <a:latin typeface="Calibri" panose="020F0502020204030204" pitchFamily="34" charset="0"/>
              </a:rPr>
              <a:t>masyarakat</a:t>
            </a:r>
            <a:r>
              <a:rPr lang="en-US" sz="2400" dirty="0">
                <a:latin typeface="Calibri" panose="020F0502020204030204" pitchFamily="34" charset="0"/>
              </a:rPr>
              <a:t> </a:t>
            </a:r>
            <a:r>
              <a:rPr lang="en-US" sz="2400" dirty="0" err="1">
                <a:latin typeface="Calibri" panose="020F0502020204030204" pitchFamily="34" charset="0"/>
              </a:rPr>
              <a:t>biasa</a:t>
            </a:r>
            <a:r>
              <a:rPr lang="en-US" sz="2400" dirty="0">
                <a:latin typeface="Calibri" panose="020F0502020204030204" pitchFamily="34" charset="0"/>
              </a:rPr>
              <a:t> </a:t>
            </a:r>
            <a:r>
              <a:rPr lang="en-US" sz="2400" dirty="0" err="1" smtClean="0">
                <a:latin typeface="Calibri" panose="020F0502020204030204" pitchFamily="34" charset="0"/>
              </a:rPr>
              <a:t>yaitu</a:t>
            </a:r>
            <a:r>
              <a:rPr lang="en-US" sz="2400" dirty="0" smtClean="0">
                <a:latin typeface="Calibri" panose="020F0502020204030204" pitchFamily="34" charset="0"/>
              </a:rPr>
              <a:t> </a:t>
            </a:r>
            <a:r>
              <a:rPr lang="en-US" sz="2400" dirty="0" err="1">
                <a:latin typeface="Calibri" panose="020F0502020204030204" pitchFamily="34" charset="0"/>
              </a:rPr>
              <a:t>mereka</a:t>
            </a:r>
            <a:r>
              <a:rPr lang="en-US" sz="2400" dirty="0">
                <a:latin typeface="Calibri" panose="020F0502020204030204" pitchFamily="34" charset="0"/>
              </a:rPr>
              <a:t> yang </a:t>
            </a:r>
            <a:r>
              <a:rPr lang="en-US" sz="2400" dirty="0" err="1">
                <a:latin typeface="Calibri" panose="020F0502020204030204" pitchFamily="34" charset="0"/>
              </a:rPr>
              <a:t>tidak</a:t>
            </a:r>
            <a:r>
              <a:rPr lang="en-US" sz="2400" dirty="0">
                <a:latin typeface="Calibri" panose="020F0502020204030204" pitchFamily="34" charset="0"/>
              </a:rPr>
              <a:t> </a:t>
            </a:r>
            <a:r>
              <a:rPr lang="en-US" sz="2400" dirty="0" err="1">
                <a:latin typeface="Calibri" panose="020F0502020204030204" pitchFamily="34" charset="0"/>
              </a:rPr>
              <a:t>menyandang</a:t>
            </a:r>
            <a:r>
              <a:rPr lang="en-US" sz="2400" dirty="0">
                <a:latin typeface="Calibri" panose="020F0502020204030204" pitchFamily="34" charset="0"/>
              </a:rPr>
              <a:t> status </a:t>
            </a:r>
            <a:r>
              <a:rPr lang="en-US" sz="2400" dirty="0" smtClean="0">
                <a:latin typeface="Calibri" panose="020F0502020204030204" pitchFamily="34" charset="0"/>
              </a:rPr>
              <a:t>elite</a:t>
            </a:r>
            <a:r>
              <a:rPr lang="id-ID" sz="2400" dirty="0">
                <a:latin typeface="Calibri" panose="020F0502020204030204" pitchFamily="34" charset="0"/>
              </a:rPr>
              <a:t>.</a:t>
            </a:r>
            <a:endParaRPr lang="id-ID" sz="2400" dirty="0" smtClean="0">
              <a:latin typeface="Calibri" panose="020F0502020204030204" pitchFamily="34" charset="0"/>
            </a:endParaRPr>
          </a:p>
          <a:p>
            <a:pPr algn="just"/>
            <a:r>
              <a:rPr lang="en-US" sz="2400" dirty="0" smtClean="0">
                <a:latin typeface="Calibri" panose="020F0502020204030204" pitchFamily="34" charset="0"/>
              </a:rPr>
              <a:t>Pareto </a:t>
            </a:r>
            <a:r>
              <a:rPr lang="en-US" sz="2400" dirty="0" err="1" smtClean="0">
                <a:latin typeface="Calibri" panose="020F0502020204030204" pitchFamily="34" charset="0"/>
              </a:rPr>
              <a:t>lebih</a:t>
            </a:r>
            <a:r>
              <a:rPr lang="en-US" sz="2400" dirty="0" smtClean="0">
                <a:latin typeface="Calibri" panose="020F0502020204030204" pitchFamily="34" charset="0"/>
              </a:rPr>
              <a:t> </a:t>
            </a:r>
            <a:r>
              <a:rPr lang="en-US" sz="2400" dirty="0" err="1">
                <a:latin typeface="Calibri" panose="020F0502020204030204" pitchFamily="34" charset="0"/>
              </a:rPr>
              <a:t>memfokuskan</a:t>
            </a:r>
            <a:r>
              <a:rPr lang="en-US" sz="2400" dirty="0">
                <a:latin typeface="Calibri" panose="020F0502020204030204" pitchFamily="34" charset="0"/>
              </a:rPr>
              <a:t> </a:t>
            </a:r>
            <a:r>
              <a:rPr lang="en-US" sz="2400" dirty="0" err="1">
                <a:latin typeface="Calibri" panose="020F0502020204030204" pitchFamily="34" charset="0"/>
              </a:rPr>
              <a:t>pada</a:t>
            </a:r>
            <a:r>
              <a:rPr lang="en-US" sz="2400" dirty="0">
                <a:latin typeface="Calibri" panose="020F0502020204030204" pitchFamily="34" charset="0"/>
              </a:rPr>
              <a:t> elite </a:t>
            </a:r>
            <a:r>
              <a:rPr lang="en-US" sz="2400" dirty="0" err="1" smtClean="0">
                <a:latin typeface="Calibri" panose="020F0502020204030204" pitchFamily="34" charset="0"/>
              </a:rPr>
              <a:t>pemerintahan</a:t>
            </a:r>
            <a:r>
              <a:rPr lang="en-US" sz="2400" dirty="0" smtClean="0">
                <a:latin typeface="Calibri" panose="020F0502020204030204" pitchFamily="34" charset="0"/>
              </a:rPr>
              <a:t>. </a:t>
            </a:r>
            <a:r>
              <a:rPr lang="en-US" sz="2400" dirty="0" err="1">
                <a:latin typeface="Calibri" panose="020F0502020204030204" pitchFamily="34" charset="0"/>
              </a:rPr>
              <a:t>Karena</a:t>
            </a:r>
            <a:r>
              <a:rPr lang="en-US" sz="2400" dirty="0">
                <a:latin typeface="Calibri" panose="020F0502020204030204" pitchFamily="34" charset="0"/>
              </a:rPr>
              <a:t> </a:t>
            </a:r>
            <a:r>
              <a:rPr lang="en-US" sz="2400" dirty="0" smtClean="0">
                <a:latin typeface="Calibri" panose="020F0502020204030204" pitchFamily="34" charset="0"/>
              </a:rPr>
              <a:t>elite </a:t>
            </a:r>
            <a:r>
              <a:rPr lang="en-US" sz="2400" dirty="0">
                <a:latin typeface="Calibri" panose="020F0502020204030204" pitchFamily="34" charset="0"/>
              </a:rPr>
              <a:t>yang </a:t>
            </a:r>
            <a:r>
              <a:rPr lang="en-US" sz="2400" dirty="0" err="1">
                <a:latin typeface="Calibri" panose="020F0502020204030204" pitchFamily="34" charset="0"/>
              </a:rPr>
              <a:t>berada</a:t>
            </a:r>
            <a:r>
              <a:rPr lang="en-US" sz="2400" dirty="0">
                <a:latin typeface="Calibri" panose="020F0502020204030204" pitchFamily="34" charset="0"/>
              </a:rPr>
              <a:t> </a:t>
            </a:r>
            <a:r>
              <a:rPr lang="en-US" sz="2400" dirty="0" err="1">
                <a:latin typeface="Calibri" panose="020F0502020204030204" pitchFamily="34" charset="0"/>
              </a:rPr>
              <a:t>pada</a:t>
            </a:r>
            <a:r>
              <a:rPr lang="en-US" sz="2400" dirty="0">
                <a:latin typeface="Calibri" panose="020F0502020204030204" pitchFamily="34" charset="0"/>
              </a:rPr>
              <a:t> </a:t>
            </a:r>
            <a:r>
              <a:rPr lang="en-US" sz="2400" dirty="0" err="1">
                <a:latin typeface="Calibri" panose="020F0502020204030204" pitchFamily="34" charset="0"/>
              </a:rPr>
              <a:t>pemerintahan</a:t>
            </a:r>
            <a:r>
              <a:rPr lang="en-US" sz="2400" dirty="0">
                <a:latin typeface="Calibri" panose="020F0502020204030204" pitchFamily="34" charset="0"/>
              </a:rPr>
              <a:t> </a:t>
            </a:r>
            <a:r>
              <a:rPr lang="en-US" sz="2400" dirty="0" err="1">
                <a:latin typeface="Calibri" panose="020F0502020204030204" pitchFamily="34" charset="0"/>
              </a:rPr>
              <a:t>tersebut</a:t>
            </a:r>
            <a:r>
              <a:rPr lang="en-US" sz="2400" dirty="0">
                <a:latin typeface="Calibri" panose="020F0502020204030204" pitchFamily="34" charset="0"/>
              </a:rPr>
              <a:t> </a:t>
            </a:r>
            <a:r>
              <a:rPr lang="en-US" sz="2400" dirty="0" err="1">
                <a:latin typeface="Calibri" panose="020F0502020204030204" pitchFamily="34" charset="0"/>
              </a:rPr>
              <a:t>bisa</a:t>
            </a:r>
            <a:r>
              <a:rPr lang="en-US" sz="2400" dirty="0">
                <a:latin typeface="Calibri" panose="020F0502020204030204" pitchFamily="34" charset="0"/>
              </a:rPr>
              <a:t> </a:t>
            </a:r>
            <a:r>
              <a:rPr lang="en-US" sz="2400" dirty="0" err="1">
                <a:latin typeface="Calibri" panose="020F0502020204030204" pitchFamily="34" charset="0"/>
              </a:rPr>
              <a:t>menggabungkan</a:t>
            </a:r>
            <a:r>
              <a:rPr lang="en-US" sz="2400" dirty="0">
                <a:latin typeface="Calibri" panose="020F0502020204030204" pitchFamily="34" charset="0"/>
              </a:rPr>
              <a:t> </a:t>
            </a:r>
            <a:r>
              <a:rPr lang="en-US" sz="2400" dirty="0" err="1">
                <a:latin typeface="Calibri" panose="020F0502020204030204" pitchFamily="34" charset="0"/>
              </a:rPr>
              <a:t>kekuasaan</a:t>
            </a:r>
            <a:r>
              <a:rPr lang="en-US" sz="2400" dirty="0">
                <a:latin typeface="Calibri" panose="020F0502020204030204" pitchFamily="34" charset="0"/>
              </a:rPr>
              <a:t> </a:t>
            </a:r>
            <a:r>
              <a:rPr lang="en-US" sz="2400" dirty="0" err="1">
                <a:latin typeface="Calibri" panose="020F0502020204030204" pitchFamily="34" charset="0"/>
              </a:rPr>
              <a:t>dan</a:t>
            </a:r>
            <a:r>
              <a:rPr lang="en-US" sz="2400" dirty="0">
                <a:latin typeface="Calibri" panose="020F0502020204030204" pitchFamily="34" charset="0"/>
              </a:rPr>
              <a:t> </a:t>
            </a:r>
            <a:r>
              <a:rPr lang="en-US" sz="2400" dirty="0" err="1">
                <a:latin typeface="Calibri" panose="020F0502020204030204" pitchFamily="34" charset="0"/>
              </a:rPr>
              <a:t>kelicikan</a:t>
            </a:r>
            <a:r>
              <a:rPr lang="en-US" sz="2400" dirty="0">
                <a:latin typeface="Calibri" panose="020F0502020204030204" pitchFamily="34" charset="0"/>
              </a:rPr>
              <a:t>, </a:t>
            </a:r>
            <a:r>
              <a:rPr lang="en-US" sz="2400" dirty="0" err="1">
                <a:latin typeface="Calibri" panose="020F0502020204030204" pitchFamily="34" charset="0"/>
              </a:rPr>
              <a:t>dan</a:t>
            </a:r>
            <a:r>
              <a:rPr lang="en-US" sz="2400" dirty="0">
                <a:latin typeface="Calibri" panose="020F0502020204030204" pitchFamily="34" charset="0"/>
              </a:rPr>
              <a:t> </a:t>
            </a:r>
            <a:r>
              <a:rPr lang="en-US" sz="2400" dirty="0" err="1">
                <a:latin typeface="Calibri" panose="020F0502020204030204" pitchFamily="34" charset="0"/>
              </a:rPr>
              <a:t>dua</a:t>
            </a:r>
            <a:r>
              <a:rPr lang="en-US" sz="2400" dirty="0">
                <a:latin typeface="Calibri" panose="020F0502020204030204" pitchFamily="34" charset="0"/>
              </a:rPr>
              <a:t> </a:t>
            </a:r>
            <a:r>
              <a:rPr lang="en-US" sz="2400" dirty="0" err="1">
                <a:latin typeface="Calibri" panose="020F0502020204030204" pitchFamily="34" charset="0"/>
              </a:rPr>
              <a:t>hal</a:t>
            </a:r>
            <a:r>
              <a:rPr lang="en-US" sz="2400" dirty="0">
                <a:latin typeface="Calibri" panose="020F0502020204030204" pitchFamily="34" charset="0"/>
              </a:rPr>
              <a:t> </a:t>
            </a:r>
            <a:r>
              <a:rPr lang="en-US" sz="2400" dirty="0" err="1">
                <a:latin typeface="Calibri" panose="020F0502020204030204" pitchFamily="34" charset="0"/>
              </a:rPr>
              <a:t>ini</a:t>
            </a:r>
            <a:r>
              <a:rPr lang="en-US" sz="2400" dirty="0">
                <a:latin typeface="Calibri" panose="020F0502020204030204" pitchFamily="34" charset="0"/>
              </a:rPr>
              <a:t> yang </a:t>
            </a:r>
            <a:r>
              <a:rPr lang="en-US" sz="2400" dirty="0" err="1">
                <a:latin typeface="Calibri" panose="020F0502020204030204" pitchFamily="34" charset="0"/>
              </a:rPr>
              <a:t>menurut</a:t>
            </a:r>
            <a:r>
              <a:rPr lang="en-US" sz="2400" dirty="0">
                <a:latin typeface="Calibri" panose="020F0502020204030204" pitchFamily="34" charset="0"/>
              </a:rPr>
              <a:t> Pareto </a:t>
            </a:r>
            <a:r>
              <a:rPr lang="en-US" sz="2400" dirty="0" err="1">
                <a:latin typeface="Calibri" panose="020F0502020204030204" pitchFamily="34" charset="0"/>
              </a:rPr>
              <a:t>cukup</a:t>
            </a:r>
            <a:r>
              <a:rPr lang="en-US" sz="2400" dirty="0">
                <a:latin typeface="Calibri" panose="020F0502020204030204" pitchFamily="34" charset="0"/>
              </a:rPr>
              <a:t> </a:t>
            </a:r>
            <a:r>
              <a:rPr lang="en-US" sz="2400" dirty="0" err="1">
                <a:latin typeface="Calibri" panose="020F0502020204030204" pitchFamily="34" charset="0"/>
              </a:rPr>
              <a:t>penting</a:t>
            </a:r>
            <a:r>
              <a:rPr lang="en-US" sz="2400" dirty="0">
                <a:latin typeface="Calibri" panose="020F0502020204030204" pitchFamily="34" charset="0"/>
              </a:rPr>
              <a:t> </a:t>
            </a:r>
            <a:r>
              <a:rPr lang="en-US" sz="2400" dirty="0" err="1">
                <a:latin typeface="Calibri" panose="020F0502020204030204" pitchFamily="34" charset="0"/>
              </a:rPr>
              <a:t>dalam</a:t>
            </a:r>
            <a:r>
              <a:rPr lang="en-US" sz="2400" dirty="0">
                <a:latin typeface="Calibri" panose="020F0502020204030204" pitchFamily="34" charset="0"/>
              </a:rPr>
              <a:t> </a:t>
            </a:r>
            <a:r>
              <a:rPr lang="en-US" sz="2400" dirty="0" err="1">
                <a:latin typeface="Calibri" panose="020F0502020204030204" pitchFamily="34" charset="0"/>
              </a:rPr>
              <a:t>melihat</a:t>
            </a:r>
            <a:r>
              <a:rPr lang="en-US" sz="2400" dirty="0">
                <a:latin typeface="Calibri" panose="020F0502020204030204" pitchFamily="34" charset="0"/>
              </a:rPr>
              <a:t> elite (</a:t>
            </a:r>
            <a:r>
              <a:rPr lang="en-US" sz="2400" dirty="0" err="1">
                <a:latin typeface="Calibri" panose="020F0502020204030204" pitchFamily="34" charset="0"/>
              </a:rPr>
              <a:t>Varma</a:t>
            </a:r>
            <a:r>
              <a:rPr lang="en-US" sz="2400" dirty="0">
                <a:latin typeface="Calibri" panose="020F0502020204030204" pitchFamily="34" charset="0"/>
              </a:rPr>
              <a:t>, 2010: 200).</a:t>
            </a:r>
            <a:endParaRPr lang="id-ID" sz="2400" dirty="0">
              <a:latin typeface="Calibri" panose="020F0502020204030204" pitchFamily="34" charset="0"/>
            </a:endParaRPr>
          </a:p>
          <a:p>
            <a:pPr algn="just"/>
            <a:endParaRPr lang="id-ID" sz="2000" dirty="0" smtClean="0">
              <a:latin typeface="Calibri" panose="020F0502020204030204" pitchFamily="34" charset="0"/>
            </a:endParaRPr>
          </a:p>
          <a:p>
            <a:pPr algn="just"/>
            <a:endParaRPr lang="id-ID" sz="2000" dirty="0">
              <a:latin typeface="Calibri" panose="020F0502020204030204" pitchFamily="34" charset="0"/>
            </a:endParaRPr>
          </a:p>
        </p:txBody>
      </p:sp>
      <p:pic>
        <p:nvPicPr>
          <p:cNvPr id="4" name="Picture 3" descr="E:\anti tank\pareto.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588224" y="1556792"/>
            <a:ext cx="2297063" cy="26878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asil gambar untuk pareto governing elit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4430372"/>
            <a:ext cx="2555776" cy="19001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PARETO: GOVERNING ELITE</a:t>
            </a:r>
            <a:endParaRPr lang="id-ID" dirty="0"/>
          </a:p>
        </p:txBody>
      </p:sp>
      <p:sp>
        <p:nvSpPr>
          <p:cNvPr id="3" name="Content Placeholder 2"/>
          <p:cNvSpPr>
            <a:spLocks noGrp="1"/>
          </p:cNvSpPr>
          <p:nvPr>
            <p:ph sz="quarter" idx="1"/>
          </p:nvPr>
        </p:nvSpPr>
        <p:spPr>
          <a:xfrm>
            <a:off x="4644008" y="1628800"/>
            <a:ext cx="4392487" cy="4997152"/>
          </a:xfrm>
          <a:solidFill>
            <a:schemeClr val="accent6">
              <a:lumMod val="60000"/>
              <a:lumOff val="40000"/>
            </a:schemeClr>
          </a:solidFill>
        </p:spPr>
        <p:txBody>
          <a:bodyPr>
            <a:normAutofit fontScale="85000" lnSpcReduction="10000"/>
          </a:bodyPr>
          <a:lstStyle/>
          <a:p>
            <a:pPr algn="just"/>
            <a:r>
              <a:rPr lang="id-ID" sz="2200" dirty="0" smtClean="0">
                <a:latin typeface="Calibri" panose="020F0502020204030204" pitchFamily="34" charset="0"/>
              </a:rPr>
              <a:t>Sirkuslasi elit terjadi karena mengalami </a:t>
            </a:r>
            <a:r>
              <a:rPr lang="id-ID" sz="2200" dirty="0">
                <a:latin typeface="Calibri" panose="020F0502020204030204" pitchFamily="34" charset="0"/>
              </a:rPr>
              <a:t>pembusukan (political decay)  sehingga digantikan yang lain. Prosesnya melalui promosi (dari non elite menjadi elite) serta demotion (dari elite menjadi non elit). Dalam tubuh non elit ada yang disebut dengan counter elit yakni non elite yang secara terbuka meniatkan dirinya masuk dalam jaringan elit.</a:t>
            </a:r>
            <a:endParaRPr lang="id-ID" sz="2200" dirty="0">
              <a:latin typeface="Calibri" panose="020F0502020204030204" pitchFamily="34" charset="0"/>
            </a:endParaRPr>
          </a:p>
          <a:p>
            <a:pPr algn="just"/>
            <a:r>
              <a:rPr lang="id-ID" sz="2200" dirty="0">
                <a:latin typeface="Calibri" panose="020F0502020204030204" pitchFamily="34" charset="0"/>
              </a:rPr>
              <a:t>Pembusukan politik terjadi karena elit gagal mereproduksi diri mereka karena faktor biologis (tiadanya keturunan yang dapat mewarisi kekuasaan sebagai elit), karena faktor psikososial (kegagalan memindahkan keunggulan intelektual pada pewarisnya) dan faktor perubahan lingkungan (karena ide dan penemuan baru serta kekuatan baru)</a:t>
            </a:r>
            <a:r>
              <a:rPr lang="id-ID" sz="2000" dirty="0"/>
              <a:t>. </a:t>
            </a:r>
            <a:endParaRPr lang="id-ID" sz="2000" dirty="0"/>
          </a:p>
          <a:p>
            <a:pPr algn="just"/>
            <a:endParaRPr lang="id-ID" sz="2000" dirty="0">
              <a:latin typeface="Calibri" panose="020F0502020204030204" pitchFamily="34" charset="0"/>
            </a:endParaRPr>
          </a:p>
        </p:txBody>
      </p:sp>
      <p:sp>
        <p:nvSpPr>
          <p:cNvPr id="5" name="Rectangle 4"/>
          <p:cNvSpPr/>
          <p:nvPr/>
        </p:nvSpPr>
        <p:spPr>
          <a:xfrm>
            <a:off x="323528" y="1672146"/>
            <a:ext cx="4032448" cy="4925206"/>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d-ID" sz="2000" dirty="0" smtClean="0">
              <a:solidFill>
                <a:schemeClr val="bg2">
                  <a:lumMod val="10000"/>
                </a:schemeClr>
              </a:solidFill>
              <a:latin typeface="Calibri" panose="020F0502020204030204" pitchFamily="34" charset="0"/>
            </a:endParaRPr>
          </a:p>
          <a:p>
            <a:pPr algn="just"/>
            <a:r>
              <a:rPr lang="id-ID" sz="2000" dirty="0" smtClean="0">
                <a:solidFill>
                  <a:schemeClr val="bg2">
                    <a:lumMod val="10000"/>
                  </a:schemeClr>
                </a:solidFill>
                <a:latin typeface="Calibri" panose="020F0502020204030204" pitchFamily="34" charset="0"/>
              </a:rPr>
              <a:t>S</a:t>
            </a:r>
            <a:r>
              <a:rPr lang="en-US" sz="2000" dirty="0" err="1" smtClean="0">
                <a:solidFill>
                  <a:schemeClr val="bg2">
                    <a:lumMod val="10000"/>
                  </a:schemeClr>
                </a:solidFill>
                <a:latin typeface="Calibri" panose="020F0502020204030204" pitchFamily="34" charset="0"/>
              </a:rPr>
              <a:t>tudi</a:t>
            </a:r>
            <a:r>
              <a:rPr lang="en-US" sz="2000" dirty="0" smtClean="0">
                <a:solidFill>
                  <a:schemeClr val="bg2">
                    <a:lumMod val="10000"/>
                  </a:schemeClr>
                </a:solidFill>
                <a:latin typeface="Calibri" panose="020F0502020204030204" pitchFamily="34" charset="0"/>
              </a:rPr>
              <a:t> elite </a:t>
            </a:r>
            <a:r>
              <a:rPr lang="id-ID" sz="2000" dirty="0" smtClean="0">
                <a:solidFill>
                  <a:schemeClr val="bg2">
                    <a:lumMod val="10000"/>
                  </a:schemeClr>
                </a:solidFill>
                <a:latin typeface="Calibri" panose="020F0502020204030204" pitchFamily="34" charset="0"/>
              </a:rPr>
              <a:t>Pareto </a:t>
            </a:r>
            <a:r>
              <a:rPr lang="en-US" sz="2000" dirty="0" smtClean="0">
                <a:solidFill>
                  <a:schemeClr val="bg2">
                    <a:lumMod val="10000"/>
                  </a:schemeClr>
                </a:solidFill>
                <a:latin typeface="Calibri" panose="020F0502020204030204" pitchFamily="34" charset="0"/>
              </a:rPr>
              <a:t>yang </a:t>
            </a:r>
            <a:r>
              <a:rPr lang="id-ID" sz="2000" dirty="0" smtClean="0">
                <a:solidFill>
                  <a:schemeClr val="bg2">
                    <a:lumMod val="10000"/>
                  </a:schemeClr>
                </a:solidFill>
                <a:latin typeface="Calibri" panose="020F0502020204030204" pitchFamily="34" charset="0"/>
              </a:rPr>
              <a:t>fokus </a:t>
            </a:r>
            <a:r>
              <a:rPr lang="en-US" sz="2000" dirty="0" err="1" smtClean="0">
                <a:solidFill>
                  <a:schemeClr val="bg2">
                    <a:lumMod val="10000"/>
                  </a:schemeClr>
                </a:solidFill>
                <a:latin typeface="Calibri" panose="020F0502020204030204" pitchFamily="34" charset="0"/>
              </a:rPr>
              <a:t>pada</a:t>
            </a:r>
            <a:r>
              <a:rPr lang="en-US" sz="2000" dirty="0" smtClean="0">
                <a:solidFill>
                  <a:schemeClr val="bg2">
                    <a:lumMod val="10000"/>
                  </a:schemeClr>
                </a:solidFill>
                <a:latin typeface="Calibri" panose="020F0502020204030204" pitchFamily="34" charset="0"/>
              </a:rPr>
              <a:t> </a:t>
            </a:r>
            <a:r>
              <a:rPr lang="en-US" sz="2000" dirty="0">
                <a:solidFill>
                  <a:schemeClr val="bg2">
                    <a:lumMod val="10000"/>
                  </a:schemeClr>
                </a:solidFill>
                <a:latin typeface="Calibri" panose="020F0502020204030204" pitchFamily="34" charset="0"/>
              </a:rPr>
              <a:t>elite </a:t>
            </a:r>
            <a:r>
              <a:rPr lang="en-US" sz="2000" dirty="0" err="1" smtClean="0">
                <a:solidFill>
                  <a:schemeClr val="bg2">
                    <a:lumMod val="10000"/>
                  </a:schemeClr>
                </a:solidFill>
                <a:latin typeface="Calibri" panose="020F0502020204030204" pitchFamily="34" charset="0"/>
              </a:rPr>
              <a:t>politik</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menunjukkan</a:t>
            </a:r>
            <a:r>
              <a:rPr lang="en-US" sz="2000" dirty="0">
                <a:solidFill>
                  <a:schemeClr val="bg2">
                    <a:lumMod val="10000"/>
                  </a:schemeClr>
                </a:solidFill>
                <a:latin typeface="Calibri" panose="020F0502020204030204" pitchFamily="34" charset="0"/>
              </a:rPr>
              <a:t> </a:t>
            </a:r>
            <a:r>
              <a:rPr lang="en-US" sz="2000" dirty="0" err="1" smtClean="0">
                <a:solidFill>
                  <a:schemeClr val="bg2">
                    <a:lumMod val="10000"/>
                  </a:schemeClr>
                </a:solidFill>
                <a:latin typeface="Calibri" panose="020F0502020204030204" pitchFamily="34" charset="0"/>
              </a:rPr>
              <a:t>penolakannya</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terhadap</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Marxisme</a:t>
            </a:r>
            <a:r>
              <a:rPr lang="en-US" sz="2000" dirty="0">
                <a:solidFill>
                  <a:schemeClr val="bg2">
                    <a:lumMod val="10000"/>
                  </a:schemeClr>
                </a:solidFill>
                <a:latin typeface="Calibri" panose="020F0502020204030204" pitchFamily="34" charset="0"/>
              </a:rPr>
              <a:t> yang </a:t>
            </a:r>
            <a:r>
              <a:rPr lang="en-US" sz="2000" dirty="0" err="1">
                <a:solidFill>
                  <a:schemeClr val="bg2">
                    <a:lumMod val="10000"/>
                  </a:schemeClr>
                </a:solidFill>
                <a:latin typeface="Calibri" panose="020F0502020204030204" pitchFamily="34" charset="0"/>
              </a:rPr>
              <a:t>ekonomis</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dan</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liberalisme</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politik</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Penolakan</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terhadap</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konsepsi</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Marxis</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adalah</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terkait</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dengan</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konsepsi</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negara</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sebagai</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alat</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bagi</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kelompok</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penguasa</a:t>
            </a:r>
            <a:r>
              <a:rPr lang="en-US" sz="2000" dirty="0">
                <a:solidFill>
                  <a:schemeClr val="bg2">
                    <a:lumMod val="10000"/>
                  </a:schemeClr>
                </a:solidFill>
                <a:latin typeface="Calibri" panose="020F0502020204030204" pitchFamily="34" charset="0"/>
              </a:rPr>
              <a:t> (</a:t>
            </a:r>
            <a:r>
              <a:rPr lang="en-US" sz="2000" i="1" dirty="0">
                <a:solidFill>
                  <a:schemeClr val="bg2">
                    <a:lumMod val="10000"/>
                  </a:schemeClr>
                </a:solidFill>
                <a:latin typeface="Calibri" panose="020F0502020204030204" pitchFamily="34" charset="0"/>
              </a:rPr>
              <a:t>the ruling class</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dan</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gagasan</a:t>
            </a:r>
            <a:r>
              <a:rPr lang="en-US" sz="2000" dirty="0">
                <a:solidFill>
                  <a:schemeClr val="bg2">
                    <a:lumMod val="10000"/>
                  </a:schemeClr>
                </a:solidFill>
                <a:latin typeface="Calibri" panose="020F0502020204030204" pitchFamily="34" charset="0"/>
              </a:rPr>
              <a:t> </a:t>
            </a:r>
            <a:r>
              <a:rPr lang="en-US" sz="2000" dirty="0" err="1" smtClean="0">
                <a:solidFill>
                  <a:schemeClr val="bg2">
                    <a:lumMod val="10000"/>
                  </a:schemeClr>
                </a:solidFill>
                <a:latin typeface="Calibri" panose="020F0502020204030204" pitchFamily="34" charset="0"/>
              </a:rPr>
              <a:t>konflik</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kelas</a:t>
            </a:r>
            <a:r>
              <a:rPr lang="en-US" sz="2000" dirty="0">
                <a:solidFill>
                  <a:schemeClr val="bg2">
                    <a:lumMod val="10000"/>
                  </a:schemeClr>
                </a:solidFill>
                <a:latin typeface="Calibri" panose="020F0502020204030204" pitchFamily="34" charset="0"/>
              </a:rPr>
              <a:t>. </a:t>
            </a:r>
            <a:r>
              <a:rPr lang="id-ID" sz="2000" dirty="0" smtClean="0">
                <a:solidFill>
                  <a:schemeClr val="bg2">
                    <a:lumMod val="10000"/>
                  </a:schemeClr>
                </a:solidFill>
                <a:latin typeface="Calibri" panose="020F0502020204030204" pitchFamily="34" charset="0"/>
              </a:rPr>
              <a:t>Gagasan </a:t>
            </a:r>
            <a:r>
              <a:rPr lang="en-US" sz="2000" dirty="0" smtClean="0">
                <a:solidFill>
                  <a:schemeClr val="bg2">
                    <a:lumMod val="10000"/>
                  </a:schemeClr>
                </a:solidFill>
                <a:latin typeface="Calibri" panose="020F0502020204030204" pitchFamily="34" charset="0"/>
              </a:rPr>
              <a:t>Pareto </a:t>
            </a:r>
            <a:r>
              <a:rPr lang="en-US" sz="2000" dirty="0" err="1">
                <a:solidFill>
                  <a:schemeClr val="bg2">
                    <a:lumMod val="10000"/>
                  </a:schemeClr>
                </a:solidFill>
                <a:latin typeface="Calibri" panose="020F0502020204030204" pitchFamily="34" charset="0"/>
              </a:rPr>
              <a:t>bertentangan</a:t>
            </a:r>
            <a:r>
              <a:rPr lang="en-US" sz="2000" dirty="0">
                <a:solidFill>
                  <a:schemeClr val="bg2">
                    <a:lumMod val="10000"/>
                  </a:schemeClr>
                </a:solidFill>
                <a:latin typeface="Calibri" panose="020F0502020204030204" pitchFamily="34" charset="0"/>
              </a:rPr>
              <a:t> </a:t>
            </a:r>
            <a:r>
              <a:rPr lang="id-ID" sz="2000" dirty="0" smtClean="0">
                <a:solidFill>
                  <a:schemeClr val="bg2">
                    <a:lumMod val="10000"/>
                  </a:schemeClr>
                </a:solidFill>
                <a:latin typeface="Calibri" panose="020F0502020204030204" pitchFamily="34" charset="0"/>
              </a:rPr>
              <a:t>pula dengan </a:t>
            </a:r>
            <a:r>
              <a:rPr lang="en-US" sz="2000" dirty="0" err="1" smtClean="0">
                <a:solidFill>
                  <a:schemeClr val="bg2">
                    <a:lumMod val="10000"/>
                  </a:schemeClr>
                </a:solidFill>
                <a:latin typeface="Calibri" panose="020F0502020204030204" pitchFamily="34" charset="0"/>
              </a:rPr>
              <a:t>klaim</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liberalisme</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politik</a:t>
            </a:r>
            <a:r>
              <a:rPr lang="en-US" sz="2000" dirty="0">
                <a:solidFill>
                  <a:schemeClr val="bg2">
                    <a:lumMod val="10000"/>
                  </a:schemeClr>
                </a:solidFill>
                <a:latin typeface="Calibri" panose="020F0502020204030204" pitchFamily="34" charset="0"/>
              </a:rPr>
              <a:t>, </a:t>
            </a:r>
            <a:r>
              <a:rPr lang="en-US" sz="2000" dirty="0" err="1" smtClean="0">
                <a:solidFill>
                  <a:schemeClr val="bg2">
                    <a:lumMod val="10000"/>
                  </a:schemeClr>
                </a:solidFill>
                <a:latin typeface="Calibri" panose="020F0502020204030204" pitchFamily="34" charset="0"/>
              </a:rPr>
              <a:t>kelompok</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pluralis</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bahwa</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negara</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adalah</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sebagai</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institusi</a:t>
            </a:r>
            <a:r>
              <a:rPr lang="en-US" sz="2000" dirty="0">
                <a:solidFill>
                  <a:schemeClr val="bg2">
                    <a:lumMod val="10000"/>
                  </a:schemeClr>
                </a:solidFill>
                <a:latin typeface="Calibri" panose="020F0502020204030204" pitchFamily="34" charset="0"/>
              </a:rPr>
              <a:t> yang </a:t>
            </a:r>
            <a:r>
              <a:rPr lang="en-US" sz="2000" dirty="0" err="1">
                <a:solidFill>
                  <a:schemeClr val="bg2">
                    <a:lumMod val="10000"/>
                  </a:schemeClr>
                </a:solidFill>
                <a:latin typeface="Calibri" panose="020F0502020204030204" pitchFamily="34" charset="0"/>
              </a:rPr>
              <a:t>bertindak</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sebagai</a:t>
            </a:r>
            <a:r>
              <a:rPr lang="en-US" sz="2000" dirty="0">
                <a:solidFill>
                  <a:schemeClr val="bg2">
                    <a:lumMod val="10000"/>
                  </a:schemeClr>
                </a:solidFill>
                <a:latin typeface="Calibri" panose="020F0502020204030204" pitchFamily="34" charset="0"/>
              </a:rPr>
              <a:t> </a:t>
            </a:r>
            <a:r>
              <a:rPr lang="id-ID" sz="2000" dirty="0" smtClean="0">
                <a:solidFill>
                  <a:schemeClr val="bg2">
                    <a:lumMod val="10000"/>
                  </a:schemeClr>
                </a:solidFill>
                <a:latin typeface="Calibri" panose="020F0502020204030204" pitchFamily="34" charset="0"/>
              </a:rPr>
              <a:t>panitia </a:t>
            </a:r>
            <a:r>
              <a:rPr lang="en-US" sz="2000" dirty="0" err="1" smtClean="0">
                <a:solidFill>
                  <a:schemeClr val="bg2">
                    <a:lumMod val="10000"/>
                  </a:schemeClr>
                </a:solidFill>
                <a:latin typeface="Calibri" panose="020F0502020204030204" pitchFamily="34" charset="0"/>
              </a:rPr>
              <a:t>kepentingan</a:t>
            </a:r>
            <a:r>
              <a:rPr lang="en-US" sz="2000" dirty="0" smtClean="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nasional</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dalam</a:t>
            </a:r>
            <a:r>
              <a:rPr lang="en-US" sz="2000" dirty="0">
                <a:solidFill>
                  <a:schemeClr val="bg2">
                    <a:lumMod val="10000"/>
                  </a:schemeClr>
                </a:solidFill>
                <a:latin typeface="Calibri" panose="020F0502020204030204" pitchFamily="34" charset="0"/>
              </a:rPr>
              <a:t> </a:t>
            </a:r>
            <a:r>
              <a:rPr lang="en-US" sz="2000" dirty="0" err="1">
                <a:solidFill>
                  <a:schemeClr val="bg2">
                    <a:lumMod val="10000"/>
                  </a:schemeClr>
                </a:solidFill>
                <a:latin typeface="Calibri" panose="020F0502020204030204" pitchFamily="34" charset="0"/>
              </a:rPr>
              <a:t>masyarakat</a:t>
            </a:r>
            <a:r>
              <a:rPr lang="en-US" sz="2000" dirty="0">
                <a:solidFill>
                  <a:schemeClr val="bg2">
                    <a:lumMod val="10000"/>
                  </a:schemeClr>
                </a:solidFill>
                <a:latin typeface="Calibri" panose="020F0502020204030204" pitchFamily="34" charset="0"/>
              </a:rPr>
              <a:t> yang plural (Evan, 2006).</a:t>
            </a:r>
            <a:endParaRPr lang="id-ID" sz="2000" dirty="0">
              <a:solidFill>
                <a:schemeClr val="bg2">
                  <a:lumMod val="10000"/>
                </a:schemeClr>
              </a:solidFill>
              <a:latin typeface="Calibri" panose="020F0502020204030204" pitchFamily="34" charset="0"/>
            </a:endParaRPr>
          </a:p>
          <a:p>
            <a:pPr algn="ct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PREMIS KUNCI PENDEKATAN ELIT</a:t>
            </a:r>
            <a:endParaRPr lang="id-ID" dirty="0"/>
          </a:p>
        </p:txBody>
      </p:sp>
      <p:sp>
        <p:nvSpPr>
          <p:cNvPr id="3" name="Content Placeholder 2"/>
          <p:cNvSpPr>
            <a:spLocks noGrp="1"/>
          </p:cNvSpPr>
          <p:nvPr>
            <p:ph sz="quarter" idx="1"/>
          </p:nvPr>
        </p:nvSpPr>
        <p:spPr/>
        <p:txBody>
          <a:bodyPr/>
          <a:lstStyle/>
          <a:p>
            <a:endParaRPr lang="id-ID" dirty="0"/>
          </a:p>
        </p:txBody>
      </p:sp>
      <p:sp>
        <p:nvSpPr>
          <p:cNvPr id="4" name="Rectangle 3"/>
          <p:cNvSpPr/>
          <p:nvPr/>
        </p:nvSpPr>
        <p:spPr>
          <a:xfrm>
            <a:off x="323528" y="1556792"/>
            <a:ext cx="8568952" cy="2592288"/>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d-ID" dirty="0" smtClean="0">
                <a:latin typeface="Calibri" panose="020F0502020204030204" pitchFamily="34" charset="0"/>
              </a:rPr>
              <a:t>P</a:t>
            </a:r>
            <a:r>
              <a:rPr lang="en-US" dirty="0" err="1" smtClean="0">
                <a:latin typeface="Calibri" panose="020F0502020204030204" pitchFamily="34" charset="0"/>
              </a:rPr>
              <a:t>endekatan</a:t>
            </a:r>
            <a:r>
              <a:rPr lang="en-US" dirty="0" smtClean="0">
                <a:latin typeface="Calibri" panose="020F0502020204030204" pitchFamily="34" charset="0"/>
              </a:rPr>
              <a:t> </a:t>
            </a:r>
            <a:r>
              <a:rPr lang="id-ID" dirty="0" smtClean="0">
                <a:latin typeface="Calibri" panose="020F0502020204030204" pitchFamily="34" charset="0"/>
              </a:rPr>
              <a:t>Elit </a:t>
            </a:r>
            <a:r>
              <a:rPr lang="en-US" dirty="0" err="1" smtClean="0">
                <a:latin typeface="Calibri" panose="020F0502020204030204" pitchFamily="34" charset="0"/>
              </a:rPr>
              <a:t>menantang</a:t>
            </a:r>
            <a:r>
              <a:rPr lang="en-US" dirty="0" smtClean="0">
                <a:latin typeface="Calibri" panose="020F0502020204030204" pitchFamily="34" charset="0"/>
              </a:rPr>
              <a:t> </a:t>
            </a:r>
            <a:r>
              <a:rPr lang="en-US" dirty="0" err="1" smtClean="0">
                <a:latin typeface="Calibri" panose="020F0502020204030204" pitchFamily="34" charset="0"/>
              </a:rPr>
              <a:t>premis</a:t>
            </a:r>
            <a:r>
              <a:rPr lang="id-ID" dirty="0" smtClean="0">
                <a:latin typeface="Calibri" panose="020F0502020204030204" pitchFamily="34" charset="0"/>
              </a:rPr>
              <a:t> </a:t>
            </a:r>
            <a:r>
              <a:rPr lang="en-US" dirty="0" err="1" smtClean="0">
                <a:latin typeface="Calibri" panose="020F0502020204030204" pitchFamily="34" charset="0"/>
              </a:rPr>
              <a:t>asumsi</a:t>
            </a:r>
            <a:r>
              <a:rPr lang="en-US" dirty="0" smtClean="0">
                <a:latin typeface="Calibri" panose="020F0502020204030204" pitchFamily="34" charset="0"/>
              </a:rPr>
              <a:t> </a:t>
            </a:r>
            <a:r>
              <a:rPr lang="en-US" dirty="0">
                <a:latin typeface="Calibri" panose="020F0502020204030204" pitchFamily="34" charset="0"/>
              </a:rPr>
              <a:t>liberal </a:t>
            </a:r>
            <a:r>
              <a:rPr lang="en-US" dirty="0" err="1" smtClean="0">
                <a:latin typeface="Calibri" panose="020F0502020204030204" pitchFamily="34" charset="0"/>
              </a:rPr>
              <a:t>tentang</a:t>
            </a:r>
            <a:r>
              <a:rPr lang="en-US" dirty="0" smtClean="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 </a:t>
            </a:r>
            <a:r>
              <a:rPr lang="en-US" dirty="0" err="1">
                <a:latin typeface="Calibri" panose="020F0502020204030204" pitchFamily="34" charset="0"/>
              </a:rPr>
              <a:t>organisasi</a:t>
            </a:r>
            <a:r>
              <a:rPr lang="en-US" dirty="0">
                <a:latin typeface="Calibri" panose="020F0502020204030204" pitchFamily="34" charset="0"/>
              </a:rPr>
              <a:t> </a:t>
            </a:r>
            <a:r>
              <a:rPr lang="en-US" dirty="0" err="1">
                <a:latin typeface="Calibri" panose="020F0502020204030204" pitchFamily="34" charset="0"/>
              </a:rPr>
              <a:t>pemerintahan</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hubungan</a:t>
            </a:r>
            <a:r>
              <a:rPr lang="en-US" dirty="0">
                <a:latin typeface="Calibri" panose="020F0502020204030204" pitchFamily="34" charset="0"/>
              </a:rPr>
              <a:t> </a:t>
            </a:r>
            <a:r>
              <a:rPr lang="en-US" dirty="0" err="1">
                <a:latin typeface="Calibri" panose="020F0502020204030204" pitchFamily="34" charset="0"/>
              </a:rPr>
              <a:t>antara</a:t>
            </a:r>
            <a:r>
              <a:rPr lang="en-US" dirty="0">
                <a:latin typeface="Calibri" panose="020F0502020204030204" pitchFamily="34" charset="0"/>
              </a:rPr>
              <a:t> </a:t>
            </a:r>
            <a:r>
              <a:rPr lang="en-US" dirty="0" err="1">
                <a:latin typeface="Calibri" panose="020F0502020204030204" pitchFamily="34" charset="0"/>
              </a:rPr>
              <a:t>negara</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masyarakat</a:t>
            </a:r>
            <a:r>
              <a:rPr lang="en-US" dirty="0">
                <a:latin typeface="Calibri" panose="020F0502020204030204" pitchFamily="34" charset="0"/>
              </a:rPr>
              <a:t> </a:t>
            </a:r>
            <a:r>
              <a:rPr lang="en-US" dirty="0" err="1" smtClean="0">
                <a:latin typeface="Calibri" panose="020F0502020204030204" pitchFamily="34" charset="0"/>
              </a:rPr>
              <a:t>sipil</a:t>
            </a:r>
            <a:r>
              <a:rPr lang="id-ID" dirty="0" smtClean="0">
                <a:latin typeface="Calibri" panose="020F0502020204030204" pitchFamily="34" charset="0"/>
              </a:rPr>
              <a:t> yang menilai</a:t>
            </a:r>
            <a:r>
              <a:rPr lang="en-US" dirty="0" smtClean="0">
                <a:latin typeface="Calibri" panose="020F0502020204030204" pitchFamily="34" charset="0"/>
              </a:rPr>
              <a:t> </a:t>
            </a:r>
            <a:r>
              <a:rPr lang="en-US" dirty="0" err="1" smtClean="0">
                <a:latin typeface="Calibri" panose="020F0502020204030204" pitchFamily="34" charset="0"/>
              </a:rPr>
              <a:t>sifat</a:t>
            </a:r>
            <a:r>
              <a:rPr lang="en-US" dirty="0" smtClean="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a:t>
            </a:r>
            <a:r>
              <a:rPr lang="en-US" dirty="0" err="1">
                <a:latin typeface="Calibri" panose="020F0502020204030204" pitchFamily="34" charset="0"/>
              </a:rPr>
              <a:t>masyarakat</a:t>
            </a:r>
            <a:r>
              <a:rPr lang="en-US" dirty="0">
                <a:latin typeface="Calibri" panose="020F0502020204030204" pitchFamily="34" charset="0"/>
              </a:rPr>
              <a:t> </a:t>
            </a:r>
            <a:r>
              <a:rPr lang="id-ID" dirty="0" smtClean="0">
                <a:latin typeface="Calibri" panose="020F0502020204030204" pitchFamily="34" charset="0"/>
              </a:rPr>
              <a:t>ap</a:t>
            </a:r>
            <a:r>
              <a:rPr lang="en-US" dirty="0" err="1" smtClean="0">
                <a:latin typeface="Calibri" panose="020F0502020204030204" pitchFamily="34" charset="0"/>
              </a:rPr>
              <a:t>apun</a:t>
            </a:r>
            <a:r>
              <a:rPr lang="en-US" dirty="0" smtClean="0">
                <a:latin typeface="Calibri" panose="020F0502020204030204" pitchFamily="34" charset="0"/>
              </a:rPr>
              <a:t> </a:t>
            </a:r>
            <a:r>
              <a:rPr lang="en-US" dirty="0" err="1" smtClean="0">
                <a:latin typeface="Calibri" panose="020F0502020204030204" pitchFamily="34" charset="0"/>
              </a:rPr>
              <a:t>ditentukan</a:t>
            </a:r>
            <a:r>
              <a:rPr lang="en-US" dirty="0" smtClean="0">
                <a:latin typeface="Calibri" panose="020F0502020204030204" pitchFamily="34" charset="0"/>
              </a:rPr>
              <a:t> </a:t>
            </a:r>
            <a:r>
              <a:rPr lang="en-US" dirty="0" err="1">
                <a:latin typeface="Calibri" panose="020F0502020204030204" pitchFamily="34" charset="0"/>
              </a:rPr>
              <a:t>oleh</a:t>
            </a:r>
            <a:r>
              <a:rPr lang="en-US" dirty="0">
                <a:latin typeface="Calibri" panose="020F0502020204030204" pitchFamily="34" charset="0"/>
              </a:rPr>
              <a:t> </a:t>
            </a:r>
            <a:r>
              <a:rPr lang="en-US" dirty="0" err="1">
                <a:latin typeface="Calibri" panose="020F0502020204030204" pitchFamily="34" charset="0"/>
              </a:rPr>
              <a:t>sifat</a:t>
            </a:r>
            <a:r>
              <a:rPr lang="en-US" dirty="0">
                <a:latin typeface="Calibri" panose="020F0502020204030204" pitchFamily="34" charset="0"/>
              </a:rPr>
              <a:t> </a:t>
            </a:r>
            <a:r>
              <a:rPr lang="en-US" dirty="0" err="1">
                <a:latin typeface="Calibri" panose="020F0502020204030204" pitchFamily="34" charset="0"/>
              </a:rPr>
              <a:t>dasar</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elite-</a:t>
            </a:r>
            <a:r>
              <a:rPr lang="en-US" dirty="0" err="1">
                <a:latin typeface="Calibri" panose="020F0502020204030204" pitchFamily="34" charset="0"/>
              </a:rPr>
              <a:t>nya</a:t>
            </a:r>
            <a:r>
              <a:rPr lang="en-US" dirty="0">
                <a:latin typeface="Calibri" panose="020F0502020204030204" pitchFamily="34" charset="0"/>
              </a:rPr>
              <a:t> (</a:t>
            </a:r>
            <a:r>
              <a:rPr lang="en-US" i="1" dirty="0">
                <a:latin typeface="Calibri" panose="020F0502020204030204" pitchFamily="34" charset="0"/>
              </a:rPr>
              <a:t>the nature of its elite</a:t>
            </a:r>
            <a:r>
              <a:rPr lang="en-US" dirty="0">
                <a:latin typeface="Calibri" panose="020F0502020204030204" pitchFamily="34" charset="0"/>
              </a:rPr>
              <a:t>). </a:t>
            </a:r>
            <a:r>
              <a:rPr lang="id-ID" dirty="0">
                <a:latin typeface="Calibri" panose="020F0502020204030204" pitchFamily="34" charset="0"/>
              </a:rPr>
              <a:t>S</a:t>
            </a:r>
            <a:r>
              <a:rPr lang="en-US" dirty="0" err="1" smtClean="0">
                <a:latin typeface="Calibri" panose="020F0502020204030204" pitchFamily="34" charset="0"/>
              </a:rPr>
              <a:t>etidaknya</a:t>
            </a:r>
            <a:r>
              <a:rPr lang="en-US" dirty="0" smtClean="0">
                <a:latin typeface="Calibri" panose="020F0502020204030204" pitchFamily="34" charset="0"/>
              </a:rPr>
              <a:t> </a:t>
            </a:r>
            <a:r>
              <a:rPr lang="en-US" dirty="0" err="1">
                <a:latin typeface="Calibri" panose="020F0502020204030204" pitchFamily="34" charset="0"/>
              </a:rPr>
              <a:t>terdapat</a:t>
            </a:r>
            <a:r>
              <a:rPr lang="en-US" dirty="0">
                <a:latin typeface="Calibri" panose="020F0502020204030204" pitchFamily="34" charset="0"/>
              </a:rPr>
              <a:t> </a:t>
            </a:r>
            <a:r>
              <a:rPr lang="id-ID" dirty="0" smtClean="0">
                <a:latin typeface="Calibri" panose="020F0502020204030204" pitchFamily="34" charset="0"/>
              </a:rPr>
              <a:t>4 </a:t>
            </a:r>
            <a:r>
              <a:rPr lang="en-US" dirty="0" err="1" smtClean="0">
                <a:latin typeface="Calibri" panose="020F0502020204030204" pitchFamily="34" charset="0"/>
              </a:rPr>
              <a:t>proposisi</a:t>
            </a:r>
            <a:r>
              <a:rPr lang="en-US" dirty="0" smtClean="0">
                <a:latin typeface="Calibri" panose="020F0502020204030204" pitchFamily="34" charset="0"/>
              </a:rPr>
              <a:t> </a:t>
            </a:r>
            <a:r>
              <a:rPr lang="en-US" dirty="0" err="1">
                <a:latin typeface="Calibri" panose="020F0502020204030204" pitchFamily="34" charset="0"/>
              </a:rPr>
              <a:t>kunci</a:t>
            </a:r>
            <a:r>
              <a:rPr lang="en-US" dirty="0">
                <a:latin typeface="Calibri" panose="020F0502020204030204" pitchFamily="34" charset="0"/>
              </a:rPr>
              <a:t> </a:t>
            </a:r>
            <a:r>
              <a:rPr lang="en-US" dirty="0" err="1" smtClean="0">
                <a:latin typeface="Calibri" panose="020F0502020204030204" pitchFamily="34" charset="0"/>
              </a:rPr>
              <a:t>perspektif</a:t>
            </a:r>
            <a:r>
              <a:rPr lang="en-US" dirty="0" smtClean="0">
                <a:latin typeface="Calibri" panose="020F0502020204030204" pitchFamily="34" charset="0"/>
              </a:rPr>
              <a:t> </a:t>
            </a:r>
            <a:r>
              <a:rPr lang="en-US" dirty="0" err="1">
                <a:latin typeface="Calibri" panose="020F0502020204030204" pitchFamily="34" charset="0"/>
              </a:rPr>
              <a:t>elitis</a:t>
            </a:r>
            <a:r>
              <a:rPr lang="en-US" dirty="0">
                <a:latin typeface="Calibri" panose="020F0502020204030204" pitchFamily="34" charset="0"/>
              </a:rPr>
              <a:t> </a:t>
            </a:r>
            <a:r>
              <a:rPr lang="en-US" dirty="0" err="1">
                <a:latin typeface="Calibri" panose="020F0502020204030204" pitchFamily="34" charset="0"/>
              </a:rPr>
              <a:t>klasik</a:t>
            </a:r>
            <a:r>
              <a:rPr lang="en-US" dirty="0">
                <a:latin typeface="Calibri" panose="020F0502020204030204" pitchFamily="34" charset="0"/>
              </a:rPr>
              <a:t> </a:t>
            </a:r>
            <a:r>
              <a:rPr lang="en-US" dirty="0" err="1">
                <a:latin typeface="Calibri" panose="020F0502020204030204" pitchFamily="34" charset="0"/>
              </a:rPr>
              <a:t>terhadap</a:t>
            </a:r>
            <a:r>
              <a:rPr lang="en-US" dirty="0">
                <a:latin typeface="Calibri" panose="020F0502020204030204" pitchFamily="34" charset="0"/>
              </a:rPr>
              <a:t> </a:t>
            </a:r>
            <a:r>
              <a:rPr lang="en-US" dirty="0" err="1">
                <a:latin typeface="Calibri" panose="020F0502020204030204" pitchFamily="34" charset="0"/>
              </a:rPr>
              <a:t>karakter</a:t>
            </a:r>
            <a:r>
              <a:rPr lang="en-US" dirty="0">
                <a:latin typeface="Calibri" panose="020F0502020204030204" pitchFamily="34" charset="0"/>
              </a:rPr>
              <a:t> </a:t>
            </a:r>
            <a:r>
              <a:rPr lang="en-US" dirty="0" err="1">
                <a:latin typeface="Calibri" panose="020F0502020204030204" pitchFamily="34" charset="0"/>
              </a:rPr>
              <a:t>sistem</a:t>
            </a:r>
            <a:r>
              <a:rPr lang="en-US" dirty="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a:t>
            </a:r>
            <a:endParaRPr lang="id-ID" dirty="0">
              <a:latin typeface="Calibri" panose="020F0502020204030204" pitchFamily="34" charset="0"/>
            </a:endParaRPr>
          </a:p>
          <a:p>
            <a:pPr marL="342900" lvl="0" indent="-342900" algn="just">
              <a:buFont typeface="+mj-lt"/>
              <a:buAutoNum type="arabicPeriod"/>
            </a:pPr>
            <a:r>
              <a:rPr lang="en-US" dirty="0" err="1" smtClean="0">
                <a:latin typeface="Calibri" panose="020F0502020204030204" pitchFamily="34" charset="0"/>
              </a:rPr>
              <a:t>Pemimpin</a:t>
            </a:r>
            <a:r>
              <a:rPr lang="en-US" dirty="0" smtClean="0">
                <a:latin typeface="Calibri" panose="020F0502020204030204" pitchFamily="34" charset="0"/>
              </a:rPr>
              <a:t> </a:t>
            </a:r>
            <a:r>
              <a:rPr lang="en-US" dirty="0" err="1" smtClean="0">
                <a:latin typeface="Calibri" panose="020F0502020204030204" pitchFamily="34" charset="0"/>
              </a:rPr>
              <a:t>adalah</a:t>
            </a:r>
            <a:r>
              <a:rPr lang="en-US" dirty="0" smtClean="0">
                <a:latin typeface="Calibri" panose="020F0502020204030204" pitchFamily="34" charset="0"/>
              </a:rPr>
              <a:t> </a:t>
            </a:r>
            <a:r>
              <a:rPr lang="en-US" dirty="0" err="1">
                <a:latin typeface="Calibri" panose="020F0502020204030204" pitchFamily="34" charset="0"/>
              </a:rPr>
              <a:t>kelompok</a:t>
            </a:r>
            <a:r>
              <a:rPr lang="en-US" dirty="0">
                <a:latin typeface="Calibri" panose="020F0502020204030204" pitchFamily="34" charset="0"/>
              </a:rPr>
              <a:t> yang </a:t>
            </a:r>
            <a:r>
              <a:rPr lang="en-US" dirty="0" err="1">
                <a:latin typeface="Calibri" panose="020F0502020204030204" pitchFamily="34" charset="0"/>
              </a:rPr>
              <a:t>secara</a:t>
            </a:r>
            <a:r>
              <a:rPr lang="en-US" dirty="0">
                <a:latin typeface="Calibri" panose="020F0502020204030204" pitchFamily="34" charset="0"/>
              </a:rPr>
              <a:t> </a:t>
            </a:r>
            <a:r>
              <a:rPr lang="en-US" dirty="0" err="1">
                <a:latin typeface="Calibri" panose="020F0502020204030204" pitchFamily="34" charset="0"/>
              </a:rPr>
              <a:t>sosial</a:t>
            </a:r>
            <a:r>
              <a:rPr lang="en-US" dirty="0">
                <a:latin typeface="Calibri" panose="020F0502020204030204" pitchFamily="34" charset="0"/>
              </a:rPr>
              <a:t> </a:t>
            </a:r>
            <a:r>
              <a:rPr lang="en-US" dirty="0" err="1">
                <a:latin typeface="Calibri" panose="020F0502020204030204" pitchFamily="34" charset="0"/>
              </a:rPr>
              <a:t>bersatu</a:t>
            </a:r>
            <a:r>
              <a:rPr lang="en-US" dirty="0">
                <a:latin typeface="Calibri" panose="020F0502020204030204" pitchFamily="34" charset="0"/>
              </a:rPr>
              <a:t> (</a:t>
            </a:r>
            <a:r>
              <a:rPr lang="en-US" dirty="0" err="1">
                <a:latin typeface="Calibri" panose="020F0502020204030204" pitchFamily="34" charset="0"/>
              </a:rPr>
              <a:t>kohesif</a:t>
            </a:r>
            <a:r>
              <a:rPr lang="en-US" dirty="0" smtClean="0">
                <a:latin typeface="Calibri" panose="020F0502020204030204" pitchFamily="34" charset="0"/>
              </a:rPr>
              <a:t>);</a:t>
            </a:r>
            <a:endParaRPr lang="id-ID" dirty="0" smtClean="0">
              <a:latin typeface="Calibri" panose="020F0502020204030204" pitchFamily="34" charset="0"/>
            </a:endParaRPr>
          </a:p>
          <a:p>
            <a:pPr marL="342900" lvl="0" indent="-342900" algn="just">
              <a:buFont typeface="+mj-lt"/>
              <a:buAutoNum type="arabicPeriod"/>
            </a:pPr>
            <a:r>
              <a:rPr lang="en-US" dirty="0" err="1" smtClean="0">
                <a:latin typeface="Calibri" panose="020F0502020204030204" pitchFamily="34" charset="0"/>
              </a:rPr>
              <a:t>Kelompok</a:t>
            </a:r>
            <a:r>
              <a:rPr lang="en-US" dirty="0" smtClean="0">
                <a:latin typeface="Calibri" panose="020F0502020204030204" pitchFamily="34" charset="0"/>
              </a:rPr>
              <a:t> </a:t>
            </a:r>
            <a:r>
              <a:rPr lang="en-US" dirty="0" err="1">
                <a:latin typeface="Calibri" panose="020F0502020204030204" pitchFamily="34" charset="0"/>
              </a:rPr>
              <a:t>ini</a:t>
            </a:r>
            <a:r>
              <a:rPr lang="en-US" dirty="0">
                <a:latin typeface="Calibri" panose="020F0502020204030204" pitchFamily="34" charset="0"/>
              </a:rPr>
              <a:t>, </a:t>
            </a:r>
            <a:r>
              <a:rPr lang="en-US" dirty="0" err="1">
                <a:latin typeface="Calibri" panose="020F0502020204030204" pitchFamily="34" charset="0"/>
              </a:rPr>
              <a:t>secara</a:t>
            </a:r>
            <a:r>
              <a:rPr lang="en-US" dirty="0">
                <a:latin typeface="Calibri" panose="020F0502020204030204" pitchFamily="34" charset="0"/>
              </a:rPr>
              <a:t> </a:t>
            </a:r>
            <a:r>
              <a:rPr lang="en-US" dirty="0" err="1">
                <a:latin typeface="Calibri" panose="020F0502020204030204" pitchFamily="34" charset="0"/>
              </a:rPr>
              <a:t>teritorial</a:t>
            </a:r>
            <a:r>
              <a:rPr lang="en-US" dirty="0">
                <a:latin typeface="Calibri" panose="020F0502020204030204" pitchFamily="34" charset="0"/>
              </a:rPr>
              <a:t> </a:t>
            </a:r>
            <a:r>
              <a:rPr lang="en-US" dirty="0" smtClean="0">
                <a:latin typeface="Calibri" panose="020F0502020204030204" pitchFamily="34" charset="0"/>
              </a:rPr>
              <a:t>di</a:t>
            </a:r>
            <a:r>
              <a:rPr lang="id-ID" dirty="0" smtClean="0">
                <a:latin typeface="Calibri" panose="020F0502020204030204" pitchFamily="34" charset="0"/>
              </a:rPr>
              <a:t>ikat </a:t>
            </a:r>
            <a:r>
              <a:rPr lang="en-US" dirty="0" err="1" smtClean="0">
                <a:latin typeface="Calibri" panose="020F0502020204030204" pitchFamily="34" charset="0"/>
              </a:rPr>
              <a:t>dalam</a:t>
            </a:r>
            <a:r>
              <a:rPr lang="en-US" dirty="0" smtClean="0">
                <a:latin typeface="Calibri" panose="020F0502020204030204" pitchFamily="34" charset="0"/>
              </a:rPr>
              <a:t> </a:t>
            </a:r>
            <a:r>
              <a:rPr lang="en-US" dirty="0" err="1">
                <a:latin typeface="Calibri" panose="020F0502020204030204" pitchFamily="34" charset="0"/>
              </a:rPr>
              <a:t>sebuah</a:t>
            </a:r>
            <a:r>
              <a:rPr lang="en-US" dirty="0">
                <a:latin typeface="Calibri" panose="020F0502020204030204" pitchFamily="34" charset="0"/>
              </a:rPr>
              <a:t> </a:t>
            </a:r>
            <a:r>
              <a:rPr lang="en-US" dirty="0" err="1">
                <a:latin typeface="Calibri" panose="020F0502020204030204" pitchFamily="34" charset="0"/>
              </a:rPr>
              <a:t>negara</a:t>
            </a:r>
            <a:r>
              <a:rPr lang="en-US" dirty="0">
                <a:latin typeface="Calibri" panose="020F0502020204030204" pitchFamily="34" charset="0"/>
              </a:rPr>
              <a:t> </a:t>
            </a:r>
            <a:r>
              <a:rPr lang="en-US" dirty="0" err="1" smtClean="0">
                <a:latin typeface="Calibri" panose="020F0502020204030204" pitchFamily="34" charset="0"/>
              </a:rPr>
              <a:t>bangsa</a:t>
            </a:r>
            <a:r>
              <a:rPr lang="en-US" dirty="0" smtClean="0">
                <a:latin typeface="Calibri" panose="020F0502020204030204" pitchFamily="34" charset="0"/>
              </a:rPr>
              <a:t>;</a:t>
            </a:r>
            <a:endParaRPr lang="id-ID" dirty="0" smtClean="0">
              <a:latin typeface="Calibri" panose="020F0502020204030204" pitchFamily="34" charset="0"/>
            </a:endParaRPr>
          </a:p>
          <a:p>
            <a:pPr marL="342900" lvl="0" indent="-342900" algn="just">
              <a:buFont typeface="+mj-lt"/>
              <a:buAutoNum type="arabicPeriod"/>
            </a:pPr>
            <a:r>
              <a:rPr lang="en-US" dirty="0" smtClean="0">
                <a:latin typeface="Calibri" panose="020F0502020204030204" pitchFamily="34" charset="0"/>
              </a:rPr>
              <a:t>Elite </a:t>
            </a:r>
            <a:r>
              <a:rPr lang="en-US" dirty="0" err="1">
                <a:latin typeface="Calibri" panose="020F0502020204030204" pitchFamily="34" charset="0"/>
              </a:rPr>
              <a:t>penguasa</a:t>
            </a:r>
            <a:r>
              <a:rPr lang="en-US" dirty="0">
                <a:latin typeface="Calibri" panose="020F0502020204030204" pitchFamily="34" charset="0"/>
              </a:rPr>
              <a:t> </a:t>
            </a:r>
            <a:r>
              <a:rPr lang="en-US" dirty="0" err="1">
                <a:latin typeface="Calibri" panose="020F0502020204030204" pitchFamily="34" charset="0"/>
              </a:rPr>
              <a:t>adalah</a:t>
            </a:r>
            <a:r>
              <a:rPr lang="en-US" dirty="0">
                <a:latin typeface="Calibri" panose="020F0502020204030204" pitchFamily="34" charset="0"/>
              </a:rPr>
              <a:t>  ‘</a:t>
            </a:r>
            <a:r>
              <a:rPr lang="en-US" dirty="0" err="1">
                <a:latin typeface="Calibri" panose="020F0502020204030204" pitchFamily="34" charset="0"/>
              </a:rPr>
              <a:t>tertutup</a:t>
            </a:r>
            <a:r>
              <a:rPr lang="en-US" dirty="0">
                <a:latin typeface="Calibri" panose="020F0502020204030204" pitchFamily="34" charset="0"/>
              </a:rPr>
              <a:t>’ (</a:t>
            </a:r>
            <a:r>
              <a:rPr lang="en-US" i="1" dirty="0">
                <a:latin typeface="Calibri" panose="020F0502020204030204" pitchFamily="34" charset="0"/>
              </a:rPr>
              <a:t>closed-off</a:t>
            </a:r>
            <a:r>
              <a:rPr lang="en-US" dirty="0">
                <a:latin typeface="Calibri" panose="020F0502020204030204" pitchFamily="34" charset="0"/>
              </a:rPr>
              <a:t>) </a:t>
            </a:r>
            <a:r>
              <a:rPr lang="en-US" dirty="0" err="1">
                <a:latin typeface="Calibri" panose="020F0502020204030204" pitchFamily="34" charset="0"/>
              </a:rPr>
              <a:t>dari</a:t>
            </a:r>
            <a:r>
              <a:rPr lang="en-US" dirty="0">
                <a:latin typeface="Calibri" panose="020F0502020204030204" pitchFamily="34" charset="0"/>
              </a:rPr>
              <a:t> yang </a:t>
            </a:r>
            <a:r>
              <a:rPr lang="en-US" dirty="0" err="1">
                <a:latin typeface="Calibri" panose="020F0502020204030204" pitchFamily="34" charset="0"/>
              </a:rPr>
              <a:t>dikuasai</a:t>
            </a:r>
            <a:r>
              <a:rPr lang="en-US" dirty="0">
                <a:latin typeface="Calibri" panose="020F0502020204030204" pitchFamily="34" charset="0"/>
              </a:rPr>
              <a:t>; </a:t>
            </a:r>
            <a:r>
              <a:rPr lang="en-US" dirty="0" err="1" smtClean="0">
                <a:latin typeface="Calibri" panose="020F0502020204030204" pitchFamily="34" charset="0"/>
              </a:rPr>
              <a:t>dan</a:t>
            </a:r>
            <a:endParaRPr lang="id-ID" dirty="0" smtClean="0">
              <a:latin typeface="Calibri" panose="020F0502020204030204" pitchFamily="34" charset="0"/>
            </a:endParaRPr>
          </a:p>
          <a:p>
            <a:pPr marL="342900" lvl="0" indent="-342900" algn="just">
              <a:buFont typeface="+mj-lt"/>
              <a:buAutoNum type="arabicPeriod"/>
            </a:pPr>
            <a:r>
              <a:rPr lang="en-US" dirty="0" err="1" smtClean="0">
                <a:latin typeface="Calibri" panose="020F0502020204030204" pitchFamily="34" charset="0"/>
              </a:rPr>
              <a:t>Anggotanya</a:t>
            </a:r>
            <a:r>
              <a:rPr lang="en-US" dirty="0" smtClean="0">
                <a:latin typeface="Calibri" panose="020F0502020204030204" pitchFamily="34" charset="0"/>
              </a:rPr>
              <a:t> </a:t>
            </a:r>
            <a:r>
              <a:rPr lang="en-US" dirty="0" err="1">
                <a:latin typeface="Calibri" panose="020F0502020204030204" pitchFamily="34" charset="0"/>
              </a:rPr>
              <a:t>dipilih</a:t>
            </a:r>
            <a:r>
              <a:rPr lang="en-US" dirty="0">
                <a:latin typeface="Calibri" panose="020F0502020204030204" pitchFamily="34" charset="0"/>
              </a:rPr>
              <a:t> </a:t>
            </a:r>
            <a:r>
              <a:rPr lang="en-US" dirty="0" err="1">
                <a:latin typeface="Calibri" panose="020F0502020204030204" pitchFamily="34" charset="0"/>
              </a:rPr>
              <a:t>berdasarkan</a:t>
            </a:r>
            <a:r>
              <a:rPr lang="en-US" dirty="0">
                <a:latin typeface="Calibri" panose="020F0502020204030204" pitchFamily="34" charset="0"/>
              </a:rPr>
              <a:t> </a:t>
            </a:r>
            <a:r>
              <a:rPr lang="en-US" dirty="0" err="1">
                <a:latin typeface="Calibri" panose="020F0502020204030204" pitchFamily="34" charset="0"/>
              </a:rPr>
              <a:t>sumberdaya</a:t>
            </a:r>
            <a:r>
              <a:rPr lang="en-US" dirty="0">
                <a:latin typeface="Calibri" panose="020F0502020204030204" pitchFamily="34" charset="0"/>
              </a:rPr>
              <a:t> </a:t>
            </a:r>
            <a:r>
              <a:rPr lang="en-US" dirty="0" err="1">
                <a:latin typeface="Calibri" panose="020F0502020204030204" pitchFamily="34" charset="0"/>
              </a:rPr>
              <a:t>ekonomi</a:t>
            </a:r>
            <a:r>
              <a:rPr lang="en-US" dirty="0">
                <a:latin typeface="Calibri" panose="020F0502020204030204" pitchFamily="34" charset="0"/>
              </a:rPr>
              <a:t>, </a:t>
            </a:r>
            <a:r>
              <a:rPr lang="en-US" dirty="0" err="1" smtClean="0">
                <a:latin typeface="Calibri" panose="020F0502020204030204" pitchFamily="34" charset="0"/>
              </a:rPr>
              <a:t>politik</a:t>
            </a:r>
            <a:r>
              <a:rPr lang="id-ID" dirty="0" smtClean="0">
                <a:latin typeface="Calibri" panose="020F0502020204030204" pitchFamily="34" charset="0"/>
              </a:rPr>
              <a:t> dan</a:t>
            </a:r>
            <a:r>
              <a:rPr lang="en-US" dirty="0" smtClean="0">
                <a:latin typeface="Calibri" panose="020F0502020204030204" pitchFamily="34" charset="0"/>
              </a:rPr>
              <a:t> </a:t>
            </a:r>
            <a:r>
              <a:rPr lang="en-US" dirty="0" err="1" smtClean="0">
                <a:latin typeface="Calibri" panose="020F0502020204030204" pitchFamily="34" charset="0"/>
              </a:rPr>
              <a:t>ideologi</a:t>
            </a:r>
            <a:r>
              <a:rPr lang="en-US" dirty="0">
                <a:latin typeface="Calibri" panose="020F0502020204030204" pitchFamily="34" charset="0"/>
              </a:rPr>
              <a:t>.</a:t>
            </a:r>
            <a:endParaRPr lang="id-ID" dirty="0">
              <a:latin typeface="Calibri" panose="020F0502020204030204" pitchFamily="34" charset="0"/>
            </a:endParaRPr>
          </a:p>
          <a:p>
            <a:pPr algn="ctr"/>
            <a:endParaRPr lang="id-ID" dirty="0"/>
          </a:p>
        </p:txBody>
      </p:sp>
      <p:sp>
        <p:nvSpPr>
          <p:cNvPr id="6" name="Rectangle 5"/>
          <p:cNvSpPr/>
          <p:nvPr/>
        </p:nvSpPr>
        <p:spPr>
          <a:xfrm>
            <a:off x="323528" y="4293096"/>
            <a:ext cx="8568952" cy="237626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d-ID" dirty="0" smtClean="0">
                <a:latin typeface="Calibri" panose="020F0502020204030204" pitchFamily="34" charset="0"/>
              </a:rPr>
              <a:t>Pendekatan elit juga menantang Marxisme, meski juga memiliki kesamaan pandangan dengan Marxisme yakni tentang Rulling Class, </a:t>
            </a:r>
            <a:r>
              <a:rPr lang="en-US" dirty="0" err="1" smtClean="0">
                <a:latin typeface="Calibri" panose="020F0502020204030204" pitchFamily="34" charset="0"/>
              </a:rPr>
              <a:t>sebagaimana</a:t>
            </a:r>
            <a:r>
              <a:rPr lang="en-US" dirty="0" smtClean="0">
                <a:latin typeface="Calibri" panose="020F0502020204030204" pitchFamily="34" charset="0"/>
              </a:rPr>
              <a:t> </a:t>
            </a:r>
            <a:r>
              <a:rPr lang="en-US" dirty="0" err="1" smtClean="0">
                <a:latin typeface="Calibri" panose="020F0502020204030204" pitchFamily="34" charset="0"/>
              </a:rPr>
              <a:t>konsepsi</a:t>
            </a:r>
            <a:r>
              <a:rPr lang="en-US" dirty="0" smtClean="0">
                <a:latin typeface="Calibri" panose="020F0502020204030204" pitchFamily="34" charset="0"/>
              </a:rPr>
              <a:t> </a:t>
            </a:r>
            <a:r>
              <a:rPr lang="en-US" dirty="0" err="1" smtClean="0">
                <a:latin typeface="Calibri" panose="020F0502020204030204" pitchFamily="34" charset="0"/>
              </a:rPr>
              <a:t>soal</a:t>
            </a:r>
            <a:r>
              <a:rPr lang="en-US" dirty="0" smtClean="0">
                <a:latin typeface="Calibri" panose="020F0502020204030204" pitchFamily="34" charset="0"/>
              </a:rPr>
              <a:t> </a:t>
            </a:r>
            <a:r>
              <a:rPr lang="en-US" dirty="0" err="1">
                <a:latin typeface="Calibri" panose="020F0502020204030204" pitchFamily="34" charset="0"/>
              </a:rPr>
              <a:t>sosial-ekonomi</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ketidakseimbangan</a:t>
            </a:r>
            <a:r>
              <a:rPr lang="en-US" dirty="0">
                <a:latin typeface="Calibri" panose="020F0502020204030204" pitchFamily="34" charset="0"/>
              </a:rPr>
              <a:t> </a:t>
            </a:r>
            <a:r>
              <a:rPr lang="en-US" dirty="0" err="1">
                <a:latin typeface="Calibri" panose="020F0502020204030204" pitchFamily="34" charset="0"/>
              </a:rPr>
              <a:t>politik</a:t>
            </a:r>
            <a:r>
              <a:rPr lang="en-US" dirty="0">
                <a:latin typeface="Calibri" panose="020F0502020204030204" pitchFamily="34" charset="0"/>
              </a:rPr>
              <a:t> </a:t>
            </a:r>
            <a:r>
              <a:rPr lang="en-US" dirty="0" err="1" smtClean="0">
                <a:latin typeface="Calibri" panose="020F0502020204030204" pitchFamily="34" charset="0"/>
              </a:rPr>
              <a:t>antara</a:t>
            </a:r>
            <a:r>
              <a:rPr lang="en-US" dirty="0" smtClean="0">
                <a:latin typeface="Calibri" panose="020F0502020204030204" pitchFamily="34" charset="0"/>
              </a:rPr>
              <a:t> </a:t>
            </a:r>
            <a:r>
              <a:rPr lang="en-US" dirty="0" err="1">
                <a:latin typeface="Calibri" panose="020F0502020204030204" pitchFamily="34" charset="0"/>
              </a:rPr>
              <a:t>penguasa</a:t>
            </a:r>
            <a:r>
              <a:rPr lang="en-US" dirty="0">
                <a:latin typeface="Calibri" panose="020F0502020204030204" pitchFamily="34" charset="0"/>
              </a:rPr>
              <a:t> (</a:t>
            </a:r>
            <a:r>
              <a:rPr lang="en-US" i="1" dirty="0">
                <a:latin typeface="Calibri" panose="020F0502020204030204" pitchFamily="34" charset="0"/>
              </a:rPr>
              <a:t>rulers</a:t>
            </a:r>
            <a:r>
              <a:rPr lang="en-US" dirty="0">
                <a:latin typeface="Calibri" panose="020F0502020204030204" pitchFamily="34" charset="0"/>
              </a:rPr>
              <a:t>) </a:t>
            </a:r>
            <a:r>
              <a:rPr lang="en-US" dirty="0" err="1">
                <a:latin typeface="Calibri" panose="020F0502020204030204" pitchFamily="34" charset="0"/>
              </a:rPr>
              <a:t>dan</a:t>
            </a:r>
            <a:r>
              <a:rPr lang="en-US" dirty="0">
                <a:latin typeface="Calibri" panose="020F0502020204030204" pitchFamily="34" charset="0"/>
              </a:rPr>
              <a:t> </a:t>
            </a:r>
            <a:r>
              <a:rPr lang="en-US" dirty="0" err="1">
                <a:latin typeface="Calibri" panose="020F0502020204030204" pitchFamily="34" charset="0"/>
              </a:rPr>
              <a:t>massa</a:t>
            </a:r>
            <a:r>
              <a:rPr lang="en-US" dirty="0">
                <a:latin typeface="Calibri" panose="020F0502020204030204" pitchFamily="34" charset="0"/>
              </a:rPr>
              <a:t> (</a:t>
            </a:r>
            <a:r>
              <a:rPr lang="en-US" i="1" dirty="0">
                <a:latin typeface="Calibri" panose="020F0502020204030204" pitchFamily="34" charset="0"/>
              </a:rPr>
              <a:t>the masses</a:t>
            </a:r>
            <a:r>
              <a:rPr lang="en-US" dirty="0">
                <a:latin typeface="Calibri" panose="020F0502020204030204" pitchFamily="34" charset="0"/>
              </a:rPr>
              <a:t>). </a:t>
            </a:r>
            <a:r>
              <a:rPr lang="en-US" dirty="0" err="1">
                <a:latin typeface="Calibri" panose="020F0502020204030204" pitchFamily="34" charset="0"/>
              </a:rPr>
              <a:t>Hanya</a:t>
            </a:r>
            <a:r>
              <a:rPr lang="en-US" dirty="0">
                <a:latin typeface="Calibri" panose="020F0502020204030204" pitchFamily="34" charset="0"/>
              </a:rPr>
              <a:t> </a:t>
            </a:r>
            <a:r>
              <a:rPr lang="en-US" dirty="0" err="1">
                <a:latin typeface="Calibri" panose="020F0502020204030204" pitchFamily="34" charset="0"/>
              </a:rPr>
              <a:t>saja</a:t>
            </a:r>
            <a:r>
              <a:rPr lang="en-US" dirty="0">
                <a:latin typeface="Calibri" panose="020F0502020204030204" pitchFamily="34" charset="0"/>
              </a:rPr>
              <a:t>, </a:t>
            </a:r>
            <a:r>
              <a:rPr lang="en-US" dirty="0" err="1">
                <a:latin typeface="Calibri" panose="020F0502020204030204" pitchFamily="34" charset="0"/>
              </a:rPr>
              <a:t>ketidakseimbangan</a:t>
            </a:r>
            <a:r>
              <a:rPr lang="en-US" dirty="0">
                <a:latin typeface="Calibri" panose="020F0502020204030204" pitchFamily="34" charset="0"/>
              </a:rPr>
              <a:t> </a:t>
            </a:r>
            <a:r>
              <a:rPr lang="en-US" dirty="0" err="1" smtClean="0">
                <a:latin typeface="Calibri" panose="020F0502020204030204" pitchFamily="34" charset="0"/>
              </a:rPr>
              <a:t>dipahami</a:t>
            </a:r>
            <a:r>
              <a:rPr lang="en-US" dirty="0" smtClean="0">
                <a:latin typeface="Calibri" panose="020F0502020204030204" pitchFamily="34" charset="0"/>
              </a:rPr>
              <a:t> </a:t>
            </a:r>
            <a:r>
              <a:rPr lang="en-US" dirty="0" err="1">
                <a:latin typeface="Calibri" panose="020F0502020204030204" pitchFamily="34" charset="0"/>
              </a:rPr>
              <a:t>dalam</a:t>
            </a:r>
            <a:r>
              <a:rPr lang="en-US" dirty="0">
                <a:latin typeface="Calibri" panose="020F0502020204030204" pitchFamily="34" charset="0"/>
              </a:rPr>
              <a:t> </a:t>
            </a:r>
            <a:r>
              <a:rPr lang="en-US" dirty="0" err="1">
                <a:latin typeface="Calibri" panose="020F0502020204030204" pitchFamily="34" charset="0"/>
              </a:rPr>
              <a:t>cara</a:t>
            </a:r>
            <a:r>
              <a:rPr lang="en-US" dirty="0">
                <a:latin typeface="Calibri" panose="020F0502020204030204" pitchFamily="34" charset="0"/>
              </a:rPr>
              <a:t> yang </a:t>
            </a:r>
            <a:r>
              <a:rPr lang="en-US" dirty="0" err="1" smtClean="0">
                <a:latin typeface="Calibri" panose="020F0502020204030204" pitchFamily="34" charset="0"/>
              </a:rPr>
              <a:t>berbeda</a:t>
            </a:r>
            <a:r>
              <a:rPr lang="id-ID" dirty="0" smtClean="0">
                <a:latin typeface="Calibri" panose="020F0502020204030204" pitchFamily="34" charset="0"/>
              </a:rPr>
              <a:t>.</a:t>
            </a:r>
            <a:r>
              <a:rPr lang="en-US" dirty="0" smtClean="0">
                <a:latin typeface="Calibri" panose="020F0502020204030204" pitchFamily="34" charset="0"/>
              </a:rPr>
              <a:t> </a:t>
            </a:r>
            <a:r>
              <a:rPr lang="en-US" dirty="0" err="1">
                <a:latin typeface="Calibri" panose="020F0502020204030204" pitchFamily="34" charset="0"/>
              </a:rPr>
              <a:t>Bagi</a:t>
            </a:r>
            <a:r>
              <a:rPr lang="en-US" dirty="0">
                <a:latin typeface="Calibri" panose="020F0502020204030204" pitchFamily="34" charset="0"/>
              </a:rPr>
              <a:t> Marx, </a:t>
            </a:r>
            <a:r>
              <a:rPr lang="en-US" dirty="0" err="1">
                <a:latin typeface="Calibri" panose="020F0502020204030204" pitchFamily="34" charset="0"/>
              </a:rPr>
              <a:t>sejarah</a:t>
            </a:r>
            <a:r>
              <a:rPr lang="en-US" dirty="0">
                <a:latin typeface="Calibri" panose="020F0502020204030204" pitchFamily="34" charset="0"/>
              </a:rPr>
              <a:t> </a:t>
            </a:r>
            <a:r>
              <a:rPr lang="en-US" dirty="0" err="1" smtClean="0">
                <a:latin typeface="Calibri" panose="020F0502020204030204" pitchFamily="34" charset="0"/>
              </a:rPr>
              <a:t>masyarakat</a:t>
            </a:r>
            <a:r>
              <a:rPr lang="en-US" dirty="0" smtClean="0">
                <a:latin typeface="Calibri" panose="020F0502020204030204" pitchFamily="34" charset="0"/>
              </a:rPr>
              <a:t> </a:t>
            </a:r>
            <a:r>
              <a:rPr lang="en-US" dirty="0" err="1" smtClean="0">
                <a:latin typeface="Calibri" panose="020F0502020204030204" pitchFamily="34" charset="0"/>
              </a:rPr>
              <a:t>adalah</a:t>
            </a:r>
            <a:r>
              <a:rPr lang="en-US" dirty="0" smtClean="0">
                <a:latin typeface="Calibri" panose="020F0502020204030204" pitchFamily="34" charset="0"/>
              </a:rPr>
              <a:t> </a:t>
            </a:r>
            <a:r>
              <a:rPr lang="en-US" dirty="0" err="1">
                <a:latin typeface="Calibri" panose="020F0502020204030204" pitchFamily="34" charset="0"/>
              </a:rPr>
              <a:t>sejarah</a:t>
            </a:r>
            <a:r>
              <a:rPr lang="en-US" dirty="0">
                <a:latin typeface="Calibri" panose="020F0502020204030204" pitchFamily="34" charset="0"/>
              </a:rPr>
              <a:t> </a:t>
            </a:r>
            <a:r>
              <a:rPr lang="en-US" dirty="0" err="1">
                <a:latin typeface="Calibri" panose="020F0502020204030204" pitchFamily="34" charset="0"/>
              </a:rPr>
              <a:t>perjuangan</a:t>
            </a:r>
            <a:r>
              <a:rPr lang="en-US" dirty="0">
                <a:latin typeface="Calibri" panose="020F0502020204030204" pitchFamily="34" charset="0"/>
              </a:rPr>
              <a:t> </a:t>
            </a:r>
            <a:r>
              <a:rPr lang="en-US" dirty="0" err="1" smtClean="0">
                <a:latin typeface="Calibri" panose="020F0502020204030204" pitchFamily="34" charset="0"/>
              </a:rPr>
              <a:t>kelas</a:t>
            </a:r>
            <a:r>
              <a:rPr lang="id-ID" dirty="0" smtClean="0">
                <a:latin typeface="Calibri" panose="020F0502020204030204" pitchFamily="34" charset="0"/>
              </a:rPr>
              <a:t> sehingga </a:t>
            </a:r>
            <a:r>
              <a:rPr lang="en-US" dirty="0" err="1" smtClean="0">
                <a:latin typeface="Calibri" panose="020F0502020204030204" pitchFamily="34" charset="0"/>
              </a:rPr>
              <a:t>konflik</a:t>
            </a:r>
            <a:r>
              <a:rPr lang="en-US" dirty="0" smtClean="0">
                <a:latin typeface="Calibri" panose="020F0502020204030204" pitchFamily="34" charset="0"/>
              </a:rPr>
              <a:t> </a:t>
            </a:r>
            <a:r>
              <a:rPr lang="en-US" dirty="0" err="1">
                <a:latin typeface="Calibri" panose="020F0502020204030204" pitchFamily="34" charset="0"/>
              </a:rPr>
              <a:t>kelas</a:t>
            </a:r>
            <a:r>
              <a:rPr lang="en-US" dirty="0">
                <a:latin typeface="Calibri" panose="020F0502020204030204" pitchFamily="34" charset="0"/>
              </a:rPr>
              <a:t> </a:t>
            </a:r>
            <a:r>
              <a:rPr lang="en-US" dirty="0" err="1">
                <a:latin typeface="Calibri" panose="020F0502020204030204" pitchFamily="34" charset="0"/>
              </a:rPr>
              <a:t>adalah</a:t>
            </a:r>
            <a:r>
              <a:rPr lang="en-US" dirty="0">
                <a:latin typeface="Calibri" panose="020F0502020204030204" pitchFamily="34" charset="0"/>
              </a:rPr>
              <a:t> </a:t>
            </a:r>
            <a:r>
              <a:rPr lang="en-US" dirty="0" err="1">
                <a:latin typeface="Calibri" panose="020F0502020204030204" pitchFamily="34" charset="0"/>
              </a:rPr>
              <a:t>aspek</a:t>
            </a:r>
            <a:r>
              <a:rPr lang="en-US" dirty="0">
                <a:latin typeface="Calibri" panose="020F0502020204030204" pitchFamily="34" charset="0"/>
              </a:rPr>
              <a:t> yang </a:t>
            </a:r>
            <a:r>
              <a:rPr lang="id-ID" dirty="0" smtClean="0">
                <a:latin typeface="Calibri" panose="020F0502020204030204" pitchFamily="34" charset="0"/>
              </a:rPr>
              <a:t>membentuk </a:t>
            </a:r>
            <a:r>
              <a:rPr lang="en-US" dirty="0" err="1" smtClean="0">
                <a:latin typeface="Calibri" panose="020F0502020204030204" pitchFamily="34" charset="0"/>
              </a:rPr>
              <a:t>perubahan</a:t>
            </a:r>
            <a:r>
              <a:rPr lang="en-US" dirty="0" smtClean="0">
                <a:latin typeface="Calibri" panose="020F0502020204030204" pitchFamily="34" charset="0"/>
              </a:rPr>
              <a:t> </a:t>
            </a:r>
            <a:r>
              <a:rPr lang="en-US" dirty="0" err="1">
                <a:latin typeface="Calibri" panose="020F0502020204030204" pitchFamily="34" charset="0"/>
              </a:rPr>
              <a:t>sosial</a:t>
            </a:r>
            <a:r>
              <a:rPr lang="en-US" dirty="0" smtClean="0"/>
              <a:t>.</a:t>
            </a:r>
            <a:r>
              <a:rPr lang="id-ID" dirty="0" smtClean="0"/>
              <a:t> Sementara pandangan elitis melihat </a:t>
            </a:r>
            <a:r>
              <a:rPr lang="en-US" dirty="0" err="1"/>
              <a:t>hubungan</a:t>
            </a:r>
            <a:r>
              <a:rPr lang="en-US" dirty="0"/>
              <a:t> </a:t>
            </a:r>
            <a:r>
              <a:rPr lang="en-US" dirty="0" err="1" smtClean="0"/>
              <a:t>elit</a:t>
            </a:r>
            <a:r>
              <a:rPr lang="id-ID" dirty="0" smtClean="0"/>
              <a:t> </a:t>
            </a:r>
            <a:r>
              <a:rPr lang="en-US" dirty="0" err="1" smtClean="0"/>
              <a:t>dan</a:t>
            </a:r>
            <a:r>
              <a:rPr lang="en-US" dirty="0" smtClean="0"/>
              <a:t> </a:t>
            </a:r>
            <a:r>
              <a:rPr lang="en-US" dirty="0" err="1"/>
              <a:t>massa</a:t>
            </a:r>
            <a:r>
              <a:rPr lang="en-US" dirty="0"/>
              <a:t> </a:t>
            </a:r>
            <a:r>
              <a:rPr lang="en-US" dirty="0" err="1"/>
              <a:t>sebagai</a:t>
            </a:r>
            <a:r>
              <a:rPr lang="en-US" dirty="0"/>
              <a:t> </a:t>
            </a:r>
            <a:r>
              <a:rPr lang="en-US" dirty="0" err="1"/>
              <a:t>satu</a:t>
            </a:r>
            <a:r>
              <a:rPr lang="en-US" dirty="0"/>
              <a:t> </a:t>
            </a:r>
            <a:r>
              <a:rPr lang="en-US" dirty="0" err="1"/>
              <a:t>hubungan</a:t>
            </a:r>
            <a:r>
              <a:rPr lang="en-US" dirty="0"/>
              <a:t> yang </a:t>
            </a:r>
            <a:r>
              <a:rPr lang="en-US" dirty="0" err="1"/>
              <a:t>pasif</a:t>
            </a:r>
            <a:r>
              <a:rPr lang="en-US" dirty="0"/>
              <a:t>, </a:t>
            </a:r>
            <a:r>
              <a:rPr lang="en-US" dirty="0" err="1"/>
              <a:t>dengan</a:t>
            </a:r>
            <a:r>
              <a:rPr lang="en-US" dirty="0"/>
              <a:t> </a:t>
            </a:r>
            <a:r>
              <a:rPr lang="en-US" dirty="0" err="1"/>
              <a:t>implikasi</a:t>
            </a:r>
            <a:r>
              <a:rPr lang="en-US" dirty="0"/>
              <a:t> </a:t>
            </a:r>
            <a:r>
              <a:rPr lang="en-US" dirty="0" smtClean="0"/>
              <a:t>m</a:t>
            </a:r>
            <a:r>
              <a:rPr lang="id-ID" dirty="0" smtClean="0"/>
              <a:t>em</a:t>
            </a:r>
            <a:r>
              <a:rPr lang="en-US" dirty="0" err="1" smtClean="0"/>
              <a:t>berikan</a:t>
            </a:r>
            <a:r>
              <a:rPr lang="en-US" dirty="0" smtClean="0"/>
              <a:t> </a:t>
            </a:r>
            <a:r>
              <a:rPr lang="en-US" dirty="0" err="1"/>
              <a:t>pemahaman</a:t>
            </a:r>
            <a:r>
              <a:rPr lang="en-US" dirty="0"/>
              <a:t> </a:t>
            </a:r>
            <a:r>
              <a:rPr lang="en-US" dirty="0" err="1"/>
              <a:t>sempit</a:t>
            </a:r>
            <a:r>
              <a:rPr lang="en-US" dirty="0"/>
              <a:t> </a:t>
            </a:r>
            <a:r>
              <a:rPr lang="en-US" dirty="0" err="1"/>
              <a:t>tentang</a:t>
            </a:r>
            <a:r>
              <a:rPr lang="en-US" dirty="0"/>
              <a:t> </a:t>
            </a:r>
            <a:r>
              <a:rPr lang="id-ID" dirty="0" smtClean="0"/>
              <a:t>sirkulasi</a:t>
            </a:r>
            <a:r>
              <a:rPr lang="en-US" dirty="0" smtClean="0"/>
              <a:t> </a:t>
            </a:r>
            <a:r>
              <a:rPr lang="en-US" dirty="0"/>
              <a:t>elite </a:t>
            </a:r>
            <a:r>
              <a:rPr lang="en-US" dirty="0" err="1"/>
              <a:t>dan</a:t>
            </a:r>
            <a:r>
              <a:rPr lang="en-US" dirty="0"/>
              <a:t> </a:t>
            </a:r>
            <a:r>
              <a:rPr lang="en-US" dirty="0" err="1" smtClean="0"/>
              <a:t>perubahan</a:t>
            </a:r>
            <a:r>
              <a:rPr lang="en-US" dirty="0" smtClean="0"/>
              <a:t> </a:t>
            </a:r>
            <a:r>
              <a:rPr lang="en-US" dirty="0" err="1"/>
              <a:t>sosial</a:t>
            </a:r>
            <a:r>
              <a:rPr lang="en-US" dirty="0"/>
              <a:t>. </a:t>
            </a:r>
            <a:endParaRPr lang="id-ID" dirty="0"/>
          </a:p>
          <a:p>
            <a:pPr algn="just"/>
            <a:r>
              <a:rPr lang="en-US" dirty="0" smtClean="0"/>
              <a:t> </a:t>
            </a:r>
            <a:endParaRPr lang="id-ID" dirty="0"/>
          </a:p>
          <a:p>
            <a:pPr algn="just"/>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0</TotalTime>
  <Words>14967</Words>
  <Application>WPS Presentation</Application>
  <PresentationFormat>On-screen Show (4:3)</PresentationFormat>
  <Paragraphs>121</Paragraphs>
  <Slides>16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16</vt:i4>
      </vt:variant>
    </vt:vector>
  </HeadingPairs>
  <TitlesOfParts>
    <vt:vector size="28" baseType="lpstr">
      <vt:lpstr>Arial</vt:lpstr>
      <vt:lpstr>SimSun</vt:lpstr>
      <vt:lpstr>Wingdings</vt:lpstr>
      <vt:lpstr>Wingdings</vt:lpstr>
      <vt:lpstr>Wingdings 2</vt:lpstr>
      <vt:lpstr>Calibri</vt:lpstr>
      <vt:lpstr>Tw Cen MT</vt:lpstr>
      <vt:lpstr>Microsoft YaHei</vt:lpstr>
      <vt:lpstr/>
      <vt:lpstr>Arial Unicode MS</vt:lpstr>
      <vt:lpstr>Segoe Print</vt:lpstr>
      <vt:lpstr>Median</vt:lpstr>
      <vt:lpstr>Pendekatan elit dalam kebijakan publik</vt:lpstr>
      <vt:lpstr>Sejarah Pendekatan Elit</vt:lpstr>
      <vt:lpstr>ROBERT MICHELS: IRON LAW OF OLIGARCHY</vt:lpstr>
      <vt:lpstr>ROBERT MICHELS:  IRON LAW OF OLIGARCHY </vt:lpstr>
      <vt:lpstr>MOSCA: RULLING CLASS</vt:lpstr>
      <vt:lpstr>MOSCA: RULLING CLASS</vt:lpstr>
      <vt:lpstr>PARETO: GOVERNING ELITE</vt:lpstr>
      <vt:lpstr>PARETO: GOVERNING ELITE</vt:lpstr>
      <vt:lpstr>PREMIS KUNCI PENDEKATAN ELIT</vt:lpstr>
      <vt:lpstr>Studi Teori Elit Klasik  dalam Tantangan Zaman</vt:lpstr>
      <vt:lpstr>ASUMSI DASAR PENDEKATAN ELIT</vt:lpstr>
      <vt:lpstr>ASUMSI DASAR PENDEKATAN ELIT</vt:lpstr>
      <vt:lpstr>MENIMBANG TEORI ELIT: KRITIK </vt:lpstr>
      <vt:lpstr>MENIMBANG TEORI ELIT: KEUNGGULAN</vt:lpstr>
      <vt:lpstr>TEORI ELIT: REVIEW</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elit dalam kebijakan publik</dc:title>
  <dc:creator>user</dc:creator>
  <cp:lastModifiedBy>LENOVO</cp:lastModifiedBy>
  <cp:revision>33</cp:revision>
  <dcterms:created xsi:type="dcterms:W3CDTF">2017-04-02T12:50:00Z</dcterms:created>
  <dcterms:modified xsi:type="dcterms:W3CDTF">2020-05-11T23:42:17Z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