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Sejarah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dirty="0" err="1" smtClean="0">
                <a:solidFill>
                  <a:schemeClr val="tx1"/>
                </a:solidFill>
              </a:rPr>
              <a:t>Literasi</a:t>
            </a:r>
            <a:r>
              <a:rPr lang="en-AU" dirty="0" smtClean="0">
                <a:solidFill>
                  <a:schemeClr val="tx1"/>
                </a:solidFill>
              </a:rPr>
              <a:t> media di Indonesia </a:t>
            </a:r>
            <a:r>
              <a:rPr lang="en-AU" dirty="0" err="1" smtClean="0">
                <a:solidFill>
                  <a:schemeClr val="tx1"/>
                </a:solidFill>
              </a:rPr>
              <a:t>baru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populer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pada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tahun</a:t>
            </a:r>
            <a:r>
              <a:rPr lang="en-AU" dirty="0" smtClean="0">
                <a:solidFill>
                  <a:schemeClr val="tx1"/>
                </a:solidFill>
              </a:rPr>
              <a:t> 2000-an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dirty="0" err="1" smtClean="0">
                <a:solidFill>
                  <a:schemeClr val="tx1"/>
                </a:solidFill>
              </a:rPr>
              <a:t>Inggris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Australia </a:t>
            </a:r>
            <a:r>
              <a:rPr lang="en-AU" dirty="0" err="1" smtClean="0">
                <a:solidFill>
                  <a:schemeClr val="tx1"/>
                </a:solidFill>
              </a:rPr>
              <a:t>mulai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mengembangkan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sejak</a:t>
            </a:r>
            <a:r>
              <a:rPr lang="en-AU" dirty="0" smtClean="0">
                <a:solidFill>
                  <a:schemeClr val="tx1"/>
                </a:solidFill>
              </a:rPr>
              <a:t> 1930-an </a:t>
            </a:r>
            <a:r>
              <a:rPr lang="en-AU" dirty="0" err="1" smtClean="0">
                <a:solidFill>
                  <a:schemeClr val="tx1"/>
                </a:solidFill>
              </a:rPr>
              <a:t>untuk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melaksanakan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pendidikan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melek</a:t>
            </a:r>
            <a:r>
              <a:rPr lang="en-AU" dirty="0" smtClean="0">
                <a:solidFill>
                  <a:schemeClr val="tx1"/>
                </a:solidFill>
              </a:rPr>
              <a:t> media agar </a:t>
            </a:r>
            <a:r>
              <a:rPr lang="en-AU" dirty="0" err="1" smtClean="0">
                <a:solidFill>
                  <a:schemeClr val="tx1"/>
                </a:solidFill>
              </a:rPr>
              <a:t>anakdan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remaka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dapats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ecara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kritis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membedakan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apa</a:t>
            </a:r>
            <a:r>
              <a:rPr lang="en-AU" dirty="0" smtClean="0">
                <a:solidFill>
                  <a:schemeClr val="tx1"/>
                </a:solidFill>
              </a:rPr>
              <a:t> yang </a:t>
            </a:r>
            <a:r>
              <a:rPr lang="en-AU" dirty="0" err="1" smtClean="0">
                <a:solidFill>
                  <a:schemeClr val="tx1"/>
                </a:solidFill>
              </a:rPr>
              <a:t>buruk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baik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dari</a:t>
            </a:r>
            <a:r>
              <a:rPr lang="en-AU" dirty="0" smtClean="0">
                <a:solidFill>
                  <a:schemeClr val="tx1"/>
                </a:solidFill>
              </a:rPr>
              <a:t> media.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dirty="0" err="1" smtClean="0">
                <a:solidFill>
                  <a:schemeClr val="tx1"/>
                </a:solidFill>
              </a:rPr>
              <a:t>Sejak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tahun</a:t>
            </a:r>
            <a:r>
              <a:rPr lang="en-AU" dirty="0" smtClean="0">
                <a:solidFill>
                  <a:schemeClr val="tx1"/>
                </a:solidFill>
              </a:rPr>
              <a:t> 1964 UNESCO </a:t>
            </a:r>
            <a:r>
              <a:rPr lang="en-AU" dirty="0" err="1" smtClean="0">
                <a:solidFill>
                  <a:schemeClr val="tx1"/>
                </a:solidFill>
              </a:rPr>
              <a:t>mengembangkan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prototipe</a:t>
            </a:r>
            <a:r>
              <a:rPr lang="en-AU" dirty="0" smtClean="0">
                <a:solidFill>
                  <a:schemeClr val="tx1"/>
                </a:solidFill>
              </a:rPr>
              <a:t> model program </a:t>
            </a:r>
            <a:r>
              <a:rPr lang="en-AU" dirty="0" err="1" smtClean="0">
                <a:solidFill>
                  <a:schemeClr val="tx1"/>
                </a:solidFill>
              </a:rPr>
              <a:t>pendidikan</a:t>
            </a:r>
            <a:r>
              <a:rPr lang="en-AU" dirty="0" smtClean="0">
                <a:solidFill>
                  <a:schemeClr val="tx1"/>
                </a:solidFill>
              </a:rPr>
              <a:t> media yang </a:t>
            </a:r>
            <a:r>
              <a:rPr lang="en-AU" dirty="0" err="1" smtClean="0">
                <a:solidFill>
                  <a:schemeClr val="tx1"/>
                </a:solidFill>
              </a:rPr>
              <a:t>dijalankan</a:t>
            </a:r>
            <a:r>
              <a:rPr lang="en-AU" dirty="0" smtClean="0">
                <a:solidFill>
                  <a:schemeClr val="tx1"/>
                </a:solidFill>
              </a:rPr>
              <a:t> di </a:t>
            </a:r>
            <a:r>
              <a:rPr lang="en-AU" dirty="0" err="1" smtClean="0">
                <a:solidFill>
                  <a:schemeClr val="tx1"/>
                </a:solidFill>
              </a:rPr>
              <a:t>seluruh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dunia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19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808026"/>
              </p:ext>
            </p:extLst>
          </p:nvPr>
        </p:nvGraphicFramePr>
        <p:xfrm>
          <a:off x="457200" y="990600"/>
          <a:ext cx="65836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4.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Menyandi-balik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mengevaluasi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menganalisis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memproduksi</a:t>
                      </a:r>
                      <a:r>
                        <a:rPr lang="en-AU" dirty="0" smtClean="0"/>
                        <a:t> media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Terlibat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aktif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dalam</a:t>
                      </a:r>
                      <a:r>
                        <a:rPr lang="en-AU" dirty="0" smtClean="0"/>
                        <a:t> proses </a:t>
                      </a:r>
                      <a:r>
                        <a:rPr lang="en-AU" dirty="0" err="1" smtClean="0"/>
                        <a:t>produksi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Mengenali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informasi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sebagai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landasan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penyusunan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pesa</a:t>
                      </a:r>
                      <a:endParaRPr lang="en-A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Memilih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makna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menonton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secara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kritis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mengkaji</a:t>
                      </a:r>
                      <a:r>
                        <a:rPr lang="en-AU" dirty="0" smtClean="0"/>
                        <a:t> authorship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penalaran</a:t>
                      </a:r>
                      <a:r>
                        <a:rPr lang="en-AU" dirty="0" smtClean="0"/>
                        <a:t> 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17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AU" dirty="0" err="1" smtClean="0"/>
              <a:t>Pembelajaran</a:t>
            </a:r>
            <a:r>
              <a:rPr lang="en-AU" dirty="0" smtClean="0"/>
              <a:t> </a:t>
            </a:r>
            <a:r>
              <a:rPr lang="en-AU" dirty="0" err="1" smtClean="0"/>
              <a:t>bagi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media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Istilah</a:t>
            </a:r>
            <a:r>
              <a:rPr lang="en-AU" dirty="0" smtClean="0"/>
              <a:t> yang </a:t>
            </a:r>
            <a:r>
              <a:rPr lang="en-AU" dirty="0" err="1" smtClean="0"/>
              <a:t>berbeda-beda</a:t>
            </a:r>
            <a:r>
              <a:rPr lang="en-AU" dirty="0" smtClean="0"/>
              <a:t> </a:t>
            </a:r>
            <a:r>
              <a:rPr lang="en-AU" dirty="0" err="1" smtClean="0"/>
              <a:t>misalnya</a:t>
            </a:r>
            <a:r>
              <a:rPr lang="en-AU" dirty="0" smtClean="0"/>
              <a:t>: </a:t>
            </a:r>
            <a:r>
              <a:rPr lang="en-AU" i="1" dirty="0" smtClean="0"/>
              <a:t>media</a:t>
            </a:r>
            <a:r>
              <a:rPr lang="en-AU" dirty="0" smtClean="0"/>
              <a:t> </a:t>
            </a:r>
            <a:r>
              <a:rPr lang="en-AU" i="1" dirty="0" smtClean="0"/>
              <a:t>education,</a:t>
            </a:r>
            <a:r>
              <a:rPr lang="en-AU" dirty="0" smtClean="0"/>
              <a:t> </a:t>
            </a:r>
            <a:r>
              <a:rPr lang="en-AU" i="1" dirty="0" err="1" smtClean="0"/>
              <a:t>paedagogy</a:t>
            </a:r>
            <a:r>
              <a:rPr lang="en-AU" i="1" dirty="0" smtClean="0"/>
              <a:t> of media literacy</a:t>
            </a:r>
            <a:r>
              <a:rPr lang="en-AU" dirty="0" smtClean="0"/>
              <a:t>, </a:t>
            </a:r>
            <a:r>
              <a:rPr lang="en-AU" i="1" dirty="0" smtClean="0"/>
              <a:t>media studies </a:t>
            </a:r>
            <a:r>
              <a:rPr lang="en-AU" dirty="0" err="1" smtClean="0"/>
              <a:t>dan</a:t>
            </a:r>
            <a:r>
              <a:rPr lang="en-AU" dirty="0" smtClean="0"/>
              <a:t> media </a:t>
            </a:r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namun</a:t>
            </a:r>
            <a:r>
              <a:rPr lang="en-AU" dirty="0" smtClean="0"/>
              <a:t> </a:t>
            </a:r>
            <a:r>
              <a:rPr lang="en-AU" dirty="0" err="1" smtClean="0"/>
              <a:t>kontentnya</a:t>
            </a:r>
            <a:r>
              <a:rPr lang="en-AU" dirty="0" smtClean="0"/>
              <a:t> </a:t>
            </a:r>
            <a:r>
              <a:rPr lang="en-AU" dirty="0" err="1" smtClean="0"/>
              <a:t>hampir</a:t>
            </a:r>
            <a:r>
              <a:rPr lang="en-AU" dirty="0" smtClean="0"/>
              <a:t> </a:t>
            </a:r>
            <a:r>
              <a:rPr lang="en-AU" dirty="0" err="1" smtClean="0"/>
              <a:t>sama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perkembangannya</a:t>
            </a:r>
            <a:r>
              <a:rPr lang="en-AU" dirty="0" smtClean="0"/>
              <a:t> </a:t>
            </a:r>
            <a:r>
              <a:rPr lang="en-AU" dirty="0" err="1" smtClean="0"/>
              <a:t>dI</a:t>
            </a:r>
            <a:r>
              <a:rPr lang="en-AU" dirty="0" smtClean="0"/>
              <a:t> </a:t>
            </a:r>
            <a:r>
              <a:rPr lang="en-AU" dirty="0" err="1" smtClean="0"/>
              <a:t>beberapa</a:t>
            </a:r>
            <a:r>
              <a:rPr lang="en-AU" dirty="0" smtClean="0"/>
              <a:t> </a:t>
            </a:r>
            <a:r>
              <a:rPr lang="en-AU" dirty="0" err="1" smtClean="0"/>
              <a:t>negara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sama</a:t>
            </a:r>
            <a:r>
              <a:rPr lang="en-AU" dirty="0" smtClean="0"/>
              <a:t>, </a:t>
            </a:r>
            <a:r>
              <a:rPr lang="en-AU" dirty="0" err="1" smtClean="0"/>
              <a:t>ada</a:t>
            </a:r>
            <a:r>
              <a:rPr lang="en-AU" dirty="0" smtClean="0"/>
              <a:t> yang </a:t>
            </a:r>
            <a:r>
              <a:rPr lang="en-AU" dirty="0" err="1" smtClean="0"/>
              <a:t>memasukkan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kurikulum</a:t>
            </a:r>
            <a:r>
              <a:rPr lang="en-AU" dirty="0" smtClean="0"/>
              <a:t> </a:t>
            </a:r>
            <a:r>
              <a:rPr lang="en-AU" dirty="0" err="1" smtClean="0"/>
              <a:t>namun</a:t>
            </a:r>
            <a:r>
              <a:rPr lang="en-AU" dirty="0" smtClean="0"/>
              <a:t> </a:t>
            </a:r>
            <a:r>
              <a:rPr lang="en-AU" dirty="0" err="1" smtClean="0"/>
              <a:t>sebetulnya</a:t>
            </a:r>
            <a:r>
              <a:rPr lang="en-AU" dirty="0" smtClean="0"/>
              <a:t> </a:t>
            </a:r>
            <a:r>
              <a:rPr lang="en-AU" dirty="0" err="1" smtClean="0"/>
              <a:t>hal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rangka</a:t>
            </a:r>
            <a:r>
              <a:rPr lang="en-AU" dirty="0" smtClean="0"/>
              <a:t> </a:t>
            </a:r>
            <a:r>
              <a:rPr lang="en-AU" dirty="0" err="1" smtClean="0"/>
              <a:t>proteksi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perlindungan</a:t>
            </a:r>
            <a:r>
              <a:rPr lang="en-AU" dirty="0" smtClean="0"/>
              <a:t> </a:t>
            </a:r>
            <a:r>
              <a:rPr lang="en-AU" dirty="0" err="1" smtClean="0"/>
              <a:t>generasi</a:t>
            </a:r>
            <a:r>
              <a:rPr lang="en-AU" dirty="0" smtClean="0"/>
              <a:t> </a:t>
            </a:r>
            <a:r>
              <a:rPr lang="en-AU" dirty="0" err="1" smtClean="0"/>
              <a:t>muda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pengaruh</a:t>
            </a:r>
            <a:r>
              <a:rPr lang="en-AU" dirty="0" smtClean="0"/>
              <a:t> </a:t>
            </a:r>
            <a:r>
              <a:rPr lang="en-AU" dirty="0" err="1" smtClean="0"/>
              <a:t>buruk</a:t>
            </a:r>
            <a:r>
              <a:rPr lang="en-AU" dirty="0" smtClean="0"/>
              <a:t> media.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644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Di USA, </a:t>
            </a:r>
            <a:r>
              <a:rPr lang="en-AU" dirty="0" err="1" smtClean="0"/>
              <a:t>perhatian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1990-an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menyelenggarakan</a:t>
            </a:r>
            <a:r>
              <a:rPr lang="en-AU" dirty="0" smtClean="0"/>
              <a:t> </a:t>
            </a:r>
            <a:r>
              <a:rPr lang="en-AU" i="1" dirty="0" smtClean="0"/>
              <a:t>National Conference Leadership on Media Education </a:t>
            </a:r>
            <a:r>
              <a:rPr lang="en-AU" dirty="0" smtClean="0"/>
              <a:t>yang </a:t>
            </a:r>
            <a:r>
              <a:rPr lang="en-AU" dirty="0" err="1" smtClean="0"/>
              <a:t>diikuti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memasukkan</a:t>
            </a:r>
            <a:r>
              <a:rPr lang="en-AU" dirty="0" smtClean="0"/>
              <a:t> </a:t>
            </a:r>
            <a:r>
              <a:rPr lang="en-AU" dirty="0" err="1" smtClean="0"/>
              <a:t>litersi</a:t>
            </a:r>
            <a:r>
              <a:rPr lang="en-AU" dirty="0" smtClean="0"/>
              <a:t> media di </a:t>
            </a:r>
            <a:r>
              <a:rPr lang="en-AU" dirty="0" err="1" smtClean="0"/>
              <a:t>kurikulum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15 </a:t>
            </a:r>
            <a:r>
              <a:rPr lang="en-AU" dirty="0" err="1" smtClean="0"/>
              <a:t>negara</a:t>
            </a:r>
            <a:r>
              <a:rPr lang="en-AU" dirty="0" smtClean="0"/>
              <a:t> </a:t>
            </a:r>
            <a:r>
              <a:rPr lang="en-AU" dirty="0" err="1" smtClean="0"/>
              <a:t>bagian</a:t>
            </a:r>
            <a:r>
              <a:rPr lang="en-AU" dirty="0" smtClean="0"/>
              <a:t>. </a:t>
            </a:r>
          </a:p>
          <a:p>
            <a:pPr algn="just"/>
            <a:r>
              <a:rPr lang="en-AU" dirty="0" smtClean="0"/>
              <a:t>Di Asia, </a:t>
            </a:r>
            <a:r>
              <a:rPr lang="en-AU" dirty="0" err="1" smtClean="0"/>
              <a:t>dua</a:t>
            </a:r>
            <a:r>
              <a:rPr lang="en-AU" dirty="0" smtClean="0"/>
              <a:t> </a:t>
            </a:r>
            <a:r>
              <a:rPr lang="en-AU" dirty="0" err="1" smtClean="0"/>
              <a:t>negara</a:t>
            </a:r>
            <a:r>
              <a:rPr lang="en-AU" dirty="0" smtClean="0"/>
              <a:t> yang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perhatian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media: India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Jepang</a:t>
            </a:r>
            <a:r>
              <a:rPr lang="en-AU" dirty="0" smtClean="0"/>
              <a:t>.  Di India </a:t>
            </a:r>
            <a:r>
              <a:rPr lang="en-AU" dirty="0" err="1" smtClean="0"/>
              <a:t>sekolah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LSM </a:t>
            </a:r>
            <a:r>
              <a:rPr lang="en-AU" dirty="0" err="1" smtClean="0"/>
              <a:t>saling</a:t>
            </a:r>
            <a:r>
              <a:rPr lang="en-AU" dirty="0" smtClean="0"/>
              <a:t> </a:t>
            </a:r>
            <a:r>
              <a:rPr lang="en-AU" dirty="0" err="1" smtClean="0"/>
              <a:t>bekerjasama</a:t>
            </a:r>
            <a:r>
              <a:rPr lang="en-AU" dirty="0" smtClean="0"/>
              <a:t> </a:t>
            </a:r>
            <a:r>
              <a:rPr lang="en-AU" dirty="0" err="1" smtClean="0"/>
              <a:t>menyelenggarakan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mencapai</a:t>
            </a:r>
            <a:r>
              <a:rPr lang="en-AU" dirty="0" smtClean="0"/>
              <a:t> </a:t>
            </a:r>
            <a:r>
              <a:rPr lang="en-AU" dirty="0" err="1" smtClean="0"/>
              <a:t>melek</a:t>
            </a:r>
            <a:r>
              <a:rPr lang="en-AU" dirty="0" smtClean="0"/>
              <a:t> media. Di </a:t>
            </a:r>
            <a:r>
              <a:rPr lang="en-AU" dirty="0" err="1" smtClean="0"/>
              <a:t>Jepang</a:t>
            </a:r>
            <a:r>
              <a:rPr lang="en-AU" dirty="0" smtClean="0"/>
              <a:t> </a:t>
            </a:r>
            <a:r>
              <a:rPr lang="en-AU" dirty="0" err="1" smtClean="0"/>
              <a:t>didirikan</a:t>
            </a:r>
            <a:r>
              <a:rPr lang="en-AU" dirty="0" smtClean="0"/>
              <a:t> </a:t>
            </a:r>
            <a:r>
              <a:rPr lang="en-AU" dirty="0" err="1" smtClean="0"/>
              <a:t>komite</a:t>
            </a:r>
            <a:r>
              <a:rPr lang="en-AU" dirty="0" smtClean="0"/>
              <a:t> yang </a:t>
            </a:r>
            <a:r>
              <a:rPr lang="en-AU" dirty="0" err="1" smtClean="0"/>
              <a:t>beranggotakan</a:t>
            </a:r>
            <a:r>
              <a:rPr lang="en-AU" dirty="0" smtClean="0"/>
              <a:t> guru </a:t>
            </a:r>
            <a:r>
              <a:rPr lang="en-AU" dirty="0" err="1" smtClean="0"/>
              <a:t>besar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disiplin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menetapkan</a:t>
            </a:r>
            <a:r>
              <a:rPr lang="en-AU" dirty="0" smtClean="0"/>
              <a:t> </a:t>
            </a:r>
            <a:r>
              <a:rPr lang="en-AU" dirty="0" err="1" smtClean="0"/>
              <a:t>kebijakan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melek</a:t>
            </a:r>
            <a:r>
              <a:rPr lang="en-AU" dirty="0" smtClean="0"/>
              <a:t> media.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95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perkembangannya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gerakan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.</a:t>
            </a:r>
          </a:p>
          <a:p>
            <a:r>
              <a:rPr lang="en-AU" dirty="0" smtClean="0"/>
              <a:t>Di Indonesia </a:t>
            </a:r>
            <a:r>
              <a:rPr lang="en-AU" dirty="0" err="1" smtClean="0"/>
              <a:t>dalam</a:t>
            </a:r>
            <a:r>
              <a:rPr lang="en-AU" dirty="0" smtClean="0"/>
              <a:t> UU No. 32/2002, </a:t>
            </a:r>
            <a:r>
              <a:rPr lang="en-AU" dirty="0" err="1" smtClean="0"/>
              <a:t>memahami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kegaiatn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meningkatkan</a:t>
            </a:r>
            <a:r>
              <a:rPr lang="en-AU" dirty="0" smtClean="0"/>
              <a:t> </a:t>
            </a:r>
            <a:r>
              <a:rPr lang="en-AU" dirty="0" err="1" smtClean="0"/>
              <a:t>sikap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121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Konsep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menurut</a:t>
            </a:r>
            <a:r>
              <a:rPr lang="en-AU" sz="2800" dirty="0" smtClean="0"/>
              <a:t> </a:t>
            </a:r>
            <a:r>
              <a:rPr lang="en-AU" sz="2800" dirty="0" err="1" smtClean="0"/>
              <a:t>Center</a:t>
            </a:r>
            <a:r>
              <a:rPr lang="en-AU" sz="2800" dirty="0" smtClean="0"/>
              <a:t> for Media Literacy (</a:t>
            </a:r>
            <a:r>
              <a:rPr lang="en-AU" sz="2800" dirty="0" err="1" smtClean="0"/>
              <a:t>Yosal</a:t>
            </a:r>
            <a:r>
              <a:rPr lang="en-AU" sz="2800" dirty="0" smtClean="0"/>
              <a:t> </a:t>
            </a:r>
            <a:r>
              <a:rPr lang="en-AU" sz="2800" dirty="0" err="1" smtClean="0"/>
              <a:t>Iriantara</a:t>
            </a:r>
            <a:r>
              <a:rPr lang="en-AU" sz="2800" dirty="0" smtClean="0"/>
              <a:t>: 2009)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mencakup</a:t>
            </a:r>
            <a:r>
              <a:rPr lang="en-AU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mengkritik</a:t>
            </a:r>
            <a:r>
              <a:rPr lang="en-AU" dirty="0" smtClean="0"/>
              <a:t> media 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memproduksi</a:t>
            </a:r>
            <a:r>
              <a:rPr lang="en-AU" dirty="0" smtClean="0"/>
              <a:t> media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mengajarkan</a:t>
            </a:r>
            <a:r>
              <a:rPr lang="en-AU" dirty="0" smtClean="0"/>
              <a:t> </a:t>
            </a:r>
            <a:r>
              <a:rPr lang="en-AU" dirty="0" err="1" smtClean="0"/>
              <a:t>tentang</a:t>
            </a:r>
            <a:r>
              <a:rPr lang="en-AU" dirty="0" smtClean="0"/>
              <a:t> media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mengeksplorasi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pembuatan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media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mengeksplorasi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pembuatan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media</a:t>
            </a:r>
          </a:p>
          <a:p>
            <a:pPr marL="514350" indent="-514350" algn="just">
              <a:buAutoNum type="arabicPeriod"/>
            </a:pP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berfikir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isi</a:t>
            </a:r>
            <a:r>
              <a:rPr lang="en-AU" dirty="0" smtClean="0"/>
              <a:t> media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3214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berperan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mempersiapkan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bersentuhan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diterpa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industri</a:t>
            </a:r>
            <a:r>
              <a:rPr lang="en-AU" dirty="0" smtClean="0"/>
              <a:t> yang </a:t>
            </a:r>
            <a:r>
              <a:rPr lang="en-AU" dirty="0" err="1" smtClean="0"/>
              <a:t>terkadang</a:t>
            </a:r>
            <a:r>
              <a:rPr lang="en-AU" dirty="0" smtClean="0"/>
              <a:t> </a:t>
            </a:r>
            <a:r>
              <a:rPr lang="en-AU" dirty="0" err="1" smtClean="0"/>
              <a:t>memandang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semata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konsumen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5057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Konsep</a:t>
            </a:r>
            <a:r>
              <a:rPr lang="en-AU" sz="2800" dirty="0" smtClean="0"/>
              <a:t> Kirwan (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Yosal</a:t>
            </a:r>
            <a:r>
              <a:rPr lang="en-AU" sz="2800" dirty="0" smtClean="0"/>
              <a:t> </a:t>
            </a:r>
            <a:r>
              <a:rPr lang="en-AU" sz="2800" dirty="0" err="1"/>
              <a:t>Iriantara</a:t>
            </a:r>
            <a:r>
              <a:rPr lang="en-AU" sz="2800" dirty="0"/>
              <a:t>: </a:t>
            </a:r>
            <a:r>
              <a:rPr lang="en-AU" sz="2800" dirty="0" smtClean="0"/>
              <a:t>2009)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AU" dirty="0" err="1" smtClean="0"/>
              <a:t>Alasan</a:t>
            </a:r>
            <a:r>
              <a:rPr lang="en-AU" dirty="0" smtClean="0"/>
              <a:t> </a:t>
            </a:r>
            <a:r>
              <a:rPr lang="en-AU" dirty="0" err="1" smtClean="0"/>
              <a:t>menyelenggarakan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media </a:t>
            </a:r>
            <a:r>
              <a:rPr lang="en-AU" dirty="0" err="1" smtClean="0"/>
              <a:t>literasi</a:t>
            </a:r>
            <a:r>
              <a:rPr lang="en-AU" dirty="0" smtClean="0"/>
              <a:t>:</a:t>
            </a:r>
          </a:p>
          <a:p>
            <a:pPr marL="0" indent="0" algn="just">
              <a:buNone/>
            </a:pPr>
            <a:r>
              <a:rPr lang="en-AU" dirty="0" smtClean="0"/>
              <a:t>1. </a:t>
            </a:r>
            <a:r>
              <a:rPr lang="en-AU" sz="2800" dirty="0" smtClean="0"/>
              <a:t>Kita </a:t>
            </a:r>
            <a:r>
              <a:rPr lang="en-AU" sz="2800" dirty="0" err="1" smtClean="0"/>
              <a:t>perlu</a:t>
            </a:r>
            <a:r>
              <a:rPr lang="en-AU" sz="2800" dirty="0" smtClean="0"/>
              <a:t> </a:t>
            </a:r>
            <a:r>
              <a:rPr lang="en-AU" sz="2800" dirty="0" err="1" smtClean="0"/>
              <a:t>mendapatkan</a:t>
            </a:r>
            <a:r>
              <a:rPr lang="en-AU" sz="2800" dirty="0" smtClean="0"/>
              <a:t> </a:t>
            </a:r>
            <a:r>
              <a:rPr lang="en-AU" sz="2800" dirty="0" err="1" smtClean="0"/>
              <a:t>cukup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tentang</a:t>
            </a:r>
            <a:r>
              <a:rPr lang="en-AU" sz="2800" dirty="0" smtClean="0"/>
              <a:t> media </a:t>
            </a:r>
            <a:r>
              <a:rPr lang="en-AU" sz="2800" dirty="0" err="1" smtClean="0"/>
              <a:t>serta</a:t>
            </a:r>
            <a:r>
              <a:rPr lang="en-AU" sz="2800" dirty="0" smtClean="0"/>
              <a:t> </a:t>
            </a:r>
            <a:r>
              <a:rPr lang="en-AU" sz="2800" dirty="0" err="1" smtClean="0"/>
              <a:t>mengapa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bagaimana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dikomunikasikan</a:t>
            </a:r>
            <a:r>
              <a:rPr lang="en-AU" sz="2800" dirty="0" smtClean="0"/>
              <a:t>, </a:t>
            </a:r>
            <a:r>
              <a:rPr lang="en-AU" sz="2800" dirty="0" err="1" smtClean="0"/>
              <a:t>manusia</a:t>
            </a:r>
            <a:r>
              <a:rPr lang="en-AU" sz="2800" dirty="0" smtClean="0"/>
              <a:t> </a:t>
            </a:r>
            <a:r>
              <a:rPr lang="en-AU" sz="2800" dirty="0" err="1" smtClean="0"/>
              <a:t>perlu</a:t>
            </a:r>
            <a:r>
              <a:rPr lang="en-AU" sz="2800" dirty="0" smtClean="0"/>
              <a:t> </a:t>
            </a:r>
            <a:r>
              <a:rPr lang="en-AU" sz="2800" dirty="0" err="1" smtClean="0"/>
              <a:t>memiliki</a:t>
            </a:r>
            <a:r>
              <a:rPr lang="en-AU" sz="2800" dirty="0" smtClean="0"/>
              <a:t> </a:t>
            </a:r>
            <a:r>
              <a:rPr lang="en-AU" sz="2800" dirty="0" err="1" smtClean="0"/>
              <a:t>kemampuan</a:t>
            </a:r>
            <a:r>
              <a:rPr lang="en-AU" sz="2800" dirty="0" smtClean="0"/>
              <a:t> </a:t>
            </a:r>
            <a:r>
              <a:rPr lang="en-AU" sz="2800" dirty="0" err="1" smtClean="0"/>
              <a:t>untuk</a:t>
            </a:r>
            <a:r>
              <a:rPr lang="en-AU" sz="2800" dirty="0" smtClean="0"/>
              <a:t> </a:t>
            </a:r>
            <a:r>
              <a:rPr lang="en-AU" sz="2800" dirty="0" err="1" smtClean="0"/>
              <a:t>menilai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yang </a:t>
            </a:r>
            <a:r>
              <a:rPr lang="en-AU" sz="2800" dirty="0" err="1" smtClean="0"/>
              <a:t>bisa</a:t>
            </a:r>
            <a:r>
              <a:rPr lang="en-AU" sz="2800" dirty="0" smtClean="0"/>
              <a:t> </a:t>
            </a:r>
            <a:r>
              <a:rPr lang="en-AU" sz="2800" dirty="0" err="1" smtClean="0"/>
              <a:t>dipercaya</a:t>
            </a:r>
            <a:r>
              <a:rPr lang="en-AU" sz="2800" dirty="0" smtClean="0"/>
              <a:t>.</a:t>
            </a:r>
          </a:p>
          <a:p>
            <a:pPr marL="0" indent="0" algn="just">
              <a:buNone/>
            </a:pPr>
            <a:r>
              <a:rPr lang="en-AU" sz="2800" dirty="0" smtClean="0"/>
              <a:t>2.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</a:t>
            </a:r>
            <a:r>
              <a:rPr lang="en-AU" sz="2800" dirty="0" err="1" smtClean="0"/>
              <a:t>merupakan</a:t>
            </a:r>
            <a:r>
              <a:rPr lang="en-AU" sz="2800" dirty="0" smtClean="0"/>
              <a:t> </a:t>
            </a:r>
            <a:r>
              <a:rPr lang="en-AU" sz="2800" dirty="0" err="1" smtClean="0"/>
              <a:t>bagian</a:t>
            </a:r>
            <a:r>
              <a:rPr lang="en-AU" sz="2800" dirty="0" smtClean="0"/>
              <a:t> </a:t>
            </a:r>
            <a:r>
              <a:rPr lang="en-AU" sz="2800" dirty="0" err="1" smtClean="0"/>
              <a:t>penting</a:t>
            </a:r>
            <a:r>
              <a:rPr lang="en-AU" sz="2800" dirty="0" smtClean="0"/>
              <a:t> </a:t>
            </a:r>
            <a:r>
              <a:rPr lang="en-AU" sz="2800" dirty="0" err="1" smtClean="0"/>
              <a:t>bagi</a:t>
            </a:r>
            <a:r>
              <a:rPr lang="en-AU" sz="2800" dirty="0" smtClean="0"/>
              <a:t> </a:t>
            </a:r>
            <a:r>
              <a:rPr lang="en-AU" sz="2800" dirty="0" err="1" smtClean="0"/>
              <a:t>pengalaman</a:t>
            </a:r>
            <a:r>
              <a:rPr lang="en-AU" sz="2800" dirty="0" smtClean="0"/>
              <a:t> </a:t>
            </a:r>
            <a:r>
              <a:rPr lang="en-AU" sz="2800" dirty="0" err="1" smtClean="0"/>
              <a:t>banyak</a:t>
            </a:r>
            <a:r>
              <a:rPr lang="en-AU" sz="2800" dirty="0" smtClean="0"/>
              <a:t> orang </a:t>
            </a:r>
            <a:r>
              <a:rPr lang="en-AU" sz="2800" dirty="0" err="1" smtClean="0"/>
              <a:t>sehingga</a:t>
            </a:r>
            <a:r>
              <a:rPr lang="en-AU" sz="2800" dirty="0" smtClean="0"/>
              <a:t> </a:t>
            </a:r>
            <a:r>
              <a:rPr lang="en-AU" sz="2800" dirty="0" err="1" smtClean="0"/>
              <a:t>kita</a:t>
            </a:r>
            <a:r>
              <a:rPr lang="en-AU" sz="2800" dirty="0" smtClean="0"/>
              <a:t> </a:t>
            </a:r>
            <a:r>
              <a:rPr lang="en-AU" sz="2800" dirty="0" err="1" smtClean="0"/>
              <a:t>perlu</a:t>
            </a:r>
            <a:r>
              <a:rPr lang="en-AU" sz="2800" dirty="0" smtClean="0"/>
              <a:t> </a:t>
            </a:r>
            <a:r>
              <a:rPr lang="en-AU" sz="2800" dirty="0" err="1" smtClean="0"/>
              <a:t>mengkaji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</a:t>
            </a:r>
            <a:r>
              <a:rPr lang="en-AU" sz="2800" dirty="0" err="1" smtClean="0"/>
              <a:t>selain</a:t>
            </a:r>
            <a:r>
              <a:rPr lang="en-AU" sz="2800" dirty="0" smtClean="0"/>
              <a:t> </a:t>
            </a:r>
            <a:r>
              <a:rPr lang="en-AU" sz="2800" dirty="0" err="1" smtClean="0"/>
              <a:t>bentuk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dirty="0" smtClean="0"/>
              <a:t> lain</a:t>
            </a:r>
          </a:p>
          <a:p>
            <a:pPr marL="0" indent="0" algn="just">
              <a:buNone/>
            </a:pPr>
            <a:r>
              <a:rPr lang="en-AU" dirty="0" smtClean="0"/>
              <a:t>3. </a:t>
            </a:r>
            <a:r>
              <a:rPr lang="en-AU" dirty="0" err="1" smtClean="0"/>
              <a:t>Dipandanga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pengalaman</a:t>
            </a:r>
            <a:r>
              <a:rPr lang="en-AU" dirty="0" smtClean="0"/>
              <a:t> </a:t>
            </a:r>
            <a:r>
              <a:rPr lang="en-AU" dirty="0" err="1" smtClean="0"/>
              <a:t>anak-anak</a:t>
            </a:r>
            <a:r>
              <a:rPr lang="en-AU" dirty="0" smtClean="0"/>
              <a:t> </a:t>
            </a:r>
            <a:r>
              <a:rPr lang="en-AU" dirty="0" err="1" smtClean="0"/>
              <a:t>mengkonsumsi</a:t>
            </a:r>
            <a:r>
              <a:rPr lang="en-AU" dirty="0" smtClean="0"/>
              <a:t> media</a:t>
            </a:r>
          </a:p>
          <a:p>
            <a:pPr marL="0" indent="0" algn="just">
              <a:buNone/>
            </a:pPr>
            <a:r>
              <a:rPr lang="en-AU" dirty="0" smtClean="0"/>
              <a:t>4.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</a:t>
            </a:r>
            <a:r>
              <a:rPr lang="en-AU" dirty="0" err="1" smtClean="0"/>
              <a:t>pokok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budaya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memahami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media </a:t>
            </a:r>
            <a:r>
              <a:rPr lang="en-AU" dirty="0" err="1" smtClean="0"/>
              <a:t>membentuk</a:t>
            </a:r>
            <a:r>
              <a:rPr lang="en-AU" dirty="0" smtClean="0"/>
              <a:t> </a:t>
            </a:r>
            <a:r>
              <a:rPr lang="en-AU" dirty="0" err="1" smtClean="0"/>
              <a:t>makna</a:t>
            </a:r>
            <a:r>
              <a:rPr lang="en-AU" dirty="0" smtClean="0"/>
              <a:t>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5387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Tujuan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(Hobbs: 1998)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AU" dirty="0" err="1" smtClean="0"/>
              <a:t>Penguatan</a:t>
            </a:r>
            <a:r>
              <a:rPr lang="en-AU" dirty="0" smtClean="0"/>
              <a:t> </a:t>
            </a:r>
            <a:r>
              <a:rPr lang="en-AU" dirty="0" err="1" smtClean="0"/>
              <a:t>akses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endParaRPr lang="en-AU" dirty="0" smtClean="0"/>
          </a:p>
          <a:p>
            <a:pPr marL="514350" indent="-514350">
              <a:buAutoNum type="arabicPeriod"/>
            </a:pPr>
            <a:r>
              <a:rPr lang="en-AU" dirty="0" err="1" smtClean="0"/>
              <a:t>Mendukung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menumbuhkembangkan</a:t>
            </a:r>
            <a:r>
              <a:rPr lang="en-AU" dirty="0" smtClean="0"/>
              <a:t> </a:t>
            </a:r>
            <a:r>
              <a:rPr lang="en-AU" dirty="0" err="1" smtClean="0"/>
              <a:t>lingkungan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endParaRPr lang="en-AU" dirty="0" smtClean="0"/>
          </a:p>
          <a:p>
            <a:pPr marL="514350" indent="-514350">
              <a:buAutoNum type="arabicPeriod"/>
            </a:pPr>
            <a:r>
              <a:rPr lang="en-AU" dirty="0" err="1" smtClean="0"/>
              <a:t>Menginspirasikan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mengembangkan</a:t>
            </a:r>
            <a:r>
              <a:rPr lang="en-AU" dirty="0" smtClean="0"/>
              <a:t> </a:t>
            </a:r>
            <a:r>
              <a:rPr lang="en-AU" dirty="0" err="1" smtClean="0"/>
              <a:t>akses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525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000" dirty="0" err="1" smtClean="0"/>
              <a:t>Tujuan</a:t>
            </a:r>
            <a:r>
              <a:rPr lang="en-AU" sz="2000" dirty="0" smtClean="0"/>
              <a:t> </a:t>
            </a:r>
            <a:r>
              <a:rPr lang="en-AU" sz="2000" dirty="0" err="1" smtClean="0"/>
              <a:t>Literasi</a:t>
            </a:r>
            <a:r>
              <a:rPr lang="en-AU" sz="2000" dirty="0" smtClean="0"/>
              <a:t> Media </a:t>
            </a:r>
            <a:r>
              <a:rPr lang="en-AU" sz="2000" dirty="0" err="1" smtClean="0"/>
              <a:t>menurut</a:t>
            </a:r>
            <a:r>
              <a:rPr lang="en-AU" sz="2000" dirty="0" smtClean="0"/>
              <a:t> </a:t>
            </a:r>
            <a:r>
              <a:rPr lang="en-AU" sz="2000" dirty="0" err="1" smtClean="0"/>
              <a:t>Bajkiewicz</a:t>
            </a:r>
            <a:r>
              <a:rPr lang="en-AU" sz="2000" dirty="0" smtClean="0"/>
              <a:t> (</a:t>
            </a:r>
            <a:r>
              <a:rPr lang="en-AU" sz="2000" dirty="0" err="1" smtClean="0"/>
              <a:t>dalam</a:t>
            </a:r>
            <a:r>
              <a:rPr lang="en-AU" sz="2000" dirty="0" smtClean="0"/>
              <a:t> </a:t>
            </a:r>
            <a:r>
              <a:rPr lang="en-AU" sz="2000" dirty="0" err="1" smtClean="0"/>
              <a:t>Yosal</a:t>
            </a:r>
            <a:r>
              <a:rPr lang="en-AU" sz="2000" dirty="0" smtClean="0"/>
              <a:t> </a:t>
            </a:r>
            <a:r>
              <a:rPr lang="en-AU" sz="2000" dirty="0" err="1" smtClean="0"/>
              <a:t>Ariantara</a:t>
            </a:r>
            <a:r>
              <a:rPr lang="en-AU" sz="2000" dirty="0" smtClean="0"/>
              <a:t>: 2009)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526964"/>
              </p:ext>
            </p:extLst>
          </p:nvPr>
        </p:nvGraphicFramePr>
        <p:xfrm>
          <a:off x="457200" y="1219200"/>
          <a:ext cx="8229600" cy="5317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3048000"/>
                <a:gridCol w="1905000"/>
                <a:gridCol w="2514600"/>
              </a:tblGrid>
              <a:tr h="684530">
                <a:tc rowSpan="3">
                  <a:txBody>
                    <a:bodyPr/>
                    <a:lstStyle/>
                    <a:p>
                      <a:r>
                        <a:rPr lang="en-AU" dirty="0" smtClean="0"/>
                        <a:t>No.</a:t>
                      </a:r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dirty="0" err="1" smtClean="0"/>
                        <a:t>Dimensi</a:t>
                      </a:r>
                      <a:endParaRPr lang="en-AU" dirty="0" smtClean="0"/>
                    </a:p>
                    <a:p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9116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Individual</a:t>
                      </a:r>
                      <a:endParaRPr lang="en-A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Kreatif</a:t>
                      </a:r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Sosial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politik</a:t>
                      </a:r>
                      <a:endParaRPr lang="en-A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64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Mengembangkan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pemikiran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kritis</a:t>
                      </a:r>
                      <a:endParaRPr lang="en-A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Memahami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sejarah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kreativitas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pemantauan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evaluasi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atas</a:t>
                      </a:r>
                      <a:r>
                        <a:rPr lang="en-AU" dirty="0" smtClean="0"/>
                        <a:t> media </a:t>
                      </a:r>
                      <a:r>
                        <a:rPr lang="en-AU" dirty="0" err="1" smtClean="0"/>
                        <a:t>massa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sebagai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praktik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kesenian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Menyiapkan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diri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menjadi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warga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negara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demokratis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memiliki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informasi</a:t>
                      </a:r>
                      <a:endParaRPr lang="en-A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AU" dirty="0" smtClean="0"/>
                        <a:t>2.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Mengembangkan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kesadaran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kritis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atas</a:t>
                      </a:r>
                      <a:r>
                        <a:rPr lang="en-AU" dirty="0" smtClean="0"/>
                        <a:t> media </a:t>
                      </a:r>
                      <a:endParaRPr lang="en-A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Mengenali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struktur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pesan</a:t>
                      </a:r>
                      <a:r>
                        <a:rPr lang="en-AU" dirty="0" smtClean="0"/>
                        <a:t> media </a:t>
                      </a:r>
                      <a:r>
                        <a:rPr lang="en-AU" dirty="0" err="1" smtClean="0"/>
                        <a:t>massa</a:t>
                      </a:r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Dipergunakan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untuk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advokasi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sosial</a:t>
                      </a:r>
                      <a:endParaRPr lang="en-A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AU" dirty="0" smtClean="0"/>
                        <a:t>3.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Mengembangkan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otonomi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kritis</a:t>
                      </a:r>
                      <a:endParaRPr lang="en-A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Memiliki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apresiasi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estetis</a:t>
                      </a:r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Mengubah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relasi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kekuasaan</a:t>
                      </a:r>
                      <a:r>
                        <a:rPr lang="en-AU" dirty="0" smtClean="0"/>
                        <a:t> yang </a:t>
                      </a:r>
                      <a:r>
                        <a:rPr lang="en-AU" dirty="0" err="1" smtClean="0"/>
                        <a:t>mapan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antara</a:t>
                      </a:r>
                      <a:r>
                        <a:rPr lang="en-AU" dirty="0" smtClean="0"/>
                        <a:t> guru-murid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4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43</TotalTime>
  <Words>522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Sejarah literasi media</vt:lpstr>
      <vt:lpstr>PowerPoint Presentation</vt:lpstr>
      <vt:lpstr>PowerPoint Presentation</vt:lpstr>
      <vt:lpstr>PowerPoint Presentation</vt:lpstr>
      <vt:lpstr>Konsep Literasi media menurut Center for Media Literacy (Yosal Iriantara: 2009)</vt:lpstr>
      <vt:lpstr>PowerPoint Presentation</vt:lpstr>
      <vt:lpstr>Konsep Kirwan (dalam Yosal Iriantara: 2009)</vt:lpstr>
      <vt:lpstr>Tujuan Literasi Media (Hobbs: 1998)</vt:lpstr>
      <vt:lpstr>Tujuan Literasi Media menurut Bajkiewicz (dalam Yosal Ariantara: 2009)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literasi media</dc:title>
  <dc:creator>Fadjarini S</dc:creator>
  <cp:lastModifiedBy>AFNAN TAM</cp:lastModifiedBy>
  <cp:revision>5</cp:revision>
  <dcterms:created xsi:type="dcterms:W3CDTF">2006-08-16T00:00:00Z</dcterms:created>
  <dcterms:modified xsi:type="dcterms:W3CDTF">2016-10-18T04:12:17Z</dcterms:modified>
</cp:coreProperties>
</file>