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4" r:id="rId2"/>
    <p:sldId id="257" r:id="rId3"/>
    <p:sldId id="258" r:id="rId4"/>
    <p:sldId id="260" r:id="rId5"/>
    <p:sldId id="261" r:id="rId6"/>
    <p:sldId id="262" r:id="rId7"/>
    <p:sldId id="263" r:id="rId8"/>
    <p:sldId id="264" r:id="rId9"/>
    <p:sldId id="266" r:id="rId10"/>
    <p:sldId id="300" r:id="rId11"/>
    <p:sldId id="298" r:id="rId12"/>
    <p:sldId id="30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790" autoAdjust="0"/>
  </p:normalViewPr>
  <p:slideViewPr>
    <p:cSldViewPr>
      <p:cViewPr>
        <p:scale>
          <a:sx n="73" d="100"/>
          <a:sy n="73" d="100"/>
        </p:scale>
        <p:origin x="-129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26D9DE-EC13-40A1-A120-B2EB537FC053}" type="datetimeFigureOut">
              <a:rPr lang="en-US" smtClean="0"/>
              <a:t>10/4/2020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9BAE65-B6B6-4056-9D03-4266127ECA66}" type="slidenum">
              <a:rPr lang="en-US" smtClean="0"/>
              <a:t>‹#›</a:t>
            </a:fld>
            <a:endParaRPr lang="en-US"/>
          </a:p>
        </p:txBody>
      </p:sp>
    </p:spTree>
    <p:extLst>
      <p:ext uri="{BB962C8B-B14F-4D97-AF65-F5344CB8AC3E}">
        <p14:creationId xmlns:p14="http://schemas.microsoft.com/office/powerpoint/2010/main" val="2364487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8A592A-3427-426F-BA39-F3BA2E491F73}"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1855009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8A592A-3427-426F-BA39-F3BA2E491F73}"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2768955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8A592A-3427-426F-BA39-F3BA2E491F73}"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2409729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8A592A-3427-426F-BA39-F3BA2E491F73}"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246039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8A592A-3427-426F-BA39-F3BA2E491F73}"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151900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8A592A-3427-426F-BA39-F3BA2E491F73}"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304834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8A592A-3427-426F-BA39-F3BA2E491F73}" type="datetimeFigureOut">
              <a:rPr lang="en-US" smtClean="0"/>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375181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8A592A-3427-426F-BA39-F3BA2E491F73}" type="datetimeFigureOut">
              <a:rPr lang="en-US" smtClean="0"/>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4271086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8A592A-3427-426F-BA39-F3BA2E491F73}" type="datetimeFigureOut">
              <a:rPr lang="en-US" smtClean="0"/>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93503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8A592A-3427-426F-BA39-F3BA2E491F73}"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19171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8A592A-3427-426F-BA39-F3BA2E491F73}"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3505C3-E969-4781-BA6C-79F2DAC49939}" type="slidenum">
              <a:rPr lang="en-US" smtClean="0"/>
              <a:t>‹#›</a:t>
            </a:fld>
            <a:endParaRPr lang="en-US"/>
          </a:p>
        </p:txBody>
      </p:sp>
    </p:spTree>
    <p:extLst>
      <p:ext uri="{BB962C8B-B14F-4D97-AF65-F5344CB8AC3E}">
        <p14:creationId xmlns:p14="http://schemas.microsoft.com/office/powerpoint/2010/main" val="4049681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8A592A-3427-426F-BA39-F3BA2E491F73}" type="datetimeFigureOut">
              <a:rPr lang="en-US" smtClean="0"/>
              <a:t>10/4/2020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3505C3-E969-4781-BA6C-79F2DAC49939}" type="slidenum">
              <a:rPr lang="en-US" smtClean="0"/>
              <a:t>‹#›</a:t>
            </a:fld>
            <a:endParaRPr lang="en-US"/>
          </a:p>
        </p:txBody>
      </p:sp>
    </p:spTree>
    <p:extLst>
      <p:ext uri="{BB962C8B-B14F-4D97-AF65-F5344CB8AC3E}">
        <p14:creationId xmlns:p14="http://schemas.microsoft.com/office/powerpoint/2010/main" val="2483525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r>
              <a:rPr lang="en-US" sz="2800" b="1" dirty="0">
                <a:latin typeface="Arial" pitchFamily="34" charset="0"/>
                <a:cs typeface="Arial" pitchFamily="34" charset="0"/>
              </a:rPr>
              <a:t>PELAYANAN SEKTOR PUBLIK </a:t>
            </a:r>
            <a:r>
              <a:rPr lang="en-US" sz="2800" dirty="0">
                <a:latin typeface="Arial" pitchFamily="34" charset="0"/>
                <a:cs typeface="Arial" pitchFamily="34" charset="0"/>
              </a:rPr>
              <a:t/>
            </a:r>
            <a:br>
              <a:rPr lang="en-US" sz="2800" dirty="0">
                <a:latin typeface="Arial" pitchFamily="34" charset="0"/>
                <a:cs typeface="Arial" pitchFamily="34" charset="0"/>
              </a:rPr>
            </a:br>
            <a:r>
              <a:rPr lang="id-ID" sz="2800" b="1" dirty="0">
                <a:latin typeface="Arial" pitchFamily="34" charset="0"/>
                <a:cs typeface="Arial" pitchFamily="34" charset="0"/>
              </a:rPr>
              <a:t> Dra</a:t>
            </a:r>
            <a:r>
              <a:rPr lang="en-US" sz="2800" b="1" dirty="0">
                <a:latin typeface="Arial" pitchFamily="34" charset="0"/>
                <a:cs typeface="Arial" pitchFamily="34" charset="0"/>
              </a:rPr>
              <a:t>.</a:t>
            </a:r>
            <a:r>
              <a:rPr lang="id-ID" sz="2800" b="1" dirty="0">
                <a:latin typeface="Arial" pitchFamily="34" charset="0"/>
                <a:cs typeface="Arial" pitchFamily="34" charset="0"/>
              </a:rPr>
              <a:t> Herawati, MPA</a:t>
            </a:r>
            <a:endParaRPr lang="en-US" sz="2800" dirty="0"/>
          </a:p>
        </p:txBody>
      </p:sp>
      <p:sp>
        <p:nvSpPr>
          <p:cNvPr id="3" name="Content Placeholder 2"/>
          <p:cNvSpPr>
            <a:spLocks noGrp="1"/>
          </p:cNvSpPr>
          <p:nvPr>
            <p:ph idx="1"/>
          </p:nvPr>
        </p:nvSpPr>
        <p:spPr>
          <a:xfrm>
            <a:off x="457200" y="1066800"/>
            <a:ext cx="8229600" cy="5562600"/>
          </a:xfrm>
        </p:spPr>
        <p:txBody>
          <a:bodyPr>
            <a:noAutofit/>
          </a:bodyPr>
          <a:lstStyle/>
          <a:p>
            <a:pPr marL="0" indent="0">
              <a:buNone/>
            </a:pPr>
            <a:r>
              <a:rPr lang="id-ID" sz="2000" dirty="0">
                <a:latin typeface="Arial" pitchFamily="34" charset="0"/>
                <a:cs typeface="Arial" pitchFamily="34" charset="0"/>
              </a:rPr>
              <a:t>Kesepakatan pelaksanaan proses belajar</a:t>
            </a:r>
            <a:r>
              <a:rPr lang="en-US" sz="2000" dirty="0">
                <a:latin typeface="Arial" pitchFamily="34" charset="0"/>
                <a:cs typeface="Arial" pitchFamily="34" charset="0"/>
              </a:rPr>
              <a:t> </a:t>
            </a:r>
            <a:r>
              <a:rPr lang="id-ID" sz="2000" dirty="0">
                <a:latin typeface="Arial" pitchFamily="34" charset="0"/>
                <a:cs typeface="Arial" pitchFamily="34" charset="0"/>
              </a:rPr>
              <a:t>mengajar. </a:t>
            </a:r>
            <a:endParaRPr lang="en-US" sz="2000" dirty="0">
              <a:latin typeface="Arial" pitchFamily="34" charset="0"/>
              <a:cs typeface="Arial" pitchFamily="34" charset="0"/>
            </a:endParaRPr>
          </a:p>
          <a:p>
            <a:pPr marL="514350" indent="-514350">
              <a:buFont typeface="+mj-lt"/>
              <a:buAutoNum type="arabicPeriod"/>
            </a:pPr>
            <a:r>
              <a:rPr lang="en-US" sz="2000" dirty="0">
                <a:latin typeface="Arial" pitchFamily="34" charset="0"/>
                <a:cs typeface="Arial" pitchFamily="34" charset="0"/>
              </a:rPr>
              <a:t> </a:t>
            </a:r>
            <a:r>
              <a:rPr lang="en-US" sz="2000" dirty="0" err="1">
                <a:latin typeface="Arial" pitchFamily="34" charset="0"/>
                <a:cs typeface="Arial" pitchFamily="34" charset="0"/>
              </a:rPr>
              <a:t>Kuliah</a:t>
            </a:r>
            <a:r>
              <a:rPr lang="en-US" sz="2000" dirty="0">
                <a:latin typeface="Arial" pitchFamily="34" charset="0"/>
                <a:cs typeface="Arial" pitchFamily="34" charset="0"/>
              </a:rPr>
              <a:t> </a:t>
            </a:r>
            <a:r>
              <a:rPr lang="en-US" sz="2000" dirty="0" err="1">
                <a:latin typeface="Arial" pitchFamily="34" charset="0"/>
                <a:cs typeface="Arial" pitchFamily="34" charset="0"/>
              </a:rPr>
              <a:t>dilakukan</a:t>
            </a:r>
            <a:r>
              <a:rPr lang="en-US" sz="2000" dirty="0">
                <a:latin typeface="Arial" pitchFamily="34" charset="0"/>
                <a:cs typeface="Arial" pitchFamily="34" charset="0"/>
              </a:rPr>
              <a:t> </a:t>
            </a:r>
            <a:r>
              <a:rPr lang="en-US" sz="2000" dirty="0" err="1">
                <a:latin typeface="Arial" pitchFamily="34" charset="0"/>
                <a:cs typeface="Arial" pitchFamily="34" charset="0"/>
              </a:rPr>
              <a:t>secara</a:t>
            </a:r>
            <a:r>
              <a:rPr lang="en-US" sz="2000" dirty="0">
                <a:latin typeface="Arial" pitchFamily="34" charset="0"/>
                <a:cs typeface="Arial" pitchFamily="34" charset="0"/>
              </a:rPr>
              <a:t> daring.</a:t>
            </a:r>
          </a:p>
          <a:p>
            <a:pPr marL="514350" indent="-514350">
              <a:buFont typeface="+mj-lt"/>
              <a:buAutoNum type="arabicPeriod"/>
            </a:pPr>
            <a:r>
              <a:rPr lang="en-US" sz="2000" dirty="0" err="1">
                <a:latin typeface="Arial" pitchFamily="34" charset="0"/>
                <a:cs typeface="Arial" pitchFamily="34" charset="0"/>
              </a:rPr>
              <a:t>Jadwal</a:t>
            </a:r>
            <a:r>
              <a:rPr lang="en-US" sz="2000" dirty="0">
                <a:latin typeface="Arial" pitchFamily="34" charset="0"/>
                <a:cs typeface="Arial" pitchFamily="34" charset="0"/>
              </a:rPr>
              <a:t> </a:t>
            </a:r>
            <a:r>
              <a:rPr lang="en-US" sz="2000" dirty="0" err="1">
                <a:latin typeface="Arial" pitchFamily="34" charset="0"/>
                <a:cs typeface="Arial" pitchFamily="34" charset="0"/>
              </a:rPr>
              <a:t>kuliah</a:t>
            </a:r>
            <a:r>
              <a:rPr lang="en-US" sz="2000" dirty="0">
                <a:latin typeface="Arial" pitchFamily="34" charset="0"/>
                <a:cs typeface="Arial" pitchFamily="34" charset="0"/>
              </a:rPr>
              <a:t> </a:t>
            </a:r>
            <a:r>
              <a:rPr lang="en-US" sz="2000" dirty="0" err="1">
                <a:latin typeface="Arial" pitchFamily="34" charset="0"/>
                <a:cs typeface="Arial" pitchFamily="34" charset="0"/>
              </a:rPr>
              <a:t>sesuai</a:t>
            </a:r>
            <a:r>
              <a:rPr lang="en-US" sz="2000" dirty="0">
                <a:latin typeface="Arial" pitchFamily="34" charset="0"/>
                <a:cs typeface="Arial" pitchFamily="34" charset="0"/>
              </a:rPr>
              <a:t> </a:t>
            </a:r>
            <a:r>
              <a:rPr lang="en-US" sz="2000" dirty="0" err="1">
                <a:latin typeface="Arial" pitchFamily="34" charset="0"/>
                <a:cs typeface="Arial" pitchFamily="34" charset="0"/>
              </a:rPr>
              <a:t>dengan</a:t>
            </a:r>
            <a:r>
              <a:rPr lang="en-US" sz="2000" dirty="0">
                <a:latin typeface="Arial" pitchFamily="34" charset="0"/>
                <a:cs typeface="Arial" pitchFamily="34" charset="0"/>
              </a:rPr>
              <a:t> </a:t>
            </a:r>
            <a:r>
              <a:rPr lang="en-US" sz="2000" dirty="0" err="1">
                <a:latin typeface="Arial" pitchFamily="34" charset="0"/>
                <a:cs typeface="Arial" pitchFamily="34" charset="0"/>
              </a:rPr>
              <a:t>jadwal</a:t>
            </a:r>
            <a:r>
              <a:rPr lang="en-US" sz="2000" dirty="0">
                <a:latin typeface="Arial" pitchFamily="34" charset="0"/>
                <a:cs typeface="Arial" pitchFamily="34" charset="0"/>
              </a:rPr>
              <a:t> </a:t>
            </a:r>
            <a:r>
              <a:rPr lang="en-US" sz="2000" dirty="0" err="1">
                <a:latin typeface="Arial" pitchFamily="34" charset="0"/>
                <a:cs typeface="Arial" pitchFamily="34" charset="0"/>
              </a:rPr>
              <a:t>pada</a:t>
            </a:r>
            <a:r>
              <a:rPr lang="en-US" sz="2000" dirty="0">
                <a:latin typeface="Arial" pitchFamily="34" charset="0"/>
                <a:cs typeface="Arial" pitchFamily="34" charset="0"/>
              </a:rPr>
              <a:t> </a:t>
            </a:r>
            <a:r>
              <a:rPr lang="en-US" sz="2000" dirty="0" err="1">
                <a:latin typeface="Arial" pitchFamily="34" charset="0"/>
                <a:cs typeface="Arial" pitchFamily="34" charset="0"/>
              </a:rPr>
              <a:t>setiap</a:t>
            </a:r>
            <a:r>
              <a:rPr lang="en-US" sz="2000" dirty="0">
                <a:latin typeface="Arial" pitchFamily="34" charset="0"/>
                <a:cs typeface="Arial" pitchFamily="34" charset="0"/>
              </a:rPr>
              <a:t> </a:t>
            </a:r>
            <a:r>
              <a:rPr lang="en-US" sz="2000" dirty="0" err="1">
                <a:latin typeface="Arial" pitchFamily="34" charset="0"/>
                <a:cs typeface="Arial" pitchFamily="34" charset="0"/>
              </a:rPr>
              <a:t>paralel</a:t>
            </a:r>
            <a:r>
              <a:rPr lang="en-US" sz="2000" dirty="0">
                <a:latin typeface="Arial" pitchFamily="34" charset="0"/>
                <a:cs typeface="Arial" pitchFamily="34" charset="0"/>
              </a:rPr>
              <a:t>. </a:t>
            </a:r>
          </a:p>
          <a:p>
            <a:pPr marL="514350" indent="-514350">
              <a:buFont typeface="+mj-lt"/>
              <a:buAutoNum type="arabicPeriod"/>
            </a:pPr>
            <a:r>
              <a:rPr lang="en-US" sz="2000" dirty="0" err="1">
                <a:latin typeface="Arial" pitchFamily="34" charset="0"/>
                <a:cs typeface="Arial" pitchFamily="34" charset="0"/>
              </a:rPr>
              <a:t>Mahasiswa</a:t>
            </a:r>
            <a:r>
              <a:rPr lang="en-US" sz="2000" dirty="0">
                <a:latin typeface="Arial" pitchFamily="34" charset="0"/>
                <a:cs typeface="Arial" pitchFamily="34" charset="0"/>
              </a:rPr>
              <a:t> </a:t>
            </a:r>
            <a:r>
              <a:rPr lang="en-US" sz="2000" dirty="0" err="1">
                <a:latin typeface="Arial" pitchFamily="34" charset="0"/>
                <a:cs typeface="Arial" pitchFamily="34" charset="0"/>
              </a:rPr>
              <a:t>wajib</a:t>
            </a:r>
            <a:r>
              <a:rPr lang="en-US" sz="2000" dirty="0">
                <a:latin typeface="Arial" pitchFamily="34" charset="0"/>
                <a:cs typeface="Arial" pitchFamily="34" charset="0"/>
              </a:rPr>
              <a:t> </a:t>
            </a:r>
            <a:r>
              <a:rPr lang="en-US" sz="2000" dirty="0" err="1">
                <a:latin typeface="Arial" pitchFamily="34" charset="0"/>
                <a:cs typeface="Arial" pitchFamily="34" charset="0"/>
              </a:rPr>
              <a:t>hadir</a:t>
            </a:r>
            <a:r>
              <a:rPr lang="en-US" sz="2000" dirty="0">
                <a:latin typeface="Arial" pitchFamily="34" charset="0"/>
                <a:cs typeface="Arial" pitchFamily="34" charset="0"/>
              </a:rPr>
              <a:t>/</a:t>
            </a:r>
            <a:r>
              <a:rPr lang="en-US" sz="2000" dirty="0" err="1">
                <a:latin typeface="Arial" pitchFamily="34" charset="0"/>
                <a:cs typeface="Arial" pitchFamily="34" charset="0"/>
              </a:rPr>
              <a:t>presensi</a:t>
            </a:r>
            <a:r>
              <a:rPr lang="en-US" sz="2000" dirty="0">
                <a:latin typeface="Arial" pitchFamily="34" charset="0"/>
                <a:cs typeface="Arial" pitchFamily="34" charset="0"/>
              </a:rPr>
              <a:t> </a:t>
            </a:r>
            <a:r>
              <a:rPr lang="en-US" sz="2000" dirty="0" err="1">
                <a:latin typeface="Arial" pitchFamily="34" charset="0"/>
                <a:cs typeface="Arial" pitchFamily="34" charset="0"/>
              </a:rPr>
              <a:t>pada</a:t>
            </a:r>
            <a:r>
              <a:rPr lang="en-US" sz="2000" dirty="0">
                <a:latin typeface="Arial" pitchFamily="34" charset="0"/>
                <a:cs typeface="Arial" pitchFamily="34" charset="0"/>
              </a:rPr>
              <a:t> </a:t>
            </a:r>
            <a:r>
              <a:rPr lang="en-US" sz="2000" dirty="0" err="1" smtClean="0">
                <a:latin typeface="Arial" pitchFamily="34" charset="0"/>
                <a:cs typeface="Arial" pitchFamily="34" charset="0"/>
              </a:rPr>
              <a:t>setiap</a:t>
            </a:r>
            <a:r>
              <a:rPr lang="en-US" sz="2000" dirty="0" smtClean="0">
                <a:latin typeface="Arial" pitchFamily="34" charset="0"/>
                <a:cs typeface="Arial" pitchFamily="34" charset="0"/>
              </a:rPr>
              <a:t> </a:t>
            </a:r>
            <a:r>
              <a:rPr lang="en-US" sz="2000" dirty="0" err="1">
                <a:latin typeface="Arial" pitchFamily="34" charset="0"/>
                <a:cs typeface="Arial" pitchFamily="34" charset="0"/>
              </a:rPr>
              <a:t>perkuliahan</a:t>
            </a:r>
            <a:r>
              <a:rPr lang="en-US" sz="2000" dirty="0">
                <a:latin typeface="Arial" pitchFamily="34" charset="0"/>
                <a:cs typeface="Arial" pitchFamily="34" charset="0"/>
              </a:rPr>
              <a:t> </a:t>
            </a:r>
            <a:r>
              <a:rPr lang="en-US" sz="2000" dirty="0" err="1">
                <a:latin typeface="Arial" pitchFamily="34" charset="0"/>
                <a:cs typeface="Arial" pitchFamily="34" charset="0"/>
              </a:rPr>
              <a:t>sesuai</a:t>
            </a:r>
            <a:r>
              <a:rPr lang="en-US" sz="2000" dirty="0">
                <a:latin typeface="Arial" pitchFamily="34" charset="0"/>
                <a:cs typeface="Arial" pitchFamily="34" charset="0"/>
              </a:rPr>
              <a:t> </a:t>
            </a:r>
            <a:r>
              <a:rPr lang="en-US" sz="2000" dirty="0" err="1">
                <a:latin typeface="Arial" pitchFamily="34" charset="0"/>
                <a:cs typeface="Arial" pitchFamily="34" charset="0"/>
              </a:rPr>
              <a:t>jadwal</a:t>
            </a:r>
            <a:endParaRPr lang="en-US" sz="2000" dirty="0">
              <a:latin typeface="Arial" pitchFamily="34" charset="0"/>
              <a:cs typeface="Arial" pitchFamily="34" charset="0"/>
            </a:endParaRPr>
          </a:p>
          <a:p>
            <a:pPr marL="514350" indent="-514350">
              <a:buFont typeface="+mj-lt"/>
              <a:buAutoNum type="arabicPeriod"/>
            </a:pPr>
            <a:r>
              <a:rPr lang="en-US" sz="2000" dirty="0" err="1">
                <a:latin typeface="Arial" pitchFamily="34" charset="0"/>
                <a:cs typeface="Arial" pitchFamily="34" charset="0"/>
              </a:rPr>
              <a:t>Mahasiswa</a:t>
            </a:r>
            <a:r>
              <a:rPr lang="en-US" sz="2000" dirty="0">
                <a:latin typeface="Arial" pitchFamily="34" charset="0"/>
                <a:cs typeface="Arial" pitchFamily="34" charset="0"/>
              </a:rPr>
              <a:t> </a:t>
            </a:r>
            <a:r>
              <a:rPr lang="en-US" sz="2000" dirty="0" err="1">
                <a:latin typeface="Arial" pitchFamily="34" charset="0"/>
                <a:cs typeface="Arial" pitchFamily="34" charset="0"/>
              </a:rPr>
              <a:t>memahami</a:t>
            </a:r>
            <a:r>
              <a:rPr lang="en-US" sz="2000" dirty="0">
                <a:latin typeface="Arial" pitchFamily="34" charset="0"/>
                <a:cs typeface="Arial" pitchFamily="34" charset="0"/>
              </a:rPr>
              <a:t> </a:t>
            </a:r>
            <a:r>
              <a:rPr lang="en-US" sz="2000" dirty="0" err="1">
                <a:latin typeface="Arial" pitchFamily="34" charset="0"/>
                <a:cs typeface="Arial" pitchFamily="34" charset="0"/>
              </a:rPr>
              <a:t>dan</a:t>
            </a:r>
            <a:r>
              <a:rPr lang="en-US" sz="2000" dirty="0">
                <a:latin typeface="Arial" pitchFamily="34" charset="0"/>
                <a:cs typeface="Arial" pitchFamily="34" charset="0"/>
              </a:rPr>
              <a:t> </a:t>
            </a:r>
            <a:r>
              <a:rPr lang="en-US" sz="2000" dirty="0" err="1">
                <a:latin typeface="Arial" pitchFamily="34" charset="0"/>
                <a:cs typeface="Arial" pitchFamily="34" charset="0"/>
              </a:rPr>
              <a:t>mentaati</a:t>
            </a:r>
            <a:r>
              <a:rPr lang="en-US" sz="2000" dirty="0">
                <a:latin typeface="Arial" pitchFamily="34" charset="0"/>
                <a:cs typeface="Arial" pitchFamily="34" charset="0"/>
              </a:rPr>
              <a:t> </a:t>
            </a:r>
            <a:r>
              <a:rPr lang="en-US" sz="2000" dirty="0" err="1">
                <a:latin typeface="Arial" pitchFamily="34" charset="0"/>
                <a:cs typeface="Arial" pitchFamily="34" charset="0"/>
              </a:rPr>
              <a:t>alur</a:t>
            </a:r>
            <a:r>
              <a:rPr lang="en-US" sz="2000" dirty="0">
                <a:latin typeface="Arial" pitchFamily="34" charset="0"/>
                <a:cs typeface="Arial" pitchFamily="34" charset="0"/>
              </a:rPr>
              <a:t> </a:t>
            </a:r>
            <a:r>
              <a:rPr lang="en-US" sz="2000" dirty="0" err="1">
                <a:latin typeface="Arial" pitchFamily="34" charset="0"/>
                <a:cs typeface="Arial" pitchFamily="34" charset="0"/>
              </a:rPr>
              <a:t>belajar</a:t>
            </a:r>
            <a:r>
              <a:rPr lang="en-US" sz="2000" dirty="0">
                <a:latin typeface="Arial" pitchFamily="34" charset="0"/>
                <a:cs typeface="Arial" pitchFamily="34" charset="0"/>
              </a:rPr>
              <a:t> </a:t>
            </a:r>
            <a:r>
              <a:rPr lang="en-US" sz="2000" dirty="0" err="1">
                <a:latin typeface="Arial" pitchFamily="34" charset="0"/>
                <a:cs typeface="Arial" pitchFamily="34" charset="0"/>
              </a:rPr>
              <a:t>sesuai</a:t>
            </a:r>
            <a:r>
              <a:rPr lang="en-US" sz="2000" dirty="0">
                <a:latin typeface="Arial" pitchFamily="34" charset="0"/>
                <a:cs typeface="Arial" pitchFamily="34" charset="0"/>
              </a:rPr>
              <a:t> RPS</a:t>
            </a:r>
          </a:p>
          <a:p>
            <a:pPr marL="514350" indent="-514350">
              <a:buFont typeface="+mj-lt"/>
              <a:buAutoNum type="arabicPeriod"/>
            </a:pPr>
            <a:r>
              <a:rPr lang="en-US" sz="2000" dirty="0" err="1">
                <a:latin typeface="Arial" pitchFamily="34" charset="0"/>
                <a:cs typeface="Arial" pitchFamily="34" charset="0"/>
              </a:rPr>
              <a:t>Tidak</a:t>
            </a:r>
            <a:r>
              <a:rPr lang="en-US" sz="2000" dirty="0">
                <a:latin typeface="Arial" pitchFamily="34" charset="0"/>
                <a:cs typeface="Arial" pitchFamily="34" charset="0"/>
              </a:rPr>
              <a:t> </a:t>
            </a:r>
            <a:r>
              <a:rPr lang="en-US" sz="2000" dirty="0" err="1">
                <a:latin typeface="Arial" pitchFamily="34" charset="0"/>
                <a:cs typeface="Arial" pitchFamily="34" charset="0"/>
              </a:rPr>
              <a:t>ada</a:t>
            </a:r>
            <a:r>
              <a:rPr lang="en-US" sz="2000" dirty="0">
                <a:latin typeface="Arial" pitchFamily="34" charset="0"/>
                <a:cs typeface="Arial" pitchFamily="34" charset="0"/>
              </a:rPr>
              <a:t> </a:t>
            </a:r>
            <a:r>
              <a:rPr lang="en-US" sz="2000" dirty="0" err="1">
                <a:latin typeface="Arial" pitchFamily="34" charset="0"/>
                <a:cs typeface="Arial" pitchFamily="34" charset="0"/>
              </a:rPr>
              <a:t>toleransi</a:t>
            </a:r>
            <a:r>
              <a:rPr lang="en-US" sz="2000" dirty="0">
                <a:latin typeface="Arial" pitchFamily="34" charset="0"/>
                <a:cs typeface="Arial" pitchFamily="34" charset="0"/>
              </a:rPr>
              <a:t> </a:t>
            </a:r>
            <a:r>
              <a:rPr lang="en-US" sz="2000" dirty="0" err="1">
                <a:latin typeface="Arial" pitchFamily="34" charset="0"/>
                <a:cs typeface="Arial" pitchFamily="34" charset="0"/>
              </a:rPr>
              <a:t>batas</a:t>
            </a:r>
            <a:r>
              <a:rPr lang="en-US" sz="2000" dirty="0">
                <a:latin typeface="Arial" pitchFamily="34" charset="0"/>
                <a:cs typeface="Arial" pitchFamily="34" charset="0"/>
              </a:rPr>
              <a:t> </a:t>
            </a:r>
            <a:r>
              <a:rPr lang="en-US" sz="2000" dirty="0" err="1">
                <a:latin typeface="Arial" pitchFamily="34" charset="0"/>
                <a:cs typeface="Arial" pitchFamily="34" charset="0"/>
              </a:rPr>
              <a:t>waktu</a:t>
            </a:r>
            <a:r>
              <a:rPr lang="en-US" sz="2000" dirty="0">
                <a:latin typeface="Arial" pitchFamily="34" charset="0"/>
                <a:cs typeface="Arial" pitchFamily="34" charset="0"/>
              </a:rPr>
              <a:t> </a:t>
            </a:r>
            <a:r>
              <a:rPr lang="en-US" sz="2000" dirty="0" err="1">
                <a:latin typeface="Arial" pitchFamily="34" charset="0"/>
                <a:cs typeface="Arial" pitchFamily="34" charset="0"/>
              </a:rPr>
              <a:t>pengumpulan</a:t>
            </a:r>
            <a:r>
              <a:rPr lang="en-US" sz="2000" dirty="0">
                <a:latin typeface="Arial" pitchFamily="34" charset="0"/>
                <a:cs typeface="Arial" pitchFamily="34" charset="0"/>
              </a:rPr>
              <a:t> </a:t>
            </a:r>
            <a:r>
              <a:rPr lang="en-US" sz="2000" dirty="0" err="1">
                <a:latin typeface="Arial" pitchFamily="34" charset="0"/>
                <a:cs typeface="Arial" pitchFamily="34" charset="0"/>
              </a:rPr>
              <a:t>tugas</a:t>
            </a:r>
            <a:endParaRPr lang="en-US" sz="2000" dirty="0">
              <a:latin typeface="Arial" pitchFamily="34" charset="0"/>
              <a:cs typeface="Arial" pitchFamily="34" charset="0"/>
            </a:endParaRPr>
          </a:p>
          <a:p>
            <a:pPr marL="514350" indent="-514350">
              <a:buFont typeface="+mj-lt"/>
              <a:buAutoNum type="arabicPeriod"/>
            </a:pPr>
            <a:r>
              <a:rPr lang="en-US" sz="2000" dirty="0" err="1">
                <a:latin typeface="Arial" pitchFamily="34" charset="0"/>
                <a:cs typeface="Arial" pitchFamily="34" charset="0"/>
              </a:rPr>
              <a:t>Kehadiran</a:t>
            </a:r>
            <a:r>
              <a:rPr lang="en-US" sz="2000" dirty="0">
                <a:latin typeface="Arial" pitchFamily="34" charset="0"/>
                <a:cs typeface="Arial" pitchFamily="34" charset="0"/>
              </a:rPr>
              <a:t> 75 %  </a:t>
            </a:r>
            <a:r>
              <a:rPr lang="en-US" sz="2000" dirty="0" err="1">
                <a:latin typeface="Arial" pitchFamily="34" charset="0"/>
                <a:cs typeface="Arial" pitchFamily="34" charset="0"/>
              </a:rPr>
              <a:t>merupakan</a:t>
            </a:r>
            <a:r>
              <a:rPr lang="en-US" sz="2000" dirty="0">
                <a:latin typeface="Arial" pitchFamily="34" charset="0"/>
                <a:cs typeface="Arial" pitchFamily="34" charset="0"/>
              </a:rPr>
              <a:t> </a:t>
            </a:r>
            <a:r>
              <a:rPr lang="en-US" sz="2000" dirty="0" err="1">
                <a:latin typeface="Arial" pitchFamily="34" charset="0"/>
                <a:cs typeface="Arial" pitchFamily="34" charset="0"/>
              </a:rPr>
              <a:t>komponen</a:t>
            </a:r>
            <a:r>
              <a:rPr lang="en-US" sz="2000" dirty="0">
                <a:latin typeface="Arial" pitchFamily="34" charset="0"/>
                <a:cs typeface="Arial" pitchFamily="34" charset="0"/>
              </a:rPr>
              <a:t> </a:t>
            </a:r>
            <a:r>
              <a:rPr lang="en-US" sz="2000" dirty="0" err="1">
                <a:latin typeface="Arial" pitchFamily="34" charset="0"/>
                <a:cs typeface="Arial" pitchFamily="34" charset="0"/>
              </a:rPr>
              <a:t>untuk</a:t>
            </a:r>
            <a:r>
              <a:rPr lang="en-US" sz="2000" dirty="0">
                <a:latin typeface="Arial" pitchFamily="34" charset="0"/>
                <a:cs typeface="Arial" pitchFamily="34" charset="0"/>
              </a:rPr>
              <a:t> </a:t>
            </a:r>
            <a:r>
              <a:rPr lang="en-US" sz="2000" dirty="0" err="1">
                <a:latin typeface="Arial" pitchFamily="34" charset="0"/>
                <a:cs typeface="Arial" pitchFamily="34" charset="0"/>
              </a:rPr>
              <a:t>nilai</a:t>
            </a:r>
            <a:r>
              <a:rPr lang="en-US" sz="2000" dirty="0">
                <a:latin typeface="Arial" pitchFamily="34" charset="0"/>
                <a:cs typeface="Arial" pitchFamily="34" charset="0"/>
              </a:rPr>
              <a:t> </a:t>
            </a:r>
            <a:r>
              <a:rPr lang="en-US" sz="2000" dirty="0" err="1">
                <a:latin typeface="Arial" pitchFamily="34" charset="0"/>
                <a:cs typeface="Arial" pitchFamily="34" charset="0"/>
              </a:rPr>
              <a:t>ujian</a:t>
            </a:r>
            <a:r>
              <a:rPr lang="en-US" sz="2000" dirty="0">
                <a:latin typeface="Arial" pitchFamily="34" charset="0"/>
                <a:cs typeface="Arial" pitchFamily="34" charset="0"/>
              </a:rPr>
              <a:t> </a:t>
            </a:r>
            <a:r>
              <a:rPr lang="en-US" sz="2000" dirty="0" err="1">
                <a:latin typeface="Arial" pitchFamily="34" charset="0"/>
                <a:cs typeface="Arial" pitchFamily="34" charset="0"/>
              </a:rPr>
              <a:t>akhir</a:t>
            </a:r>
            <a:r>
              <a:rPr lang="en-US" sz="2000" dirty="0">
                <a:latin typeface="Arial" pitchFamily="34" charset="0"/>
                <a:cs typeface="Arial" pitchFamily="34" charset="0"/>
              </a:rPr>
              <a:t>.</a:t>
            </a:r>
          </a:p>
          <a:p>
            <a:pPr marL="514350" indent="-514350">
              <a:buFont typeface="+mj-lt"/>
              <a:buAutoNum type="arabicPeriod"/>
            </a:pPr>
            <a:r>
              <a:rPr lang="en-US" sz="2000" dirty="0" err="1">
                <a:latin typeface="Arial" pitchFamily="34" charset="0"/>
                <a:cs typeface="Arial" pitchFamily="34" charset="0"/>
              </a:rPr>
              <a:t>Ijin</a:t>
            </a:r>
            <a:r>
              <a:rPr lang="en-US" sz="2000" dirty="0">
                <a:latin typeface="Arial" pitchFamily="34" charset="0"/>
                <a:cs typeface="Arial" pitchFamily="34" charset="0"/>
              </a:rPr>
              <a:t> </a:t>
            </a:r>
            <a:r>
              <a:rPr lang="en-US" sz="2000" dirty="0" err="1">
                <a:latin typeface="Arial" pitchFamily="34" charset="0"/>
                <a:cs typeface="Arial" pitchFamily="34" charset="0"/>
              </a:rPr>
              <a:t>tidak</a:t>
            </a:r>
            <a:r>
              <a:rPr lang="en-US" sz="2000" dirty="0">
                <a:latin typeface="Arial" pitchFamily="34" charset="0"/>
                <a:cs typeface="Arial" pitchFamily="34" charset="0"/>
              </a:rPr>
              <a:t> </a:t>
            </a:r>
            <a:r>
              <a:rPr lang="en-US" sz="2000" dirty="0" err="1">
                <a:latin typeface="Arial" pitchFamily="34" charset="0"/>
                <a:cs typeface="Arial" pitchFamily="34" charset="0"/>
              </a:rPr>
              <a:t>masuk</a:t>
            </a:r>
            <a:r>
              <a:rPr lang="en-US" sz="2000" dirty="0">
                <a:latin typeface="Arial" pitchFamily="34" charset="0"/>
                <a:cs typeface="Arial" pitchFamily="34" charset="0"/>
              </a:rPr>
              <a:t> </a:t>
            </a:r>
            <a:r>
              <a:rPr lang="en-US" sz="2000" dirty="0" err="1">
                <a:latin typeface="Arial" pitchFamily="34" charset="0"/>
                <a:cs typeface="Arial" pitchFamily="34" charset="0"/>
              </a:rPr>
              <a:t>kuliah</a:t>
            </a:r>
            <a:r>
              <a:rPr lang="en-US" sz="2000" dirty="0">
                <a:latin typeface="Arial" pitchFamily="34" charset="0"/>
                <a:cs typeface="Arial" pitchFamily="34" charset="0"/>
              </a:rPr>
              <a:t>,  </a:t>
            </a:r>
            <a:r>
              <a:rPr lang="en-US" sz="2000" dirty="0" err="1">
                <a:latin typeface="Arial" pitchFamily="34" charset="0"/>
                <a:cs typeface="Arial" pitchFamily="34" charset="0"/>
              </a:rPr>
              <a:t>diinformaskan</a:t>
            </a:r>
            <a:r>
              <a:rPr lang="en-US" sz="2000" dirty="0">
                <a:latin typeface="Arial" pitchFamily="34" charset="0"/>
                <a:cs typeface="Arial" pitchFamily="34" charset="0"/>
              </a:rPr>
              <a:t> </a:t>
            </a:r>
            <a:r>
              <a:rPr lang="en-US" sz="2000" dirty="0" err="1">
                <a:latin typeface="Arial" pitchFamily="34" charset="0"/>
                <a:cs typeface="Arial" pitchFamily="34" charset="0"/>
              </a:rPr>
              <a:t>sebelum</a:t>
            </a:r>
            <a:r>
              <a:rPr lang="en-US" sz="2000" dirty="0">
                <a:latin typeface="Arial" pitchFamily="34" charset="0"/>
                <a:cs typeface="Arial" pitchFamily="34" charset="0"/>
              </a:rPr>
              <a:t> </a:t>
            </a:r>
            <a:r>
              <a:rPr lang="en-US" sz="2000" dirty="0" err="1">
                <a:latin typeface="Arial" pitchFamily="34" charset="0"/>
                <a:cs typeface="Arial" pitchFamily="34" charset="0"/>
              </a:rPr>
              <a:t>pelaksanaan</a:t>
            </a:r>
            <a:r>
              <a:rPr lang="en-US" sz="2000" dirty="0">
                <a:latin typeface="Arial" pitchFamily="34" charset="0"/>
                <a:cs typeface="Arial" pitchFamily="34" charset="0"/>
              </a:rPr>
              <a:t> </a:t>
            </a:r>
            <a:r>
              <a:rPr lang="en-US" sz="2000" dirty="0" err="1">
                <a:latin typeface="Arial" pitchFamily="34" charset="0"/>
                <a:cs typeface="Arial" pitchFamily="34" charset="0"/>
              </a:rPr>
              <a:t>kuliah</a:t>
            </a:r>
            <a:r>
              <a:rPr lang="en-US" sz="2000" dirty="0">
                <a:latin typeface="Arial" pitchFamily="34" charset="0"/>
                <a:cs typeface="Arial" pitchFamily="34" charset="0"/>
              </a:rPr>
              <a:t> </a:t>
            </a:r>
            <a:r>
              <a:rPr lang="en-US" sz="2000" b="1" dirty="0">
                <a:latin typeface="Arial" pitchFamily="34" charset="0"/>
                <a:cs typeface="Arial" pitchFamily="34" charset="0"/>
              </a:rPr>
              <a:t>Via WA</a:t>
            </a:r>
          </a:p>
          <a:p>
            <a:pPr marL="514350" indent="-514350">
              <a:buFont typeface="+mj-lt"/>
              <a:buAutoNum type="arabicPeriod"/>
            </a:pPr>
            <a:r>
              <a:rPr lang="en-US" sz="2000" dirty="0" err="1">
                <a:latin typeface="Arial" pitchFamily="34" charset="0"/>
                <a:cs typeface="Arial" pitchFamily="34" charset="0"/>
              </a:rPr>
              <a:t>Komponen</a:t>
            </a:r>
            <a:r>
              <a:rPr lang="en-US" sz="2000" dirty="0">
                <a:latin typeface="Arial" pitchFamily="34" charset="0"/>
                <a:cs typeface="Arial" pitchFamily="34" charset="0"/>
              </a:rPr>
              <a:t> </a:t>
            </a:r>
            <a:r>
              <a:rPr lang="en-US" sz="2000" dirty="0" err="1">
                <a:latin typeface="Arial" pitchFamily="34" charset="0"/>
                <a:cs typeface="Arial" pitchFamily="34" charset="0"/>
              </a:rPr>
              <a:t>penilaian</a:t>
            </a: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a:latin typeface="Arial" pitchFamily="34" charset="0"/>
                <a:cs typeface="Arial" pitchFamily="34" charset="0"/>
              </a:rPr>
              <a:t>Presensi</a:t>
            </a:r>
            <a:r>
              <a:rPr lang="en-US" sz="2000" dirty="0">
                <a:latin typeface="Arial" pitchFamily="34" charset="0"/>
                <a:cs typeface="Arial" pitchFamily="34" charset="0"/>
              </a:rPr>
              <a:t>                      = 10 %</a:t>
            </a:r>
          </a:p>
          <a:p>
            <a:pPr marL="0" indent="0">
              <a:buNone/>
            </a:pP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Tugas</a:t>
            </a:r>
            <a:r>
              <a:rPr lang="en-US" sz="2000" dirty="0" smtClean="0">
                <a:latin typeface="Arial" pitchFamily="34" charset="0"/>
                <a:cs typeface="Arial" pitchFamily="34" charset="0"/>
              </a:rPr>
              <a:t> </a:t>
            </a:r>
            <a:r>
              <a:rPr lang="en-US" sz="2000" dirty="0">
                <a:latin typeface="Arial" pitchFamily="34" charset="0"/>
                <a:cs typeface="Arial" pitchFamily="34" charset="0"/>
              </a:rPr>
              <a:t>- </a:t>
            </a:r>
            <a:r>
              <a:rPr lang="en-US" sz="2000" dirty="0" err="1">
                <a:latin typeface="Arial" pitchFamily="34" charset="0"/>
                <a:cs typeface="Arial" pitchFamily="34" charset="0"/>
              </a:rPr>
              <a:t>tugas</a:t>
            </a:r>
            <a:r>
              <a:rPr lang="en-US" sz="2000" dirty="0">
                <a:latin typeface="Arial" pitchFamily="34" charset="0"/>
                <a:cs typeface="Arial" pitchFamily="34" charset="0"/>
              </a:rPr>
              <a:t>              =  30%</a:t>
            </a:r>
          </a:p>
          <a:p>
            <a:pPr marL="0" indent="0">
              <a:buNone/>
            </a:pP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a:latin typeface="Arial" pitchFamily="34" charset="0"/>
                <a:cs typeface="Arial" pitchFamily="34" charset="0"/>
              </a:rPr>
              <a:t>Evaluasi </a:t>
            </a:r>
            <a:r>
              <a:rPr lang="en-US" sz="2000" dirty="0" err="1">
                <a:latin typeface="Arial" pitchFamily="34" charset="0"/>
                <a:cs typeface="Arial" pitchFamily="34" charset="0"/>
              </a:rPr>
              <a:t>tengah</a:t>
            </a:r>
            <a:r>
              <a:rPr lang="en-US" sz="2000" dirty="0">
                <a:latin typeface="Arial" pitchFamily="34" charset="0"/>
                <a:cs typeface="Arial" pitchFamily="34" charset="0"/>
              </a:rPr>
              <a:t> </a:t>
            </a:r>
            <a:r>
              <a:rPr lang="en-US" sz="2000" dirty="0" smtClean="0">
                <a:latin typeface="Arial" pitchFamily="34" charset="0"/>
                <a:cs typeface="Arial" pitchFamily="34" charset="0"/>
              </a:rPr>
              <a:t>SM   </a:t>
            </a:r>
            <a:r>
              <a:rPr lang="en-US" sz="2000" dirty="0">
                <a:latin typeface="Arial" pitchFamily="34" charset="0"/>
                <a:cs typeface="Arial" pitchFamily="34" charset="0"/>
              </a:rPr>
              <a:t>= </a:t>
            </a:r>
            <a:r>
              <a:rPr lang="en-US" sz="2000" dirty="0" smtClean="0">
                <a:latin typeface="Arial" pitchFamily="34" charset="0"/>
                <a:cs typeface="Arial" pitchFamily="34" charset="0"/>
              </a:rPr>
              <a:t> 25 </a:t>
            </a:r>
            <a:r>
              <a:rPr lang="en-US" sz="2000" dirty="0">
                <a:latin typeface="Arial" pitchFamily="34" charset="0"/>
                <a:cs typeface="Arial" pitchFamily="34" charset="0"/>
              </a:rPr>
              <a:t>%</a:t>
            </a:r>
          </a:p>
          <a:p>
            <a:pPr marL="0" indent="0">
              <a:buNone/>
            </a:pP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Ujian</a:t>
            </a:r>
            <a:r>
              <a:rPr lang="en-US" sz="2000" dirty="0" smtClean="0">
                <a:latin typeface="Arial" pitchFamily="34" charset="0"/>
                <a:cs typeface="Arial" pitchFamily="34" charset="0"/>
              </a:rPr>
              <a:t> </a:t>
            </a:r>
            <a:r>
              <a:rPr lang="en-US" sz="2000" dirty="0" err="1">
                <a:latin typeface="Arial" pitchFamily="34" charset="0"/>
                <a:cs typeface="Arial" pitchFamily="34" charset="0"/>
              </a:rPr>
              <a:t>Akhir</a:t>
            </a:r>
            <a:r>
              <a:rPr lang="en-US" sz="2000" dirty="0">
                <a:latin typeface="Arial" pitchFamily="34" charset="0"/>
                <a:cs typeface="Arial" pitchFamily="34" charset="0"/>
              </a:rPr>
              <a:t> SM           = 35</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a:p>
            <a:pPr marL="0" indent="0">
              <a:buNone/>
            </a:pPr>
            <a:r>
              <a:rPr lang="en-US" sz="2000" dirty="0">
                <a:latin typeface="Arial" pitchFamily="34" charset="0"/>
                <a:cs typeface="Arial" pitchFamily="34" charset="0"/>
                <a:sym typeface="Wingdings" pitchFamily="2" charset="2"/>
              </a:rPr>
              <a:t>9.  Nilai </a:t>
            </a:r>
            <a:r>
              <a:rPr lang="en-US" sz="2000" dirty="0" err="1">
                <a:latin typeface="Arial" pitchFamily="34" charset="0"/>
                <a:cs typeface="Arial" pitchFamily="34" charset="0"/>
                <a:sym typeface="Wingdings" pitchFamily="2" charset="2"/>
              </a:rPr>
              <a:t>Akhir</a:t>
            </a:r>
            <a:r>
              <a:rPr lang="en-US" sz="2000" dirty="0">
                <a:latin typeface="Arial" pitchFamily="34" charset="0"/>
                <a:cs typeface="Arial" pitchFamily="34" charset="0"/>
                <a:sym typeface="Wingdings" pitchFamily="2" charset="2"/>
              </a:rPr>
              <a:t> :  A, A-; B+, B,B-; C+,C, C-; D+, D </a:t>
            </a:r>
            <a:r>
              <a:rPr lang="en-US" sz="2000" dirty="0" err="1">
                <a:latin typeface="Arial" pitchFamily="34" charset="0"/>
                <a:cs typeface="Arial" pitchFamily="34" charset="0"/>
                <a:sym typeface="Wingdings" pitchFamily="2" charset="2"/>
              </a:rPr>
              <a:t>dan</a:t>
            </a:r>
            <a:r>
              <a:rPr lang="en-US" sz="2000" dirty="0">
                <a:latin typeface="Arial" pitchFamily="34" charset="0"/>
                <a:cs typeface="Arial" pitchFamily="34" charset="0"/>
                <a:sym typeface="Wingdings" pitchFamily="2" charset="2"/>
              </a:rPr>
              <a:t> E</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4266549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200" b="1" dirty="0" err="1" smtClean="0">
                <a:latin typeface="Arial" pitchFamily="34" charset="0"/>
                <a:cs typeface="Arial" pitchFamily="34" charset="0"/>
              </a:rPr>
              <a:t>Azas</a:t>
            </a:r>
            <a:r>
              <a:rPr lang="en-US" sz="3200" b="1" dirty="0" smtClean="0">
                <a:latin typeface="Arial" pitchFamily="34" charset="0"/>
                <a:cs typeface="Arial" pitchFamily="34" charset="0"/>
              </a:rPr>
              <a:t> Pelayanan </a:t>
            </a:r>
            <a:r>
              <a:rPr lang="en-US" sz="3200" b="1" dirty="0" err="1" smtClean="0">
                <a:latin typeface="Arial" pitchFamily="34" charset="0"/>
                <a:cs typeface="Arial" pitchFamily="34" charset="0"/>
              </a:rPr>
              <a:t>Publik</a:t>
            </a:r>
            <a:r>
              <a:rPr lang="en-US" sz="3200" dirty="0" smtClean="0">
                <a:latin typeface="Arial" pitchFamily="34" charset="0"/>
                <a:cs typeface="Arial" pitchFamily="34" charset="0"/>
              </a:rPr>
              <a:t> </a:t>
            </a:r>
            <a:r>
              <a:rPr lang="en-US" sz="3200" b="1" dirty="0" err="1" smtClean="0">
                <a:latin typeface="Arial" pitchFamily="34" charset="0"/>
                <a:cs typeface="Arial" pitchFamily="34" charset="0"/>
              </a:rPr>
              <a:t>Sesuai</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Kep.MenPan</a:t>
            </a:r>
            <a:r>
              <a:rPr lang="en-US" sz="3200" b="1" dirty="0" smtClean="0">
                <a:latin typeface="Arial" pitchFamily="34" charset="0"/>
                <a:cs typeface="Arial" pitchFamily="34" charset="0"/>
              </a:rPr>
              <a:t> No. 63/2004 </a:t>
            </a:r>
            <a:endParaRPr lang="en-US" sz="3200" dirty="0"/>
          </a:p>
        </p:txBody>
      </p:sp>
      <p:sp>
        <p:nvSpPr>
          <p:cNvPr id="3" name="Content Placeholder 2"/>
          <p:cNvSpPr>
            <a:spLocks noGrp="1"/>
          </p:cNvSpPr>
          <p:nvPr>
            <p:ph idx="1"/>
          </p:nvPr>
        </p:nvSpPr>
        <p:spPr/>
        <p:txBody>
          <a:bodyPr>
            <a:normAutofit fontScale="77500" lnSpcReduction="20000"/>
          </a:bodyPr>
          <a:lstStyle/>
          <a:p>
            <a:pPr lvl="0"/>
            <a:r>
              <a:rPr lang="en-US" b="1" dirty="0" err="1" smtClean="0">
                <a:latin typeface="Arial" pitchFamily="34" charset="0"/>
                <a:cs typeface="Arial" pitchFamily="34" charset="0"/>
              </a:rPr>
              <a:t>Transparansi</a:t>
            </a:r>
            <a:r>
              <a:rPr lang="en-US" b="1" dirty="0" smtClean="0">
                <a:solidFill>
                  <a:srgbClr val="C00000"/>
                </a:solidFill>
                <a:latin typeface="Arial" pitchFamily="34" charset="0"/>
                <a:cs typeface="Arial" pitchFamily="34" charset="0"/>
              </a:rPr>
              <a:t> :</a:t>
            </a:r>
          </a:p>
          <a:p>
            <a:pPr marL="0" lvl="0" indent="0">
              <a:buNone/>
            </a:pPr>
            <a:r>
              <a:rPr lang="en-US"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Terbuka, </a:t>
            </a:r>
            <a:r>
              <a:rPr lang="en-US" dirty="0" err="1" smtClean="0">
                <a:latin typeface="Arial" pitchFamily="34" charset="0"/>
                <a:cs typeface="Arial" pitchFamily="34" charset="0"/>
              </a:rPr>
              <a:t>mudah</a:t>
            </a:r>
            <a:r>
              <a:rPr lang="en-US" dirty="0" smtClean="0">
                <a:latin typeface="Arial" pitchFamily="34" charset="0"/>
                <a:cs typeface="Arial" pitchFamily="34" charset="0"/>
              </a:rPr>
              <a:t> &amp; </a:t>
            </a:r>
            <a:r>
              <a:rPr lang="en-US" dirty="0" err="1" smtClean="0">
                <a:latin typeface="Arial" pitchFamily="34" charset="0"/>
                <a:cs typeface="Arial" pitchFamily="34" charset="0"/>
              </a:rPr>
              <a:t>dapat</a:t>
            </a:r>
            <a:r>
              <a:rPr lang="en-US" dirty="0" smtClean="0">
                <a:latin typeface="Arial" pitchFamily="34" charset="0"/>
                <a:cs typeface="Arial" pitchFamily="34" charset="0"/>
              </a:rPr>
              <a:t> </a:t>
            </a:r>
            <a:r>
              <a:rPr lang="en-US" dirty="0" err="1" smtClean="0">
                <a:latin typeface="Arial" pitchFamily="34" charset="0"/>
                <a:cs typeface="Arial" pitchFamily="34" charset="0"/>
              </a:rPr>
              <a:t>diakses</a:t>
            </a:r>
            <a:r>
              <a:rPr lang="en-US" dirty="0" smtClean="0">
                <a:latin typeface="Arial" pitchFamily="34" charset="0"/>
                <a:cs typeface="Arial" pitchFamily="34" charset="0"/>
              </a:rPr>
              <a:t>  </a:t>
            </a:r>
            <a:r>
              <a:rPr lang="en-US" dirty="0" err="1" smtClean="0">
                <a:latin typeface="Arial" pitchFamily="34" charset="0"/>
                <a:cs typeface="Arial" pitchFamily="34" charset="0"/>
              </a:rPr>
              <a:t>semua</a:t>
            </a:r>
            <a:r>
              <a:rPr lang="en-US" dirty="0" smtClean="0">
                <a:latin typeface="Arial" pitchFamily="34" charset="0"/>
                <a:cs typeface="Arial" pitchFamily="34" charset="0"/>
              </a:rPr>
              <a:t> </a:t>
            </a:r>
            <a:r>
              <a:rPr lang="en-US" dirty="0" err="1" smtClean="0">
                <a:latin typeface="Arial" pitchFamily="34" charset="0"/>
                <a:cs typeface="Arial" pitchFamily="34" charset="0"/>
              </a:rPr>
              <a:t>pihak</a:t>
            </a:r>
            <a:endParaRPr lang="en-US" dirty="0" smtClean="0">
              <a:latin typeface="Arial" pitchFamily="34" charset="0"/>
              <a:cs typeface="Arial" pitchFamily="34" charset="0"/>
            </a:endParaRPr>
          </a:p>
          <a:p>
            <a:pPr marL="0" lvl="0" indent="0">
              <a:buNone/>
            </a:pPr>
            <a:r>
              <a:rPr lang="en-US" dirty="0" smtClean="0">
                <a:latin typeface="Arial" pitchFamily="34" charset="0"/>
                <a:cs typeface="Arial" pitchFamily="34" charset="0"/>
              </a:rPr>
              <a:t>     yang </a:t>
            </a:r>
            <a:r>
              <a:rPr lang="en-US" dirty="0" err="1" smtClean="0">
                <a:latin typeface="Arial" pitchFamily="34" charset="0"/>
                <a:cs typeface="Arial" pitchFamily="34" charset="0"/>
              </a:rPr>
              <a:t>memerlukan</a:t>
            </a:r>
            <a:r>
              <a:rPr lang="en-US" dirty="0" smtClean="0">
                <a:latin typeface="Arial" pitchFamily="34" charset="0"/>
                <a:cs typeface="Arial" pitchFamily="34" charset="0"/>
              </a:rPr>
              <a:t> &amp; </a:t>
            </a:r>
            <a:r>
              <a:rPr lang="en-US" dirty="0" err="1" smtClean="0">
                <a:latin typeface="Arial" pitchFamily="34" charset="0"/>
                <a:cs typeface="Arial" pitchFamily="34" charset="0"/>
              </a:rPr>
              <a:t>disediakan</a:t>
            </a:r>
            <a:r>
              <a:rPr lang="en-US" dirty="0" smtClean="0">
                <a:latin typeface="Arial" pitchFamily="34" charset="0"/>
                <a:cs typeface="Arial" pitchFamily="34" charset="0"/>
              </a:rPr>
              <a:t> </a:t>
            </a:r>
            <a:r>
              <a:rPr lang="en-US" dirty="0" err="1" smtClean="0">
                <a:latin typeface="Arial" pitchFamily="34" charset="0"/>
                <a:cs typeface="Arial" pitchFamily="34" charset="0"/>
              </a:rPr>
              <a:t>secara</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memadai</a:t>
            </a:r>
            <a:r>
              <a:rPr lang="en-US" dirty="0" smtClean="0">
                <a:latin typeface="Arial" pitchFamily="34" charset="0"/>
                <a:cs typeface="Arial" pitchFamily="34" charset="0"/>
              </a:rPr>
              <a:t>  </a:t>
            </a:r>
            <a:r>
              <a:rPr lang="en-US" dirty="0" err="1" smtClean="0">
                <a:latin typeface="Arial" pitchFamily="34" charset="0"/>
                <a:cs typeface="Arial" pitchFamily="34" charset="0"/>
              </a:rPr>
              <a:t>mudah</a:t>
            </a:r>
            <a:r>
              <a:rPr lang="en-US" dirty="0" smtClean="0">
                <a:latin typeface="Arial" pitchFamily="34" charset="0"/>
                <a:cs typeface="Arial" pitchFamily="34" charset="0"/>
              </a:rPr>
              <a:t> </a:t>
            </a:r>
            <a:r>
              <a:rPr lang="en-US" dirty="0" err="1" smtClean="0">
                <a:latin typeface="Arial" pitchFamily="34" charset="0"/>
                <a:cs typeface="Arial" pitchFamily="34" charset="0"/>
              </a:rPr>
              <a:t>dimengerti</a:t>
            </a:r>
            <a:r>
              <a:rPr lang="en-US" dirty="0" smtClean="0">
                <a:latin typeface="Arial" pitchFamily="34" charset="0"/>
                <a:cs typeface="Arial" pitchFamily="34" charset="0"/>
              </a:rPr>
              <a:t>.</a:t>
            </a:r>
          </a:p>
          <a:p>
            <a:pPr lvl="0"/>
            <a:r>
              <a:rPr lang="en-US" b="1" dirty="0" err="1" smtClean="0">
                <a:latin typeface="Arial" pitchFamily="34" charset="0"/>
                <a:cs typeface="Arial" pitchFamily="34" charset="0"/>
              </a:rPr>
              <a:t>Akuntabilitas</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Dapat</a:t>
            </a:r>
            <a:r>
              <a:rPr lang="en-US" dirty="0" smtClean="0">
                <a:latin typeface="Arial" pitchFamily="34" charset="0"/>
                <a:cs typeface="Arial" pitchFamily="34" charset="0"/>
              </a:rPr>
              <a:t> </a:t>
            </a:r>
            <a:r>
              <a:rPr lang="en-US" dirty="0" err="1" smtClean="0">
                <a:latin typeface="Arial" pitchFamily="34" charset="0"/>
                <a:cs typeface="Arial" pitchFamily="34" charset="0"/>
              </a:rPr>
              <a:t>dipertanggungjawabkan</a:t>
            </a:r>
            <a:r>
              <a:rPr lang="en-US" dirty="0" smtClean="0">
                <a:latin typeface="Arial" pitchFamily="34" charset="0"/>
                <a:cs typeface="Arial" pitchFamily="34" charset="0"/>
              </a:rPr>
              <a:t> </a:t>
            </a:r>
            <a:r>
              <a:rPr lang="en-US" dirty="0" err="1" smtClean="0">
                <a:latin typeface="Arial" pitchFamily="34" charset="0"/>
                <a:cs typeface="Arial" pitchFamily="34" charset="0"/>
              </a:rPr>
              <a:t>sesuai</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Undang-Undang</a:t>
            </a:r>
            <a:endParaRPr lang="en-US" dirty="0" smtClean="0">
              <a:latin typeface="Arial" pitchFamily="34" charset="0"/>
              <a:cs typeface="Arial" pitchFamily="34" charset="0"/>
            </a:endParaRPr>
          </a:p>
          <a:p>
            <a:pPr lvl="0"/>
            <a:r>
              <a:rPr lang="en-US" b="1" dirty="0" err="1" smtClean="0">
                <a:latin typeface="Arial" pitchFamily="34" charset="0"/>
                <a:cs typeface="Arial" pitchFamily="34" charset="0"/>
              </a:rPr>
              <a:t>Kondisional</a:t>
            </a:r>
            <a:r>
              <a:rPr lang="en-US" b="1"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sesuai</a:t>
            </a:r>
            <a:r>
              <a:rPr lang="en-US" dirty="0" smtClean="0">
                <a:latin typeface="Arial" pitchFamily="34" charset="0"/>
                <a:cs typeface="Arial" pitchFamily="34" charset="0"/>
              </a:rPr>
              <a:t> dg </a:t>
            </a:r>
            <a:r>
              <a:rPr lang="en-US" dirty="0" err="1" smtClean="0">
                <a:latin typeface="Arial" pitchFamily="34" charset="0"/>
                <a:cs typeface="Arial" pitchFamily="34" charset="0"/>
              </a:rPr>
              <a:t>kondisi</a:t>
            </a:r>
            <a:r>
              <a:rPr lang="en-US" dirty="0" smtClean="0">
                <a:latin typeface="Arial" pitchFamily="34" charset="0"/>
                <a:cs typeface="Arial" pitchFamily="34" charset="0"/>
              </a:rPr>
              <a:t> &amp; </a:t>
            </a:r>
            <a:r>
              <a:rPr lang="en-US" dirty="0" err="1" smtClean="0">
                <a:latin typeface="Arial" pitchFamily="34" charset="0"/>
                <a:cs typeface="Arial" pitchFamily="34" charset="0"/>
              </a:rPr>
              <a:t>kemampuan</a:t>
            </a:r>
            <a:r>
              <a:rPr lang="en-US" dirty="0" smtClean="0">
                <a:latin typeface="Arial" pitchFamily="34" charset="0"/>
                <a:cs typeface="Arial" pitchFamily="34" charset="0"/>
              </a:rPr>
              <a:t> </a:t>
            </a:r>
            <a:r>
              <a:rPr lang="en-US" dirty="0" err="1" smtClean="0">
                <a:latin typeface="Arial" pitchFamily="34" charset="0"/>
                <a:cs typeface="Arial" pitchFamily="34" charset="0"/>
              </a:rPr>
              <a:t>pemberi</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endParaRPr lang="en-US" dirty="0" smtClean="0">
              <a:latin typeface="Arial" pitchFamily="34" charset="0"/>
              <a:cs typeface="Arial" pitchFamily="34" charset="0"/>
            </a:endParaRP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penerima</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r>
              <a:rPr lang="en-US" dirty="0" err="1" smtClean="0">
                <a:latin typeface="Arial" pitchFamily="34" charset="0"/>
                <a:cs typeface="Arial" pitchFamily="34" charset="0"/>
              </a:rPr>
              <a:t>berprinsip</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endParaRPr lang="en-US" dirty="0" smtClean="0">
              <a:latin typeface="Arial" pitchFamily="34" charset="0"/>
              <a:cs typeface="Arial" pitchFamily="34" charset="0"/>
            </a:endParaRP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efesiensi</a:t>
            </a:r>
            <a:r>
              <a:rPr lang="en-US" dirty="0" smtClean="0">
                <a:latin typeface="Arial" pitchFamily="34" charset="0"/>
                <a:cs typeface="Arial" pitchFamily="34" charset="0"/>
              </a:rPr>
              <a:t> &amp; </a:t>
            </a:r>
            <a:r>
              <a:rPr lang="en-US" dirty="0" err="1" smtClean="0">
                <a:latin typeface="Arial" pitchFamily="34" charset="0"/>
                <a:cs typeface="Arial" pitchFamily="34" charset="0"/>
              </a:rPr>
              <a:t>efektifitas</a:t>
            </a:r>
            <a:r>
              <a:rPr lang="en-US" dirty="0" smtClean="0">
                <a:latin typeface="Arial" pitchFamily="34" charset="0"/>
                <a:cs typeface="Arial" pitchFamily="34" charset="0"/>
              </a:rPr>
              <a:t>.</a:t>
            </a:r>
          </a:p>
        </p:txBody>
      </p:sp>
    </p:spTree>
    <p:extLst>
      <p:ext uri="{BB962C8B-B14F-4D97-AF65-F5344CB8AC3E}">
        <p14:creationId xmlns:p14="http://schemas.microsoft.com/office/powerpoint/2010/main" val="417422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US" b="1" dirty="0" err="1" smtClean="0">
                <a:latin typeface="Arial" pitchFamily="34" charset="0"/>
                <a:cs typeface="Arial" pitchFamily="34" charset="0"/>
              </a:rPr>
              <a:t>Partisipatif</a:t>
            </a:r>
            <a:r>
              <a:rPr lang="en-US" b="1"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Mendorong</a:t>
            </a:r>
            <a:r>
              <a:rPr lang="en-US" dirty="0" smtClean="0">
                <a:latin typeface="Arial" pitchFamily="34" charset="0"/>
                <a:cs typeface="Arial" pitchFamily="34" charset="0"/>
              </a:rPr>
              <a:t> </a:t>
            </a:r>
            <a:r>
              <a:rPr lang="en-US" dirty="0" err="1" smtClean="0">
                <a:latin typeface="Arial" pitchFamily="34" charset="0"/>
                <a:cs typeface="Arial" pitchFamily="34" charset="0"/>
              </a:rPr>
              <a:t>peran</a:t>
            </a: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 </a:t>
            </a:r>
            <a:r>
              <a:rPr lang="en-US" dirty="0" err="1" smtClean="0">
                <a:latin typeface="Arial" pitchFamily="34" charset="0"/>
                <a:cs typeface="Arial" pitchFamily="34" charset="0"/>
              </a:rPr>
              <a:t>dalam</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menyelenggarakan</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memperhatikan</a:t>
            </a:r>
            <a:r>
              <a:rPr lang="en-US" dirty="0" smtClean="0">
                <a:latin typeface="Arial" pitchFamily="34" charset="0"/>
                <a:cs typeface="Arial" pitchFamily="34" charset="0"/>
              </a:rPr>
              <a:t> </a:t>
            </a:r>
            <a:r>
              <a:rPr lang="en-US" dirty="0" err="1" smtClean="0">
                <a:latin typeface="Arial" pitchFamily="34" charset="0"/>
                <a:cs typeface="Arial" pitchFamily="34" charset="0"/>
              </a:rPr>
              <a:t>aspirasi</a:t>
            </a:r>
            <a:r>
              <a:rPr lang="en-US" dirty="0" smtClean="0">
                <a:latin typeface="Arial" pitchFamily="34" charset="0"/>
                <a:cs typeface="Arial" pitchFamily="34" charset="0"/>
              </a:rPr>
              <a:t> , </a:t>
            </a:r>
            <a:r>
              <a:rPr lang="en-US" dirty="0" err="1" smtClean="0">
                <a:latin typeface="Arial" pitchFamily="34" charset="0"/>
                <a:cs typeface="Arial" pitchFamily="34" charset="0"/>
              </a:rPr>
              <a:t>kebutuhan</a:t>
            </a:r>
            <a:r>
              <a:rPr lang="en-US" dirty="0" smtClean="0">
                <a:latin typeface="Arial" pitchFamily="34" charset="0"/>
                <a:cs typeface="Arial" pitchFamily="34" charset="0"/>
              </a:rPr>
              <a:t> &amp; </a:t>
            </a:r>
            <a:r>
              <a:rPr lang="en-US" dirty="0" err="1" smtClean="0">
                <a:latin typeface="Arial" pitchFamily="34" charset="0"/>
                <a:cs typeface="Arial" pitchFamily="34" charset="0"/>
              </a:rPr>
              <a:t>harapan</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a:t>
            </a:r>
          </a:p>
          <a:p>
            <a:pPr lvl="0"/>
            <a:r>
              <a:rPr lang="en-US" b="1" dirty="0" err="1" smtClean="0">
                <a:latin typeface="Arial" pitchFamily="34" charset="0"/>
                <a:cs typeface="Arial" pitchFamily="34" charset="0"/>
              </a:rPr>
              <a:t>Kesamaan</a:t>
            </a:r>
            <a:r>
              <a:rPr lang="en-US" b="1" dirty="0" smtClean="0">
                <a:latin typeface="Arial" pitchFamily="34" charset="0"/>
                <a:cs typeface="Arial" pitchFamily="34" charset="0"/>
              </a:rPr>
              <a:t> </a:t>
            </a:r>
            <a:r>
              <a:rPr lang="en-US" b="1" dirty="0" err="1" smtClean="0">
                <a:latin typeface="Arial" pitchFamily="34" charset="0"/>
                <a:cs typeface="Arial" pitchFamily="34" charset="0"/>
              </a:rPr>
              <a:t>hak</a:t>
            </a:r>
            <a:r>
              <a:rPr lang="en-US" b="1"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tidak</a:t>
            </a:r>
            <a:r>
              <a:rPr lang="en-US" dirty="0" smtClean="0">
                <a:latin typeface="Arial" pitchFamily="34" charset="0"/>
                <a:cs typeface="Arial" pitchFamily="34" charset="0"/>
              </a:rPr>
              <a:t> </a:t>
            </a:r>
            <a:r>
              <a:rPr lang="en-US" dirty="0" err="1" smtClean="0">
                <a:latin typeface="Arial" pitchFamily="34" charset="0"/>
                <a:cs typeface="Arial" pitchFamily="34" charset="0"/>
              </a:rPr>
              <a:t>deskriminatif</a:t>
            </a:r>
            <a:r>
              <a:rPr lang="en-US" dirty="0" smtClean="0">
                <a:latin typeface="Arial" pitchFamily="34" charset="0"/>
                <a:cs typeface="Arial" pitchFamily="34" charset="0"/>
              </a:rPr>
              <a:t> /</a:t>
            </a:r>
            <a:r>
              <a:rPr lang="en-US" dirty="0" err="1" smtClean="0">
                <a:latin typeface="Arial" pitchFamily="34" charset="0"/>
                <a:cs typeface="Arial" pitchFamily="34" charset="0"/>
              </a:rPr>
              <a:t>membedakan</a:t>
            </a:r>
            <a:r>
              <a:rPr lang="en-US" dirty="0" smtClean="0">
                <a:latin typeface="Arial" pitchFamily="34" charset="0"/>
                <a:cs typeface="Arial" pitchFamily="34" charset="0"/>
              </a:rPr>
              <a:t> </a:t>
            </a:r>
            <a:r>
              <a:rPr lang="en-US" dirty="0" err="1" smtClean="0">
                <a:latin typeface="Arial" pitchFamily="34" charset="0"/>
                <a:cs typeface="Arial" pitchFamily="34" charset="0"/>
              </a:rPr>
              <a:t>suku</a:t>
            </a:r>
            <a:r>
              <a:rPr lang="en-US" dirty="0" smtClean="0">
                <a:latin typeface="Arial" pitchFamily="34" charset="0"/>
                <a:cs typeface="Arial" pitchFamily="34" charset="0"/>
              </a:rPr>
              <a:t>, </a:t>
            </a:r>
            <a:r>
              <a:rPr lang="en-US" dirty="0" err="1" smtClean="0">
                <a:latin typeface="Arial" pitchFamily="34" charset="0"/>
                <a:cs typeface="Arial" pitchFamily="34" charset="0"/>
              </a:rPr>
              <a:t>ras</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agama, </a:t>
            </a:r>
            <a:r>
              <a:rPr lang="en-US" dirty="0" err="1" smtClean="0">
                <a:latin typeface="Arial" pitchFamily="34" charset="0"/>
                <a:cs typeface="Arial" pitchFamily="34" charset="0"/>
              </a:rPr>
              <a:t>golongan</a:t>
            </a:r>
            <a:r>
              <a:rPr lang="en-US" dirty="0" smtClean="0">
                <a:latin typeface="Arial" pitchFamily="34" charset="0"/>
                <a:cs typeface="Arial" pitchFamily="34" charset="0"/>
              </a:rPr>
              <a:t>, gender &amp; status </a:t>
            </a:r>
            <a:r>
              <a:rPr lang="en-US" dirty="0" err="1" smtClean="0">
                <a:latin typeface="Arial" pitchFamily="34" charset="0"/>
                <a:cs typeface="Arial" pitchFamily="34" charset="0"/>
              </a:rPr>
              <a:t>ekonomi</a:t>
            </a:r>
            <a:endParaRPr lang="en-US" dirty="0" smtClean="0">
              <a:latin typeface="Arial" pitchFamily="34" charset="0"/>
              <a:cs typeface="Arial" pitchFamily="34" charset="0"/>
            </a:endParaRPr>
          </a:p>
          <a:p>
            <a:pPr lvl="0"/>
            <a:r>
              <a:rPr lang="en-US" b="1" dirty="0" err="1" smtClean="0">
                <a:latin typeface="Arial" pitchFamily="34" charset="0"/>
                <a:cs typeface="Arial" pitchFamily="34" charset="0"/>
              </a:rPr>
              <a:t>Keseimbangan</a:t>
            </a:r>
            <a:r>
              <a:rPr lang="en-US" b="1" dirty="0" smtClean="0">
                <a:latin typeface="Arial" pitchFamily="34" charset="0"/>
                <a:cs typeface="Arial" pitchFamily="34" charset="0"/>
              </a:rPr>
              <a:t> </a:t>
            </a:r>
            <a:r>
              <a:rPr lang="en-US" b="1" dirty="0" err="1" smtClean="0">
                <a:latin typeface="Arial" pitchFamily="34" charset="0"/>
                <a:cs typeface="Arial" pitchFamily="34" charset="0"/>
              </a:rPr>
              <a:t>hak</a:t>
            </a:r>
            <a:r>
              <a:rPr lang="en-US" b="1" dirty="0" smtClean="0">
                <a:latin typeface="Arial" pitchFamily="34" charset="0"/>
                <a:cs typeface="Arial" pitchFamily="34" charset="0"/>
              </a:rPr>
              <a:t> </a:t>
            </a:r>
            <a:r>
              <a:rPr lang="en-US" b="1" dirty="0" err="1" smtClean="0">
                <a:latin typeface="Arial" pitchFamily="34" charset="0"/>
                <a:cs typeface="Arial" pitchFamily="34" charset="0"/>
              </a:rPr>
              <a:t>dan</a:t>
            </a:r>
            <a:r>
              <a:rPr lang="en-US" b="1" dirty="0" smtClean="0">
                <a:latin typeface="Arial" pitchFamily="34" charset="0"/>
                <a:cs typeface="Arial" pitchFamily="34" charset="0"/>
              </a:rPr>
              <a:t> </a:t>
            </a:r>
            <a:r>
              <a:rPr lang="en-US" b="1" dirty="0" err="1" smtClean="0">
                <a:latin typeface="Arial" pitchFamily="34" charset="0"/>
                <a:cs typeface="Arial" pitchFamily="34" charset="0"/>
              </a:rPr>
              <a:t>kewajiban</a:t>
            </a:r>
            <a:r>
              <a:rPr lang="en-US" b="1" dirty="0" smtClean="0">
                <a:solidFill>
                  <a:srgbClr val="C00000"/>
                </a:solidFill>
                <a:latin typeface="Arial" pitchFamily="34" charset="0"/>
                <a:cs typeface="Arial" pitchFamily="34" charset="0"/>
              </a:rPr>
              <a:t>:</a:t>
            </a:r>
            <a:r>
              <a:rPr lang="en-US" b="1" dirty="0" smtClean="0">
                <a:latin typeface="Arial" pitchFamily="34" charset="0"/>
                <a:cs typeface="Arial" pitchFamily="34" charset="0"/>
              </a:rPr>
              <a:t> </a:t>
            </a:r>
          </a:p>
          <a:p>
            <a:pPr lvl="0">
              <a:buNone/>
            </a:pPr>
            <a:r>
              <a:rPr lang="en-US" dirty="0" smtClean="0">
                <a:latin typeface="Arial" pitchFamily="34" charset="0"/>
                <a:cs typeface="Arial" pitchFamily="34" charset="0"/>
              </a:rPr>
              <a:t>    </a:t>
            </a:r>
            <a:r>
              <a:rPr lang="en-US" dirty="0" err="1" smtClean="0">
                <a:latin typeface="Arial" pitchFamily="34" charset="0"/>
                <a:cs typeface="Arial" pitchFamily="34" charset="0"/>
              </a:rPr>
              <a:t>pemberi</a:t>
            </a:r>
            <a:r>
              <a:rPr lang="en-US" dirty="0" smtClean="0">
                <a:latin typeface="Arial" pitchFamily="34" charset="0"/>
                <a:cs typeface="Arial" pitchFamily="34" charset="0"/>
              </a:rPr>
              <a:t> &amp; </a:t>
            </a:r>
            <a:r>
              <a:rPr lang="en-US" dirty="0" err="1" smtClean="0">
                <a:latin typeface="Arial" pitchFamily="34" charset="0"/>
                <a:cs typeface="Arial" pitchFamily="34" charset="0"/>
              </a:rPr>
              <a:t>penerima</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harus</a:t>
            </a:r>
            <a:r>
              <a:rPr lang="en-US" dirty="0" smtClean="0">
                <a:latin typeface="Arial" pitchFamily="34" charset="0"/>
                <a:cs typeface="Arial" pitchFamily="34" charset="0"/>
              </a:rPr>
              <a:t> </a:t>
            </a:r>
            <a:r>
              <a:rPr lang="en-US" dirty="0" err="1" smtClean="0">
                <a:latin typeface="Arial" pitchFamily="34" charset="0"/>
                <a:cs typeface="Arial" pitchFamily="34" charset="0"/>
              </a:rPr>
              <a:t>memenuhi</a:t>
            </a:r>
            <a:r>
              <a:rPr lang="en-US" dirty="0" smtClean="0">
                <a:latin typeface="Arial" pitchFamily="34" charset="0"/>
                <a:cs typeface="Arial" pitchFamily="34" charset="0"/>
              </a:rPr>
              <a:t> </a:t>
            </a:r>
            <a:r>
              <a:rPr lang="en-US" dirty="0" err="1" smtClean="0">
                <a:latin typeface="Arial" pitchFamily="34" charset="0"/>
                <a:cs typeface="Arial" pitchFamily="34" charset="0"/>
              </a:rPr>
              <a:t>hak</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kewajiban</a:t>
            </a:r>
            <a:r>
              <a:rPr lang="en-US" dirty="0" smtClean="0">
                <a:latin typeface="Arial" pitchFamily="34" charset="0"/>
                <a:cs typeface="Arial" pitchFamily="34" charset="0"/>
              </a:rPr>
              <a:t> </a:t>
            </a:r>
            <a:r>
              <a:rPr lang="en-US" dirty="0" err="1" smtClean="0">
                <a:latin typeface="Arial" pitchFamily="34" charset="0"/>
                <a:cs typeface="Arial" pitchFamily="34" charset="0"/>
              </a:rPr>
              <a:t>masing-masing</a:t>
            </a:r>
            <a:endParaRPr lang="en-US" dirty="0" smtClean="0">
              <a:latin typeface="Arial" pitchFamily="34" charset="0"/>
              <a:cs typeface="Arial" pitchFamily="34" charset="0"/>
            </a:endParaRPr>
          </a:p>
          <a:p>
            <a:endParaRPr lang="en-US" dirty="0"/>
          </a:p>
        </p:txBody>
      </p:sp>
    </p:spTree>
    <p:extLst>
      <p:ext uri="{BB962C8B-B14F-4D97-AF65-F5344CB8AC3E}">
        <p14:creationId xmlns:p14="http://schemas.microsoft.com/office/powerpoint/2010/main" val="1833066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3 </a:t>
            </a:r>
            <a:r>
              <a:rPr lang="en-US" dirty="0" err="1">
                <a:latin typeface="Arial" pitchFamily="34" charset="0"/>
                <a:cs typeface="Arial" pitchFamily="34" charset="0"/>
              </a:rPr>
              <a:t>unsur</a:t>
            </a:r>
            <a:r>
              <a:rPr lang="en-US" dirty="0">
                <a:latin typeface="Arial" pitchFamily="34" charset="0"/>
                <a:cs typeface="Arial" pitchFamily="34" charset="0"/>
              </a:rPr>
              <a:t> </a:t>
            </a:r>
            <a:r>
              <a:rPr lang="en-US" dirty="0" err="1">
                <a:latin typeface="Arial" pitchFamily="34" charset="0"/>
                <a:cs typeface="Arial" pitchFamily="34" charset="0"/>
              </a:rPr>
              <a:t>penting</a:t>
            </a:r>
            <a:r>
              <a:rPr lang="en-US" dirty="0">
                <a:latin typeface="Arial" pitchFamily="34" charset="0"/>
                <a:cs typeface="Arial" pitchFamily="34" charset="0"/>
              </a:rPr>
              <a:t> </a:t>
            </a:r>
            <a:r>
              <a:rPr lang="en-US" dirty="0" err="1">
                <a:latin typeface="Arial" pitchFamily="34" charset="0"/>
                <a:cs typeface="Arial" pitchFamily="34" charset="0"/>
              </a:rPr>
              <a:t>dalam</a:t>
            </a:r>
            <a:r>
              <a:rPr lang="en-US" dirty="0">
                <a:latin typeface="Arial" pitchFamily="34" charset="0"/>
                <a:cs typeface="Arial" pitchFamily="34" charset="0"/>
              </a:rPr>
              <a:t> </a:t>
            </a:r>
            <a:r>
              <a:rPr lang="en-US" dirty="0" err="1">
                <a:latin typeface="Arial" pitchFamily="34" charset="0"/>
                <a:cs typeface="Arial" pitchFamily="34" charset="0"/>
              </a:rPr>
              <a:t>pelayanan</a:t>
            </a:r>
            <a:r>
              <a:rPr lang="en-US" dirty="0">
                <a:latin typeface="Arial" pitchFamily="34" charset="0"/>
                <a:cs typeface="Arial" pitchFamily="34" charset="0"/>
              </a:rPr>
              <a:t> </a:t>
            </a:r>
            <a:r>
              <a:rPr lang="en-US" dirty="0" err="1">
                <a:latin typeface="Arial" pitchFamily="34" charset="0"/>
                <a:cs typeface="Arial" pitchFamily="34" charset="0"/>
              </a:rPr>
              <a:t>publik</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err="1" smtClean="0">
                <a:latin typeface="Arial" pitchFamily="34" charset="0"/>
                <a:cs typeface="Arial" pitchFamily="34" charset="0"/>
              </a:rPr>
              <a:t>yaitu</a:t>
            </a:r>
            <a:r>
              <a:rPr lang="en-US" sz="2800" dirty="0" smtClean="0">
                <a:latin typeface="Arial" pitchFamily="34" charset="0"/>
                <a:cs typeface="Arial" pitchFamily="34" charset="0"/>
              </a:rPr>
              <a:t> </a:t>
            </a:r>
            <a:r>
              <a:rPr lang="en-US" sz="2800" dirty="0" err="1">
                <a:latin typeface="Arial" pitchFamily="34" charset="0"/>
                <a:cs typeface="Arial" pitchFamily="34" charset="0"/>
              </a:rPr>
              <a:t>unsur</a:t>
            </a:r>
            <a:r>
              <a:rPr lang="en-US" sz="2800" dirty="0">
                <a:latin typeface="Arial" pitchFamily="34" charset="0"/>
                <a:cs typeface="Arial" pitchFamily="34" charset="0"/>
              </a:rPr>
              <a:t> </a:t>
            </a:r>
            <a:r>
              <a:rPr lang="en-US" sz="2800" dirty="0" err="1">
                <a:latin typeface="Arial" pitchFamily="34" charset="0"/>
                <a:cs typeface="Arial" pitchFamily="34" charset="0"/>
              </a:rPr>
              <a:t>pertama</a:t>
            </a:r>
            <a:r>
              <a:rPr lang="en-US" sz="2800" b="1" dirty="0">
                <a:latin typeface="Arial" pitchFamily="34" charset="0"/>
                <a:cs typeface="Arial" pitchFamily="34" charset="0"/>
              </a:rPr>
              <a:t>,</a:t>
            </a:r>
            <a:r>
              <a:rPr lang="en-US" sz="2800" dirty="0">
                <a:latin typeface="Arial" pitchFamily="34" charset="0"/>
                <a:cs typeface="Arial" pitchFamily="34" charset="0"/>
              </a:rPr>
              <a:t> adalah </a:t>
            </a:r>
            <a:r>
              <a:rPr lang="en-US" sz="2800" b="1" dirty="0" err="1">
                <a:latin typeface="Arial" pitchFamily="34" charset="0"/>
                <a:cs typeface="Arial" pitchFamily="34" charset="0"/>
              </a:rPr>
              <a:t>organisasi</a:t>
            </a:r>
            <a:r>
              <a:rPr lang="en-US" sz="2800" b="1" dirty="0">
                <a:latin typeface="Arial" pitchFamily="34" charset="0"/>
                <a:cs typeface="Arial" pitchFamily="34" charset="0"/>
              </a:rPr>
              <a:t> </a:t>
            </a:r>
            <a:r>
              <a:rPr lang="en-US" sz="2800" dirty="0" err="1">
                <a:latin typeface="Arial" pitchFamily="34" charset="0"/>
                <a:cs typeface="Arial" pitchFamily="34" charset="0"/>
              </a:rPr>
              <a:t>penyelenggara</a:t>
            </a:r>
            <a:r>
              <a:rPr lang="en-US" sz="2800" dirty="0">
                <a:latin typeface="Arial" pitchFamily="34" charset="0"/>
                <a:cs typeface="Arial" pitchFamily="34" charset="0"/>
              </a:rPr>
              <a:t> </a:t>
            </a:r>
            <a:r>
              <a:rPr lang="en-US" sz="2800" dirty="0" err="1">
                <a:latin typeface="Arial" pitchFamily="34" charset="0"/>
                <a:cs typeface="Arial" pitchFamily="34" charset="0"/>
              </a:rPr>
              <a:t>pelayanan</a:t>
            </a:r>
            <a:r>
              <a:rPr lang="en-US" sz="2800" dirty="0">
                <a:latin typeface="Arial" pitchFamily="34" charset="0"/>
                <a:cs typeface="Arial" pitchFamily="34" charset="0"/>
              </a:rPr>
              <a:t> </a:t>
            </a:r>
            <a:r>
              <a:rPr lang="en-US" sz="2800" dirty="0" err="1">
                <a:latin typeface="Arial" pitchFamily="34" charset="0"/>
                <a:cs typeface="Arial" pitchFamily="34" charset="0"/>
              </a:rPr>
              <a:t>publik</a:t>
            </a:r>
            <a:r>
              <a:rPr lang="en-US" sz="2800" dirty="0" smtClean="0">
                <a:latin typeface="Arial" pitchFamily="34" charset="0"/>
                <a:cs typeface="Arial" pitchFamily="34" charset="0"/>
              </a:rPr>
              <a:t>,</a:t>
            </a:r>
          </a:p>
          <a:p>
            <a:pPr marL="514350" indent="-514350">
              <a:buFont typeface="+mj-lt"/>
              <a:buAutoNum type="arabicPeriod"/>
            </a:pPr>
            <a:r>
              <a:rPr lang="en-US" sz="2800" dirty="0" smtClean="0">
                <a:latin typeface="Arial" pitchFamily="34" charset="0"/>
                <a:cs typeface="Arial" pitchFamily="34" charset="0"/>
              </a:rPr>
              <a:t> </a:t>
            </a:r>
            <a:r>
              <a:rPr lang="en-US" sz="2800" dirty="0" err="1">
                <a:latin typeface="Arial" pitchFamily="34" charset="0"/>
                <a:cs typeface="Arial" pitchFamily="34" charset="0"/>
              </a:rPr>
              <a:t>unsur</a:t>
            </a:r>
            <a:r>
              <a:rPr lang="en-US" sz="2800" dirty="0">
                <a:latin typeface="Arial" pitchFamily="34" charset="0"/>
                <a:cs typeface="Arial" pitchFamily="34" charset="0"/>
              </a:rPr>
              <a:t> </a:t>
            </a:r>
            <a:r>
              <a:rPr lang="en-US" sz="2800" dirty="0" err="1">
                <a:latin typeface="Arial" pitchFamily="34" charset="0"/>
                <a:cs typeface="Arial" pitchFamily="34" charset="0"/>
              </a:rPr>
              <a:t>kedua</a:t>
            </a:r>
            <a:r>
              <a:rPr lang="en-US" sz="2800" b="1" dirty="0">
                <a:latin typeface="Arial" pitchFamily="34" charset="0"/>
                <a:cs typeface="Arial" pitchFamily="34" charset="0"/>
              </a:rPr>
              <a:t>,</a:t>
            </a:r>
            <a:r>
              <a:rPr lang="en-US" sz="2800" dirty="0">
                <a:latin typeface="Arial" pitchFamily="34" charset="0"/>
                <a:cs typeface="Arial" pitchFamily="34" charset="0"/>
              </a:rPr>
              <a:t> adalah </a:t>
            </a:r>
            <a:r>
              <a:rPr lang="en-US" sz="2800" b="1" dirty="0" err="1">
                <a:latin typeface="Arial" pitchFamily="34" charset="0"/>
                <a:cs typeface="Arial" pitchFamily="34" charset="0"/>
              </a:rPr>
              <a:t>penerima</a:t>
            </a:r>
            <a:r>
              <a:rPr lang="en-US" sz="2800" b="1" dirty="0">
                <a:latin typeface="Arial" pitchFamily="34" charset="0"/>
                <a:cs typeface="Arial" pitchFamily="34" charset="0"/>
              </a:rPr>
              <a:t> </a:t>
            </a:r>
            <a:r>
              <a:rPr lang="en-US" sz="2800" b="1" dirty="0" err="1">
                <a:latin typeface="Arial" pitchFamily="34" charset="0"/>
                <a:cs typeface="Arial" pitchFamily="34" charset="0"/>
              </a:rPr>
              <a:t>layanan</a:t>
            </a:r>
            <a:r>
              <a:rPr lang="en-US" sz="2800" b="1" dirty="0">
                <a:latin typeface="Arial" pitchFamily="34" charset="0"/>
                <a:cs typeface="Arial" pitchFamily="34" charset="0"/>
              </a:rPr>
              <a:t> </a:t>
            </a:r>
            <a:r>
              <a:rPr lang="en-US" sz="2800" dirty="0">
                <a:latin typeface="Arial" pitchFamily="34" charset="0"/>
                <a:cs typeface="Arial" pitchFamily="34" charset="0"/>
              </a:rPr>
              <a:t>(</a:t>
            </a:r>
            <a:r>
              <a:rPr lang="en-US" sz="2800" dirty="0" err="1">
                <a:latin typeface="Arial" pitchFamily="34" charset="0"/>
                <a:cs typeface="Arial" pitchFamily="34" charset="0"/>
              </a:rPr>
              <a:t>pelanggan</a:t>
            </a:r>
            <a:r>
              <a:rPr lang="en-US" sz="2800" dirty="0">
                <a:latin typeface="Arial" pitchFamily="34" charset="0"/>
                <a:cs typeface="Arial" pitchFamily="34" charset="0"/>
              </a:rPr>
              <a:t>) </a:t>
            </a:r>
            <a:r>
              <a:rPr lang="en-US" sz="2800" dirty="0" err="1">
                <a:latin typeface="Arial" pitchFamily="34" charset="0"/>
                <a:cs typeface="Arial" pitchFamily="34" charset="0"/>
              </a:rPr>
              <a:t>yaitu</a:t>
            </a:r>
            <a:r>
              <a:rPr lang="en-US" sz="2800" dirty="0">
                <a:latin typeface="Arial" pitchFamily="34" charset="0"/>
                <a:cs typeface="Arial" pitchFamily="34" charset="0"/>
              </a:rPr>
              <a:t> </a:t>
            </a:r>
            <a:r>
              <a:rPr lang="en-US" sz="2800" dirty="0" smtClean="0">
                <a:latin typeface="Arial" pitchFamily="34" charset="0"/>
                <a:cs typeface="Arial" pitchFamily="34" charset="0"/>
              </a:rPr>
              <a:t>Pelayanan </a:t>
            </a:r>
            <a:r>
              <a:rPr lang="en-US" sz="2800" dirty="0" err="1">
                <a:latin typeface="Arial" pitchFamily="34" charset="0"/>
                <a:cs typeface="Arial" pitchFamily="34" charset="0"/>
              </a:rPr>
              <a:t>Publik</a:t>
            </a:r>
            <a:r>
              <a:rPr lang="en-US" sz="2800" dirty="0">
                <a:latin typeface="Arial" pitchFamily="34" charset="0"/>
                <a:cs typeface="Arial" pitchFamily="34" charset="0"/>
              </a:rPr>
              <a:t> orang, </a:t>
            </a:r>
            <a:r>
              <a:rPr lang="en-US" sz="2800" dirty="0" err="1">
                <a:latin typeface="Arial" pitchFamily="34" charset="0"/>
                <a:cs typeface="Arial" pitchFamily="34" charset="0"/>
              </a:rPr>
              <a:t>masyarakat</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organisasi</a:t>
            </a:r>
            <a:r>
              <a:rPr lang="en-US" sz="2800" dirty="0">
                <a:latin typeface="Arial" pitchFamily="34" charset="0"/>
                <a:cs typeface="Arial" pitchFamily="34" charset="0"/>
              </a:rPr>
              <a:t> yang </a:t>
            </a:r>
            <a:r>
              <a:rPr lang="en-US" sz="2800" dirty="0" err="1">
                <a:latin typeface="Arial" pitchFamily="34" charset="0"/>
                <a:cs typeface="Arial" pitchFamily="34" charset="0"/>
              </a:rPr>
              <a:t>berkepentingan</a:t>
            </a:r>
            <a:r>
              <a:rPr lang="en-US" sz="2800" dirty="0">
                <a:latin typeface="Arial" pitchFamily="34" charset="0"/>
                <a:cs typeface="Arial" pitchFamily="34" charset="0"/>
              </a:rPr>
              <a:t>, </a:t>
            </a:r>
            <a:endParaRPr lang="en-US" sz="2800" dirty="0" smtClean="0">
              <a:latin typeface="Arial" pitchFamily="34" charset="0"/>
              <a:cs typeface="Arial" pitchFamily="34" charset="0"/>
            </a:endParaRPr>
          </a:p>
          <a:p>
            <a:pPr marL="514350" indent="-514350">
              <a:buFont typeface="+mj-lt"/>
              <a:buAutoNum type="arabicPeriod"/>
            </a:pPr>
            <a:r>
              <a:rPr lang="en-US" sz="2800" dirty="0" err="1" smtClean="0">
                <a:latin typeface="Arial" pitchFamily="34" charset="0"/>
                <a:cs typeface="Arial" pitchFamily="34" charset="0"/>
              </a:rPr>
              <a:t>dan</a:t>
            </a:r>
            <a:r>
              <a:rPr lang="en-US" sz="2800" dirty="0" smtClean="0">
                <a:latin typeface="Arial" pitchFamily="34" charset="0"/>
                <a:cs typeface="Arial" pitchFamily="34" charset="0"/>
              </a:rPr>
              <a:t> </a:t>
            </a:r>
            <a:r>
              <a:rPr lang="en-US" sz="2800" dirty="0" err="1">
                <a:latin typeface="Arial" pitchFamily="34" charset="0"/>
                <a:cs typeface="Arial" pitchFamily="34" charset="0"/>
              </a:rPr>
              <a:t>unsur</a:t>
            </a:r>
            <a:r>
              <a:rPr lang="en-US" sz="2800" dirty="0">
                <a:latin typeface="Arial" pitchFamily="34" charset="0"/>
                <a:cs typeface="Arial" pitchFamily="34" charset="0"/>
              </a:rPr>
              <a:t> </a:t>
            </a:r>
            <a:r>
              <a:rPr lang="en-US" sz="2800" dirty="0" err="1">
                <a:latin typeface="Arial" pitchFamily="34" charset="0"/>
                <a:cs typeface="Arial" pitchFamily="34" charset="0"/>
              </a:rPr>
              <a:t>ketiga</a:t>
            </a:r>
            <a:r>
              <a:rPr lang="en-US" sz="2800" dirty="0">
                <a:latin typeface="Arial" pitchFamily="34" charset="0"/>
                <a:cs typeface="Arial" pitchFamily="34" charset="0"/>
              </a:rPr>
              <a:t>, adalah </a:t>
            </a:r>
            <a:r>
              <a:rPr lang="en-US" sz="2800" b="1" dirty="0" err="1">
                <a:latin typeface="Arial" pitchFamily="34" charset="0"/>
                <a:cs typeface="Arial" pitchFamily="34" charset="0"/>
              </a:rPr>
              <a:t>kepuasan</a:t>
            </a:r>
            <a:r>
              <a:rPr lang="en-US" sz="2800" dirty="0">
                <a:latin typeface="Arial" pitchFamily="34" charset="0"/>
                <a:cs typeface="Arial" pitchFamily="34" charset="0"/>
              </a:rPr>
              <a:t> yang </a:t>
            </a:r>
            <a:r>
              <a:rPr lang="en-US" sz="2800" dirty="0" err="1">
                <a:latin typeface="Arial" pitchFamily="34" charset="0"/>
                <a:cs typeface="Arial" pitchFamily="34" charset="0"/>
              </a:rPr>
              <a:t>diberikan</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diterima</a:t>
            </a:r>
            <a:r>
              <a:rPr lang="en-US" sz="2800" dirty="0">
                <a:latin typeface="Arial" pitchFamily="34" charset="0"/>
                <a:cs typeface="Arial" pitchFamily="34" charset="0"/>
              </a:rPr>
              <a:t> </a:t>
            </a:r>
            <a:r>
              <a:rPr lang="en-US" sz="2800" dirty="0" err="1">
                <a:latin typeface="Arial" pitchFamily="34" charset="0"/>
                <a:cs typeface="Arial" pitchFamily="34" charset="0"/>
              </a:rPr>
              <a:t>oleh</a:t>
            </a:r>
            <a:r>
              <a:rPr lang="en-US" sz="2800" dirty="0">
                <a:latin typeface="Arial" pitchFamily="34" charset="0"/>
                <a:cs typeface="Arial" pitchFamily="34" charset="0"/>
              </a:rPr>
              <a:t> </a:t>
            </a:r>
            <a:r>
              <a:rPr lang="en-US" sz="2800" dirty="0" err="1">
                <a:latin typeface="Arial" pitchFamily="34" charset="0"/>
                <a:cs typeface="Arial" pitchFamily="34" charset="0"/>
              </a:rPr>
              <a:t>penerima</a:t>
            </a:r>
            <a:r>
              <a:rPr lang="en-US" sz="2800" dirty="0">
                <a:latin typeface="Arial" pitchFamily="34" charset="0"/>
                <a:cs typeface="Arial" pitchFamily="34" charset="0"/>
              </a:rPr>
              <a:t> </a:t>
            </a:r>
            <a:r>
              <a:rPr lang="en-US" sz="2800" dirty="0" err="1">
                <a:latin typeface="Arial" pitchFamily="34" charset="0"/>
                <a:cs typeface="Arial" pitchFamily="34" charset="0"/>
              </a:rPr>
              <a:t>layanan</a:t>
            </a:r>
            <a:r>
              <a:rPr lang="en-US" sz="2800" dirty="0">
                <a:latin typeface="Arial" pitchFamily="34" charset="0"/>
                <a:cs typeface="Arial" pitchFamily="34" charset="0"/>
              </a:rPr>
              <a:t> (</a:t>
            </a:r>
            <a:r>
              <a:rPr lang="en-US" sz="2800" dirty="0" err="1">
                <a:latin typeface="Arial" pitchFamily="34" charset="0"/>
                <a:cs typeface="Arial" pitchFamily="34" charset="0"/>
              </a:rPr>
              <a:t>pelanggan</a:t>
            </a:r>
            <a:r>
              <a:rPr lang="en-US" sz="2800" dirty="0">
                <a:latin typeface="Arial" pitchFamily="34" charset="0"/>
                <a:cs typeface="Arial" pitchFamily="34" charset="0"/>
              </a:rPr>
              <a:t>). </a:t>
            </a:r>
          </a:p>
        </p:txBody>
      </p:sp>
    </p:spTree>
    <p:extLst>
      <p:ext uri="{BB962C8B-B14F-4D97-AF65-F5344CB8AC3E}">
        <p14:creationId xmlns:p14="http://schemas.microsoft.com/office/powerpoint/2010/main" val="4121655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err="1" smtClean="0"/>
              <a:t>Pengertian</a:t>
            </a:r>
            <a:r>
              <a:rPr lang="en-US" b="1" dirty="0" smtClean="0"/>
              <a:t> Pelayanan </a:t>
            </a:r>
            <a:endParaRPr lang="en-US" b="1" dirty="0"/>
          </a:p>
        </p:txBody>
      </p:sp>
      <p:sp>
        <p:nvSpPr>
          <p:cNvPr id="3" name="Content Placeholder 2"/>
          <p:cNvSpPr>
            <a:spLocks noGrp="1"/>
          </p:cNvSpPr>
          <p:nvPr>
            <p:ph idx="1"/>
          </p:nvPr>
        </p:nvSpPr>
        <p:spPr>
          <a:xfrm>
            <a:off x="533400" y="914400"/>
            <a:ext cx="8153400" cy="5562600"/>
          </a:xfrm>
        </p:spPr>
        <p:txBody>
          <a:bodyPr>
            <a:noAutofit/>
          </a:bodyPr>
          <a:lstStyle/>
          <a:p>
            <a:r>
              <a:rPr lang="en-US" sz="2000" b="1" dirty="0" smtClean="0">
                <a:latin typeface="Arial" pitchFamily="34" charset="0"/>
                <a:cs typeface="Arial" pitchFamily="34" charset="0"/>
              </a:rPr>
              <a:t>Pelayanan </a:t>
            </a:r>
            <a:r>
              <a:rPr lang="id-ID" sz="2000" dirty="0">
                <a:latin typeface="Arial" pitchFamily="34" charset="0"/>
                <a:cs typeface="Arial" pitchFamily="34" charset="0"/>
              </a:rPr>
              <a:t>p</a:t>
            </a:r>
            <a:r>
              <a:rPr lang="en-US" sz="2000" dirty="0">
                <a:latin typeface="Arial" pitchFamily="34" charset="0"/>
                <a:cs typeface="Arial" pitchFamily="34" charset="0"/>
              </a:rPr>
              <a:t>a</a:t>
            </a:r>
            <a:r>
              <a:rPr lang="id-ID" sz="2000" dirty="0">
                <a:latin typeface="Arial" pitchFamily="34" charset="0"/>
                <a:cs typeface="Arial" pitchFamily="34" charset="0"/>
              </a:rPr>
              <a:t>d</a:t>
            </a:r>
            <a:r>
              <a:rPr lang="en-US" sz="2000" dirty="0">
                <a:latin typeface="Arial" pitchFamily="34" charset="0"/>
                <a:cs typeface="Arial" pitchFamily="34" charset="0"/>
              </a:rPr>
              <a:t>a</a:t>
            </a:r>
            <a:r>
              <a:rPr lang="id-ID" sz="2000" dirty="0">
                <a:latin typeface="Arial" pitchFamily="34" charset="0"/>
                <a:cs typeface="Arial" pitchFamily="34" charset="0"/>
              </a:rPr>
              <a:t> hakikatnya ad</a:t>
            </a:r>
            <a:r>
              <a:rPr lang="en-US" sz="2000" dirty="0">
                <a:latin typeface="Arial" pitchFamily="34" charset="0"/>
                <a:cs typeface="Arial" pitchFamily="34" charset="0"/>
              </a:rPr>
              <a:t>a</a:t>
            </a:r>
            <a:r>
              <a:rPr lang="id-ID" sz="2000" dirty="0">
                <a:latin typeface="Arial" pitchFamily="34" charset="0"/>
                <a:cs typeface="Arial" pitchFamily="34" charset="0"/>
              </a:rPr>
              <a:t>l</a:t>
            </a:r>
            <a:r>
              <a:rPr lang="en-US" sz="2000" dirty="0">
                <a:latin typeface="Arial" pitchFamily="34" charset="0"/>
                <a:cs typeface="Arial" pitchFamily="34" charset="0"/>
              </a:rPr>
              <a:t>a</a:t>
            </a:r>
            <a:r>
              <a:rPr lang="id-ID" sz="2000" dirty="0">
                <a:latin typeface="Arial" pitchFamily="34" charset="0"/>
                <a:cs typeface="Arial" pitchFamily="34" charset="0"/>
              </a:rPr>
              <a:t>h serangkaian kegiatan, k</a:t>
            </a:r>
            <a:r>
              <a:rPr lang="en-US" sz="2000" dirty="0">
                <a:latin typeface="Arial" pitchFamily="34" charset="0"/>
                <a:cs typeface="Arial" pitchFamily="34" charset="0"/>
              </a:rPr>
              <a:t>a</a:t>
            </a:r>
            <a:r>
              <a:rPr lang="id-ID" sz="2000" dirty="0">
                <a:latin typeface="Arial" pitchFamily="34" charset="0"/>
                <a:cs typeface="Arial" pitchFamily="34" charset="0"/>
              </a:rPr>
              <a:t>r</a:t>
            </a:r>
            <a:r>
              <a:rPr lang="en-US" sz="2000" dirty="0">
                <a:latin typeface="Arial" pitchFamily="34" charset="0"/>
                <a:cs typeface="Arial" pitchFamily="34" charset="0"/>
              </a:rPr>
              <a:t>e</a:t>
            </a:r>
            <a:r>
              <a:rPr lang="id-ID" sz="2000" dirty="0">
                <a:latin typeface="Arial" pitchFamily="34" charset="0"/>
                <a:cs typeface="Arial" pitchFamily="34" charset="0"/>
              </a:rPr>
              <a:t>n</a:t>
            </a:r>
            <a:r>
              <a:rPr lang="en-US" sz="2000" dirty="0">
                <a:latin typeface="Arial" pitchFamily="34" charset="0"/>
                <a:cs typeface="Arial" pitchFamily="34" charset="0"/>
              </a:rPr>
              <a:t>a</a:t>
            </a:r>
            <a:r>
              <a:rPr lang="id-ID" sz="2000" dirty="0">
                <a:latin typeface="Arial" pitchFamily="34" charset="0"/>
                <a:cs typeface="Arial" pitchFamily="34" charset="0"/>
              </a:rPr>
              <a:t> itu proses pelayanan berlangsung scara rutin </a:t>
            </a:r>
            <a:r>
              <a:rPr lang="en-US" sz="2000" dirty="0">
                <a:latin typeface="Arial" pitchFamily="34" charset="0"/>
                <a:cs typeface="Arial" pitchFamily="34" charset="0"/>
              </a:rPr>
              <a:t>&amp;</a:t>
            </a:r>
            <a:r>
              <a:rPr lang="id-ID" sz="2000" dirty="0" smtClean="0">
                <a:latin typeface="Arial" pitchFamily="34" charset="0"/>
                <a:cs typeface="Arial" pitchFamily="34" charset="0"/>
              </a:rPr>
              <a:t> </a:t>
            </a:r>
            <a:r>
              <a:rPr lang="id-ID" sz="2000" dirty="0">
                <a:latin typeface="Arial" pitchFamily="34" charset="0"/>
                <a:cs typeface="Arial" pitchFamily="34" charset="0"/>
              </a:rPr>
              <a:t>berkesinambungan,</a:t>
            </a:r>
            <a:r>
              <a:rPr lang="en-US" sz="2000" dirty="0">
                <a:latin typeface="Arial" pitchFamily="34" charset="0"/>
                <a:cs typeface="Arial" pitchFamily="34" charset="0"/>
              </a:rPr>
              <a:t> </a:t>
            </a:r>
            <a:r>
              <a:rPr lang="id-ID" sz="2000" dirty="0">
                <a:latin typeface="Arial" pitchFamily="34" charset="0"/>
                <a:cs typeface="Arial" pitchFamily="34" charset="0"/>
              </a:rPr>
              <a:t>meliputi seluruh kehidupan organisasi d</a:t>
            </a:r>
            <a:r>
              <a:rPr lang="en-US" sz="2000" dirty="0">
                <a:latin typeface="Arial" pitchFamily="34" charset="0"/>
                <a:cs typeface="Arial" pitchFamily="34" charset="0"/>
              </a:rPr>
              <a:t>a</a:t>
            </a:r>
            <a:r>
              <a:rPr lang="id-ID" sz="2000" dirty="0">
                <a:latin typeface="Arial" pitchFamily="34" charset="0"/>
                <a:cs typeface="Arial" pitchFamily="34" charset="0"/>
              </a:rPr>
              <a:t>l</a:t>
            </a:r>
            <a:r>
              <a:rPr lang="en-US" sz="2000" dirty="0">
                <a:latin typeface="Arial" pitchFamily="34" charset="0"/>
                <a:cs typeface="Arial" pitchFamily="34" charset="0"/>
              </a:rPr>
              <a:t>a</a:t>
            </a:r>
            <a:r>
              <a:rPr lang="id-ID" sz="2000" dirty="0">
                <a:latin typeface="Arial" pitchFamily="34" charset="0"/>
                <a:cs typeface="Arial" pitchFamily="34" charset="0"/>
              </a:rPr>
              <a:t>m masyarakat. Proses y</a:t>
            </a:r>
            <a:r>
              <a:rPr lang="en-US" sz="2000" dirty="0">
                <a:latin typeface="Arial" pitchFamily="34" charset="0"/>
                <a:cs typeface="Arial" pitchFamily="34" charset="0"/>
              </a:rPr>
              <a:t>an</a:t>
            </a:r>
            <a:r>
              <a:rPr lang="id-ID" sz="2000" dirty="0">
                <a:latin typeface="Arial" pitchFamily="34" charset="0"/>
                <a:cs typeface="Arial" pitchFamily="34" charset="0"/>
              </a:rPr>
              <a:t>g dimaksudkan dilakukan sehubungan dengan saling memenuhi kebutuhan antara penerima dan pemberi pelayanan</a:t>
            </a:r>
            <a:r>
              <a:rPr lang="en-US" sz="2000" dirty="0">
                <a:latin typeface="Arial" pitchFamily="34" charset="0"/>
                <a:cs typeface="Arial" pitchFamily="34" charset="0"/>
              </a:rPr>
              <a:t>.</a:t>
            </a:r>
          </a:p>
          <a:p>
            <a:pPr marL="0" indent="0">
              <a:buNone/>
            </a:pPr>
            <a:r>
              <a:rPr lang="en-US" sz="2000" b="1" dirty="0" smtClean="0">
                <a:latin typeface="Arial" pitchFamily="34" charset="0"/>
                <a:cs typeface="Arial" pitchFamily="34" charset="0"/>
              </a:rPr>
              <a:t> </a:t>
            </a:r>
          </a:p>
          <a:p>
            <a:r>
              <a:rPr lang="en-US" sz="2000" b="1" dirty="0" smtClean="0">
                <a:latin typeface="Arial" pitchFamily="34" charset="0"/>
                <a:cs typeface="Arial" pitchFamily="34" charset="0"/>
              </a:rPr>
              <a:t>Pelayanan</a:t>
            </a:r>
            <a:r>
              <a:rPr lang="en-US" sz="2000" dirty="0" smtClean="0">
                <a:latin typeface="Arial" pitchFamily="34" charset="0"/>
                <a:cs typeface="Arial" pitchFamily="34" charset="0"/>
              </a:rPr>
              <a:t> adalah </a:t>
            </a:r>
            <a:r>
              <a:rPr lang="en-US" sz="2000" dirty="0" err="1" smtClean="0">
                <a:latin typeface="Arial" pitchFamily="34" charset="0"/>
                <a:cs typeface="Arial" pitchFamily="34" charset="0"/>
              </a:rPr>
              <a:t>produk-produk</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tidak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kasat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mata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tidak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dapat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diraba</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melibatkan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usaha-usaha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menggunakan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peralatan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Ivancevich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Lorensi</a:t>
            </a:r>
            <a:r>
              <a:rPr lang="en-US" sz="2000" dirty="0" smtClean="0">
                <a:latin typeface="Arial" pitchFamily="34" charset="0"/>
                <a:cs typeface="Arial" pitchFamily="34" charset="0"/>
              </a:rPr>
              <a:t>, Skinner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Crosby)</a:t>
            </a:r>
          </a:p>
          <a:p>
            <a:pPr marL="0" indent="0">
              <a:buNone/>
            </a:pPr>
            <a:r>
              <a:rPr lang="en-US" sz="2000" dirty="0" smtClean="0">
                <a:latin typeface="Arial" pitchFamily="34" charset="0"/>
                <a:cs typeface="Arial" pitchFamily="34" charset="0"/>
              </a:rPr>
              <a:t> </a:t>
            </a:r>
          </a:p>
          <a:p>
            <a:r>
              <a:rPr lang="en-US" sz="2000" b="1" dirty="0" smtClean="0">
                <a:latin typeface="Arial" pitchFamily="34" charset="0"/>
                <a:cs typeface="Arial" pitchFamily="34" charset="0"/>
              </a:rPr>
              <a:t>P</a:t>
            </a:r>
            <a:r>
              <a:rPr lang="id-ID" sz="2000" b="1" dirty="0" smtClean="0">
                <a:latin typeface="Arial" pitchFamily="34" charset="0"/>
                <a:cs typeface="Arial" pitchFamily="34" charset="0"/>
              </a:rPr>
              <a:t>elayanan </a:t>
            </a:r>
            <a:r>
              <a:rPr lang="id-ID" sz="2000" dirty="0" smtClean="0">
                <a:latin typeface="Arial" pitchFamily="34" charset="0"/>
                <a:cs typeface="Arial" pitchFamily="34" charset="0"/>
              </a:rPr>
              <a:t>sebagai kegiatan yang dilakukan oleh seseorang atau sekelompok orang dengan landasan tertentu dimana tingkat pemuasannya hanya dapat dirasakan oleh orang yang melayani atau dilayani, tergantung kepada kemampuan penyedia jasa dalam memenuhi harapan pengguna. </a:t>
            </a:r>
            <a:r>
              <a:rPr lang="en-US" sz="2000" dirty="0" smtClean="0">
                <a:latin typeface="Arial" pitchFamily="34" charset="0"/>
                <a:cs typeface="Arial" pitchFamily="34" charset="0"/>
              </a:rPr>
              <a:t>(</a:t>
            </a:r>
            <a:r>
              <a:rPr lang="id-ID" sz="2000" dirty="0" smtClean="0">
                <a:latin typeface="Arial" pitchFamily="34" charset="0"/>
                <a:cs typeface="Arial" pitchFamily="34" charset="0"/>
              </a:rPr>
              <a:t>Moenir 2002:26-27</a:t>
            </a:r>
            <a:r>
              <a:rPr lang="en-US" sz="2000" dirty="0" smtClean="0">
                <a:latin typeface="Arial" pitchFamily="34" charset="0"/>
                <a:cs typeface="Arial" pitchFamily="34" charset="0"/>
              </a:rPr>
              <a:t>)</a:t>
            </a:r>
          </a:p>
          <a:p>
            <a:r>
              <a:rPr lang="en-US" sz="2000" dirty="0" smtClean="0">
                <a:latin typeface="Arial" pitchFamily="34" charset="0"/>
                <a:cs typeface="Arial" pitchFamily="34" charset="0"/>
              </a:rPr>
              <a:t>P</a:t>
            </a:r>
            <a:r>
              <a:rPr lang="id-ID" sz="2000" dirty="0" smtClean="0">
                <a:latin typeface="Arial" pitchFamily="34" charset="0"/>
                <a:cs typeface="Arial" pitchFamily="34" charset="0"/>
              </a:rPr>
              <a:t>roses pemenuhan kebutuhan melalui aktivitas orang lain yang langsung inilah yang dinamakan pelayanan. </a:t>
            </a:r>
            <a:endParaRPr lang="en-US" sz="2000" dirty="0" smtClean="0">
              <a:latin typeface="Arial" pitchFamily="34" charset="0"/>
              <a:cs typeface="Arial" pitchFamily="34" charset="0"/>
            </a:endParaRPr>
          </a:p>
        </p:txBody>
      </p:sp>
    </p:spTree>
    <p:extLst>
      <p:ext uri="{BB962C8B-B14F-4D97-AF65-F5344CB8AC3E}">
        <p14:creationId xmlns:p14="http://schemas.microsoft.com/office/powerpoint/2010/main" val="125385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81000" y="533400"/>
            <a:ext cx="8305800" cy="5943600"/>
          </a:xfrm>
        </p:spPr>
        <p:txBody>
          <a:bodyPr>
            <a:normAutofit fontScale="92500" lnSpcReduction="10000"/>
          </a:bodyPr>
          <a:lstStyle/>
          <a:p>
            <a:r>
              <a:rPr lang="en-US" sz="2800" b="1" dirty="0" smtClean="0">
                <a:latin typeface="Arial" pitchFamily="34" charset="0"/>
                <a:cs typeface="Arial" pitchFamily="34" charset="0"/>
              </a:rPr>
              <a:t>Pelayanan</a:t>
            </a:r>
            <a:r>
              <a:rPr lang="en-US" sz="2800" dirty="0" smtClean="0">
                <a:latin typeface="Arial" pitchFamily="34" charset="0"/>
                <a:cs typeface="Arial" pitchFamily="34" charset="0"/>
              </a:rPr>
              <a:t> adalah </a:t>
            </a:r>
            <a:r>
              <a:rPr lang="en-US" sz="2800" dirty="0" err="1" smtClean="0">
                <a:latin typeface="Arial" pitchFamily="34" charset="0"/>
                <a:cs typeface="Arial" pitchFamily="34" charset="0"/>
              </a:rPr>
              <a:t>suatu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aktivitas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atau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serangkaian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aktivitas</a:t>
            </a:r>
            <a:r>
              <a:rPr lang="en-US" sz="2800" dirty="0" smtClean="0">
                <a:latin typeface="Arial" pitchFamily="34" charset="0"/>
                <a:cs typeface="Arial" pitchFamily="34" charset="0"/>
              </a:rPr>
              <a:t> yang </a:t>
            </a:r>
            <a:r>
              <a:rPr lang="en-US" sz="2800" dirty="0" err="1" smtClean="0">
                <a:latin typeface="Arial" pitchFamily="34" charset="0"/>
                <a:cs typeface="Arial" pitchFamily="34" charset="0"/>
              </a:rPr>
              <a:t>bersifat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tidak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kasat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mata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tidak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dapat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diraba</a:t>
            </a:r>
            <a:r>
              <a:rPr lang="en-US" sz="2800" dirty="0" smtClean="0">
                <a:latin typeface="Arial" pitchFamily="34" charset="0"/>
                <a:cs typeface="Arial" pitchFamily="34" charset="0"/>
              </a:rPr>
              <a:t>) yang </a:t>
            </a:r>
            <a:r>
              <a:rPr lang="en-US" sz="2800" dirty="0" err="1" smtClean="0">
                <a:latin typeface="Arial" pitchFamily="34" charset="0"/>
                <a:cs typeface="Arial" pitchFamily="34" charset="0"/>
              </a:rPr>
              <a:t>terjadi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akibat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adanya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interaksi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antara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konsumen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dengan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karyawan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atau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hal-hal</a:t>
            </a:r>
            <a:r>
              <a:rPr lang="en-US" sz="2800" dirty="0" smtClean="0">
                <a:latin typeface="Arial" pitchFamily="34" charset="0"/>
                <a:cs typeface="Arial" pitchFamily="34" charset="0"/>
              </a:rPr>
              <a:t> lain yang </a:t>
            </a:r>
            <a:r>
              <a:rPr lang="en-US" sz="2800" dirty="0" err="1" smtClean="0">
                <a:latin typeface="Arial" pitchFamily="34" charset="0"/>
                <a:cs typeface="Arial" pitchFamily="34" charset="0"/>
              </a:rPr>
              <a:t>disediakan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oleh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perusahaan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pemberi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pelayanan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dimaksudkan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untuk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memecahkan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permasalahan</a:t>
            </a:r>
            <a:r>
              <a:rPr lang="en-US" sz="2800" dirty="0" smtClean="0">
                <a:latin typeface="Arial" pitchFamily="34" charset="0"/>
                <a:cs typeface="Arial" pitchFamily="34" charset="0"/>
              </a:rPr>
              <a:t> </a:t>
            </a:r>
            <a:r>
              <a:rPr lang="en-US" sz="2800" b="1" dirty="0" err="1" smtClean="0">
                <a:latin typeface="Arial" pitchFamily="34" charset="0"/>
                <a:cs typeface="Arial" pitchFamily="34" charset="0"/>
              </a:rPr>
              <a:t>konsumen</a:t>
            </a:r>
            <a:r>
              <a:rPr lang="en-US" sz="2800" b="1" dirty="0" smtClean="0">
                <a:latin typeface="Arial" pitchFamily="34" charset="0"/>
                <a:cs typeface="Arial" pitchFamily="34" charset="0"/>
              </a:rPr>
              <a:t> / </a:t>
            </a:r>
            <a:r>
              <a:rPr lang="en-US" sz="2800" b="1" dirty="0" err="1" smtClean="0">
                <a:latin typeface="Arial" pitchFamily="34" charset="0"/>
                <a:cs typeface="Arial" pitchFamily="34" charset="0"/>
              </a:rPr>
              <a:t>pelanggan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Gronroos</a:t>
            </a:r>
            <a:r>
              <a:rPr lang="en-US" sz="2800" dirty="0" smtClean="0">
                <a:latin typeface="Arial" pitchFamily="34" charset="0"/>
                <a:cs typeface="Arial" pitchFamily="34" charset="0"/>
              </a:rPr>
              <a:t> (1990:27) </a:t>
            </a:r>
          </a:p>
          <a:p>
            <a:r>
              <a:rPr lang="id-ID" sz="2800" dirty="0">
                <a:latin typeface="Arial" pitchFamily="34" charset="0"/>
                <a:cs typeface="Arial" pitchFamily="34" charset="0"/>
              </a:rPr>
              <a:t>Jadi dpt dikatakan pelayanan adalah kegiatan yang bertujuan untuk membantu menyiapkan atau mengurus apa yg diperlukan orang lain.</a:t>
            </a:r>
            <a:endParaRPr lang="en-US" sz="2800" dirty="0">
              <a:latin typeface="Arial" pitchFamily="34" charset="0"/>
              <a:cs typeface="Arial" pitchFamily="34" charset="0"/>
            </a:endParaRPr>
          </a:p>
          <a:p>
            <a:r>
              <a:rPr lang="id-ID" sz="2800" dirty="0">
                <a:latin typeface="Arial" pitchFamily="34" charset="0"/>
                <a:cs typeface="Arial" pitchFamily="34" charset="0"/>
              </a:rPr>
              <a:t>Dari defini</a:t>
            </a:r>
            <a:r>
              <a:rPr lang="en-US" sz="2800" dirty="0">
                <a:latin typeface="Arial" pitchFamily="34" charset="0"/>
                <a:cs typeface="Arial" pitchFamily="34" charset="0"/>
              </a:rPr>
              <a:t>s</a:t>
            </a:r>
            <a:r>
              <a:rPr lang="id-ID" sz="2800" dirty="0">
                <a:latin typeface="Arial" pitchFamily="34" charset="0"/>
                <a:cs typeface="Arial" pitchFamily="34" charset="0"/>
              </a:rPr>
              <a:t>i tersebut dapat dimaknai bahwa </a:t>
            </a:r>
            <a:r>
              <a:rPr lang="id-ID" sz="2800" b="1" dirty="0">
                <a:latin typeface="Arial" pitchFamily="34" charset="0"/>
                <a:cs typeface="Arial" pitchFamily="34" charset="0"/>
              </a:rPr>
              <a:t>pelayanan</a:t>
            </a:r>
            <a:r>
              <a:rPr lang="id-ID" sz="2800" dirty="0">
                <a:latin typeface="Arial" pitchFamily="34" charset="0"/>
                <a:cs typeface="Arial" pitchFamily="34" charset="0"/>
              </a:rPr>
              <a:t> adalah aktivitas yang dapat dirasakan melalui </a:t>
            </a:r>
            <a:r>
              <a:rPr lang="id-ID" sz="2800" b="1" dirty="0">
                <a:latin typeface="Arial" pitchFamily="34" charset="0"/>
                <a:cs typeface="Arial" pitchFamily="34" charset="0"/>
              </a:rPr>
              <a:t>hubungan antara penerima dan pemberi </a:t>
            </a:r>
            <a:r>
              <a:rPr lang="id-ID" sz="2800" dirty="0">
                <a:latin typeface="Arial" pitchFamily="34" charset="0"/>
                <a:cs typeface="Arial" pitchFamily="34" charset="0"/>
              </a:rPr>
              <a:t>pelayanan yang menggunakan peralatan berupa organisasi atau lembaga perusahaan.</a:t>
            </a:r>
            <a:endParaRPr lang="en-US" sz="2800" dirty="0">
              <a:latin typeface="Arial" pitchFamily="34" charset="0"/>
              <a:cs typeface="Arial" pitchFamily="34" charset="0"/>
            </a:endParaRPr>
          </a:p>
          <a:p>
            <a:endParaRPr lang="en-US" dirty="0" smtClean="0"/>
          </a:p>
          <a:p>
            <a:endParaRPr lang="en-US" dirty="0"/>
          </a:p>
        </p:txBody>
      </p:sp>
    </p:spTree>
    <p:extLst>
      <p:ext uri="{BB962C8B-B14F-4D97-AF65-F5344CB8AC3E}">
        <p14:creationId xmlns:p14="http://schemas.microsoft.com/office/powerpoint/2010/main" val="3502979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PUBLIK</a:t>
            </a:r>
            <a:br>
              <a:rPr lang="en-US" b="1" dirty="0" smtClean="0"/>
            </a:br>
            <a:endParaRPr lang="en-US" dirty="0"/>
          </a:p>
        </p:txBody>
      </p:sp>
      <p:sp>
        <p:nvSpPr>
          <p:cNvPr id="3" name="Content Placeholder 2"/>
          <p:cNvSpPr>
            <a:spLocks noGrp="1"/>
          </p:cNvSpPr>
          <p:nvPr>
            <p:ph idx="1"/>
          </p:nvPr>
        </p:nvSpPr>
        <p:spPr>
          <a:xfrm>
            <a:off x="381000" y="1295400"/>
            <a:ext cx="8305800" cy="3733801"/>
          </a:xfrm>
        </p:spPr>
        <p:txBody>
          <a:bodyPr/>
          <a:lstStyle/>
          <a:p>
            <a:pPr marL="514350" indent="-514350">
              <a:buFont typeface="+mj-lt"/>
              <a:buAutoNum type="arabicPeriod"/>
            </a:pPr>
            <a:r>
              <a:rPr lang="en-US" dirty="0" err="1" smtClean="0">
                <a:latin typeface="Arial" pitchFamily="34" charset="0"/>
                <a:cs typeface="Arial" pitchFamily="34" charset="0"/>
              </a:rPr>
              <a:t>Umum</a:t>
            </a:r>
            <a:r>
              <a:rPr lang="en-US" dirty="0" smtClean="0">
                <a:latin typeface="Arial" pitchFamily="34" charset="0"/>
                <a:cs typeface="Arial" pitchFamily="34" charset="0"/>
              </a:rPr>
              <a:t> </a:t>
            </a:r>
          </a:p>
          <a:p>
            <a:pPr marL="514350" indent="-514350">
              <a:buFont typeface="+mj-lt"/>
              <a:buAutoNum type="arabicPeriod"/>
            </a:pPr>
            <a:r>
              <a:rPr lang="en-US" dirty="0" err="1" smtClean="0">
                <a:latin typeface="Arial" pitchFamily="34" charset="0"/>
                <a:cs typeface="Arial" pitchFamily="34" charset="0"/>
              </a:rPr>
              <a:t>Masyarakat</a:t>
            </a:r>
            <a:endParaRPr lang="en-US" dirty="0">
              <a:latin typeface="Arial" pitchFamily="34" charset="0"/>
              <a:cs typeface="Arial" pitchFamily="34" charset="0"/>
            </a:endParaRPr>
          </a:p>
          <a:p>
            <a:pPr marL="514350" indent="-514350">
              <a:buFont typeface="+mj-lt"/>
              <a:buAutoNum type="arabicPeriod"/>
            </a:pPr>
            <a:r>
              <a:rPr lang="en-US" dirty="0" smtClean="0">
                <a:latin typeface="Arial" pitchFamily="34" charset="0"/>
                <a:cs typeface="Arial" pitchFamily="34" charset="0"/>
              </a:rPr>
              <a:t>Negara</a:t>
            </a:r>
          </a:p>
          <a:p>
            <a:endParaRPr lang="en-US" dirty="0"/>
          </a:p>
        </p:txBody>
      </p:sp>
    </p:spTree>
    <p:extLst>
      <p:ext uri="{BB962C8B-B14F-4D97-AF65-F5344CB8AC3E}">
        <p14:creationId xmlns:p14="http://schemas.microsoft.com/office/powerpoint/2010/main" val="1796285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r>
              <a:rPr lang="en-US" b="1" dirty="0" smtClean="0"/>
              <a:t>Pelayanan </a:t>
            </a:r>
            <a:r>
              <a:rPr lang="en-US" b="1" dirty="0" err="1" smtClean="0"/>
              <a:t>Publik</a:t>
            </a:r>
            <a:endParaRPr lang="en-US" dirty="0"/>
          </a:p>
        </p:txBody>
      </p:sp>
      <p:sp>
        <p:nvSpPr>
          <p:cNvPr id="3" name="Content Placeholder 2"/>
          <p:cNvSpPr>
            <a:spLocks noGrp="1"/>
          </p:cNvSpPr>
          <p:nvPr>
            <p:ph idx="1"/>
          </p:nvPr>
        </p:nvSpPr>
        <p:spPr>
          <a:xfrm>
            <a:off x="304800" y="914400"/>
            <a:ext cx="8382000" cy="5562600"/>
          </a:xfrm>
        </p:spPr>
        <p:txBody>
          <a:bodyPr>
            <a:normAutofit fontScale="77500" lnSpcReduction="20000"/>
          </a:bodyPr>
          <a:lstStyle/>
          <a:p>
            <a:pPr algn="just"/>
            <a:r>
              <a:rPr lang="en-US" b="1" dirty="0" err="1" smtClean="0">
                <a:latin typeface="Arial" pitchFamily="34" charset="0"/>
                <a:cs typeface="Arial" pitchFamily="34" charset="0"/>
              </a:rPr>
              <a:t>Saefullah</a:t>
            </a:r>
            <a:r>
              <a:rPr lang="en-US" b="1" dirty="0" smtClean="0">
                <a:latin typeface="Arial" pitchFamily="34" charset="0"/>
                <a:cs typeface="Arial" pitchFamily="34" charset="0"/>
              </a:rPr>
              <a:t> (1999:5)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umum</a:t>
            </a:r>
            <a:r>
              <a:rPr lang="en-US" dirty="0" smtClean="0">
                <a:latin typeface="Arial" pitchFamily="34" charset="0"/>
                <a:cs typeface="Arial" pitchFamily="34" charset="0"/>
              </a:rPr>
              <a:t> (</a:t>
            </a:r>
            <a:r>
              <a:rPr lang="en-US" i="1" dirty="0" smtClean="0">
                <a:latin typeface="Arial" pitchFamily="34" charset="0"/>
                <a:cs typeface="Arial" pitchFamily="34" charset="0"/>
              </a:rPr>
              <a:t>public service</a:t>
            </a:r>
            <a:r>
              <a:rPr lang="en-US" dirty="0" smtClean="0">
                <a:latin typeface="Arial" pitchFamily="34" charset="0"/>
                <a:cs typeface="Arial" pitchFamily="34" charset="0"/>
              </a:rPr>
              <a:t>) adalah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yang </a:t>
            </a:r>
            <a:r>
              <a:rPr lang="en-US" dirty="0" err="1" smtClean="0">
                <a:latin typeface="Arial" pitchFamily="34" charset="0"/>
                <a:cs typeface="Arial" pitchFamily="34" charset="0"/>
              </a:rPr>
              <a:t>diberikan</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 </a:t>
            </a:r>
            <a:r>
              <a:rPr lang="en-US" dirty="0" err="1" smtClean="0">
                <a:latin typeface="Arial" pitchFamily="34" charset="0"/>
                <a:cs typeface="Arial" pitchFamily="34" charset="0"/>
              </a:rPr>
              <a:t>umum</a:t>
            </a:r>
            <a:r>
              <a:rPr lang="en-US" dirty="0" smtClean="0">
                <a:latin typeface="Arial" pitchFamily="34" charset="0"/>
                <a:cs typeface="Arial" pitchFamily="34" charset="0"/>
              </a:rPr>
              <a:t> yang </a:t>
            </a:r>
            <a:r>
              <a:rPr lang="en-US" dirty="0" err="1" smtClean="0">
                <a:latin typeface="Arial" pitchFamily="34" charset="0"/>
                <a:cs typeface="Arial" pitchFamily="34" charset="0"/>
              </a:rPr>
              <a:t>menjadi</a:t>
            </a:r>
            <a:r>
              <a:rPr lang="en-US" dirty="0" smtClean="0">
                <a:latin typeface="Arial" pitchFamily="34" charset="0"/>
                <a:cs typeface="Arial" pitchFamily="34" charset="0"/>
              </a:rPr>
              <a:t> </a:t>
            </a:r>
            <a:r>
              <a:rPr lang="en-US" dirty="0" err="1" smtClean="0">
                <a:latin typeface="Arial" pitchFamily="34" charset="0"/>
                <a:cs typeface="Arial" pitchFamily="34" charset="0"/>
              </a:rPr>
              <a:t>warga</a:t>
            </a:r>
            <a:r>
              <a:rPr lang="en-US" dirty="0" smtClean="0">
                <a:latin typeface="Arial" pitchFamily="34" charset="0"/>
                <a:cs typeface="Arial" pitchFamily="34" charset="0"/>
              </a:rPr>
              <a:t> </a:t>
            </a:r>
            <a:r>
              <a:rPr lang="en-US" dirty="0" err="1" smtClean="0">
                <a:latin typeface="Arial" pitchFamily="34" charset="0"/>
                <a:cs typeface="Arial" pitchFamily="34" charset="0"/>
              </a:rPr>
              <a:t>negara</a:t>
            </a:r>
            <a:r>
              <a:rPr lang="en-US" dirty="0" smtClean="0">
                <a:latin typeface="Arial" pitchFamily="34" charset="0"/>
                <a:cs typeface="Arial" pitchFamily="34" charset="0"/>
              </a:rPr>
              <a:t> </a:t>
            </a:r>
            <a:r>
              <a:rPr lang="en-US" dirty="0" err="1" smtClean="0">
                <a:latin typeface="Arial" pitchFamily="34" charset="0"/>
                <a:cs typeface="Arial" pitchFamily="34" charset="0"/>
              </a:rPr>
              <a:t>atau</a:t>
            </a:r>
            <a:r>
              <a:rPr lang="en-US" dirty="0" smtClean="0">
                <a:latin typeface="Arial" pitchFamily="34" charset="0"/>
                <a:cs typeface="Arial" pitchFamily="34" charset="0"/>
              </a:rPr>
              <a:t> </a:t>
            </a:r>
            <a:r>
              <a:rPr lang="en-US" dirty="0" err="1" smtClean="0">
                <a:latin typeface="Arial" pitchFamily="34" charset="0"/>
                <a:cs typeface="Arial" pitchFamily="34" charset="0"/>
              </a:rPr>
              <a:t>secara</a:t>
            </a:r>
            <a:r>
              <a:rPr lang="en-US" dirty="0" smtClean="0">
                <a:latin typeface="Arial" pitchFamily="34" charset="0"/>
                <a:cs typeface="Arial" pitchFamily="34" charset="0"/>
              </a:rPr>
              <a:t> </a:t>
            </a:r>
            <a:r>
              <a:rPr lang="en-US" dirty="0" err="1" smtClean="0">
                <a:latin typeface="Arial" pitchFamily="34" charset="0"/>
                <a:cs typeface="Arial" pitchFamily="34" charset="0"/>
              </a:rPr>
              <a:t>sah</a:t>
            </a:r>
            <a:r>
              <a:rPr lang="en-US" dirty="0" smtClean="0">
                <a:latin typeface="Arial" pitchFamily="34" charset="0"/>
                <a:cs typeface="Arial" pitchFamily="34" charset="0"/>
              </a:rPr>
              <a:t> </a:t>
            </a:r>
            <a:r>
              <a:rPr lang="en-US" dirty="0" err="1" smtClean="0">
                <a:latin typeface="Arial" pitchFamily="34" charset="0"/>
                <a:cs typeface="Arial" pitchFamily="34" charset="0"/>
              </a:rPr>
              <a:t>menjadi</a:t>
            </a:r>
            <a:r>
              <a:rPr lang="en-US" dirty="0" smtClean="0">
                <a:latin typeface="Arial" pitchFamily="34" charset="0"/>
                <a:cs typeface="Arial" pitchFamily="34" charset="0"/>
              </a:rPr>
              <a:t> </a:t>
            </a:r>
            <a:r>
              <a:rPr lang="en-US" dirty="0" err="1" smtClean="0">
                <a:latin typeface="Arial" pitchFamily="34" charset="0"/>
                <a:cs typeface="Arial" pitchFamily="34" charset="0"/>
              </a:rPr>
              <a:t>penduduk</a:t>
            </a:r>
            <a:r>
              <a:rPr lang="en-US" dirty="0" smtClean="0">
                <a:latin typeface="Arial" pitchFamily="34" charset="0"/>
                <a:cs typeface="Arial" pitchFamily="34" charset="0"/>
              </a:rPr>
              <a:t> </a:t>
            </a:r>
            <a:r>
              <a:rPr lang="en-US" dirty="0" err="1" smtClean="0">
                <a:latin typeface="Arial" pitchFamily="34" charset="0"/>
                <a:cs typeface="Arial" pitchFamily="34" charset="0"/>
              </a:rPr>
              <a:t>negara</a:t>
            </a:r>
            <a:r>
              <a:rPr lang="en-US" dirty="0" smtClean="0">
                <a:latin typeface="Arial" pitchFamily="34" charset="0"/>
                <a:cs typeface="Arial" pitchFamily="34" charset="0"/>
              </a:rPr>
              <a:t> yang </a:t>
            </a:r>
            <a:r>
              <a:rPr lang="en-US" dirty="0" err="1" smtClean="0">
                <a:latin typeface="Arial" pitchFamily="34" charset="0"/>
                <a:cs typeface="Arial" pitchFamily="34" charset="0"/>
              </a:rPr>
              <a:t>bersangkutan</a:t>
            </a:r>
            <a:r>
              <a:rPr lang="en-US" dirty="0" smtClean="0">
                <a:latin typeface="Arial" pitchFamily="34" charset="0"/>
                <a:cs typeface="Arial" pitchFamily="34" charset="0"/>
              </a:rPr>
              <a:t>. </a:t>
            </a:r>
          </a:p>
          <a:p>
            <a:pPr marL="0" indent="0" algn="just">
              <a:buNone/>
            </a:pPr>
            <a:endParaRPr lang="en-US" dirty="0" smtClean="0">
              <a:latin typeface="Arial" pitchFamily="34" charset="0"/>
              <a:cs typeface="Arial" pitchFamily="34" charset="0"/>
            </a:endParaRPr>
          </a:p>
          <a:p>
            <a:pPr algn="just"/>
            <a:r>
              <a:rPr lang="en-US" dirty="0" smtClean="0">
                <a:latin typeface="Arial" pitchFamily="34" charset="0"/>
                <a:cs typeface="Arial" pitchFamily="34" charset="0"/>
              </a:rPr>
              <a:t> </a:t>
            </a:r>
            <a:r>
              <a:rPr lang="en-US" b="1" dirty="0" err="1" smtClean="0">
                <a:latin typeface="Arial" pitchFamily="34" charset="0"/>
                <a:cs typeface="Arial" pitchFamily="34" charset="0"/>
              </a:rPr>
              <a:t>Kurniawan</a:t>
            </a:r>
            <a:r>
              <a:rPr lang="en-US" b="1" dirty="0" smtClean="0">
                <a:latin typeface="Arial" pitchFamily="34" charset="0"/>
                <a:cs typeface="Arial" pitchFamily="34" charset="0"/>
              </a:rPr>
              <a:t> (2005:4)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adalah </a:t>
            </a:r>
            <a:r>
              <a:rPr lang="en-US" dirty="0" err="1" smtClean="0">
                <a:latin typeface="Arial" pitchFamily="34" charset="0"/>
                <a:cs typeface="Arial" pitchFamily="34" charset="0"/>
              </a:rPr>
              <a:t>sebagai</a:t>
            </a:r>
            <a:r>
              <a:rPr lang="en-US" dirty="0" smtClean="0">
                <a:latin typeface="Arial" pitchFamily="34" charset="0"/>
                <a:cs typeface="Arial" pitchFamily="34" charset="0"/>
              </a:rPr>
              <a:t> </a:t>
            </a:r>
            <a:r>
              <a:rPr lang="en-US" dirty="0" err="1" smtClean="0">
                <a:latin typeface="Arial" pitchFamily="34" charset="0"/>
                <a:cs typeface="Arial" pitchFamily="34" charset="0"/>
              </a:rPr>
              <a:t>pemberian</a:t>
            </a:r>
            <a:r>
              <a:rPr lang="en-US" dirty="0" smtClean="0">
                <a:latin typeface="Arial" pitchFamily="34" charset="0"/>
                <a:cs typeface="Arial" pitchFamily="34" charset="0"/>
              </a:rPr>
              <a:t> </a:t>
            </a:r>
            <a:r>
              <a:rPr lang="en-US" dirty="0" err="1" smtClean="0">
                <a:latin typeface="Arial" pitchFamily="34" charset="0"/>
                <a:cs typeface="Arial" pitchFamily="34" charset="0"/>
              </a:rPr>
              <a:t>layanan</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keperluan</a:t>
            </a:r>
            <a:r>
              <a:rPr lang="en-US" dirty="0" smtClean="0">
                <a:latin typeface="Arial" pitchFamily="34" charset="0"/>
                <a:cs typeface="Arial" pitchFamily="34" charset="0"/>
              </a:rPr>
              <a:t> orang </a:t>
            </a:r>
            <a:r>
              <a:rPr lang="en-US" dirty="0" err="1" smtClean="0">
                <a:latin typeface="Arial" pitchFamily="34" charset="0"/>
                <a:cs typeface="Arial" pitchFamily="34" charset="0"/>
              </a:rPr>
              <a:t>atau</a:t>
            </a: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 yang </a:t>
            </a:r>
            <a:r>
              <a:rPr lang="en-US" dirty="0" err="1" smtClean="0">
                <a:latin typeface="Arial" pitchFamily="34" charset="0"/>
                <a:cs typeface="Arial" pitchFamily="34" charset="0"/>
              </a:rPr>
              <a:t>mempunyai</a:t>
            </a:r>
            <a:r>
              <a:rPr lang="en-US" dirty="0" smtClean="0">
                <a:latin typeface="Arial" pitchFamily="34" charset="0"/>
                <a:cs typeface="Arial" pitchFamily="34" charset="0"/>
              </a:rPr>
              <a:t> </a:t>
            </a:r>
            <a:r>
              <a:rPr lang="en-US" dirty="0" err="1" smtClean="0">
                <a:latin typeface="Arial" pitchFamily="34" charset="0"/>
                <a:cs typeface="Arial" pitchFamily="34" charset="0"/>
              </a:rPr>
              <a:t>kepentingan</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r>
              <a:rPr lang="en-US" dirty="0" smtClean="0">
                <a:latin typeface="Arial" pitchFamily="34" charset="0"/>
                <a:cs typeface="Arial" pitchFamily="34" charset="0"/>
              </a:rPr>
              <a:t> </a:t>
            </a:r>
            <a:r>
              <a:rPr lang="en-US" dirty="0" err="1" smtClean="0">
                <a:latin typeface="Arial" pitchFamily="34" charset="0"/>
                <a:cs typeface="Arial" pitchFamily="34" charset="0"/>
              </a:rPr>
              <a:t>organisasi</a:t>
            </a:r>
            <a:r>
              <a:rPr lang="en-US" dirty="0" smtClean="0">
                <a:latin typeface="Arial" pitchFamily="34" charset="0"/>
                <a:cs typeface="Arial" pitchFamily="34" charset="0"/>
              </a:rPr>
              <a:t> </a:t>
            </a:r>
            <a:r>
              <a:rPr lang="en-US" dirty="0" err="1" smtClean="0">
                <a:latin typeface="Arial" pitchFamily="34" charset="0"/>
                <a:cs typeface="Arial" pitchFamily="34" charset="0"/>
              </a:rPr>
              <a:t>itu</a:t>
            </a:r>
            <a:r>
              <a:rPr lang="en-US" dirty="0" smtClean="0">
                <a:latin typeface="Arial" pitchFamily="34" charset="0"/>
                <a:cs typeface="Arial" pitchFamily="34" charset="0"/>
              </a:rPr>
              <a:t> </a:t>
            </a:r>
            <a:r>
              <a:rPr lang="en-US" dirty="0" err="1" smtClean="0">
                <a:latin typeface="Arial" pitchFamily="34" charset="0"/>
                <a:cs typeface="Arial" pitchFamily="34" charset="0"/>
              </a:rPr>
              <a:t>sesuai</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r>
              <a:rPr lang="en-US" dirty="0" err="1" smtClean="0">
                <a:latin typeface="Arial" pitchFamily="34" charset="0"/>
                <a:cs typeface="Arial" pitchFamily="34" charset="0"/>
              </a:rPr>
              <a:t>aturan</a:t>
            </a:r>
            <a:r>
              <a:rPr lang="en-US" dirty="0" smtClean="0">
                <a:latin typeface="Arial" pitchFamily="34" charset="0"/>
                <a:cs typeface="Arial" pitchFamily="34" charset="0"/>
              </a:rPr>
              <a:t> </a:t>
            </a:r>
            <a:r>
              <a:rPr lang="en-US" dirty="0" err="1" smtClean="0">
                <a:latin typeface="Arial" pitchFamily="34" charset="0"/>
                <a:cs typeface="Arial" pitchFamily="34" charset="0"/>
              </a:rPr>
              <a:t>pokok</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tata</a:t>
            </a:r>
            <a:r>
              <a:rPr lang="en-US" dirty="0" smtClean="0">
                <a:latin typeface="Arial" pitchFamily="34" charset="0"/>
                <a:cs typeface="Arial" pitchFamily="34" charset="0"/>
              </a:rPr>
              <a:t> </a:t>
            </a:r>
            <a:r>
              <a:rPr lang="en-US" dirty="0" err="1" smtClean="0">
                <a:latin typeface="Arial" pitchFamily="34" charset="0"/>
                <a:cs typeface="Arial" pitchFamily="34" charset="0"/>
              </a:rPr>
              <a:t>cara</a:t>
            </a:r>
            <a:r>
              <a:rPr lang="en-US" dirty="0" smtClean="0">
                <a:latin typeface="Arial" pitchFamily="34" charset="0"/>
                <a:cs typeface="Arial" pitchFamily="34" charset="0"/>
              </a:rPr>
              <a:t> yang </a:t>
            </a:r>
            <a:r>
              <a:rPr lang="en-US" dirty="0" err="1" smtClean="0">
                <a:latin typeface="Arial" pitchFamily="34" charset="0"/>
                <a:cs typeface="Arial" pitchFamily="34" charset="0"/>
              </a:rPr>
              <a:t>telah</a:t>
            </a:r>
            <a:r>
              <a:rPr lang="en-US" dirty="0" smtClean="0">
                <a:latin typeface="Arial" pitchFamily="34" charset="0"/>
                <a:cs typeface="Arial" pitchFamily="34" charset="0"/>
              </a:rPr>
              <a:t> </a:t>
            </a:r>
            <a:r>
              <a:rPr lang="en-US" dirty="0" err="1" smtClean="0">
                <a:latin typeface="Arial" pitchFamily="34" charset="0"/>
                <a:cs typeface="Arial" pitchFamily="34" charset="0"/>
              </a:rPr>
              <a:t>ditetapkan</a:t>
            </a:r>
            <a:endParaRPr lang="en-US" dirty="0" smtClean="0">
              <a:latin typeface="Arial" pitchFamily="34" charset="0"/>
              <a:cs typeface="Arial" pitchFamily="34" charset="0"/>
            </a:endParaRPr>
          </a:p>
          <a:p>
            <a:pPr marL="0" indent="0" algn="just">
              <a:buNone/>
            </a:pPr>
            <a:endParaRPr lang="en-US" dirty="0" smtClean="0">
              <a:latin typeface="Arial" pitchFamily="34" charset="0"/>
              <a:cs typeface="Arial" pitchFamily="34" charset="0"/>
            </a:endParaRPr>
          </a:p>
          <a:p>
            <a:pPr algn="just"/>
            <a:r>
              <a:rPr lang="en-US" b="1" dirty="0" smtClean="0">
                <a:latin typeface="Arial" pitchFamily="34" charset="0"/>
                <a:cs typeface="Arial" pitchFamily="34" charset="0"/>
              </a:rPr>
              <a:t>David </a:t>
            </a:r>
            <a:r>
              <a:rPr lang="en-US" b="1" dirty="0" err="1" smtClean="0">
                <a:latin typeface="Arial" pitchFamily="34" charset="0"/>
                <a:cs typeface="Arial" pitchFamily="34" charset="0"/>
              </a:rPr>
              <a:t>McKevitt</a:t>
            </a:r>
            <a:r>
              <a:rPr lang="en-US" b="1" dirty="0" smtClean="0">
                <a:latin typeface="Arial" pitchFamily="34" charset="0"/>
                <a:cs typeface="Arial" pitchFamily="34" charset="0"/>
              </a:rPr>
              <a:t> &amp; Allan Lawton (1994:257) </a:t>
            </a:r>
          </a:p>
          <a:p>
            <a:pPr algn="just">
              <a:buNone/>
            </a:pPr>
            <a:r>
              <a:rPr lang="en-US" dirty="0" smtClean="0">
                <a:latin typeface="Arial" pitchFamily="34" charset="0"/>
                <a:cs typeface="Arial" pitchFamily="34" charset="0"/>
              </a:rPr>
              <a:t>     Pelayanan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diorientasikan</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r>
              <a:rPr lang="en-US" dirty="0" smtClean="0">
                <a:latin typeface="Arial" pitchFamily="34" charset="0"/>
                <a:cs typeface="Arial" pitchFamily="34" charset="0"/>
              </a:rPr>
              <a:t>  </a:t>
            </a:r>
            <a:r>
              <a:rPr lang="en-US" dirty="0" err="1" smtClean="0">
                <a:latin typeface="Arial" pitchFamily="34" charset="0"/>
                <a:cs typeface="Arial" pitchFamily="34" charset="0"/>
              </a:rPr>
              <a:t>suatu</a:t>
            </a:r>
            <a:r>
              <a:rPr lang="en-US" dirty="0" smtClean="0">
                <a:latin typeface="Arial" pitchFamily="34" charset="0"/>
                <a:cs typeface="Arial" pitchFamily="34" charset="0"/>
              </a:rPr>
              <a:t> </a:t>
            </a:r>
            <a:r>
              <a:rPr lang="en-US" dirty="0" err="1" smtClean="0">
                <a:latin typeface="Arial" pitchFamily="34" charset="0"/>
                <a:cs typeface="Arial" pitchFamily="34" charset="0"/>
              </a:rPr>
              <a:t>upaya</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menterjemahkan</a:t>
            </a:r>
            <a:r>
              <a:rPr lang="en-US" dirty="0" smtClean="0">
                <a:latin typeface="Arial" pitchFamily="34" charset="0"/>
                <a:cs typeface="Arial" pitchFamily="34" charset="0"/>
              </a:rPr>
              <a:t> </a:t>
            </a:r>
            <a:r>
              <a:rPr lang="en-US" dirty="0" err="1" smtClean="0">
                <a:latin typeface="Arial" pitchFamily="34" charset="0"/>
                <a:cs typeface="Arial" pitchFamily="34" charset="0"/>
              </a:rPr>
              <a:t>kandungan</a:t>
            </a:r>
            <a:r>
              <a:rPr lang="en-US" dirty="0" smtClean="0">
                <a:latin typeface="Arial" pitchFamily="34" charset="0"/>
                <a:cs typeface="Arial" pitchFamily="34" charset="0"/>
              </a:rPr>
              <a:t> </a:t>
            </a:r>
            <a:r>
              <a:rPr lang="en-US" dirty="0" err="1" smtClean="0">
                <a:latin typeface="Arial" pitchFamily="34" charset="0"/>
                <a:cs typeface="Arial" pitchFamily="34" charset="0"/>
              </a:rPr>
              <a:t>sektor</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tidak</a:t>
            </a:r>
            <a:r>
              <a:rPr lang="en-US" dirty="0" smtClean="0">
                <a:latin typeface="Arial" pitchFamily="34" charset="0"/>
                <a:cs typeface="Arial" pitchFamily="34" charset="0"/>
              </a:rPr>
              <a:t> </a:t>
            </a:r>
            <a:r>
              <a:rPr lang="en-US" dirty="0" err="1" smtClean="0">
                <a:latin typeface="Arial" pitchFamily="34" charset="0"/>
                <a:cs typeface="Arial" pitchFamily="34" charset="0"/>
              </a:rPr>
              <a:t>sekedar</a:t>
            </a:r>
            <a:r>
              <a:rPr lang="en-US" dirty="0" smtClean="0">
                <a:latin typeface="Arial" pitchFamily="34" charset="0"/>
                <a:cs typeface="Arial" pitchFamily="34" charset="0"/>
              </a:rPr>
              <a:t> </a:t>
            </a:r>
            <a:r>
              <a:rPr lang="en-US" dirty="0" err="1" smtClean="0">
                <a:latin typeface="Arial" pitchFamily="34" charset="0"/>
                <a:cs typeface="Arial" pitchFamily="34" charset="0"/>
              </a:rPr>
              <a:t>hanya</a:t>
            </a:r>
            <a:r>
              <a:rPr lang="en-US" dirty="0" smtClean="0">
                <a:latin typeface="Arial" pitchFamily="34" charset="0"/>
                <a:cs typeface="Arial" pitchFamily="34" charset="0"/>
              </a:rPr>
              <a:t> </a:t>
            </a:r>
            <a:r>
              <a:rPr lang="en-US" dirty="0" err="1" smtClean="0">
                <a:latin typeface="Arial" pitchFamily="34" charset="0"/>
                <a:cs typeface="Arial" pitchFamily="34" charset="0"/>
              </a:rPr>
              <a:t>penyampaian</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(service delivery). </a:t>
            </a:r>
          </a:p>
        </p:txBody>
      </p:sp>
    </p:spTree>
    <p:extLst>
      <p:ext uri="{BB962C8B-B14F-4D97-AF65-F5344CB8AC3E}">
        <p14:creationId xmlns:p14="http://schemas.microsoft.com/office/powerpoint/2010/main" val="2082143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715000"/>
          </a:xfrm>
        </p:spPr>
        <p:txBody>
          <a:bodyPr>
            <a:normAutofit fontScale="85000" lnSpcReduction="10000"/>
          </a:bodyPr>
          <a:lstStyle/>
          <a:p>
            <a:r>
              <a:rPr lang="en-US" dirty="0" smtClean="0">
                <a:latin typeface="Arial" pitchFamily="34" charset="0"/>
                <a:cs typeface="Arial" pitchFamily="34" charset="0"/>
              </a:rPr>
              <a:t>Pelayanan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diorientasikan</a:t>
            </a:r>
            <a:r>
              <a:rPr lang="en-US" dirty="0" smtClean="0">
                <a:latin typeface="Arial" pitchFamily="34" charset="0"/>
                <a:cs typeface="Arial" pitchFamily="34" charset="0"/>
              </a:rPr>
              <a:t> </a:t>
            </a:r>
            <a:r>
              <a:rPr lang="en-US" dirty="0" err="1" smtClean="0">
                <a:latin typeface="Arial" pitchFamily="34" charset="0"/>
                <a:cs typeface="Arial" pitchFamily="34" charset="0"/>
              </a:rPr>
              <a:t>harus</a:t>
            </a:r>
            <a:r>
              <a:rPr lang="en-US" dirty="0" smtClean="0">
                <a:latin typeface="Arial" pitchFamily="34" charset="0"/>
                <a:cs typeface="Arial" pitchFamily="34" charset="0"/>
              </a:rPr>
              <a:t> </a:t>
            </a:r>
            <a:r>
              <a:rPr lang="en-US" dirty="0" err="1" smtClean="0">
                <a:latin typeface="Arial" pitchFamily="34" charset="0"/>
                <a:cs typeface="Arial" pitchFamily="34" charset="0"/>
              </a:rPr>
              <a:t>mampu</a:t>
            </a:r>
            <a:r>
              <a:rPr lang="en-US" dirty="0" smtClean="0">
                <a:latin typeface="Arial" pitchFamily="34" charset="0"/>
                <a:cs typeface="Arial" pitchFamily="34" charset="0"/>
              </a:rPr>
              <a:t> </a:t>
            </a:r>
            <a:r>
              <a:rPr lang="en-US" dirty="0" err="1" smtClean="0">
                <a:latin typeface="Arial" pitchFamily="34" charset="0"/>
                <a:cs typeface="Arial" pitchFamily="34" charset="0"/>
              </a:rPr>
              <a:t>mendefinisikan</a:t>
            </a:r>
            <a:r>
              <a:rPr lang="en-US" dirty="0" smtClean="0">
                <a:latin typeface="Arial" pitchFamily="34" charset="0"/>
                <a:cs typeface="Arial" pitchFamily="34" charset="0"/>
              </a:rPr>
              <a:t> </a:t>
            </a:r>
            <a:r>
              <a:rPr lang="en-US" b="1" dirty="0" smtClean="0">
                <a:latin typeface="Arial" pitchFamily="34" charset="0"/>
                <a:cs typeface="Arial" pitchFamily="34" charset="0"/>
              </a:rPr>
              <a:t>3 C </a:t>
            </a:r>
            <a:r>
              <a:rPr lang="en-US" dirty="0" smtClean="0">
                <a:latin typeface="Arial" pitchFamily="34" charset="0"/>
                <a:cs typeface="Arial" pitchFamily="34" charset="0"/>
              </a:rPr>
              <a:t> </a:t>
            </a:r>
            <a:r>
              <a:rPr lang="en-US" dirty="0" err="1" smtClean="0">
                <a:latin typeface="Arial" pitchFamily="34" charset="0"/>
                <a:cs typeface="Arial" pitchFamily="34" charset="0"/>
              </a:rPr>
              <a:t>yaitu</a:t>
            </a:r>
            <a:r>
              <a:rPr lang="en-US" dirty="0" smtClean="0">
                <a:latin typeface="Arial" pitchFamily="34" charset="0"/>
                <a:cs typeface="Arial" pitchFamily="34" charset="0"/>
              </a:rPr>
              <a:t> ( </a:t>
            </a:r>
            <a:r>
              <a:rPr lang="en-US" b="1" dirty="0" err="1" smtClean="0">
                <a:latin typeface="Arial" pitchFamily="34" charset="0"/>
                <a:cs typeface="Arial" pitchFamily="34" charset="0"/>
              </a:rPr>
              <a:t>c</a:t>
            </a:r>
            <a:r>
              <a:rPr lang="en-US" dirty="0" err="1" smtClean="0">
                <a:latin typeface="Arial" pitchFamily="34" charset="0"/>
                <a:cs typeface="Arial" pitchFamily="34" charset="0"/>
              </a:rPr>
              <a:t>onsumerisme</a:t>
            </a:r>
            <a:r>
              <a:rPr lang="en-US" dirty="0" smtClean="0">
                <a:latin typeface="Arial" pitchFamily="34" charset="0"/>
                <a:cs typeface="Arial" pitchFamily="34" charset="0"/>
              </a:rPr>
              <a:t>, </a:t>
            </a:r>
            <a:r>
              <a:rPr lang="en-US" b="1" dirty="0" smtClean="0">
                <a:latin typeface="Arial" pitchFamily="34" charset="0"/>
                <a:cs typeface="Arial" pitchFamily="34" charset="0"/>
              </a:rPr>
              <a:t>c</a:t>
            </a:r>
            <a:r>
              <a:rPr lang="en-US" dirty="0" smtClean="0">
                <a:latin typeface="Arial" pitchFamily="34" charset="0"/>
                <a:cs typeface="Arial" pitchFamily="34" charset="0"/>
              </a:rPr>
              <a:t>aring, and </a:t>
            </a:r>
            <a:r>
              <a:rPr lang="en-US" b="1" dirty="0" smtClean="0">
                <a:latin typeface="Arial" pitchFamily="34" charset="0"/>
                <a:cs typeface="Arial" pitchFamily="34" charset="0"/>
              </a:rPr>
              <a:t>c</a:t>
            </a:r>
            <a:r>
              <a:rPr lang="en-US" dirty="0" smtClean="0">
                <a:latin typeface="Arial" pitchFamily="34" charset="0"/>
                <a:cs typeface="Arial" pitchFamily="34" charset="0"/>
              </a:rPr>
              <a:t>itizenship and the greatest of these is citizenship).</a:t>
            </a:r>
            <a:r>
              <a:rPr lang="en-US" dirty="0" err="1" smtClean="0">
                <a:latin typeface="Arial" pitchFamily="34" charset="0"/>
                <a:cs typeface="Arial" pitchFamily="34" charset="0"/>
              </a:rPr>
              <a:t>perlindungan</a:t>
            </a:r>
            <a:r>
              <a:rPr lang="en-US" dirty="0" smtClean="0">
                <a:latin typeface="Arial" pitchFamily="34" charset="0"/>
                <a:cs typeface="Arial" pitchFamily="34" charset="0"/>
              </a:rPr>
              <a:t>, </a:t>
            </a:r>
            <a:r>
              <a:rPr lang="en-US" dirty="0" err="1" smtClean="0">
                <a:latin typeface="Arial" pitchFamily="34" charset="0"/>
                <a:cs typeface="Arial" pitchFamily="34" charset="0"/>
              </a:rPr>
              <a:t>kewarganegaraan</a:t>
            </a:r>
            <a:r>
              <a:rPr lang="en-US" dirty="0" smtClean="0">
                <a:latin typeface="Arial" pitchFamily="34" charset="0"/>
                <a:cs typeface="Arial" pitchFamily="34" charset="0"/>
              </a:rPr>
              <a:t>. </a:t>
            </a:r>
          </a:p>
          <a:p>
            <a:r>
              <a:rPr lang="en-US" b="1" dirty="0" err="1" smtClean="0">
                <a:latin typeface="Arial" pitchFamily="34" charset="0"/>
                <a:cs typeface="Arial" pitchFamily="34" charset="0"/>
              </a:rPr>
              <a:t>Dwiyanto</a:t>
            </a:r>
            <a:r>
              <a:rPr lang="en-US" b="1" dirty="0" smtClean="0">
                <a:latin typeface="Arial" pitchFamily="34" charset="0"/>
                <a:cs typeface="Arial" pitchFamily="34" charset="0"/>
              </a:rPr>
              <a:t> (2005:141)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adalah </a:t>
            </a:r>
            <a:r>
              <a:rPr lang="en-US" dirty="0" err="1" smtClean="0">
                <a:latin typeface="Arial" pitchFamily="34" charset="0"/>
                <a:cs typeface="Arial" pitchFamily="34" charset="0"/>
              </a:rPr>
              <a:t>serangkaian</a:t>
            </a:r>
            <a:r>
              <a:rPr lang="en-US" dirty="0" smtClean="0">
                <a:latin typeface="Arial" pitchFamily="34" charset="0"/>
                <a:cs typeface="Arial" pitchFamily="34" charset="0"/>
              </a:rPr>
              <a:t> </a:t>
            </a:r>
            <a:r>
              <a:rPr lang="en-US" dirty="0" err="1" smtClean="0">
                <a:latin typeface="Arial" pitchFamily="34" charset="0"/>
                <a:cs typeface="Arial" pitchFamily="34" charset="0"/>
              </a:rPr>
              <a:t>aktivitas</a:t>
            </a:r>
            <a:r>
              <a:rPr lang="en-US" dirty="0" smtClean="0">
                <a:latin typeface="Arial" pitchFamily="34" charset="0"/>
                <a:cs typeface="Arial" pitchFamily="34" charset="0"/>
              </a:rPr>
              <a:t> yang </a:t>
            </a:r>
            <a:r>
              <a:rPr lang="en-US" dirty="0" err="1" smtClean="0">
                <a:latin typeface="Arial" pitchFamily="34" charset="0"/>
                <a:cs typeface="Arial" pitchFamily="34" charset="0"/>
              </a:rPr>
              <a:t>dilakukan</a:t>
            </a:r>
            <a:r>
              <a:rPr lang="en-US" dirty="0" smtClean="0">
                <a:latin typeface="Arial" pitchFamily="34" charset="0"/>
                <a:cs typeface="Arial" pitchFamily="34" charset="0"/>
              </a:rPr>
              <a:t> </a:t>
            </a:r>
            <a:r>
              <a:rPr lang="en-US" dirty="0" err="1" smtClean="0">
                <a:latin typeface="Arial" pitchFamily="34" charset="0"/>
                <a:cs typeface="Arial" pitchFamily="34" charset="0"/>
              </a:rPr>
              <a:t>oleh</a:t>
            </a:r>
            <a:r>
              <a:rPr lang="en-US" dirty="0" smtClean="0">
                <a:latin typeface="Arial" pitchFamily="34" charset="0"/>
                <a:cs typeface="Arial" pitchFamily="34" charset="0"/>
              </a:rPr>
              <a:t> </a:t>
            </a:r>
            <a:r>
              <a:rPr lang="en-US" dirty="0" err="1" smtClean="0">
                <a:latin typeface="Arial" pitchFamily="34" charset="0"/>
                <a:cs typeface="Arial" pitchFamily="34" charset="0"/>
              </a:rPr>
              <a:t>birokrasi</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mmenuhi</a:t>
            </a:r>
            <a:r>
              <a:rPr lang="en-US" dirty="0" smtClean="0">
                <a:latin typeface="Arial" pitchFamily="34" charset="0"/>
                <a:cs typeface="Arial" pitchFamily="34" charset="0"/>
              </a:rPr>
              <a:t> </a:t>
            </a:r>
            <a:r>
              <a:rPr lang="en-US" dirty="0" err="1" smtClean="0">
                <a:latin typeface="Arial" pitchFamily="34" charset="0"/>
                <a:cs typeface="Arial" pitchFamily="34" charset="0"/>
              </a:rPr>
              <a:t>kebutuhan</a:t>
            </a:r>
            <a:r>
              <a:rPr lang="en-US" dirty="0" smtClean="0">
                <a:latin typeface="Arial" pitchFamily="34" charset="0"/>
                <a:cs typeface="Arial" pitchFamily="34" charset="0"/>
              </a:rPr>
              <a:t> </a:t>
            </a:r>
            <a:r>
              <a:rPr lang="en-US" dirty="0" err="1" smtClean="0">
                <a:latin typeface="Arial" pitchFamily="34" charset="0"/>
                <a:cs typeface="Arial" pitchFamily="34" charset="0"/>
              </a:rPr>
              <a:t>warga</a:t>
            </a:r>
            <a:r>
              <a:rPr lang="en-US" dirty="0" smtClean="0">
                <a:latin typeface="Arial" pitchFamily="34" charset="0"/>
                <a:cs typeface="Arial" pitchFamily="34" charset="0"/>
              </a:rPr>
              <a:t> </a:t>
            </a:r>
            <a:r>
              <a:rPr lang="en-US" dirty="0" err="1" smtClean="0">
                <a:latin typeface="Arial" pitchFamily="34" charset="0"/>
                <a:cs typeface="Arial" pitchFamily="34" charset="0"/>
              </a:rPr>
              <a:t>penggunanya</a:t>
            </a:r>
            <a:r>
              <a:rPr lang="en-US" dirty="0" smtClean="0">
                <a:latin typeface="Arial" pitchFamily="34" charset="0"/>
                <a:cs typeface="Arial" pitchFamily="34" charset="0"/>
              </a:rPr>
              <a:t>.</a:t>
            </a:r>
          </a:p>
          <a:p>
            <a:r>
              <a:rPr lang="en-US" b="1" dirty="0" err="1" smtClean="0">
                <a:latin typeface="Arial" pitchFamily="34" charset="0"/>
                <a:cs typeface="Arial" pitchFamily="34" charset="0"/>
              </a:rPr>
              <a:t>Siagian</a:t>
            </a:r>
            <a:r>
              <a:rPr lang="en-US" b="1" dirty="0" smtClean="0">
                <a:latin typeface="Arial" pitchFamily="34" charset="0"/>
                <a:cs typeface="Arial" pitchFamily="34" charset="0"/>
              </a:rPr>
              <a:t> (2001:128-129Z) </a:t>
            </a:r>
            <a:r>
              <a:rPr lang="en-US" dirty="0" smtClean="0">
                <a:latin typeface="Arial" pitchFamily="34" charset="0"/>
                <a:cs typeface="Arial" pitchFamily="34" charset="0"/>
              </a:rPr>
              <a:t>Fungsi </a:t>
            </a:r>
            <a:r>
              <a:rPr lang="en-US" dirty="0" err="1" smtClean="0">
                <a:latin typeface="Arial" pitchFamily="34" charset="0"/>
                <a:cs typeface="Arial" pitchFamily="34" charset="0"/>
              </a:rPr>
              <a:t>utama</a:t>
            </a:r>
            <a:r>
              <a:rPr lang="en-US" dirty="0" smtClean="0">
                <a:latin typeface="Arial" pitchFamily="34" charset="0"/>
                <a:cs typeface="Arial" pitchFamily="34" charset="0"/>
              </a:rPr>
              <a:t> </a:t>
            </a:r>
            <a:r>
              <a:rPr lang="en-US" dirty="0" err="1" smtClean="0">
                <a:latin typeface="Arial" pitchFamily="34" charset="0"/>
                <a:cs typeface="Arial" pitchFamily="34" charset="0"/>
              </a:rPr>
              <a:t>pemerintah</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r>
              <a:rPr lang="en-US" dirty="0" smtClean="0">
                <a:latin typeface="Arial" pitchFamily="34" charset="0"/>
                <a:cs typeface="Arial" pitchFamily="34" charset="0"/>
              </a:rPr>
              <a:t> </a:t>
            </a:r>
            <a:r>
              <a:rPr lang="en-US" dirty="0" err="1" smtClean="0">
                <a:latin typeface="Arial" pitchFamily="34" charset="0"/>
                <a:cs typeface="Arial" pitchFamily="34" charset="0"/>
              </a:rPr>
              <a:t>hakekatnya</a:t>
            </a:r>
            <a:r>
              <a:rPr lang="en-US" dirty="0" smtClean="0">
                <a:latin typeface="Arial" pitchFamily="34" charset="0"/>
                <a:cs typeface="Arial" pitchFamily="34" charset="0"/>
              </a:rPr>
              <a:t> </a:t>
            </a:r>
            <a:r>
              <a:rPr lang="en-US" dirty="0" err="1" smtClean="0">
                <a:latin typeface="Arial" pitchFamily="34" charset="0"/>
                <a:cs typeface="Arial" pitchFamily="34" charset="0"/>
              </a:rPr>
              <a:t>menyelengarakan</a:t>
            </a:r>
            <a:r>
              <a:rPr lang="en-US" dirty="0" smtClean="0">
                <a:latin typeface="Arial" pitchFamily="34" charset="0"/>
                <a:cs typeface="Arial" pitchFamily="34" charset="0"/>
              </a:rPr>
              <a:t> </a:t>
            </a:r>
            <a:r>
              <a:rPr lang="en-US" dirty="0" err="1" smtClean="0">
                <a:latin typeface="Arial" pitchFamily="34" charset="0"/>
                <a:cs typeface="Arial" pitchFamily="34" charset="0"/>
              </a:rPr>
              <a:t>fungsi</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fungsi</a:t>
            </a:r>
            <a:r>
              <a:rPr lang="en-US" dirty="0" smtClean="0">
                <a:latin typeface="Arial" pitchFamily="34" charset="0"/>
                <a:cs typeface="Arial" pitchFamily="34" charset="0"/>
              </a:rPr>
              <a:t> </a:t>
            </a:r>
            <a:r>
              <a:rPr lang="en-US" dirty="0" err="1" smtClean="0">
                <a:latin typeface="Arial" pitchFamily="34" charset="0"/>
                <a:cs typeface="Arial" pitchFamily="34" charset="0"/>
              </a:rPr>
              <a:t>pengaturan</a:t>
            </a:r>
            <a:r>
              <a:rPr lang="en-US" dirty="0" smtClean="0">
                <a:latin typeface="Arial" pitchFamily="34" charset="0"/>
                <a:cs typeface="Arial" pitchFamily="34" charset="0"/>
              </a:rPr>
              <a:t>. Fungsi </a:t>
            </a:r>
            <a:r>
              <a:rPr lang="en-US" dirty="0" err="1" smtClean="0">
                <a:latin typeface="Arial" pitchFamily="34" charset="0"/>
                <a:cs typeface="Arial" pitchFamily="34" charset="0"/>
              </a:rPr>
              <a:t>pengaturan</a:t>
            </a:r>
            <a:r>
              <a:rPr lang="en-US" dirty="0" smtClean="0">
                <a:latin typeface="Arial" pitchFamily="34" charset="0"/>
                <a:cs typeface="Arial" pitchFamily="34" charset="0"/>
              </a:rPr>
              <a:t> </a:t>
            </a:r>
            <a:r>
              <a:rPr lang="en-US" dirty="0" err="1" smtClean="0">
                <a:latin typeface="Arial" pitchFamily="34" charset="0"/>
                <a:cs typeface="Arial" pitchFamily="34" charset="0"/>
              </a:rPr>
              <a:t>itu</a:t>
            </a:r>
            <a:r>
              <a:rPr lang="en-US" dirty="0" smtClean="0">
                <a:latin typeface="Arial" pitchFamily="34" charset="0"/>
                <a:cs typeface="Arial" pitchFamily="34" charset="0"/>
              </a:rPr>
              <a:t> sendiri </a:t>
            </a:r>
            <a:r>
              <a:rPr lang="en-US" dirty="0" err="1" smtClean="0">
                <a:latin typeface="Arial" pitchFamily="34" charset="0"/>
                <a:cs typeface="Arial" pitchFamily="34" charset="0"/>
              </a:rPr>
              <a:t>juga</a:t>
            </a:r>
            <a:r>
              <a:rPr lang="en-US" dirty="0" smtClean="0">
                <a:latin typeface="Arial" pitchFamily="34" charset="0"/>
                <a:cs typeface="Arial" pitchFamily="34" charset="0"/>
              </a:rPr>
              <a:t> </a:t>
            </a:r>
            <a:r>
              <a:rPr lang="en-US" dirty="0" err="1" smtClean="0">
                <a:latin typeface="Arial" pitchFamily="34" charset="0"/>
                <a:cs typeface="Arial" pitchFamily="34" charset="0"/>
              </a:rPr>
              <a:t>dapat</a:t>
            </a:r>
            <a:r>
              <a:rPr lang="en-US" dirty="0" smtClean="0">
                <a:latin typeface="Arial" pitchFamily="34" charset="0"/>
                <a:cs typeface="Arial" pitchFamily="34" charset="0"/>
              </a:rPr>
              <a:t> </a:t>
            </a:r>
            <a:r>
              <a:rPr lang="en-US" dirty="0" err="1" smtClean="0">
                <a:latin typeface="Arial" pitchFamily="34" charset="0"/>
                <a:cs typeface="Arial" pitchFamily="34" charset="0"/>
              </a:rPr>
              <a:t>menjadi</a:t>
            </a:r>
            <a:r>
              <a:rPr lang="en-US" dirty="0" smtClean="0">
                <a:latin typeface="Arial" pitchFamily="34" charset="0"/>
                <a:cs typeface="Arial" pitchFamily="34" charset="0"/>
              </a:rPr>
              <a:t> </a:t>
            </a:r>
            <a:r>
              <a:rPr lang="en-US" dirty="0" err="1" smtClean="0">
                <a:latin typeface="Arial" pitchFamily="34" charset="0"/>
                <a:cs typeface="Arial" pitchFamily="34" charset="0"/>
              </a:rPr>
              <a:t>fungsi</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a:t>
            </a:r>
          </a:p>
        </p:txBody>
      </p:sp>
    </p:spTree>
    <p:extLst>
      <p:ext uri="{BB962C8B-B14F-4D97-AF65-F5344CB8AC3E}">
        <p14:creationId xmlns:p14="http://schemas.microsoft.com/office/powerpoint/2010/main" val="74993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endParaRPr lang="en-US" dirty="0"/>
          </a:p>
        </p:txBody>
      </p:sp>
      <p:sp>
        <p:nvSpPr>
          <p:cNvPr id="3" name="Content Placeholder 2"/>
          <p:cNvSpPr>
            <a:spLocks noGrp="1"/>
          </p:cNvSpPr>
          <p:nvPr>
            <p:ph idx="1"/>
          </p:nvPr>
        </p:nvSpPr>
        <p:spPr>
          <a:xfrm>
            <a:off x="381000" y="1295400"/>
            <a:ext cx="8305800" cy="4830763"/>
          </a:xfrm>
        </p:spPr>
        <p:txBody>
          <a:bodyPr>
            <a:normAutofit fontScale="85000" lnSpcReduction="20000"/>
          </a:bodyPr>
          <a:lstStyle/>
          <a:p>
            <a:pPr algn="just">
              <a:buNone/>
            </a:pPr>
            <a:r>
              <a:rPr lang="en-US" b="1" dirty="0" smtClean="0">
                <a:latin typeface="Arial" pitchFamily="34" charset="0"/>
                <a:cs typeface="Arial" pitchFamily="34" charset="0"/>
              </a:rPr>
              <a:t>    </a:t>
            </a:r>
            <a:r>
              <a:rPr lang="en-US" b="1" dirty="0" err="1" smtClean="0">
                <a:latin typeface="Arial" pitchFamily="34" charset="0"/>
                <a:cs typeface="Arial" pitchFamily="34" charset="0"/>
              </a:rPr>
              <a:t>Ndraha</a:t>
            </a:r>
            <a:r>
              <a:rPr lang="en-US" b="1" dirty="0" smtClean="0">
                <a:latin typeface="Arial" pitchFamily="34" charset="0"/>
                <a:cs typeface="Arial" pitchFamily="34" charset="0"/>
              </a:rPr>
              <a:t> (1999) </a:t>
            </a:r>
            <a:r>
              <a:rPr lang="en-US" dirty="0" err="1" smtClean="0">
                <a:latin typeface="Arial" pitchFamily="34" charset="0"/>
                <a:cs typeface="Arial" pitchFamily="34" charset="0"/>
              </a:rPr>
              <a:t>fungsi</a:t>
            </a:r>
            <a:r>
              <a:rPr lang="en-US" dirty="0" smtClean="0">
                <a:latin typeface="Arial" pitchFamily="34" charset="0"/>
                <a:cs typeface="Arial" pitchFamily="34" charset="0"/>
              </a:rPr>
              <a:t> </a:t>
            </a:r>
            <a:r>
              <a:rPr lang="en-US" dirty="0" err="1" smtClean="0">
                <a:latin typeface="Arial" pitchFamily="34" charset="0"/>
                <a:cs typeface="Arial" pitchFamily="34" charset="0"/>
              </a:rPr>
              <a:t>pemerintah</a:t>
            </a:r>
            <a:r>
              <a:rPr lang="en-US" dirty="0" smtClean="0">
                <a:latin typeface="Arial" pitchFamily="34" charset="0"/>
                <a:cs typeface="Arial" pitchFamily="34" charset="0"/>
              </a:rPr>
              <a:t> adalah </a:t>
            </a:r>
            <a:r>
              <a:rPr lang="en-US" dirty="0" err="1" smtClean="0">
                <a:latin typeface="Arial" pitchFamily="34" charset="0"/>
                <a:cs typeface="Arial" pitchFamily="34" charset="0"/>
              </a:rPr>
              <a:t>menyediakan</a:t>
            </a:r>
            <a:r>
              <a:rPr lang="en-US" dirty="0" smtClean="0">
                <a:latin typeface="Arial" pitchFamily="34" charset="0"/>
                <a:cs typeface="Arial" pitchFamily="34" charset="0"/>
              </a:rPr>
              <a:t> </a:t>
            </a:r>
            <a:r>
              <a:rPr lang="en-US" dirty="0" err="1" smtClean="0">
                <a:latin typeface="Arial" pitchFamily="34" charset="0"/>
                <a:cs typeface="Arial" pitchFamily="34" charset="0"/>
              </a:rPr>
              <a:t>memberi</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pemberdayaan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melaksanakan</a:t>
            </a:r>
            <a:r>
              <a:rPr lang="en-US" dirty="0" smtClean="0">
                <a:latin typeface="Arial" pitchFamily="34" charset="0"/>
                <a:cs typeface="Arial" pitchFamily="34" charset="0"/>
              </a:rPr>
              <a:t> </a:t>
            </a:r>
            <a:r>
              <a:rPr lang="en-US" dirty="0" err="1" smtClean="0">
                <a:latin typeface="Arial" pitchFamily="34" charset="0"/>
                <a:cs typeface="Arial" pitchFamily="34" charset="0"/>
              </a:rPr>
              <a:t>pembangunan</a:t>
            </a:r>
            <a:r>
              <a:rPr lang="en-US" dirty="0" smtClean="0">
                <a:latin typeface="Arial" pitchFamily="34" charset="0"/>
                <a:cs typeface="Arial" pitchFamily="34" charset="0"/>
              </a:rPr>
              <a:t> </a:t>
            </a:r>
          </a:p>
          <a:p>
            <a:pPr algn="just">
              <a:buNone/>
            </a:pPr>
            <a:endParaRPr lang="en-US" dirty="0" smtClean="0"/>
          </a:p>
          <a:p>
            <a:pPr algn="just">
              <a:buNone/>
            </a:pPr>
            <a:r>
              <a:rPr lang="en-US" dirty="0" smtClean="0"/>
              <a:t>      </a:t>
            </a:r>
            <a:r>
              <a:rPr lang="en-US" b="1" dirty="0" err="1" smtClean="0"/>
              <a:t>Ratminto</a:t>
            </a:r>
            <a:r>
              <a:rPr lang="en-US" b="1" dirty="0" smtClean="0"/>
              <a:t> (2013) Pelayanan </a:t>
            </a:r>
            <a:r>
              <a:rPr lang="en-US" b="1" dirty="0" err="1" smtClean="0"/>
              <a:t>Publik</a:t>
            </a:r>
            <a:r>
              <a:rPr lang="en-US" b="1" dirty="0" smtClean="0"/>
              <a:t> </a:t>
            </a:r>
            <a:r>
              <a:rPr lang="en-US" dirty="0" smtClean="0"/>
              <a:t>adalah </a:t>
            </a:r>
            <a:r>
              <a:rPr lang="en-US" dirty="0" err="1" smtClean="0"/>
              <a:t>segala</a:t>
            </a:r>
            <a:r>
              <a:rPr lang="en-US" dirty="0" smtClean="0"/>
              <a:t> </a:t>
            </a:r>
            <a:r>
              <a:rPr lang="en-US" dirty="0" err="1" smtClean="0"/>
              <a:t>bentuk</a:t>
            </a:r>
            <a:r>
              <a:rPr lang="en-US" dirty="0" smtClean="0"/>
              <a:t> </a:t>
            </a:r>
            <a:r>
              <a:rPr lang="en-US" dirty="0" err="1" smtClean="0"/>
              <a:t>jasa</a:t>
            </a:r>
            <a:r>
              <a:rPr lang="en-US" dirty="0" smtClean="0"/>
              <a:t> </a:t>
            </a:r>
            <a:r>
              <a:rPr lang="en-US" dirty="0" err="1" smtClean="0"/>
              <a:t>pelayanan</a:t>
            </a:r>
            <a:r>
              <a:rPr lang="en-US" dirty="0" smtClean="0"/>
              <a:t>, </a:t>
            </a:r>
            <a:r>
              <a:rPr lang="en-US" dirty="0" err="1" smtClean="0"/>
              <a:t>baik</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barang</a:t>
            </a:r>
            <a:r>
              <a:rPr lang="en-US" dirty="0" smtClean="0"/>
              <a:t> </a:t>
            </a:r>
            <a:r>
              <a:rPr lang="en-US" dirty="0" err="1" smtClean="0"/>
              <a:t>publik</a:t>
            </a:r>
            <a:r>
              <a:rPr lang="en-US" dirty="0" smtClean="0"/>
              <a:t> </a:t>
            </a:r>
            <a:r>
              <a:rPr lang="en-US" dirty="0" err="1" smtClean="0"/>
              <a:t>maupun</a:t>
            </a:r>
            <a:r>
              <a:rPr lang="en-US" dirty="0" smtClean="0"/>
              <a:t> </a:t>
            </a:r>
            <a:r>
              <a:rPr lang="en-US" dirty="0" err="1" smtClean="0"/>
              <a:t>jasa</a:t>
            </a:r>
            <a:r>
              <a:rPr lang="en-US" dirty="0" smtClean="0"/>
              <a:t> </a:t>
            </a:r>
            <a:r>
              <a:rPr lang="en-US" dirty="0" err="1" smtClean="0"/>
              <a:t>publik</a:t>
            </a:r>
            <a:r>
              <a:rPr lang="en-US" dirty="0" smtClean="0"/>
              <a:t> </a:t>
            </a:r>
            <a:r>
              <a:rPr lang="en-US" dirty="0" err="1" smtClean="0"/>
              <a:t>pada</a:t>
            </a:r>
            <a:r>
              <a:rPr lang="en-US" dirty="0" smtClean="0"/>
              <a:t> </a:t>
            </a:r>
            <a:r>
              <a:rPr lang="en-US" dirty="0" err="1" smtClean="0"/>
              <a:t>prinsipnya</a:t>
            </a:r>
            <a:r>
              <a:rPr lang="en-US" dirty="0" smtClean="0"/>
              <a:t> </a:t>
            </a:r>
            <a:r>
              <a:rPr lang="en-US" dirty="0" err="1" smtClean="0"/>
              <a:t>menjadi</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dan</a:t>
            </a:r>
            <a:r>
              <a:rPr lang="en-US" dirty="0" smtClean="0"/>
              <a:t> </a:t>
            </a:r>
            <a:r>
              <a:rPr lang="en-US" dirty="0" err="1" smtClean="0"/>
              <a:t>dilaksanakan</a:t>
            </a:r>
            <a:r>
              <a:rPr lang="en-US" dirty="0" smtClean="0"/>
              <a:t> </a:t>
            </a:r>
            <a:r>
              <a:rPr lang="en-US" dirty="0" err="1" smtClean="0"/>
              <a:t>oleh</a:t>
            </a:r>
            <a:r>
              <a:rPr lang="en-US" dirty="0" smtClean="0"/>
              <a:t> </a:t>
            </a:r>
            <a:r>
              <a:rPr lang="en-US" dirty="0" err="1" smtClean="0"/>
              <a:t>Instansi</a:t>
            </a:r>
            <a:r>
              <a:rPr lang="en-US" dirty="0" smtClean="0"/>
              <a:t> Pemerintah di </a:t>
            </a:r>
            <a:r>
              <a:rPr lang="en-US" dirty="0" err="1" smtClean="0"/>
              <a:t>Pusat</a:t>
            </a:r>
            <a:r>
              <a:rPr lang="en-US" dirty="0" smtClean="0"/>
              <a:t>, Daerah, DESA  </a:t>
            </a:r>
            <a:r>
              <a:rPr lang="en-US" dirty="0" err="1" smtClean="0"/>
              <a:t>dan</a:t>
            </a:r>
            <a:r>
              <a:rPr lang="en-US" dirty="0" smtClean="0"/>
              <a:t> di </a:t>
            </a:r>
            <a:r>
              <a:rPr lang="en-US" dirty="0" err="1" smtClean="0"/>
              <a:t>lingkungan</a:t>
            </a:r>
            <a:r>
              <a:rPr lang="en-US" dirty="0" smtClean="0"/>
              <a:t> </a:t>
            </a:r>
            <a:r>
              <a:rPr lang="en-US" dirty="0" err="1" smtClean="0"/>
              <a:t>Badan</a:t>
            </a:r>
            <a:r>
              <a:rPr lang="en-US" dirty="0" smtClean="0"/>
              <a:t> Usaha </a:t>
            </a:r>
            <a:r>
              <a:rPr lang="en-US" dirty="0" err="1" smtClean="0"/>
              <a:t>Milik</a:t>
            </a:r>
            <a:r>
              <a:rPr lang="en-US" dirty="0" smtClean="0"/>
              <a:t> Negara </a:t>
            </a:r>
            <a:r>
              <a:rPr lang="en-US" dirty="0" err="1" smtClean="0"/>
              <a:t>atau</a:t>
            </a:r>
            <a:r>
              <a:rPr lang="en-US" dirty="0" smtClean="0"/>
              <a:t> Daerah, </a:t>
            </a:r>
            <a:r>
              <a:rPr lang="en-US" dirty="0" err="1" smtClean="0"/>
              <a:t>baik</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usaha</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masyarakat</a:t>
            </a:r>
            <a:r>
              <a:rPr lang="en-US" dirty="0" smtClean="0"/>
              <a:t> </a:t>
            </a:r>
            <a:r>
              <a:rPr lang="en-US" dirty="0" err="1" smtClean="0"/>
              <a:t>maupun</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pelaksanaan</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p>
        </p:txBody>
      </p:sp>
    </p:spTree>
    <p:extLst>
      <p:ext uri="{BB962C8B-B14F-4D97-AF65-F5344CB8AC3E}">
        <p14:creationId xmlns:p14="http://schemas.microsoft.com/office/powerpoint/2010/main" val="245925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a:p>
        </p:txBody>
      </p:sp>
      <p:sp>
        <p:nvSpPr>
          <p:cNvPr id="3" name="Content Placeholder 2"/>
          <p:cNvSpPr>
            <a:spLocks noGrp="1"/>
          </p:cNvSpPr>
          <p:nvPr>
            <p:ph idx="1"/>
          </p:nvPr>
        </p:nvSpPr>
        <p:spPr>
          <a:xfrm>
            <a:off x="457200" y="762000"/>
            <a:ext cx="8229600" cy="5364163"/>
          </a:xfrm>
        </p:spPr>
        <p:txBody>
          <a:bodyPr>
            <a:normAutofit fontScale="70000" lnSpcReduction="20000"/>
          </a:bodyPr>
          <a:lstStyle/>
          <a:p>
            <a:r>
              <a:rPr lang="id-ID" sz="3400" b="1" dirty="0" smtClean="0">
                <a:latin typeface="Arial" pitchFamily="34" charset="0"/>
                <a:cs typeface="Arial" pitchFamily="34" charset="0"/>
              </a:rPr>
              <a:t>Pelayanan publik </a:t>
            </a:r>
            <a:r>
              <a:rPr lang="id-ID" sz="3400" dirty="0" smtClean="0">
                <a:latin typeface="Arial" pitchFamily="34" charset="0"/>
                <a:cs typeface="Arial" pitchFamily="34" charset="0"/>
              </a:rPr>
              <a:t>adalah kegiatan atau rangkaian kegiatan d</a:t>
            </a:r>
            <a:r>
              <a:rPr lang="en-US" sz="3400" dirty="0" smtClean="0">
                <a:latin typeface="Arial" pitchFamily="34" charset="0"/>
                <a:cs typeface="Arial" pitchFamily="34" charset="0"/>
              </a:rPr>
              <a:t>a</a:t>
            </a:r>
            <a:r>
              <a:rPr lang="id-ID" sz="3400" dirty="0" smtClean="0">
                <a:latin typeface="Arial" pitchFamily="34" charset="0"/>
                <a:cs typeface="Arial" pitchFamily="34" charset="0"/>
              </a:rPr>
              <a:t>l</a:t>
            </a:r>
            <a:r>
              <a:rPr lang="en-US" sz="3400" dirty="0" smtClean="0">
                <a:latin typeface="Arial" pitchFamily="34" charset="0"/>
                <a:cs typeface="Arial" pitchFamily="34" charset="0"/>
              </a:rPr>
              <a:t>a</a:t>
            </a:r>
            <a:r>
              <a:rPr lang="id-ID" sz="3400" dirty="0" smtClean="0">
                <a:latin typeface="Arial" pitchFamily="34" charset="0"/>
                <a:cs typeface="Arial" pitchFamily="34" charset="0"/>
              </a:rPr>
              <a:t>m rangka pemenuha</a:t>
            </a:r>
            <a:r>
              <a:rPr lang="en-US" sz="3400" dirty="0" smtClean="0">
                <a:latin typeface="Arial" pitchFamily="34" charset="0"/>
                <a:cs typeface="Arial" pitchFamily="34" charset="0"/>
              </a:rPr>
              <a:t>n </a:t>
            </a:r>
            <a:r>
              <a:rPr lang="en-US" sz="3400" dirty="0" err="1" smtClean="0">
                <a:latin typeface="Arial" pitchFamily="34" charset="0"/>
                <a:cs typeface="Arial" pitchFamily="34" charset="0"/>
              </a:rPr>
              <a:t>kebutuhan</a:t>
            </a:r>
            <a:r>
              <a:rPr lang="en-US" sz="3400" dirty="0" smtClean="0">
                <a:latin typeface="Arial" pitchFamily="34" charset="0"/>
                <a:cs typeface="Arial" pitchFamily="34" charset="0"/>
              </a:rPr>
              <a:t> </a:t>
            </a:r>
            <a:r>
              <a:rPr lang="id-ID" sz="3400" dirty="0" smtClean="0">
                <a:latin typeface="Arial" pitchFamily="34" charset="0"/>
                <a:cs typeface="Arial" pitchFamily="34" charset="0"/>
              </a:rPr>
              <a:t>  pelayanan sesuai dengan peraturan</a:t>
            </a:r>
            <a:r>
              <a:rPr lang="en-US" sz="3400" dirty="0">
                <a:latin typeface="Arial" pitchFamily="34" charset="0"/>
                <a:cs typeface="Arial" pitchFamily="34" charset="0"/>
              </a:rPr>
              <a:t> </a:t>
            </a:r>
            <a:r>
              <a:rPr lang="id-ID" sz="3400" dirty="0" smtClean="0">
                <a:latin typeface="Arial" pitchFamily="34" charset="0"/>
                <a:cs typeface="Arial" pitchFamily="34" charset="0"/>
              </a:rPr>
              <a:t>perundang</a:t>
            </a:r>
            <a:r>
              <a:rPr lang="en-US" sz="3400" dirty="0" smtClean="0">
                <a:latin typeface="Arial" pitchFamily="34" charset="0"/>
                <a:cs typeface="Arial" pitchFamily="34" charset="0"/>
              </a:rPr>
              <a:t> </a:t>
            </a:r>
            <a:r>
              <a:rPr lang="id-ID" sz="3400" dirty="0" smtClean="0">
                <a:latin typeface="Arial" pitchFamily="34" charset="0"/>
                <a:cs typeface="Arial" pitchFamily="34" charset="0"/>
              </a:rPr>
              <a:t>undangan  bagi setiap warga negara dan penduduk  atas barang, jasa, dan/atau</a:t>
            </a:r>
            <a:r>
              <a:rPr lang="en-US" sz="3400" dirty="0" smtClean="0">
                <a:latin typeface="Arial" pitchFamily="34" charset="0"/>
                <a:cs typeface="Arial" pitchFamily="34" charset="0"/>
              </a:rPr>
              <a:t> </a:t>
            </a:r>
            <a:r>
              <a:rPr lang="id-ID" sz="3400" dirty="0" smtClean="0">
                <a:latin typeface="Arial" pitchFamily="34" charset="0"/>
                <a:cs typeface="Arial" pitchFamily="34" charset="0"/>
              </a:rPr>
              <a:t>pelayanan  administratif yang disediakan oleh penyelenggara pelayanan publik</a:t>
            </a:r>
            <a:r>
              <a:rPr lang="en-US" sz="3400" dirty="0" smtClean="0">
                <a:latin typeface="Arial" pitchFamily="34" charset="0"/>
                <a:cs typeface="Arial" pitchFamily="34" charset="0"/>
              </a:rPr>
              <a:t> </a:t>
            </a:r>
            <a:r>
              <a:rPr lang="id-ID" sz="3400" b="1" dirty="0" smtClean="0">
                <a:latin typeface="Arial" pitchFamily="34" charset="0"/>
                <a:cs typeface="Arial" pitchFamily="34" charset="0"/>
              </a:rPr>
              <a:t> </a:t>
            </a:r>
            <a:r>
              <a:rPr lang="en-US" sz="3400" b="1" dirty="0" smtClean="0">
                <a:latin typeface="Arial" pitchFamily="34" charset="0"/>
                <a:cs typeface="Arial" pitchFamily="34" charset="0"/>
              </a:rPr>
              <a:t>( </a:t>
            </a:r>
            <a:r>
              <a:rPr lang="id-ID" sz="3400" b="1" dirty="0" smtClean="0">
                <a:latin typeface="Arial" pitchFamily="34" charset="0"/>
                <a:cs typeface="Arial" pitchFamily="34" charset="0"/>
              </a:rPr>
              <a:t>UU </a:t>
            </a:r>
            <a:r>
              <a:rPr lang="id-ID" sz="3400" b="1" dirty="0">
                <a:latin typeface="Arial" pitchFamily="34" charset="0"/>
                <a:cs typeface="Arial" pitchFamily="34" charset="0"/>
              </a:rPr>
              <a:t>No 25 </a:t>
            </a:r>
            <a:r>
              <a:rPr lang="en-US" sz="3400" b="1" dirty="0">
                <a:latin typeface="Arial" pitchFamily="34" charset="0"/>
                <a:cs typeface="Arial" pitchFamily="34" charset="0"/>
              </a:rPr>
              <a:t>T</a:t>
            </a:r>
            <a:r>
              <a:rPr lang="id-ID" sz="3400" b="1" dirty="0">
                <a:latin typeface="Arial" pitchFamily="34" charset="0"/>
                <a:cs typeface="Arial" pitchFamily="34" charset="0"/>
              </a:rPr>
              <a:t>h </a:t>
            </a:r>
            <a:r>
              <a:rPr lang="id-ID" sz="3400" b="1" dirty="0" smtClean="0">
                <a:latin typeface="Arial" pitchFamily="34" charset="0"/>
                <a:cs typeface="Arial" pitchFamily="34" charset="0"/>
              </a:rPr>
              <a:t>2009</a:t>
            </a:r>
            <a:r>
              <a:rPr lang="en-US" sz="3400" dirty="0" smtClean="0">
                <a:latin typeface="Arial" pitchFamily="34" charset="0"/>
                <a:cs typeface="Arial" pitchFamily="34" charset="0"/>
              </a:rPr>
              <a:t>)</a:t>
            </a:r>
          </a:p>
          <a:p>
            <a:pPr marL="0" indent="0">
              <a:buNone/>
            </a:pPr>
            <a:endParaRPr lang="en-US" sz="3400" dirty="0">
              <a:latin typeface="Arial" pitchFamily="34" charset="0"/>
              <a:cs typeface="Arial" pitchFamily="34" charset="0"/>
            </a:endParaRPr>
          </a:p>
          <a:p>
            <a:r>
              <a:rPr lang="en-US" sz="3400" b="1" dirty="0">
                <a:latin typeface="Arial" pitchFamily="34" charset="0"/>
                <a:cs typeface="Arial" pitchFamily="34" charset="0"/>
              </a:rPr>
              <a:t>Pelayanan </a:t>
            </a:r>
            <a:r>
              <a:rPr lang="en-US" sz="3400" b="1" dirty="0" err="1">
                <a:latin typeface="Arial" pitchFamily="34" charset="0"/>
                <a:cs typeface="Arial" pitchFamily="34" charset="0"/>
              </a:rPr>
              <a:t>umum</a:t>
            </a:r>
            <a:r>
              <a:rPr lang="en-US" sz="3400" b="1" dirty="0">
                <a:latin typeface="Arial" pitchFamily="34" charset="0"/>
                <a:cs typeface="Arial" pitchFamily="34" charset="0"/>
              </a:rPr>
              <a:t>/ </a:t>
            </a:r>
            <a:r>
              <a:rPr lang="en-US" sz="3400" b="1" dirty="0" err="1">
                <a:latin typeface="Arial" pitchFamily="34" charset="0"/>
                <a:cs typeface="Arial" pitchFamily="34" charset="0"/>
              </a:rPr>
              <a:t>publik</a:t>
            </a:r>
            <a:r>
              <a:rPr lang="en-US" sz="3400" b="1" dirty="0">
                <a:latin typeface="Arial" pitchFamily="34" charset="0"/>
                <a:cs typeface="Arial" pitchFamily="34" charset="0"/>
              </a:rPr>
              <a:t> </a:t>
            </a:r>
            <a:r>
              <a:rPr lang="en-US" sz="3400" dirty="0">
                <a:latin typeface="Arial" pitchFamily="34" charset="0"/>
                <a:cs typeface="Arial" pitchFamily="34" charset="0"/>
              </a:rPr>
              <a:t>(</a:t>
            </a:r>
            <a:r>
              <a:rPr lang="en-US" sz="3400" i="1" dirty="0">
                <a:latin typeface="Arial" pitchFamily="34" charset="0"/>
                <a:cs typeface="Arial" pitchFamily="34" charset="0"/>
              </a:rPr>
              <a:t>public service)</a:t>
            </a:r>
            <a:r>
              <a:rPr lang="en-US" sz="3400" dirty="0">
                <a:latin typeface="Arial" pitchFamily="34" charset="0"/>
                <a:cs typeface="Arial" pitchFamily="34" charset="0"/>
              </a:rPr>
              <a:t> </a:t>
            </a:r>
            <a:r>
              <a:rPr lang="en-US" sz="3400" dirty="0" err="1">
                <a:latin typeface="Arial" pitchFamily="34" charset="0"/>
                <a:cs typeface="Arial" pitchFamily="34" charset="0"/>
              </a:rPr>
              <a:t>segala</a:t>
            </a:r>
            <a:r>
              <a:rPr lang="en-US" sz="3400" dirty="0">
                <a:latin typeface="Arial" pitchFamily="34" charset="0"/>
                <a:cs typeface="Arial" pitchFamily="34" charset="0"/>
              </a:rPr>
              <a:t> </a:t>
            </a:r>
            <a:r>
              <a:rPr lang="en-US" sz="3400" dirty="0" err="1">
                <a:latin typeface="Arial" pitchFamily="34" charset="0"/>
                <a:cs typeface="Arial" pitchFamily="34" charset="0"/>
              </a:rPr>
              <a:t>bentuk</a:t>
            </a:r>
            <a:r>
              <a:rPr lang="en-US" sz="3400" dirty="0">
                <a:latin typeface="Arial" pitchFamily="34" charset="0"/>
                <a:cs typeface="Arial" pitchFamily="34" charset="0"/>
              </a:rPr>
              <a:t> </a:t>
            </a:r>
            <a:r>
              <a:rPr lang="en-US" sz="3400" dirty="0" err="1">
                <a:latin typeface="Arial" pitchFamily="34" charset="0"/>
                <a:cs typeface="Arial" pitchFamily="34" charset="0"/>
              </a:rPr>
              <a:t>pelayanan</a:t>
            </a:r>
            <a:r>
              <a:rPr lang="en-US" sz="3400" dirty="0">
                <a:latin typeface="Arial" pitchFamily="34" charset="0"/>
                <a:cs typeface="Arial" pitchFamily="34" charset="0"/>
              </a:rPr>
              <a:t> yang </a:t>
            </a:r>
            <a:r>
              <a:rPr lang="en-US" sz="3400" dirty="0" err="1">
                <a:latin typeface="Arial" pitchFamily="34" charset="0"/>
                <a:cs typeface="Arial" pitchFamily="34" charset="0"/>
              </a:rPr>
              <a:t>dilaksanakan</a:t>
            </a:r>
            <a:r>
              <a:rPr lang="en-US" sz="3400" dirty="0">
                <a:latin typeface="Arial" pitchFamily="34" charset="0"/>
                <a:cs typeface="Arial" pitchFamily="34" charset="0"/>
              </a:rPr>
              <a:t> </a:t>
            </a:r>
            <a:r>
              <a:rPr lang="en-US" sz="3400" dirty="0" err="1">
                <a:latin typeface="Arial" pitchFamily="34" charset="0"/>
                <a:cs typeface="Arial" pitchFamily="34" charset="0"/>
              </a:rPr>
              <a:t>oleh</a:t>
            </a:r>
            <a:r>
              <a:rPr lang="en-US" sz="3400" dirty="0">
                <a:latin typeface="Arial" pitchFamily="34" charset="0"/>
                <a:cs typeface="Arial" pitchFamily="34" charset="0"/>
              </a:rPr>
              <a:t> </a:t>
            </a:r>
            <a:r>
              <a:rPr lang="en-US" sz="3400" dirty="0" err="1">
                <a:latin typeface="Arial" pitchFamily="34" charset="0"/>
                <a:cs typeface="Arial" pitchFamily="34" charset="0"/>
              </a:rPr>
              <a:t>instansi</a:t>
            </a:r>
            <a:r>
              <a:rPr lang="en-US" sz="3400" dirty="0">
                <a:latin typeface="Arial" pitchFamily="34" charset="0"/>
                <a:cs typeface="Arial" pitchFamily="34" charset="0"/>
              </a:rPr>
              <a:t> Pemerintah di </a:t>
            </a:r>
            <a:r>
              <a:rPr lang="en-US" sz="3400" dirty="0" err="1">
                <a:latin typeface="Arial" pitchFamily="34" charset="0"/>
                <a:cs typeface="Arial" pitchFamily="34" charset="0"/>
              </a:rPr>
              <a:t>Pusat</a:t>
            </a:r>
            <a:r>
              <a:rPr lang="en-US" sz="3400" dirty="0">
                <a:latin typeface="Arial" pitchFamily="34" charset="0"/>
                <a:cs typeface="Arial" pitchFamily="34" charset="0"/>
              </a:rPr>
              <a:t>, di Daerah/ </a:t>
            </a:r>
            <a:r>
              <a:rPr lang="en-US" sz="3400" dirty="0" err="1">
                <a:latin typeface="Arial" pitchFamily="34" charset="0"/>
                <a:cs typeface="Arial" pitchFamily="34" charset="0"/>
              </a:rPr>
              <a:t>Desa</a:t>
            </a:r>
            <a:r>
              <a:rPr lang="en-US" sz="3400" dirty="0">
                <a:latin typeface="Arial" pitchFamily="34" charset="0"/>
                <a:cs typeface="Arial" pitchFamily="34" charset="0"/>
              </a:rPr>
              <a:t> </a:t>
            </a:r>
            <a:r>
              <a:rPr lang="en-US" sz="3400" dirty="0" err="1">
                <a:latin typeface="Arial" pitchFamily="34" charset="0"/>
                <a:cs typeface="Arial" pitchFamily="34" charset="0"/>
              </a:rPr>
              <a:t>dan</a:t>
            </a:r>
            <a:r>
              <a:rPr lang="en-US" sz="3400" dirty="0">
                <a:latin typeface="Arial" pitchFamily="34" charset="0"/>
                <a:cs typeface="Arial" pitchFamily="34" charset="0"/>
              </a:rPr>
              <a:t> di </a:t>
            </a:r>
            <a:r>
              <a:rPr lang="en-US" sz="3400" dirty="0" err="1">
                <a:latin typeface="Arial" pitchFamily="34" charset="0"/>
                <a:cs typeface="Arial" pitchFamily="34" charset="0"/>
              </a:rPr>
              <a:t>lingkungan</a:t>
            </a:r>
            <a:r>
              <a:rPr lang="en-US" sz="3400" dirty="0">
                <a:latin typeface="Arial" pitchFamily="34" charset="0"/>
                <a:cs typeface="Arial" pitchFamily="34" charset="0"/>
              </a:rPr>
              <a:t> </a:t>
            </a:r>
            <a:r>
              <a:rPr lang="en-US" sz="3400" dirty="0" err="1">
                <a:latin typeface="Arial" pitchFamily="34" charset="0"/>
                <a:cs typeface="Arial" pitchFamily="34" charset="0"/>
              </a:rPr>
              <a:t>Badan</a:t>
            </a:r>
            <a:r>
              <a:rPr lang="en-US" sz="3400" dirty="0">
                <a:latin typeface="Arial" pitchFamily="34" charset="0"/>
                <a:cs typeface="Arial" pitchFamily="34" charset="0"/>
              </a:rPr>
              <a:t> Usaha </a:t>
            </a:r>
            <a:r>
              <a:rPr lang="en-US" sz="3400" dirty="0" err="1">
                <a:latin typeface="Arial" pitchFamily="34" charset="0"/>
                <a:cs typeface="Arial" pitchFamily="34" charset="0"/>
              </a:rPr>
              <a:t>Milik</a:t>
            </a:r>
            <a:r>
              <a:rPr lang="en-US" sz="3400" dirty="0">
                <a:latin typeface="Arial" pitchFamily="34" charset="0"/>
                <a:cs typeface="Arial" pitchFamily="34" charset="0"/>
              </a:rPr>
              <a:t> Negara </a:t>
            </a:r>
            <a:r>
              <a:rPr lang="en-US" sz="3400" dirty="0" err="1">
                <a:latin typeface="Arial" pitchFamily="34" charset="0"/>
                <a:cs typeface="Arial" pitchFamily="34" charset="0"/>
              </a:rPr>
              <a:t>dan</a:t>
            </a:r>
            <a:r>
              <a:rPr lang="en-US" sz="3400" dirty="0">
                <a:latin typeface="Arial" pitchFamily="34" charset="0"/>
                <a:cs typeface="Arial" pitchFamily="34" charset="0"/>
              </a:rPr>
              <a:t> </a:t>
            </a:r>
            <a:r>
              <a:rPr lang="en-US" sz="3400" dirty="0" err="1">
                <a:latin typeface="Arial" pitchFamily="34" charset="0"/>
                <a:cs typeface="Arial" pitchFamily="34" charset="0"/>
              </a:rPr>
              <a:t>Badan</a:t>
            </a:r>
            <a:r>
              <a:rPr lang="en-US" sz="3400" dirty="0">
                <a:latin typeface="Arial" pitchFamily="34" charset="0"/>
                <a:cs typeface="Arial" pitchFamily="34" charset="0"/>
              </a:rPr>
              <a:t> Usaha </a:t>
            </a:r>
            <a:r>
              <a:rPr lang="en-US" sz="3400" dirty="0" err="1">
                <a:latin typeface="Arial" pitchFamily="34" charset="0"/>
                <a:cs typeface="Arial" pitchFamily="34" charset="0"/>
              </a:rPr>
              <a:t>Milik</a:t>
            </a:r>
            <a:r>
              <a:rPr lang="en-US" sz="3400" dirty="0">
                <a:latin typeface="Arial" pitchFamily="34" charset="0"/>
                <a:cs typeface="Arial" pitchFamily="34" charset="0"/>
              </a:rPr>
              <a:t>  Daerah </a:t>
            </a:r>
            <a:r>
              <a:rPr lang="en-US" sz="3400" dirty="0" err="1">
                <a:latin typeface="Arial" pitchFamily="34" charset="0"/>
                <a:cs typeface="Arial" pitchFamily="34" charset="0"/>
              </a:rPr>
              <a:t>dalam</a:t>
            </a:r>
            <a:r>
              <a:rPr lang="en-US" sz="3400" dirty="0">
                <a:latin typeface="Arial" pitchFamily="34" charset="0"/>
                <a:cs typeface="Arial" pitchFamily="34" charset="0"/>
              </a:rPr>
              <a:t> </a:t>
            </a:r>
            <a:r>
              <a:rPr lang="en-US" sz="3400" dirty="0" err="1">
                <a:latin typeface="Arial" pitchFamily="34" charset="0"/>
                <a:cs typeface="Arial" pitchFamily="34" charset="0"/>
              </a:rPr>
              <a:t>bentuk</a:t>
            </a:r>
            <a:r>
              <a:rPr lang="en-US" sz="3400" dirty="0">
                <a:latin typeface="Arial" pitchFamily="34" charset="0"/>
                <a:cs typeface="Arial" pitchFamily="34" charset="0"/>
              </a:rPr>
              <a:t> </a:t>
            </a:r>
            <a:r>
              <a:rPr lang="en-US" sz="3400" dirty="0" err="1">
                <a:latin typeface="Arial" pitchFamily="34" charset="0"/>
                <a:cs typeface="Arial" pitchFamily="34" charset="0"/>
              </a:rPr>
              <a:t>barang</a:t>
            </a:r>
            <a:r>
              <a:rPr lang="en-US" sz="3400" dirty="0">
                <a:latin typeface="Arial" pitchFamily="34" charset="0"/>
                <a:cs typeface="Arial" pitchFamily="34" charset="0"/>
              </a:rPr>
              <a:t> </a:t>
            </a:r>
            <a:r>
              <a:rPr lang="en-US" sz="3400" dirty="0" err="1">
                <a:latin typeface="Arial" pitchFamily="34" charset="0"/>
                <a:cs typeface="Arial" pitchFamily="34" charset="0"/>
              </a:rPr>
              <a:t>dan</a:t>
            </a:r>
            <a:r>
              <a:rPr lang="en-US" sz="3400" dirty="0">
                <a:latin typeface="Arial" pitchFamily="34" charset="0"/>
                <a:cs typeface="Arial" pitchFamily="34" charset="0"/>
              </a:rPr>
              <a:t> </a:t>
            </a:r>
            <a:r>
              <a:rPr lang="en-US" sz="3400" dirty="0" err="1">
                <a:latin typeface="Arial" pitchFamily="34" charset="0"/>
                <a:cs typeface="Arial" pitchFamily="34" charset="0"/>
              </a:rPr>
              <a:t>atau</a:t>
            </a:r>
            <a:r>
              <a:rPr lang="en-US" sz="3400" dirty="0">
                <a:latin typeface="Arial" pitchFamily="34" charset="0"/>
                <a:cs typeface="Arial" pitchFamily="34" charset="0"/>
              </a:rPr>
              <a:t> </a:t>
            </a:r>
            <a:r>
              <a:rPr lang="en-US" sz="3400" dirty="0" err="1">
                <a:latin typeface="Arial" pitchFamily="34" charset="0"/>
                <a:cs typeface="Arial" pitchFamily="34" charset="0"/>
              </a:rPr>
              <a:t>jasa</a:t>
            </a:r>
            <a:r>
              <a:rPr lang="en-US" sz="3400" dirty="0">
                <a:latin typeface="Arial" pitchFamily="34" charset="0"/>
                <a:cs typeface="Arial" pitchFamily="34" charset="0"/>
              </a:rPr>
              <a:t>, </a:t>
            </a:r>
            <a:r>
              <a:rPr lang="en-US" sz="3400" dirty="0" err="1">
                <a:latin typeface="Arial" pitchFamily="34" charset="0"/>
                <a:cs typeface="Arial" pitchFamily="34" charset="0"/>
              </a:rPr>
              <a:t>baik</a:t>
            </a:r>
            <a:r>
              <a:rPr lang="en-US" sz="3400" dirty="0">
                <a:latin typeface="Arial" pitchFamily="34" charset="0"/>
                <a:cs typeface="Arial" pitchFamily="34" charset="0"/>
              </a:rPr>
              <a:t> </a:t>
            </a:r>
            <a:r>
              <a:rPr lang="en-US" sz="3400" dirty="0" err="1">
                <a:latin typeface="Arial" pitchFamily="34" charset="0"/>
                <a:cs typeface="Arial" pitchFamily="34" charset="0"/>
              </a:rPr>
              <a:t>dalam</a:t>
            </a:r>
            <a:r>
              <a:rPr lang="en-US" sz="3400" dirty="0">
                <a:latin typeface="Arial" pitchFamily="34" charset="0"/>
                <a:cs typeface="Arial" pitchFamily="34" charset="0"/>
              </a:rPr>
              <a:t> </a:t>
            </a:r>
            <a:r>
              <a:rPr lang="en-US" sz="3400" dirty="0" err="1">
                <a:latin typeface="Arial" pitchFamily="34" charset="0"/>
                <a:cs typeface="Arial" pitchFamily="34" charset="0"/>
              </a:rPr>
              <a:t>rangka</a:t>
            </a:r>
            <a:r>
              <a:rPr lang="en-US" sz="3400" dirty="0">
                <a:latin typeface="Arial" pitchFamily="34" charset="0"/>
                <a:cs typeface="Arial" pitchFamily="34" charset="0"/>
              </a:rPr>
              <a:t> </a:t>
            </a:r>
            <a:r>
              <a:rPr lang="en-US" sz="3400" dirty="0" err="1">
                <a:latin typeface="Arial" pitchFamily="34" charset="0"/>
                <a:cs typeface="Arial" pitchFamily="34" charset="0"/>
              </a:rPr>
              <a:t>upaya</a:t>
            </a:r>
            <a:r>
              <a:rPr lang="en-US" sz="3400" dirty="0">
                <a:latin typeface="Arial" pitchFamily="34" charset="0"/>
                <a:cs typeface="Arial" pitchFamily="34" charset="0"/>
              </a:rPr>
              <a:t> </a:t>
            </a:r>
            <a:r>
              <a:rPr lang="en-US" sz="3400" dirty="0" err="1">
                <a:latin typeface="Arial" pitchFamily="34" charset="0"/>
                <a:cs typeface="Arial" pitchFamily="34" charset="0"/>
              </a:rPr>
              <a:t>pemenuhan</a:t>
            </a:r>
            <a:r>
              <a:rPr lang="en-US" sz="3400" dirty="0">
                <a:latin typeface="Arial" pitchFamily="34" charset="0"/>
                <a:cs typeface="Arial" pitchFamily="34" charset="0"/>
              </a:rPr>
              <a:t> </a:t>
            </a:r>
            <a:r>
              <a:rPr lang="en-US" sz="3400" dirty="0" err="1">
                <a:latin typeface="Arial" pitchFamily="34" charset="0"/>
                <a:cs typeface="Arial" pitchFamily="34" charset="0"/>
              </a:rPr>
              <a:t>kebutuhan</a:t>
            </a:r>
            <a:r>
              <a:rPr lang="en-US" sz="3400" dirty="0">
                <a:latin typeface="Arial" pitchFamily="34" charset="0"/>
                <a:cs typeface="Arial" pitchFamily="34" charset="0"/>
              </a:rPr>
              <a:t> </a:t>
            </a:r>
            <a:r>
              <a:rPr lang="en-US" sz="3400" dirty="0" err="1">
                <a:latin typeface="Arial" pitchFamily="34" charset="0"/>
                <a:cs typeface="Arial" pitchFamily="34" charset="0"/>
              </a:rPr>
              <a:t>masyarakat</a:t>
            </a:r>
            <a:r>
              <a:rPr lang="en-US" sz="3400" dirty="0">
                <a:latin typeface="Arial" pitchFamily="34" charset="0"/>
                <a:cs typeface="Arial" pitchFamily="34" charset="0"/>
              </a:rPr>
              <a:t> </a:t>
            </a:r>
            <a:r>
              <a:rPr lang="en-US" sz="3400" dirty="0" err="1">
                <a:latin typeface="Arial" pitchFamily="34" charset="0"/>
                <a:cs typeface="Arial" pitchFamily="34" charset="0"/>
              </a:rPr>
              <a:t>maupun</a:t>
            </a:r>
            <a:r>
              <a:rPr lang="en-US" sz="3400" dirty="0">
                <a:latin typeface="Arial" pitchFamily="34" charset="0"/>
                <a:cs typeface="Arial" pitchFamily="34" charset="0"/>
              </a:rPr>
              <a:t> </a:t>
            </a:r>
            <a:r>
              <a:rPr lang="en-US" sz="3400" dirty="0" err="1">
                <a:latin typeface="Arial" pitchFamily="34" charset="0"/>
                <a:cs typeface="Arial" pitchFamily="34" charset="0"/>
              </a:rPr>
              <a:t>dalam</a:t>
            </a:r>
            <a:r>
              <a:rPr lang="en-US" sz="3400" dirty="0">
                <a:latin typeface="Arial" pitchFamily="34" charset="0"/>
                <a:cs typeface="Arial" pitchFamily="34" charset="0"/>
              </a:rPr>
              <a:t> </a:t>
            </a:r>
            <a:r>
              <a:rPr lang="en-US" sz="3400" dirty="0" err="1">
                <a:latin typeface="Arial" pitchFamily="34" charset="0"/>
                <a:cs typeface="Arial" pitchFamily="34" charset="0"/>
              </a:rPr>
              <a:t>rangka</a:t>
            </a:r>
            <a:r>
              <a:rPr lang="en-US" sz="3400" dirty="0">
                <a:latin typeface="Arial" pitchFamily="34" charset="0"/>
                <a:cs typeface="Arial" pitchFamily="34" charset="0"/>
              </a:rPr>
              <a:t> </a:t>
            </a:r>
            <a:r>
              <a:rPr lang="en-US" sz="3400" dirty="0" err="1">
                <a:latin typeface="Arial" pitchFamily="34" charset="0"/>
                <a:cs typeface="Arial" pitchFamily="34" charset="0"/>
              </a:rPr>
              <a:t>pelaksanaan</a:t>
            </a:r>
            <a:r>
              <a:rPr lang="en-US" sz="3400" dirty="0">
                <a:latin typeface="Arial" pitchFamily="34" charset="0"/>
                <a:cs typeface="Arial" pitchFamily="34" charset="0"/>
              </a:rPr>
              <a:t> </a:t>
            </a:r>
            <a:r>
              <a:rPr lang="en-US" sz="3400" dirty="0" err="1">
                <a:latin typeface="Arial" pitchFamily="34" charset="0"/>
                <a:cs typeface="Arial" pitchFamily="34" charset="0"/>
              </a:rPr>
              <a:t>ketentuan</a:t>
            </a:r>
            <a:r>
              <a:rPr lang="en-US" sz="3400" dirty="0">
                <a:latin typeface="Arial" pitchFamily="34" charset="0"/>
                <a:cs typeface="Arial" pitchFamily="34" charset="0"/>
              </a:rPr>
              <a:t> </a:t>
            </a:r>
            <a:r>
              <a:rPr lang="en-US" sz="3400" dirty="0" err="1">
                <a:latin typeface="Arial" pitchFamily="34" charset="0"/>
                <a:cs typeface="Arial" pitchFamily="34" charset="0"/>
              </a:rPr>
              <a:t>peraturan</a:t>
            </a:r>
            <a:r>
              <a:rPr lang="en-US" sz="3400" dirty="0">
                <a:latin typeface="Arial" pitchFamily="34" charset="0"/>
                <a:cs typeface="Arial" pitchFamily="34" charset="0"/>
              </a:rPr>
              <a:t> </a:t>
            </a:r>
            <a:r>
              <a:rPr lang="en-US" sz="3400" dirty="0" err="1" smtClean="0">
                <a:latin typeface="Arial" pitchFamily="34" charset="0"/>
                <a:cs typeface="Arial" pitchFamily="34" charset="0"/>
              </a:rPr>
              <a:t>perundang-undangan</a:t>
            </a:r>
            <a:r>
              <a:rPr lang="en-US" sz="3400" b="1" dirty="0">
                <a:latin typeface="Arial" pitchFamily="34" charset="0"/>
                <a:cs typeface="Arial" pitchFamily="34" charset="0"/>
              </a:rPr>
              <a:t> </a:t>
            </a:r>
            <a:r>
              <a:rPr lang="en-US" sz="3400" b="1" dirty="0" err="1">
                <a:latin typeface="Arial" pitchFamily="34" charset="0"/>
                <a:cs typeface="Arial" pitchFamily="34" charset="0"/>
              </a:rPr>
              <a:t>Keputusan</a:t>
            </a:r>
            <a:r>
              <a:rPr lang="en-US" sz="3400" b="1" dirty="0">
                <a:latin typeface="Arial" pitchFamily="34" charset="0"/>
                <a:cs typeface="Arial" pitchFamily="34" charset="0"/>
              </a:rPr>
              <a:t> MENPAN No 63/2003</a:t>
            </a:r>
            <a:endParaRPr lang="en-US" sz="3400" dirty="0">
              <a:latin typeface="Arial" pitchFamily="34" charset="0"/>
              <a:cs typeface="Arial" pitchFamily="34" charset="0"/>
            </a:endParaRPr>
          </a:p>
          <a:p>
            <a:pPr marL="0" indent="0">
              <a:buNone/>
            </a:pPr>
            <a:r>
              <a:rPr lang="en-US" sz="3400" dirty="0" smtClean="0">
                <a:latin typeface="Arial" pitchFamily="34" charset="0"/>
                <a:cs typeface="Arial" pitchFamily="34" charset="0"/>
              </a:rPr>
              <a:t> </a:t>
            </a:r>
          </a:p>
          <a:p>
            <a:endParaRPr lang="en-US" dirty="0"/>
          </a:p>
        </p:txBody>
      </p:sp>
    </p:spTree>
    <p:extLst>
      <p:ext uri="{BB962C8B-B14F-4D97-AF65-F5344CB8AC3E}">
        <p14:creationId xmlns:p14="http://schemas.microsoft.com/office/powerpoint/2010/main" val="209648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411162"/>
          </a:xfrm>
        </p:spPr>
        <p:txBody>
          <a:bodyPr>
            <a:normAutofit fontScale="90000"/>
          </a:bodyPr>
          <a:lstStyle/>
          <a:p>
            <a:endParaRPr lang="en-US"/>
          </a:p>
        </p:txBody>
      </p:sp>
      <p:sp>
        <p:nvSpPr>
          <p:cNvPr id="3" name="Content Placeholder 2"/>
          <p:cNvSpPr>
            <a:spLocks noGrp="1"/>
          </p:cNvSpPr>
          <p:nvPr>
            <p:ph idx="1"/>
          </p:nvPr>
        </p:nvSpPr>
        <p:spPr>
          <a:xfrm>
            <a:off x="304800" y="762000"/>
            <a:ext cx="8382000" cy="5715000"/>
          </a:xfrm>
        </p:spPr>
        <p:txBody>
          <a:bodyPr>
            <a:noAutofit/>
          </a:bodyPr>
          <a:lstStyle/>
          <a:p>
            <a:pPr>
              <a:buNone/>
            </a:pPr>
            <a:r>
              <a:rPr lang="en-US" sz="2400" b="1" dirty="0" smtClean="0">
                <a:latin typeface="Arial" pitchFamily="34" charset="0"/>
                <a:cs typeface="Arial" pitchFamily="34" charset="0"/>
              </a:rPr>
              <a:t>Pelayanan  </a:t>
            </a:r>
            <a:r>
              <a:rPr lang="en-US" sz="2400" b="1" dirty="0" err="1" smtClean="0">
                <a:latin typeface="Arial" pitchFamily="34" charset="0"/>
                <a:cs typeface="Arial" pitchFamily="34" charset="0"/>
              </a:rPr>
              <a:t>publik</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adalah </a:t>
            </a:r>
            <a:r>
              <a:rPr lang="en-US" sz="2400" dirty="0" err="1" smtClean="0">
                <a:latin typeface="Arial" pitchFamily="34" charset="0"/>
                <a:cs typeface="Arial" pitchFamily="34" charset="0"/>
              </a:rPr>
              <a:t>pemberian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pemenuhan</a:t>
            </a:r>
            <a:endParaRPr lang="en-US" sz="2400" dirty="0" smtClean="0">
              <a:latin typeface="Arial" pitchFamily="34" charset="0"/>
              <a:cs typeface="Arial" pitchFamily="34" charset="0"/>
            </a:endParaRPr>
          </a:p>
          <a:p>
            <a:pPr>
              <a:buNone/>
            </a:pPr>
            <a:r>
              <a:rPr lang="en-US" sz="2400" dirty="0" err="1" smtClean="0">
                <a:latin typeface="Arial" pitchFamily="34" charset="0"/>
                <a:cs typeface="Arial" pitchFamily="34" charset="0"/>
              </a:rPr>
              <a:t>layanan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kepada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merupakan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perwujudan</a:t>
            </a:r>
            <a:r>
              <a:rPr lang="en-US" sz="2400" dirty="0" smtClean="0">
                <a:latin typeface="Arial" pitchFamily="34" charset="0"/>
                <a:cs typeface="Arial" pitchFamily="34" charset="0"/>
              </a:rPr>
              <a:t> </a:t>
            </a:r>
          </a:p>
          <a:p>
            <a:pPr>
              <a:buNone/>
            </a:pPr>
            <a:r>
              <a:rPr lang="en-US" sz="2400" dirty="0" err="1" smtClean="0">
                <a:latin typeface="Arial" pitchFamily="34" charset="0"/>
                <a:cs typeface="Arial" pitchFamily="34" charset="0"/>
              </a:rPr>
              <a:t>kewajiban</a:t>
            </a:r>
            <a:r>
              <a:rPr lang="en-US" sz="2400" dirty="0" smtClean="0">
                <a:latin typeface="Arial" pitchFamily="34" charset="0"/>
                <a:cs typeface="Arial" pitchFamily="34" charset="0"/>
              </a:rPr>
              <a:t> Pemerintah </a:t>
            </a:r>
            <a:r>
              <a:rPr lang="en-US" sz="2400" dirty="0" err="1" smtClean="0">
                <a:latin typeface="Arial" pitchFamily="34" charset="0"/>
                <a:cs typeface="Arial" pitchFamily="34" charset="0"/>
              </a:rPr>
              <a:t>sebagai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abdi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a:t>
            </a:r>
          </a:p>
          <a:p>
            <a:pPr>
              <a:buNone/>
            </a:pPr>
            <a:r>
              <a:rPr lang="en-US" sz="2400" dirty="0" err="1" smtClean="0">
                <a:latin typeface="Arial" pitchFamily="34" charset="0"/>
                <a:cs typeface="Arial" pitchFamily="34" charset="0"/>
              </a:rPr>
              <a:t>Peran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pokok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dasarnya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adalh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memberikan</a:t>
            </a:r>
            <a:r>
              <a:rPr lang="en-US" sz="2400" dirty="0" smtClean="0">
                <a:latin typeface="Arial" pitchFamily="34" charset="0"/>
                <a:cs typeface="Arial" pitchFamily="34" charset="0"/>
              </a:rPr>
              <a:t> </a:t>
            </a:r>
          </a:p>
          <a:p>
            <a:pPr>
              <a:buNone/>
            </a:pPr>
            <a:r>
              <a:rPr lang="en-US" sz="2400" dirty="0" err="1" smtClean="0">
                <a:latin typeface="Arial" pitchFamily="34" charset="0"/>
                <a:cs typeface="Arial" pitchFamily="34" charset="0"/>
              </a:rPr>
              <a:t>pelayanan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publik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antara</a:t>
            </a:r>
            <a:r>
              <a:rPr lang="en-US" sz="2400" dirty="0" smtClean="0">
                <a:latin typeface="Arial" pitchFamily="34" charset="0"/>
                <a:cs typeface="Arial" pitchFamily="34" charset="0"/>
              </a:rPr>
              <a:t> lain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hal</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berkaitan</a:t>
            </a:r>
            <a:r>
              <a:rPr lang="en-US" sz="2400" dirty="0" smtClean="0">
                <a:latin typeface="Arial" pitchFamily="34" charset="0"/>
                <a:cs typeface="Arial" pitchFamily="34" charset="0"/>
              </a:rPr>
              <a:t> dg :</a:t>
            </a:r>
          </a:p>
          <a:p>
            <a:pPr marL="457200" indent="-457200">
              <a:buFont typeface="+mj-lt"/>
              <a:buAutoNum type="arabicPeriod"/>
            </a:pPr>
            <a:r>
              <a:rPr lang="en-US" sz="2400" dirty="0" err="1" smtClean="0">
                <a:latin typeface="Arial" pitchFamily="34" charset="0"/>
                <a:cs typeface="Arial" pitchFamily="34" charset="0"/>
              </a:rPr>
              <a:t>Memelihara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keamanan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negara</a:t>
            </a:r>
            <a:endParaRPr lang="en-US" sz="2400" dirty="0" smtClean="0">
              <a:latin typeface="Arial" pitchFamily="34" charset="0"/>
              <a:cs typeface="Arial" pitchFamily="34" charset="0"/>
            </a:endParaRPr>
          </a:p>
          <a:p>
            <a:pPr marL="457200" indent="-457200">
              <a:buFont typeface="+mj-lt"/>
              <a:buAutoNum type="arabicPeriod"/>
            </a:pPr>
            <a:r>
              <a:rPr lang="en-US" sz="2400" dirty="0" err="1" smtClean="0">
                <a:latin typeface="Arial" pitchFamily="34" charset="0"/>
                <a:cs typeface="Arial" pitchFamily="34" charset="0"/>
              </a:rPr>
              <a:t>Ketertiban</a:t>
            </a:r>
            <a:endParaRPr lang="en-US" sz="2400" dirty="0" smtClean="0">
              <a:latin typeface="Arial" pitchFamily="34" charset="0"/>
              <a:cs typeface="Arial" pitchFamily="34" charset="0"/>
            </a:endParaRPr>
          </a:p>
          <a:p>
            <a:pPr marL="457200" indent="-457200">
              <a:buFont typeface="+mj-lt"/>
              <a:buAutoNum type="arabicPeriod"/>
            </a:pPr>
            <a:r>
              <a:rPr lang="en-US" sz="2400" dirty="0" err="1" smtClean="0">
                <a:latin typeface="Arial" pitchFamily="34" charset="0"/>
                <a:cs typeface="Arial" pitchFamily="34" charset="0"/>
              </a:rPr>
              <a:t>Mewujudkan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keadilan</a:t>
            </a:r>
            <a:endParaRPr lang="en-US" sz="2400" dirty="0" smtClean="0">
              <a:latin typeface="Arial" pitchFamily="34" charset="0"/>
              <a:cs typeface="Arial" pitchFamily="34" charset="0"/>
            </a:endParaRPr>
          </a:p>
          <a:p>
            <a:pPr marL="457200" indent="-457200">
              <a:buFont typeface="+mj-lt"/>
              <a:buAutoNum type="arabicPeriod"/>
            </a:pPr>
            <a:r>
              <a:rPr lang="en-US" sz="2400" dirty="0" err="1" smtClean="0">
                <a:latin typeface="Arial" pitchFamily="34" charset="0"/>
                <a:cs typeface="Arial" pitchFamily="34" charset="0"/>
              </a:rPr>
              <a:t>Memenuhi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kepentingan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umum</a:t>
            </a:r>
            <a:endParaRPr lang="en-US" sz="2400" dirty="0" smtClean="0">
              <a:latin typeface="Arial" pitchFamily="34" charset="0"/>
              <a:cs typeface="Arial" pitchFamily="34" charset="0"/>
            </a:endParaRPr>
          </a:p>
          <a:p>
            <a:pPr marL="457200" indent="-457200">
              <a:buFont typeface="+mj-lt"/>
              <a:buAutoNum type="arabicPeriod"/>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Mewujudkan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kesejahteraan</a:t>
            </a:r>
            <a:r>
              <a:rPr lang="en-US" sz="2400" dirty="0" smtClean="0">
                <a:latin typeface="Arial" pitchFamily="34" charset="0"/>
                <a:cs typeface="Arial" pitchFamily="34" charset="0"/>
              </a:rPr>
              <a:t> sosial </a:t>
            </a:r>
          </a:p>
          <a:p>
            <a:pPr marL="457200" indent="-457200">
              <a:buFont typeface="+mj-lt"/>
              <a:buAutoNum type="arabicPeriod"/>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Perekonomian</a:t>
            </a:r>
            <a:endParaRPr lang="en-US" sz="2400" dirty="0" smtClean="0">
              <a:latin typeface="Arial" pitchFamily="34" charset="0"/>
              <a:cs typeface="Arial" pitchFamily="34" charset="0"/>
            </a:endParaRPr>
          </a:p>
          <a:p>
            <a:pPr marL="457200" indent="-457200">
              <a:buFont typeface="+mj-lt"/>
              <a:buAutoNum type="arabicPeriod"/>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Pemeliharaan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lingkungan</a:t>
            </a:r>
            <a:r>
              <a:rPr lang="en-US" sz="2400" dirty="0" smtClean="0">
                <a:latin typeface="Arial" pitchFamily="34" charset="0"/>
                <a:cs typeface="Arial" pitchFamily="34" charset="0"/>
              </a:rPr>
              <a:t> </a:t>
            </a:r>
          </a:p>
          <a:p>
            <a:pPr marL="0" indent="0">
              <a:buNone/>
            </a:pPr>
            <a:r>
              <a:rPr lang="en-US" sz="2400" dirty="0" smtClean="0">
                <a:latin typeface="Arial" pitchFamily="34" charset="0"/>
                <a:cs typeface="Arial" pitchFamily="34" charset="0"/>
              </a:rPr>
              <a:t>(</a:t>
            </a:r>
            <a:r>
              <a:rPr lang="en-US" sz="2400" b="1" dirty="0" smtClean="0">
                <a:latin typeface="Arial" pitchFamily="34" charset="0"/>
                <a:cs typeface="Arial" pitchFamily="34" charset="0"/>
              </a:rPr>
              <a:t> </a:t>
            </a:r>
            <a:r>
              <a:rPr lang="en-US" sz="2400" b="1" dirty="0" err="1">
                <a:latin typeface="Arial" pitchFamily="34" charset="0"/>
                <a:cs typeface="Arial" pitchFamily="34" charset="0"/>
              </a:rPr>
              <a:t>Lembaga</a:t>
            </a:r>
            <a:r>
              <a:rPr lang="en-US" sz="2400" b="1" dirty="0">
                <a:latin typeface="Arial" pitchFamily="34" charset="0"/>
                <a:cs typeface="Arial" pitchFamily="34" charset="0"/>
              </a:rPr>
              <a:t> Administrasi Negara </a:t>
            </a:r>
            <a:r>
              <a:rPr lang="en-US" sz="2400" b="1" dirty="0" smtClean="0">
                <a:latin typeface="Arial" pitchFamily="34" charset="0"/>
                <a:cs typeface="Arial" pitchFamily="34" charset="0"/>
              </a:rPr>
              <a:t>2004:391)</a:t>
            </a:r>
            <a:endParaRPr lang="en-US" sz="2400" dirty="0" smtClean="0">
              <a:latin typeface="Arial" pitchFamily="34" charset="0"/>
              <a:cs typeface="Arial" pitchFamily="34" charset="0"/>
            </a:endParaRPr>
          </a:p>
          <a:p>
            <a:endParaRPr lang="en-US" sz="2400" dirty="0"/>
          </a:p>
        </p:txBody>
      </p:sp>
    </p:spTree>
    <p:extLst>
      <p:ext uri="{BB962C8B-B14F-4D97-AF65-F5344CB8AC3E}">
        <p14:creationId xmlns:p14="http://schemas.microsoft.com/office/powerpoint/2010/main" val="3132712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859</Words>
  <Application>Microsoft Office PowerPoint</Application>
  <PresentationFormat>On-screen Show (4:3)</PresentationFormat>
  <Paragraphs>84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PELAYANAN SEKTOR PUBLIK   Dra. Herawati, MPA</vt:lpstr>
      <vt:lpstr>Pengertian Pelayanan </vt:lpstr>
      <vt:lpstr>PowerPoint Presentation</vt:lpstr>
      <vt:lpstr> PUBLIK </vt:lpstr>
      <vt:lpstr>Pelayanan Publik</vt:lpstr>
      <vt:lpstr>PowerPoint Presentation</vt:lpstr>
      <vt:lpstr>PowerPoint Presentation</vt:lpstr>
      <vt:lpstr>PowerPoint Presentation</vt:lpstr>
      <vt:lpstr>PowerPoint Presentation</vt:lpstr>
      <vt:lpstr>Azas Pelayanan Publik Sesuai  Kep.MenPan No. 63/2004 </vt:lpstr>
      <vt:lpstr>PowerPoint Presentation</vt:lpstr>
      <vt:lpstr>3 unsur penting dalam pelayanan publik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PELAYANAN SEKTOR PUBLIK   Dra. Herawati, MPA</dc:title>
  <dc:creator>asus</dc:creator>
  <cp:lastModifiedBy>asus</cp:lastModifiedBy>
  <cp:revision>31</cp:revision>
  <dcterms:created xsi:type="dcterms:W3CDTF">2020-09-27T14:12:11Z</dcterms:created>
  <dcterms:modified xsi:type="dcterms:W3CDTF">2020-10-04T16:05:02Z</dcterms:modified>
</cp:coreProperties>
</file>