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76" r:id="rId1"/>
  </p:sldMasterIdLst>
  <p:sldIdLst>
    <p:sldId id="256" r:id="rId2"/>
    <p:sldId id="257" r:id="rId3"/>
    <p:sldId id="273" r:id="rId4"/>
    <p:sldId id="274" r:id="rId5"/>
    <p:sldId id="269" r:id="rId6"/>
    <p:sldId id="270" r:id="rId7"/>
    <p:sldId id="271" r:id="rId8"/>
    <p:sldId id="272" r:id="rId9"/>
    <p:sldId id="258" r:id="rId10"/>
    <p:sldId id="25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7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5A177-0013-524A-BAFC-A894918D3FBC}" type="doc">
      <dgm:prSet loTypeId="urn:microsoft.com/office/officeart/2005/8/layout/hProcess9" loCatId="" qsTypeId="urn:microsoft.com/office/officeart/2005/8/quickstyle/simple4" qsCatId="simple" csTypeId="urn:microsoft.com/office/officeart/2005/8/colors/colorful3" csCatId="colorful" phldr="1"/>
      <dgm:spPr/>
    </dgm:pt>
    <dgm:pt modelId="{25F894EA-E848-8044-9446-42017F631111}">
      <dgm:prSet phldrT="[Text]"/>
      <dgm:spPr/>
      <dgm:t>
        <a:bodyPr/>
        <a:lstStyle/>
        <a:p>
          <a:r>
            <a:rPr lang="en-US" dirty="0" smtClean="0"/>
            <a:t>PERMASALAHAN TERLALU MELEBAR</a:t>
          </a:r>
          <a:endParaRPr lang="en-US" dirty="0"/>
        </a:p>
      </dgm:t>
    </dgm:pt>
    <dgm:pt modelId="{7538A527-4153-7245-A5B8-473FF811F78C}" type="parTrans" cxnId="{30166D8C-E440-0A40-90EB-A088A54B579D}">
      <dgm:prSet/>
      <dgm:spPr/>
      <dgm:t>
        <a:bodyPr/>
        <a:lstStyle/>
        <a:p>
          <a:endParaRPr lang="en-US"/>
        </a:p>
      </dgm:t>
    </dgm:pt>
    <dgm:pt modelId="{978BA73D-5B6B-F143-9083-E4409D1DBEF7}" type="sibTrans" cxnId="{30166D8C-E440-0A40-90EB-A088A54B579D}">
      <dgm:prSet/>
      <dgm:spPr/>
      <dgm:t>
        <a:bodyPr/>
        <a:lstStyle/>
        <a:p>
          <a:endParaRPr lang="en-US"/>
        </a:p>
      </dgm:t>
    </dgm:pt>
    <dgm:pt modelId="{82CD99AE-BACF-6F4E-90AA-7EB0C552F07F}">
      <dgm:prSet phldrT="[Text]"/>
      <dgm:spPr/>
      <dgm:t>
        <a:bodyPr/>
        <a:lstStyle/>
        <a:p>
          <a:r>
            <a:rPr lang="en-US" dirty="0" smtClean="0"/>
            <a:t>BERUSAHA DITERTIBKAN</a:t>
          </a:r>
          <a:endParaRPr lang="en-US" dirty="0"/>
        </a:p>
      </dgm:t>
    </dgm:pt>
    <dgm:pt modelId="{48FE32F8-553E-794A-8F01-33A520751914}" type="parTrans" cxnId="{C5D79FEC-6AA2-3044-925E-0AEFA82A41C6}">
      <dgm:prSet/>
      <dgm:spPr/>
      <dgm:t>
        <a:bodyPr/>
        <a:lstStyle/>
        <a:p>
          <a:endParaRPr lang="en-US"/>
        </a:p>
      </dgm:t>
    </dgm:pt>
    <dgm:pt modelId="{9E72D828-061F-FB45-A7F0-4C7AB1080527}" type="sibTrans" cxnId="{C5D79FEC-6AA2-3044-925E-0AEFA82A41C6}">
      <dgm:prSet/>
      <dgm:spPr/>
      <dgm:t>
        <a:bodyPr/>
        <a:lstStyle/>
        <a:p>
          <a:endParaRPr lang="en-US"/>
        </a:p>
      </dgm:t>
    </dgm:pt>
    <dgm:pt modelId="{47E137DD-A6BB-8F48-AFE2-AEC02D3392D9}">
      <dgm:prSet phldrT="[Text]"/>
      <dgm:spPr/>
      <dgm:t>
        <a:bodyPr/>
        <a:lstStyle/>
        <a:p>
          <a:r>
            <a:rPr lang="en-US" dirty="0" smtClean="0"/>
            <a:t>KONSEP 5 G</a:t>
          </a:r>
          <a:endParaRPr lang="en-US" dirty="0"/>
        </a:p>
      </dgm:t>
    </dgm:pt>
    <dgm:pt modelId="{CCE3B19C-B25C-1F42-B00E-05F71E79438A}" type="parTrans" cxnId="{5108DFA4-5950-924E-AE71-8C2A6FBE63ED}">
      <dgm:prSet/>
      <dgm:spPr/>
      <dgm:t>
        <a:bodyPr/>
        <a:lstStyle/>
        <a:p>
          <a:endParaRPr lang="en-US"/>
        </a:p>
      </dgm:t>
    </dgm:pt>
    <dgm:pt modelId="{497EA530-4291-D047-8E5A-947DE8F8844C}" type="sibTrans" cxnId="{5108DFA4-5950-924E-AE71-8C2A6FBE63ED}">
      <dgm:prSet/>
      <dgm:spPr/>
      <dgm:t>
        <a:bodyPr/>
        <a:lstStyle/>
        <a:p>
          <a:endParaRPr lang="en-US"/>
        </a:p>
      </dgm:t>
    </dgm:pt>
    <dgm:pt modelId="{2C98F4B7-5F42-304B-8F8B-779BD326CC94}" type="pres">
      <dgm:prSet presAssocID="{C7E5A177-0013-524A-BAFC-A894918D3FBC}" presName="CompostProcess" presStyleCnt="0">
        <dgm:presLayoutVars>
          <dgm:dir/>
          <dgm:resizeHandles val="exact"/>
        </dgm:presLayoutVars>
      </dgm:prSet>
      <dgm:spPr/>
    </dgm:pt>
    <dgm:pt modelId="{0FE256D9-A710-9847-A25A-3B798DCDBAC8}" type="pres">
      <dgm:prSet presAssocID="{C7E5A177-0013-524A-BAFC-A894918D3FBC}" presName="arrow" presStyleLbl="bgShp" presStyleIdx="0" presStyleCnt="1"/>
      <dgm:spPr/>
    </dgm:pt>
    <dgm:pt modelId="{E1787F30-F439-6B4D-B04A-8E5307409CE8}" type="pres">
      <dgm:prSet presAssocID="{C7E5A177-0013-524A-BAFC-A894918D3FBC}" presName="linearProcess" presStyleCnt="0"/>
      <dgm:spPr/>
    </dgm:pt>
    <dgm:pt modelId="{131D6D13-55A1-FB4F-80EB-F4F16145D770}" type="pres">
      <dgm:prSet presAssocID="{25F894EA-E848-8044-9446-42017F63111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04D7E-EB22-D945-9F05-255B546BAC51}" type="pres">
      <dgm:prSet presAssocID="{978BA73D-5B6B-F143-9083-E4409D1DBEF7}" presName="sibTrans" presStyleCnt="0"/>
      <dgm:spPr/>
    </dgm:pt>
    <dgm:pt modelId="{73F1C7FD-1F0B-0446-8A89-2F47EF884FBF}" type="pres">
      <dgm:prSet presAssocID="{82CD99AE-BACF-6F4E-90AA-7EB0C552F07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8A8EE-8D64-624F-B124-D81DFBD4BF0E}" type="pres">
      <dgm:prSet presAssocID="{9E72D828-061F-FB45-A7F0-4C7AB1080527}" presName="sibTrans" presStyleCnt="0"/>
      <dgm:spPr/>
    </dgm:pt>
    <dgm:pt modelId="{5E538E39-C613-1149-A724-1786955B730B}" type="pres">
      <dgm:prSet presAssocID="{47E137DD-A6BB-8F48-AFE2-AEC02D3392D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66D8C-E440-0A40-90EB-A088A54B579D}" srcId="{C7E5A177-0013-524A-BAFC-A894918D3FBC}" destId="{25F894EA-E848-8044-9446-42017F631111}" srcOrd="0" destOrd="0" parTransId="{7538A527-4153-7245-A5B8-473FF811F78C}" sibTransId="{978BA73D-5B6B-F143-9083-E4409D1DBEF7}"/>
    <dgm:cxn modelId="{11D27909-4D12-B14D-84FA-B350579F2C12}" type="presOf" srcId="{25F894EA-E848-8044-9446-42017F631111}" destId="{131D6D13-55A1-FB4F-80EB-F4F16145D770}" srcOrd="0" destOrd="0" presId="urn:microsoft.com/office/officeart/2005/8/layout/hProcess9"/>
    <dgm:cxn modelId="{99212DE9-FC97-E64E-A43F-BD2F64383E10}" type="presOf" srcId="{47E137DD-A6BB-8F48-AFE2-AEC02D3392D9}" destId="{5E538E39-C613-1149-A724-1786955B730B}" srcOrd="0" destOrd="0" presId="urn:microsoft.com/office/officeart/2005/8/layout/hProcess9"/>
    <dgm:cxn modelId="{DE9BE19E-44BD-534F-81E9-DF9131565F1E}" type="presOf" srcId="{82CD99AE-BACF-6F4E-90AA-7EB0C552F07F}" destId="{73F1C7FD-1F0B-0446-8A89-2F47EF884FBF}" srcOrd="0" destOrd="0" presId="urn:microsoft.com/office/officeart/2005/8/layout/hProcess9"/>
    <dgm:cxn modelId="{8CFC482A-555B-9448-83DF-27C8457F8C03}" type="presOf" srcId="{C7E5A177-0013-524A-BAFC-A894918D3FBC}" destId="{2C98F4B7-5F42-304B-8F8B-779BD326CC94}" srcOrd="0" destOrd="0" presId="urn:microsoft.com/office/officeart/2005/8/layout/hProcess9"/>
    <dgm:cxn modelId="{C5D79FEC-6AA2-3044-925E-0AEFA82A41C6}" srcId="{C7E5A177-0013-524A-BAFC-A894918D3FBC}" destId="{82CD99AE-BACF-6F4E-90AA-7EB0C552F07F}" srcOrd="1" destOrd="0" parTransId="{48FE32F8-553E-794A-8F01-33A520751914}" sibTransId="{9E72D828-061F-FB45-A7F0-4C7AB1080527}"/>
    <dgm:cxn modelId="{5108DFA4-5950-924E-AE71-8C2A6FBE63ED}" srcId="{C7E5A177-0013-524A-BAFC-A894918D3FBC}" destId="{47E137DD-A6BB-8F48-AFE2-AEC02D3392D9}" srcOrd="2" destOrd="0" parTransId="{CCE3B19C-B25C-1F42-B00E-05F71E79438A}" sibTransId="{497EA530-4291-D047-8E5A-947DE8F8844C}"/>
    <dgm:cxn modelId="{6DA35187-3EAD-F144-8243-95890ABFFBDA}" type="presParOf" srcId="{2C98F4B7-5F42-304B-8F8B-779BD326CC94}" destId="{0FE256D9-A710-9847-A25A-3B798DCDBAC8}" srcOrd="0" destOrd="0" presId="urn:microsoft.com/office/officeart/2005/8/layout/hProcess9"/>
    <dgm:cxn modelId="{E610FFF3-BA0E-6D4A-9758-4B87EBCF8CC6}" type="presParOf" srcId="{2C98F4B7-5F42-304B-8F8B-779BD326CC94}" destId="{E1787F30-F439-6B4D-B04A-8E5307409CE8}" srcOrd="1" destOrd="0" presId="urn:microsoft.com/office/officeart/2005/8/layout/hProcess9"/>
    <dgm:cxn modelId="{3686B93C-6551-5C4D-9547-91933E0B46BF}" type="presParOf" srcId="{E1787F30-F439-6B4D-B04A-8E5307409CE8}" destId="{131D6D13-55A1-FB4F-80EB-F4F16145D770}" srcOrd="0" destOrd="0" presId="urn:microsoft.com/office/officeart/2005/8/layout/hProcess9"/>
    <dgm:cxn modelId="{29018A8D-3E25-4B49-BB9B-7E5001A4409F}" type="presParOf" srcId="{E1787F30-F439-6B4D-B04A-8E5307409CE8}" destId="{FC104D7E-EB22-D945-9F05-255B546BAC51}" srcOrd="1" destOrd="0" presId="urn:microsoft.com/office/officeart/2005/8/layout/hProcess9"/>
    <dgm:cxn modelId="{827E6BF6-2716-684F-AB20-95EF08FAB177}" type="presParOf" srcId="{E1787F30-F439-6B4D-B04A-8E5307409CE8}" destId="{73F1C7FD-1F0B-0446-8A89-2F47EF884FBF}" srcOrd="2" destOrd="0" presId="urn:microsoft.com/office/officeart/2005/8/layout/hProcess9"/>
    <dgm:cxn modelId="{FC31D9EE-4E96-604B-A6CC-A5F6EE1760E8}" type="presParOf" srcId="{E1787F30-F439-6B4D-B04A-8E5307409CE8}" destId="{5D18A8EE-8D64-624F-B124-D81DFBD4BF0E}" srcOrd="3" destOrd="0" presId="urn:microsoft.com/office/officeart/2005/8/layout/hProcess9"/>
    <dgm:cxn modelId="{768D603C-C7C9-A348-A795-6600A6E5B202}" type="presParOf" srcId="{E1787F30-F439-6B4D-B04A-8E5307409CE8}" destId="{5E538E39-C613-1149-A724-1786955B730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4A3390-54DA-C147-A5AF-450187E289B9}" type="doc">
      <dgm:prSet loTypeId="urn:microsoft.com/office/officeart/2005/8/layout/cycle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28720F-2728-1141-994F-A59F0CBF63FC}">
      <dgm:prSet phldrT="[Text]" custT="1"/>
      <dgm:spPr/>
      <dgm:t>
        <a:bodyPr/>
        <a:lstStyle/>
        <a:p>
          <a:r>
            <a:rPr lang="en-US" sz="2400" dirty="0" smtClean="0"/>
            <a:t>GOVERNMENT (G1 )</a:t>
          </a:r>
          <a:endParaRPr lang="en-US" sz="2400" dirty="0"/>
        </a:p>
      </dgm:t>
    </dgm:pt>
    <dgm:pt modelId="{DEE77EEB-D2AF-174E-BE81-BF4DE8602BED}" type="parTrans" cxnId="{8A5D8B2A-CB6F-0C43-AA6D-31D6D8C0B43B}">
      <dgm:prSet/>
      <dgm:spPr/>
      <dgm:t>
        <a:bodyPr/>
        <a:lstStyle/>
        <a:p>
          <a:endParaRPr lang="en-US"/>
        </a:p>
      </dgm:t>
    </dgm:pt>
    <dgm:pt modelId="{E76FABF2-279D-8A45-8DF4-0FD4A619EA47}" type="sibTrans" cxnId="{8A5D8B2A-CB6F-0C43-AA6D-31D6D8C0B43B}">
      <dgm:prSet/>
      <dgm:spPr/>
      <dgm:t>
        <a:bodyPr/>
        <a:lstStyle/>
        <a:p>
          <a:endParaRPr lang="en-US"/>
        </a:p>
      </dgm:t>
    </dgm:pt>
    <dgm:pt modelId="{C484B0E3-B761-1C45-8DAE-8924A5F25D7A}">
      <dgm:prSet phldrT="[Text]" custT="1"/>
      <dgm:spPr/>
      <dgm:t>
        <a:bodyPr/>
        <a:lstStyle/>
        <a:p>
          <a:r>
            <a:rPr lang="en-US" sz="2400" dirty="0" smtClean="0"/>
            <a:t>GOVERNING</a:t>
          </a:r>
        </a:p>
        <a:p>
          <a:r>
            <a:rPr lang="en-US" sz="2400" dirty="0" smtClean="0"/>
            <a:t>(G2)</a:t>
          </a:r>
          <a:endParaRPr lang="en-US" sz="2400" dirty="0"/>
        </a:p>
      </dgm:t>
    </dgm:pt>
    <dgm:pt modelId="{A807CA2E-FC6E-1A40-84B7-79BA7AF6C88B}" type="parTrans" cxnId="{50A3A896-2A1B-DD4A-B3D0-BEE7DF945A2E}">
      <dgm:prSet/>
      <dgm:spPr/>
      <dgm:t>
        <a:bodyPr/>
        <a:lstStyle/>
        <a:p>
          <a:endParaRPr lang="en-US"/>
        </a:p>
      </dgm:t>
    </dgm:pt>
    <dgm:pt modelId="{B803B1E9-3020-F048-B5AF-B19521A2A2E8}" type="sibTrans" cxnId="{50A3A896-2A1B-DD4A-B3D0-BEE7DF945A2E}">
      <dgm:prSet/>
      <dgm:spPr/>
      <dgm:t>
        <a:bodyPr/>
        <a:lstStyle/>
        <a:p>
          <a:endParaRPr lang="en-US"/>
        </a:p>
      </dgm:t>
    </dgm:pt>
    <dgm:pt modelId="{B35A2E38-D58B-A442-ACD9-6399CF31F484}">
      <dgm:prSet phldrT="[Text]" custT="1"/>
      <dgm:spPr/>
      <dgm:t>
        <a:bodyPr/>
        <a:lstStyle/>
        <a:p>
          <a:r>
            <a:rPr lang="en-US" sz="2400" dirty="0" smtClean="0"/>
            <a:t>GOVERNABILITY</a:t>
          </a:r>
        </a:p>
        <a:p>
          <a:r>
            <a:rPr lang="en-US" sz="2400" dirty="0" smtClean="0"/>
            <a:t>(G3)</a:t>
          </a:r>
          <a:endParaRPr lang="en-US" sz="2400" dirty="0"/>
        </a:p>
      </dgm:t>
    </dgm:pt>
    <dgm:pt modelId="{BA75DA69-0158-9545-AE85-7621AFF7556F}" type="parTrans" cxnId="{7E351DA1-164C-4A41-9AB8-E78C8BC37695}">
      <dgm:prSet/>
      <dgm:spPr/>
      <dgm:t>
        <a:bodyPr/>
        <a:lstStyle/>
        <a:p>
          <a:endParaRPr lang="en-US"/>
        </a:p>
      </dgm:t>
    </dgm:pt>
    <dgm:pt modelId="{05C2A134-C718-034C-A84D-771965568AEB}" type="sibTrans" cxnId="{7E351DA1-164C-4A41-9AB8-E78C8BC37695}">
      <dgm:prSet/>
      <dgm:spPr/>
      <dgm:t>
        <a:bodyPr/>
        <a:lstStyle/>
        <a:p>
          <a:endParaRPr lang="en-US"/>
        </a:p>
      </dgm:t>
    </dgm:pt>
    <dgm:pt modelId="{BF926EE0-C4F4-6445-A85B-9BB65B417C9F}">
      <dgm:prSet phldrT="[Text]" custT="1"/>
      <dgm:spPr/>
      <dgm:t>
        <a:bodyPr/>
        <a:lstStyle/>
        <a:p>
          <a:r>
            <a:rPr lang="en-US" sz="2400" dirty="0" smtClean="0"/>
            <a:t>GOVERNANCE</a:t>
          </a:r>
        </a:p>
        <a:p>
          <a:r>
            <a:rPr lang="en-US" sz="2400" dirty="0" smtClean="0"/>
            <a:t>(G4)</a:t>
          </a:r>
          <a:endParaRPr lang="en-US" sz="2400" dirty="0"/>
        </a:p>
      </dgm:t>
    </dgm:pt>
    <dgm:pt modelId="{3238FBD2-0761-524D-A1C8-128500717867}" type="parTrans" cxnId="{A49E47B7-682F-B546-98CF-1D6B9C4C9C3B}">
      <dgm:prSet/>
      <dgm:spPr/>
      <dgm:t>
        <a:bodyPr/>
        <a:lstStyle/>
        <a:p>
          <a:endParaRPr lang="en-US"/>
        </a:p>
      </dgm:t>
    </dgm:pt>
    <dgm:pt modelId="{6F78D1EB-7E5D-5740-91C3-A42DC004586B}" type="sibTrans" cxnId="{A49E47B7-682F-B546-98CF-1D6B9C4C9C3B}">
      <dgm:prSet/>
      <dgm:spPr/>
      <dgm:t>
        <a:bodyPr/>
        <a:lstStyle/>
        <a:p>
          <a:endParaRPr lang="en-US"/>
        </a:p>
      </dgm:t>
    </dgm:pt>
    <dgm:pt modelId="{836781F8-A4B9-8145-893A-349C460FE10B}">
      <dgm:prSet phldrT="[Text]" custT="1"/>
      <dgm:spPr/>
      <dgm:t>
        <a:bodyPr/>
        <a:lstStyle/>
        <a:p>
          <a:r>
            <a:rPr lang="en-US" sz="2400" dirty="0" smtClean="0"/>
            <a:t>GOVERNMENTALITY</a:t>
          </a:r>
        </a:p>
        <a:p>
          <a:r>
            <a:rPr lang="en-US" sz="2400" dirty="0" smtClean="0"/>
            <a:t>(G5)</a:t>
          </a:r>
          <a:endParaRPr lang="en-US" sz="2400" dirty="0"/>
        </a:p>
      </dgm:t>
    </dgm:pt>
    <dgm:pt modelId="{129C98D7-21B3-DE44-BAA2-61470996EA60}" type="parTrans" cxnId="{4F873593-6EBD-884B-9A64-D09F883CE402}">
      <dgm:prSet/>
      <dgm:spPr/>
      <dgm:t>
        <a:bodyPr/>
        <a:lstStyle/>
        <a:p>
          <a:endParaRPr lang="en-US"/>
        </a:p>
      </dgm:t>
    </dgm:pt>
    <dgm:pt modelId="{A2D42B98-32FA-E848-8DD8-300052B9D05D}" type="sibTrans" cxnId="{4F873593-6EBD-884B-9A64-D09F883CE402}">
      <dgm:prSet/>
      <dgm:spPr/>
      <dgm:t>
        <a:bodyPr/>
        <a:lstStyle/>
        <a:p>
          <a:endParaRPr lang="en-US"/>
        </a:p>
      </dgm:t>
    </dgm:pt>
    <dgm:pt modelId="{B8317897-02AC-704A-BC7D-28C54AC5DBC7}" type="pres">
      <dgm:prSet presAssocID="{8A4A3390-54DA-C147-A5AF-450187E289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07183C-E09E-FF4E-ACA0-490C8152D5AE}" type="pres">
      <dgm:prSet presAssocID="{7F28720F-2728-1141-994F-A59F0CBF63FC}" presName="node" presStyleLbl="node1" presStyleIdx="0" presStyleCnt="5" custScaleX="129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4207E-041F-EF44-B061-41656BBE1CB9}" type="pres">
      <dgm:prSet presAssocID="{7F28720F-2728-1141-994F-A59F0CBF63FC}" presName="spNode" presStyleCnt="0"/>
      <dgm:spPr/>
    </dgm:pt>
    <dgm:pt modelId="{C80F2D2C-7D84-094C-BB36-1ED7C0EAE3C4}" type="pres">
      <dgm:prSet presAssocID="{E76FABF2-279D-8A45-8DF4-0FD4A619EA4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2DF79222-89F7-5F44-BFAC-CEC3CCE00F41}" type="pres">
      <dgm:prSet presAssocID="{C484B0E3-B761-1C45-8DAE-8924A5F25D7A}" presName="node" presStyleLbl="node1" presStyleIdx="1" presStyleCnt="5" custScaleX="144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5B4D7-CE33-C146-A9CF-F833BD362BFD}" type="pres">
      <dgm:prSet presAssocID="{C484B0E3-B761-1C45-8DAE-8924A5F25D7A}" presName="spNode" presStyleCnt="0"/>
      <dgm:spPr/>
    </dgm:pt>
    <dgm:pt modelId="{10BA2019-54D5-AF4F-A905-F311BF69E4FD}" type="pres">
      <dgm:prSet presAssocID="{B803B1E9-3020-F048-B5AF-B19521A2A2E8}" presName="sibTrans" presStyleLbl="sibTrans1D1" presStyleIdx="1" presStyleCnt="5"/>
      <dgm:spPr/>
      <dgm:t>
        <a:bodyPr/>
        <a:lstStyle/>
        <a:p>
          <a:endParaRPr lang="en-US"/>
        </a:p>
      </dgm:t>
    </dgm:pt>
    <dgm:pt modelId="{87CCFF0F-C75A-7148-8A9D-6C2C9F0CDF87}" type="pres">
      <dgm:prSet presAssocID="{B35A2E38-D58B-A442-ACD9-6399CF31F484}" presName="node" presStyleLbl="node1" presStyleIdx="2" presStyleCnt="5" custScaleX="144398" custRadScaleRad="110799" custRadScaleInc="-18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2B332-F096-2F4B-91F3-68F68CCDE5BA}" type="pres">
      <dgm:prSet presAssocID="{B35A2E38-D58B-A442-ACD9-6399CF31F484}" presName="spNode" presStyleCnt="0"/>
      <dgm:spPr/>
    </dgm:pt>
    <dgm:pt modelId="{7567D818-77E3-1145-9B5D-6837D6D6AB6A}" type="pres">
      <dgm:prSet presAssocID="{05C2A134-C718-034C-A84D-771965568AE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EB98948-E902-A645-B5FB-5FE0C1F44EF5}" type="pres">
      <dgm:prSet presAssocID="{BF926EE0-C4F4-6445-A85B-9BB65B417C9F}" presName="node" presStyleLbl="node1" presStyleIdx="3" presStyleCnt="5" custScaleX="144398" custRadScaleRad="111740" custRadScaleInc="42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AD314-82C4-F54F-A96E-4221275E46A3}" type="pres">
      <dgm:prSet presAssocID="{BF926EE0-C4F4-6445-A85B-9BB65B417C9F}" presName="spNode" presStyleCnt="0"/>
      <dgm:spPr/>
    </dgm:pt>
    <dgm:pt modelId="{49F11885-3953-C240-993A-710162869AC1}" type="pres">
      <dgm:prSet presAssocID="{6F78D1EB-7E5D-5740-91C3-A42DC004586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F0F26F58-E86C-A44C-B1F5-9687B9F97E76}" type="pres">
      <dgm:prSet presAssocID="{836781F8-A4B9-8145-893A-349C460FE10B}" presName="node" presStyleLbl="node1" presStyleIdx="4" presStyleCnt="5" custScaleX="157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8F7F6-2BD3-2D4B-94DC-8A65E3AF5125}" type="pres">
      <dgm:prSet presAssocID="{836781F8-A4B9-8145-893A-349C460FE10B}" presName="spNode" presStyleCnt="0"/>
      <dgm:spPr/>
    </dgm:pt>
    <dgm:pt modelId="{C4EF6E4F-16EF-694D-A2BE-DE7D7D4F1472}" type="pres">
      <dgm:prSet presAssocID="{A2D42B98-32FA-E848-8DD8-300052B9D05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48C9CA5-E523-BC4F-A563-3458D99FE6BF}" type="presOf" srcId="{E76FABF2-279D-8A45-8DF4-0FD4A619EA47}" destId="{C80F2D2C-7D84-094C-BB36-1ED7C0EAE3C4}" srcOrd="0" destOrd="0" presId="urn:microsoft.com/office/officeart/2005/8/layout/cycle5"/>
    <dgm:cxn modelId="{820D3B24-9E40-054F-A407-C104906955D3}" type="presOf" srcId="{7F28720F-2728-1141-994F-A59F0CBF63FC}" destId="{5C07183C-E09E-FF4E-ACA0-490C8152D5AE}" srcOrd="0" destOrd="0" presId="urn:microsoft.com/office/officeart/2005/8/layout/cycle5"/>
    <dgm:cxn modelId="{A49E47B7-682F-B546-98CF-1D6B9C4C9C3B}" srcId="{8A4A3390-54DA-C147-A5AF-450187E289B9}" destId="{BF926EE0-C4F4-6445-A85B-9BB65B417C9F}" srcOrd="3" destOrd="0" parTransId="{3238FBD2-0761-524D-A1C8-128500717867}" sibTransId="{6F78D1EB-7E5D-5740-91C3-A42DC004586B}"/>
    <dgm:cxn modelId="{400B6D04-BCE5-8745-B284-835A94C60E95}" type="presOf" srcId="{05C2A134-C718-034C-A84D-771965568AEB}" destId="{7567D818-77E3-1145-9B5D-6837D6D6AB6A}" srcOrd="0" destOrd="0" presId="urn:microsoft.com/office/officeart/2005/8/layout/cycle5"/>
    <dgm:cxn modelId="{E32B5AC4-820C-5A44-AD58-8E3CEAB3B623}" type="presOf" srcId="{B803B1E9-3020-F048-B5AF-B19521A2A2E8}" destId="{10BA2019-54D5-AF4F-A905-F311BF69E4FD}" srcOrd="0" destOrd="0" presId="urn:microsoft.com/office/officeart/2005/8/layout/cycle5"/>
    <dgm:cxn modelId="{BEA9CC90-645D-4944-A6FC-8716B6271612}" type="presOf" srcId="{B35A2E38-D58B-A442-ACD9-6399CF31F484}" destId="{87CCFF0F-C75A-7148-8A9D-6C2C9F0CDF87}" srcOrd="0" destOrd="0" presId="urn:microsoft.com/office/officeart/2005/8/layout/cycle5"/>
    <dgm:cxn modelId="{03E3FB94-FF22-2741-A595-B56DE0752D85}" type="presOf" srcId="{C484B0E3-B761-1C45-8DAE-8924A5F25D7A}" destId="{2DF79222-89F7-5F44-BFAC-CEC3CCE00F41}" srcOrd="0" destOrd="0" presId="urn:microsoft.com/office/officeart/2005/8/layout/cycle5"/>
    <dgm:cxn modelId="{D602C203-9717-EA49-B868-2F27DC0991D3}" type="presOf" srcId="{8A4A3390-54DA-C147-A5AF-450187E289B9}" destId="{B8317897-02AC-704A-BC7D-28C54AC5DBC7}" srcOrd="0" destOrd="0" presId="urn:microsoft.com/office/officeart/2005/8/layout/cycle5"/>
    <dgm:cxn modelId="{8A5D8B2A-CB6F-0C43-AA6D-31D6D8C0B43B}" srcId="{8A4A3390-54DA-C147-A5AF-450187E289B9}" destId="{7F28720F-2728-1141-994F-A59F0CBF63FC}" srcOrd="0" destOrd="0" parTransId="{DEE77EEB-D2AF-174E-BE81-BF4DE8602BED}" sibTransId="{E76FABF2-279D-8A45-8DF4-0FD4A619EA47}"/>
    <dgm:cxn modelId="{763E3207-57D8-9F44-AB4C-BB6DA5C4ED89}" type="presOf" srcId="{BF926EE0-C4F4-6445-A85B-9BB65B417C9F}" destId="{6EB98948-E902-A645-B5FB-5FE0C1F44EF5}" srcOrd="0" destOrd="0" presId="urn:microsoft.com/office/officeart/2005/8/layout/cycle5"/>
    <dgm:cxn modelId="{EE3133CF-F6B7-1A47-93A0-CC920A42ED7D}" type="presOf" srcId="{836781F8-A4B9-8145-893A-349C460FE10B}" destId="{F0F26F58-E86C-A44C-B1F5-9687B9F97E76}" srcOrd="0" destOrd="0" presId="urn:microsoft.com/office/officeart/2005/8/layout/cycle5"/>
    <dgm:cxn modelId="{18CFD148-66BE-B14C-A491-DEE9ACD9EC23}" type="presOf" srcId="{6F78D1EB-7E5D-5740-91C3-A42DC004586B}" destId="{49F11885-3953-C240-993A-710162869AC1}" srcOrd="0" destOrd="0" presId="urn:microsoft.com/office/officeart/2005/8/layout/cycle5"/>
    <dgm:cxn modelId="{4F873593-6EBD-884B-9A64-D09F883CE402}" srcId="{8A4A3390-54DA-C147-A5AF-450187E289B9}" destId="{836781F8-A4B9-8145-893A-349C460FE10B}" srcOrd="4" destOrd="0" parTransId="{129C98D7-21B3-DE44-BAA2-61470996EA60}" sibTransId="{A2D42B98-32FA-E848-8DD8-300052B9D05D}"/>
    <dgm:cxn modelId="{7E351DA1-164C-4A41-9AB8-E78C8BC37695}" srcId="{8A4A3390-54DA-C147-A5AF-450187E289B9}" destId="{B35A2E38-D58B-A442-ACD9-6399CF31F484}" srcOrd="2" destOrd="0" parTransId="{BA75DA69-0158-9545-AE85-7621AFF7556F}" sibTransId="{05C2A134-C718-034C-A84D-771965568AEB}"/>
    <dgm:cxn modelId="{B295224B-DC3F-F74F-B6C8-E3BBF2521C62}" type="presOf" srcId="{A2D42B98-32FA-E848-8DD8-300052B9D05D}" destId="{C4EF6E4F-16EF-694D-A2BE-DE7D7D4F1472}" srcOrd="0" destOrd="0" presId="urn:microsoft.com/office/officeart/2005/8/layout/cycle5"/>
    <dgm:cxn modelId="{50A3A896-2A1B-DD4A-B3D0-BEE7DF945A2E}" srcId="{8A4A3390-54DA-C147-A5AF-450187E289B9}" destId="{C484B0E3-B761-1C45-8DAE-8924A5F25D7A}" srcOrd="1" destOrd="0" parTransId="{A807CA2E-FC6E-1A40-84B7-79BA7AF6C88B}" sibTransId="{B803B1E9-3020-F048-B5AF-B19521A2A2E8}"/>
    <dgm:cxn modelId="{5A75DF79-4523-3643-AE18-84689A579E77}" type="presParOf" srcId="{B8317897-02AC-704A-BC7D-28C54AC5DBC7}" destId="{5C07183C-E09E-FF4E-ACA0-490C8152D5AE}" srcOrd="0" destOrd="0" presId="urn:microsoft.com/office/officeart/2005/8/layout/cycle5"/>
    <dgm:cxn modelId="{D56A296A-EBDD-D940-A588-2895FB1FADEA}" type="presParOf" srcId="{B8317897-02AC-704A-BC7D-28C54AC5DBC7}" destId="{4E74207E-041F-EF44-B061-41656BBE1CB9}" srcOrd="1" destOrd="0" presId="urn:microsoft.com/office/officeart/2005/8/layout/cycle5"/>
    <dgm:cxn modelId="{469ED80B-3EF1-8441-A915-5FAEBC19D413}" type="presParOf" srcId="{B8317897-02AC-704A-BC7D-28C54AC5DBC7}" destId="{C80F2D2C-7D84-094C-BB36-1ED7C0EAE3C4}" srcOrd="2" destOrd="0" presId="urn:microsoft.com/office/officeart/2005/8/layout/cycle5"/>
    <dgm:cxn modelId="{8142545C-7C36-B546-B199-BDE9B4BF0522}" type="presParOf" srcId="{B8317897-02AC-704A-BC7D-28C54AC5DBC7}" destId="{2DF79222-89F7-5F44-BFAC-CEC3CCE00F41}" srcOrd="3" destOrd="0" presId="urn:microsoft.com/office/officeart/2005/8/layout/cycle5"/>
    <dgm:cxn modelId="{A493F4BF-130A-C04E-B64D-B5BE425B3B23}" type="presParOf" srcId="{B8317897-02AC-704A-BC7D-28C54AC5DBC7}" destId="{6375B4D7-CE33-C146-A9CF-F833BD362BFD}" srcOrd="4" destOrd="0" presId="urn:microsoft.com/office/officeart/2005/8/layout/cycle5"/>
    <dgm:cxn modelId="{55859B9C-5E43-1D43-8E27-1A15EA56E5A5}" type="presParOf" srcId="{B8317897-02AC-704A-BC7D-28C54AC5DBC7}" destId="{10BA2019-54D5-AF4F-A905-F311BF69E4FD}" srcOrd="5" destOrd="0" presId="urn:microsoft.com/office/officeart/2005/8/layout/cycle5"/>
    <dgm:cxn modelId="{AABFAD2C-6426-8F4F-B1E8-19CD9CB845DB}" type="presParOf" srcId="{B8317897-02AC-704A-BC7D-28C54AC5DBC7}" destId="{87CCFF0F-C75A-7148-8A9D-6C2C9F0CDF87}" srcOrd="6" destOrd="0" presId="urn:microsoft.com/office/officeart/2005/8/layout/cycle5"/>
    <dgm:cxn modelId="{6A8B9DE0-7BB8-0345-86C6-9B3781871F38}" type="presParOf" srcId="{B8317897-02AC-704A-BC7D-28C54AC5DBC7}" destId="{8FF2B332-F096-2F4B-91F3-68F68CCDE5BA}" srcOrd="7" destOrd="0" presId="urn:microsoft.com/office/officeart/2005/8/layout/cycle5"/>
    <dgm:cxn modelId="{5AE8EEDD-F14D-FD44-BC06-85D0B4A6F46F}" type="presParOf" srcId="{B8317897-02AC-704A-BC7D-28C54AC5DBC7}" destId="{7567D818-77E3-1145-9B5D-6837D6D6AB6A}" srcOrd="8" destOrd="0" presId="urn:microsoft.com/office/officeart/2005/8/layout/cycle5"/>
    <dgm:cxn modelId="{8F613240-D76B-7249-A319-DF7A6E834EEB}" type="presParOf" srcId="{B8317897-02AC-704A-BC7D-28C54AC5DBC7}" destId="{6EB98948-E902-A645-B5FB-5FE0C1F44EF5}" srcOrd="9" destOrd="0" presId="urn:microsoft.com/office/officeart/2005/8/layout/cycle5"/>
    <dgm:cxn modelId="{64858389-9BA2-C244-891D-64B4F9DC9B76}" type="presParOf" srcId="{B8317897-02AC-704A-BC7D-28C54AC5DBC7}" destId="{270AD314-82C4-F54F-A96E-4221275E46A3}" srcOrd="10" destOrd="0" presId="urn:microsoft.com/office/officeart/2005/8/layout/cycle5"/>
    <dgm:cxn modelId="{5F42005E-994F-EF45-92C5-A33A8FCB91A6}" type="presParOf" srcId="{B8317897-02AC-704A-BC7D-28C54AC5DBC7}" destId="{49F11885-3953-C240-993A-710162869AC1}" srcOrd="11" destOrd="0" presId="urn:microsoft.com/office/officeart/2005/8/layout/cycle5"/>
    <dgm:cxn modelId="{7A317931-317A-4747-8078-6F761217FA5F}" type="presParOf" srcId="{B8317897-02AC-704A-BC7D-28C54AC5DBC7}" destId="{F0F26F58-E86C-A44C-B1F5-9687B9F97E76}" srcOrd="12" destOrd="0" presId="urn:microsoft.com/office/officeart/2005/8/layout/cycle5"/>
    <dgm:cxn modelId="{0506C808-DB7E-A04B-BE1C-D516A0A6EA96}" type="presParOf" srcId="{B8317897-02AC-704A-BC7D-28C54AC5DBC7}" destId="{7228F7F6-2BD3-2D4B-94DC-8A65E3AF5125}" srcOrd="13" destOrd="0" presId="urn:microsoft.com/office/officeart/2005/8/layout/cycle5"/>
    <dgm:cxn modelId="{7DB7C1EF-1BDF-9B4A-A9B1-EEE48DC5851B}" type="presParOf" srcId="{B8317897-02AC-704A-BC7D-28C54AC5DBC7}" destId="{C4EF6E4F-16EF-694D-A2BE-DE7D7D4F147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256D9-A710-9847-A25A-3B798DCDBAC8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1D6D13-55A1-FB4F-80EB-F4F16145D770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PERMASALAHAN TERLALU MELEBAR</a:t>
          </a:r>
          <a:endParaRPr lang="en-US" sz="2600" kern="1200" dirty="0"/>
        </a:p>
      </dsp:txBody>
      <dsp:txXfrm>
        <a:off x="97216" y="1446164"/>
        <a:ext cx="2472150" cy="1633633"/>
      </dsp:txXfrm>
    </dsp:sp>
    <dsp:sp modelId="{73F1C7FD-1F0B-0446-8A89-2F47EF884FBF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BERUSAHA DITERTIBKAN</a:t>
          </a:r>
          <a:endParaRPr lang="en-US" sz="2600" kern="1200" dirty="0"/>
        </a:p>
      </dsp:txBody>
      <dsp:txXfrm>
        <a:off x="2878724" y="1446164"/>
        <a:ext cx="2472150" cy="1633633"/>
      </dsp:txXfrm>
    </dsp:sp>
    <dsp:sp modelId="{5E538E39-C613-1149-A724-1786955B730B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KONSEP 5 G</a:t>
          </a:r>
          <a:endParaRPr lang="en-US" sz="2600" kern="1200" dirty="0"/>
        </a:p>
      </dsp:txBody>
      <dsp:txXfrm>
        <a:off x="5660233" y="1446164"/>
        <a:ext cx="2472150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7183C-E09E-FF4E-ACA0-490C8152D5AE}">
      <dsp:nvSpPr>
        <dsp:cNvPr id="0" name=""/>
        <dsp:cNvSpPr/>
      </dsp:nvSpPr>
      <dsp:spPr>
        <a:xfrm>
          <a:off x="2983485" y="612"/>
          <a:ext cx="2365189" cy="118826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GOVERNMENT (G1 )</a:t>
          </a:r>
          <a:endParaRPr lang="en-US" sz="2400" kern="1200" dirty="0"/>
        </a:p>
      </dsp:txBody>
      <dsp:txXfrm>
        <a:off x="3041491" y="58618"/>
        <a:ext cx="2249177" cy="1072249"/>
      </dsp:txXfrm>
    </dsp:sp>
    <dsp:sp modelId="{C80F2D2C-7D84-094C-BB36-1ED7C0EAE3C4}">
      <dsp:nvSpPr>
        <dsp:cNvPr id="0" name=""/>
        <dsp:cNvSpPr/>
      </dsp:nvSpPr>
      <dsp:spPr>
        <a:xfrm>
          <a:off x="1790163" y="594743"/>
          <a:ext cx="4751833" cy="4751833"/>
        </a:xfrm>
        <a:custGeom>
          <a:avLst/>
          <a:gdLst/>
          <a:ahLst/>
          <a:cxnLst/>
          <a:rect l="0" t="0" r="0" b="0"/>
          <a:pathLst>
            <a:path>
              <a:moveTo>
                <a:pt x="3739937" y="430556"/>
              </a:moveTo>
              <a:arcTo wR="2375916" hR="2375916" stAng="18302210" swAng="94708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79222-89F7-5F44-BFAC-CEC3CCE00F41}">
      <dsp:nvSpPr>
        <dsp:cNvPr id="0" name=""/>
        <dsp:cNvSpPr/>
      </dsp:nvSpPr>
      <dsp:spPr>
        <a:xfrm>
          <a:off x="5105845" y="1642331"/>
          <a:ext cx="2639732" cy="118826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GOVERNING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(G2)</a:t>
          </a:r>
          <a:endParaRPr lang="en-US" sz="2400" kern="1200" dirty="0"/>
        </a:p>
      </dsp:txBody>
      <dsp:txXfrm>
        <a:off x="5163851" y="1700337"/>
        <a:ext cx="2523720" cy="1072249"/>
      </dsp:txXfrm>
    </dsp:sp>
    <dsp:sp modelId="{10BA2019-54D5-AF4F-A905-F311BF69E4FD}">
      <dsp:nvSpPr>
        <dsp:cNvPr id="0" name=""/>
        <dsp:cNvSpPr/>
      </dsp:nvSpPr>
      <dsp:spPr>
        <a:xfrm>
          <a:off x="1853263" y="1015888"/>
          <a:ext cx="4751833" cy="4751833"/>
        </a:xfrm>
        <a:custGeom>
          <a:avLst/>
          <a:gdLst/>
          <a:ahLst/>
          <a:cxnLst/>
          <a:rect l="0" t="0" r="0" b="0"/>
          <a:pathLst>
            <a:path>
              <a:moveTo>
                <a:pt x="4738095" y="2120782"/>
              </a:moveTo>
              <a:arcTo wR="2375916" hR="2375916" stAng="21230129" swAng="1391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CFF0F-C75A-7148-8A9D-6C2C9F0CDF87}">
      <dsp:nvSpPr>
        <dsp:cNvPr id="0" name=""/>
        <dsp:cNvSpPr/>
      </dsp:nvSpPr>
      <dsp:spPr>
        <a:xfrm>
          <a:off x="4555872" y="4378299"/>
          <a:ext cx="2639732" cy="118826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GOVERNABILITY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(G3)</a:t>
          </a:r>
          <a:endParaRPr lang="en-US" sz="2400" kern="1200" dirty="0"/>
        </a:p>
      </dsp:txBody>
      <dsp:txXfrm>
        <a:off x="4613878" y="4436305"/>
        <a:ext cx="2523720" cy="1072249"/>
      </dsp:txXfrm>
    </dsp:sp>
    <dsp:sp modelId="{7567D818-77E3-1145-9B5D-6837D6D6AB6A}">
      <dsp:nvSpPr>
        <dsp:cNvPr id="0" name=""/>
        <dsp:cNvSpPr/>
      </dsp:nvSpPr>
      <dsp:spPr>
        <a:xfrm>
          <a:off x="1720633" y="869436"/>
          <a:ext cx="4751833" cy="4751833"/>
        </a:xfrm>
        <a:custGeom>
          <a:avLst/>
          <a:gdLst/>
          <a:ahLst/>
          <a:cxnLst/>
          <a:rect l="0" t="0" r="0" b="0"/>
          <a:pathLst>
            <a:path>
              <a:moveTo>
                <a:pt x="2583027" y="4742789"/>
              </a:moveTo>
              <a:arcTo wR="2375916" hR="2375916" stAng="5099948" swAng="135645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98948-E902-A645-B5FB-5FE0C1F44EF5}">
      <dsp:nvSpPr>
        <dsp:cNvPr id="0" name=""/>
        <dsp:cNvSpPr/>
      </dsp:nvSpPr>
      <dsp:spPr>
        <a:xfrm>
          <a:off x="927795" y="4211712"/>
          <a:ext cx="2639732" cy="11882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GOVERNANCE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(G4)</a:t>
          </a:r>
          <a:endParaRPr lang="en-US" sz="2400" kern="1200" dirty="0"/>
        </a:p>
      </dsp:txBody>
      <dsp:txXfrm>
        <a:off x="985801" y="4269718"/>
        <a:ext cx="2523720" cy="1072249"/>
      </dsp:txXfrm>
    </dsp:sp>
    <dsp:sp modelId="{49F11885-3953-C240-993A-710162869AC1}">
      <dsp:nvSpPr>
        <dsp:cNvPr id="0" name=""/>
        <dsp:cNvSpPr/>
      </dsp:nvSpPr>
      <dsp:spPr>
        <a:xfrm>
          <a:off x="1703757" y="1104309"/>
          <a:ext cx="4751833" cy="4751833"/>
        </a:xfrm>
        <a:custGeom>
          <a:avLst/>
          <a:gdLst/>
          <a:ahLst/>
          <a:cxnLst/>
          <a:rect l="0" t="0" r="0" b="0"/>
          <a:pathLst>
            <a:path>
              <a:moveTo>
                <a:pt x="45806" y="2840206"/>
              </a:moveTo>
              <a:arcTo wR="2375916" hR="2375916" stAng="10123863" swAng="122848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26F58-E86C-A44C-B1F5-9687B9F97E76}">
      <dsp:nvSpPr>
        <dsp:cNvPr id="0" name=""/>
        <dsp:cNvSpPr/>
      </dsp:nvSpPr>
      <dsp:spPr>
        <a:xfrm>
          <a:off x="464813" y="1642331"/>
          <a:ext cx="2883271" cy="118826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GOVERNMENTALITY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(G5)</a:t>
          </a:r>
          <a:endParaRPr lang="en-US" sz="2400" kern="1200" dirty="0"/>
        </a:p>
      </dsp:txBody>
      <dsp:txXfrm>
        <a:off x="522819" y="1700337"/>
        <a:ext cx="2767259" cy="1072249"/>
      </dsp:txXfrm>
    </dsp:sp>
    <dsp:sp modelId="{C4EF6E4F-16EF-694D-A2BE-DE7D7D4F1472}">
      <dsp:nvSpPr>
        <dsp:cNvPr id="0" name=""/>
        <dsp:cNvSpPr/>
      </dsp:nvSpPr>
      <dsp:spPr>
        <a:xfrm>
          <a:off x="1790163" y="594743"/>
          <a:ext cx="4751833" cy="4751833"/>
        </a:xfrm>
        <a:custGeom>
          <a:avLst/>
          <a:gdLst/>
          <a:ahLst/>
          <a:cxnLst/>
          <a:rect l="0" t="0" r="0" b="0"/>
          <a:pathLst>
            <a:path>
              <a:moveTo>
                <a:pt x="534145" y="874963"/>
              </a:moveTo>
              <a:arcTo wR="2375916" hR="2375916" stAng="13150700" swAng="94708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0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7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9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6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3/4/20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6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3/4/20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3/4/20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3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7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0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3/4/20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1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rwebsit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Mapping </a:t>
            </a:r>
            <a:r>
              <a:rPr lang="en-US" sz="4000" b="1" dirty="0" err="1" smtClean="0"/>
              <a:t>penelitian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pemerintahan</a:t>
            </a:r>
            <a:r>
              <a:rPr lang="id-ID" sz="4000" b="1" dirty="0" smtClean="0"/>
              <a:t/>
            </a:r>
            <a:br>
              <a:rPr lang="id-ID" sz="4000" b="1" dirty="0" smtClean="0"/>
            </a:br>
            <a:r>
              <a:rPr lang="id-ID" sz="4000" b="1" dirty="0" smtClean="0"/>
              <a:t>(Dr. Sutoro Eko)</a:t>
            </a:r>
            <a:endParaRPr lang="en-US" sz="40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d-ID" sz="2400" dirty="0" smtClean="0"/>
          </a:p>
          <a:p>
            <a:r>
              <a:rPr lang="id-ID" sz="2400" dirty="0" smtClean="0"/>
              <a:t>Pengampu mata kuliah :</a:t>
            </a:r>
          </a:p>
          <a:p>
            <a:r>
              <a:rPr lang="en-US" sz="2400" dirty="0" smtClean="0"/>
              <a:t>B. Hari </a:t>
            </a:r>
            <a:r>
              <a:rPr lang="en-US" sz="2400" dirty="0" err="1" smtClean="0"/>
              <a:t>Saptaning</a:t>
            </a:r>
            <a:r>
              <a:rPr lang="en-US" sz="2400" dirty="0" smtClean="0"/>
              <a:t> </a:t>
            </a:r>
            <a:r>
              <a:rPr lang="en-US" sz="2400" dirty="0" err="1" smtClean="0"/>
              <a:t>Tyas</a:t>
            </a:r>
            <a:r>
              <a:rPr lang="id-ID" sz="2400" dirty="0"/>
              <a:t> </a:t>
            </a:r>
            <a:r>
              <a:rPr lang="en-US" sz="2400" dirty="0" smtClean="0"/>
              <a:t>&amp; </a:t>
            </a:r>
            <a:r>
              <a:rPr lang="id-ID" sz="2400" dirty="0"/>
              <a:t> </a:t>
            </a:r>
            <a:r>
              <a:rPr lang="en-US" sz="2400" dirty="0" err="1" smtClean="0"/>
              <a:t>Condrodewi</a:t>
            </a:r>
            <a:r>
              <a:rPr lang="en-US" sz="2400" dirty="0" smtClean="0"/>
              <a:t> Puspitasari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987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20-03-02 at 3.08.1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45"/>
            <a:ext cx="9144000" cy="6436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781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9215" y="2810436"/>
            <a:ext cx="854825" cy="82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2294" y="2810436"/>
            <a:ext cx="889462" cy="859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4633" y="2810435"/>
            <a:ext cx="843742" cy="8189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1251" y="2842708"/>
            <a:ext cx="810490" cy="786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41160"/>
            <a:ext cx="8229600" cy="1609957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21084" marR="4559">
              <a:lnSpc>
                <a:spcPct val="100400"/>
              </a:lnSpc>
              <a:spcBef>
                <a:spcPts val="94"/>
              </a:spcBef>
            </a:pPr>
            <a:r>
              <a:rPr spc="-193" dirty="0"/>
              <a:t>F</a:t>
            </a:r>
            <a:r>
              <a:rPr spc="-332" dirty="0"/>
              <a:t>E</a:t>
            </a:r>
            <a:r>
              <a:rPr spc="-341" dirty="0"/>
              <a:t>N</a:t>
            </a:r>
            <a:r>
              <a:rPr spc="-489" dirty="0"/>
              <a:t>O</a:t>
            </a:r>
            <a:r>
              <a:rPr spc="-247" dirty="0"/>
              <a:t>M</a:t>
            </a:r>
            <a:r>
              <a:rPr spc="-332" dirty="0"/>
              <a:t>E</a:t>
            </a:r>
            <a:r>
              <a:rPr spc="-341" dirty="0"/>
              <a:t>N</a:t>
            </a:r>
            <a:r>
              <a:rPr spc="-90" dirty="0"/>
              <a:t>A</a:t>
            </a:r>
            <a:r>
              <a:rPr spc="-247" dirty="0"/>
              <a:t>M</a:t>
            </a:r>
            <a:r>
              <a:rPr spc="-171" dirty="0"/>
              <a:t>A</a:t>
            </a:r>
            <a:r>
              <a:rPr spc="-341" dirty="0"/>
              <a:t>N</a:t>
            </a:r>
            <a:r>
              <a:rPr spc="-412" dirty="0"/>
              <a:t>U</a:t>
            </a:r>
            <a:r>
              <a:rPr spc="-148" dirty="0"/>
              <a:t>S</a:t>
            </a:r>
            <a:r>
              <a:rPr spc="-94" dirty="0"/>
              <a:t>I</a:t>
            </a:r>
            <a:r>
              <a:rPr spc="-45" dirty="0"/>
              <a:t>A</a:t>
            </a:r>
            <a:r>
              <a:rPr spc="-85" dirty="0"/>
              <a:t>(</a:t>
            </a:r>
            <a:r>
              <a:rPr spc="-310" dirty="0"/>
              <a:t>E</a:t>
            </a:r>
            <a:r>
              <a:rPr spc="-256" dirty="0"/>
              <a:t>K</a:t>
            </a:r>
            <a:r>
              <a:rPr spc="-507" dirty="0"/>
              <a:t>O</a:t>
            </a:r>
            <a:r>
              <a:rPr spc="-202" dirty="0"/>
              <a:t>L</a:t>
            </a:r>
            <a:r>
              <a:rPr spc="-507" dirty="0"/>
              <a:t>O</a:t>
            </a:r>
            <a:r>
              <a:rPr spc="-462" dirty="0"/>
              <a:t>G</a:t>
            </a:r>
            <a:r>
              <a:rPr spc="-112" dirty="0"/>
              <a:t>I</a:t>
            </a:r>
            <a:r>
              <a:rPr spc="-193" dirty="0"/>
              <a:t>S</a:t>
            </a:r>
            <a:r>
              <a:rPr spc="-183" dirty="0"/>
              <a:t>,  </a:t>
            </a:r>
            <a:r>
              <a:rPr spc="-215" dirty="0"/>
              <a:t>SOSIAL,</a:t>
            </a:r>
            <a:r>
              <a:rPr spc="-476" dirty="0"/>
              <a:t> </a:t>
            </a:r>
            <a:r>
              <a:rPr spc="-220" dirty="0"/>
              <a:t>EKONOMI-POLITIK)</a:t>
            </a:r>
          </a:p>
          <a:p>
            <a:pPr marL="9687" marR="47297">
              <a:lnSpc>
                <a:spcPts val="1938"/>
              </a:lnSpc>
            </a:pPr>
            <a:r>
              <a:rPr sz="1700" spc="-179" dirty="0">
                <a:solidFill>
                  <a:srgbClr val="000000"/>
                </a:solidFill>
              </a:rPr>
              <a:t>Pemerintahan </a:t>
            </a:r>
            <a:r>
              <a:rPr sz="1700" spc="-220" dirty="0">
                <a:solidFill>
                  <a:srgbClr val="000000"/>
                </a:solidFill>
              </a:rPr>
              <a:t>Sebagai</a:t>
            </a:r>
            <a:r>
              <a:rPr sz="1700" spc="-144" dirty="0">
                <a:solidFill>
                  <a:srgbClr val="000000"/>
                </a:solidFill>
              </a:rPr>
              <a:t> </a:t>
            </a:r>
            <a:r>
              <a:rPr sz="1700" spc="-157" dirty="0">
                <a:solidFill>
                  <a:srgbClr val="000000"/>
                </a:solidFill>
              </a:rPr>
              <a:t>Perspektif</a:t>
            </a:r>
            <a:endParaRPr sz="1700"/>
          </a:p>
        </p:txBody>
      </p:sp>
      <p:sp>
        <p:nvSpPr>
          <p:cNvPr id="7" name="object 7"/>
          <p:cNvSpPr txBox="1"/>
          <p:nvPr/>
        </p:nvSpPr>
        <p:spPr>
          <a:xfrm>
            <a:off x="1006735" y="3794348"/>
            <a:ext cx="912091" cy="1021416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02400"/>
              </a:lnSpc>
              <a:spcBef>
                <a:spcPts val="85"/>
              </a:spcBef>
            </a:pPr>
            <a:r>
              <a:rPr sz="1300" spc="-179" dirty="0">
                <a:latin typeface="DejaVu Sans"/>
                <a:cs typeface="DejaVu Sans"/>
              </a:rPr>
              <a:t>Hubungan  </a:t>
            </a:r>
            <a:r>
              <a:rPr sz="1300" spc="-166" dirty="0">
                <a:latin typeface="DejaVu Sans"/>
                <a:cs typeface="DejaVu Sans"/>
              </a:rPr>
              <a:t>manusia  </a:t>
            </a:r>
            <a:r>
              <a:rPr sz="1300" spc="-183" dirty="0">
                <a:latin typeface="DejaVu Sans"/>
                <a:cs typeface="DejaVu Sans"/>
              </a:rPr>
              <a:t>dengan </a:t>
            </a:r>
            <a:r>
              <a:rPr sz="1300" spc="-171" dirty="0">
                <a:latin typeface="DejaVu Sans"/>
                <a:cs typeface="DejaVu Sans"/>
              </a:rPr>
              <a:t>alam,  </a:t>
            </a:r>
            <a:r>
              <a:rPr sz="1300" spc="-139" dirty="0">
                <a:latin typeface="DejaVu Sans"/>
                <a:cs typeface="DejaVu Sans"/>
              </a:rPr>
              <a:t>ekologi </a:t>
            </a:r>
            <a:r>
              <a:rPr sz="1300" spc="-179" dirty="0">
                <a:latin typeface="DejaVu Sans"/>
                <a:cs typeface="DejaVu Sans"/>
              </a:rPr>
              <a:t>dan  </a:t>
            </a:r>
            <a:r>
              <a:rPr sz="1300" spc="-148" dirty="0">
                <a:latin typeface="DejaVu Sans"/>
                <a:cs typeface="DejaVu Sans"/>
              </a:rPr>
              <a:t>agraria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3029" y="3792978"/>
            <a:ext cx="1269423" cy="47374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157" dirty="0">
                <a:latin typeface="DejaVu Sans"/>
                <a:cs typeface="DejaVu Sans"/>
              </a:rPr>
              <a:t>Relasi </a:t>
            </a:r>
            <a:r>
              <a:rPr sz="1500" spc="-135" dirty="0">
                <a:latin typeface="DejaVu Sans"/>
                <a:cs typeface="DejaVu Sans"/>
              </a:rPr>
              <a:t>sosial</a:t>
            </a:r>
            <a:r>
              <a:rPr sz="1500" spc="-215" dirty="0">
                <a:latin typeface="DejaVu Sans"/>
                <a:cs typeface="DejaVu Sans"/>
              </a:rPr>
              <a:t> </a:t>
            </a:r>
            <a:r>
              <a:rPr sz="1500" spc="-220" dirty="0">
                <a:latin typeface="DejaVu Sans"/>
                <a:cs typeface="DejaVu Sans"/>
              </a:rPr>
              <a:t>dan  </a:t>
            </a:r>
            <a:r>
              <a:rPr sz="1500" spc="-211" dirty="0">
                <a:latin typeface="DejaVu Sans"/>
                <a:cs typeface="DejaVu Sans"/>
              </a:rPr>
              <a:t>kemasyarakatan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26447" y="3842722"/>
            <a:ext cx="1243445" cy="47374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220" dirty="0">
                <a:latin typeface="DejaVu Sans"/>
                <a:cs typeface="DejaVu Sans"/>
              </a:rPr>
              <a:t>Pembangunan </a:t>
            </a:r>
            <a:r>
              <a:rPr sz="1500" spc="-305" dirty="0">
                <a:latin typeface="DejaVu Sans"/>
                <a:cs typeface="DejaVu Sans"/>
              </a:rPr>
              <a:t>&amp;  </a:t>
            </a:r>
            <a:r>
              <a:rPr sz="1500" spc="-228" dirty="0">
                <a:latin typeface="DejaVu Sans"/>
                <a:cs typeface="DejaVu Sans"/>
              </a:rPr>
              <a:t>pemberdayaan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5910" y="3842722"/>
            <a:ext cx="1305214" cy="704581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188" dirty="0">
                <a:latin typeface="DejaVu Sans"/>
                <a:cs typeface="DejaVu Sans"/>
              </a:rPr>
              <a:t>Kemiskinan,  </a:t>
            </a:r>
            <a:r>
              <a:rPr sz="1500" spc="-202" dirty="0">
                <a:latin typeface="DejaVu Sans"/>
                <a:cs typeface="DejaVu Sans"/>
              </a:rPr>
              <a:t>keterbelakangan  </a:t>
            </a:r>
            <a:r>
              <a:rPr sz="1500" spc="-220" dirty="0">
                <a:latin typeface="DejaVu Sans"/>
                <a:cs typeface="DejaVu Sans"/>
              </a:rPr>
              <a:t>dan</a:t>
            </a:r>
            <a:r>
              <a:rPr sz="1500" spc="-206" dirty="0">
                <a:latin typeface="DejaVu Sans"/>
                <a:cs typeface="DejaVu Sans"/>
              </a:rPr>
              <a:t> </a:t>
            </a:r>
            <a:r>
              <a:rPr sz="1500" spc="-211" dirty="0">
                <a:latin typeface="DejaVu Sans"/>
                <a:cs typeface="DejaVu Sans"/>
              </a:rPr>
              <a:t>ketimpangan</a:t>
            </a:r>
            <a:endParaRPr sz="150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6146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PERMASALAHAN DALAM PENELITIAN SKRIPSI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5771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433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48517" y="5680975"/>
            <a:ext cx="106853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"/>
              </a:lnSpc>
            </a:pPr>
            <a:r>
              <a:rPr sz="900" spc="-102" dirty="0">
                <a:latin typeface="DejaVu Sans"/>
                <a:cs typeface="DejaVu Sans"/>
                <a:hlinkClick r:id="rId2"/>
              </a:rPr>
              <a:t>ww</a:t>
            </a:r>
            <a:r>
              <a:rPr sz="900" spc="-157" dirty="0">
                <a:latin typeface="DejaVu Sans"/>
                <a:cs typeface="DejaVu Sans"/>
                <a:hlinkClick r:id="rId2"/>
              </a:rPr>
              <a:t>w</a:t>
            </a:r>
            <a:r>
              <a:rPr sz="900" spc="-94" dirty="0">
                <a:latin typeface="DejaVu Sans"/>
                <a:cs typeface="DejaVu Sans"/>
                <a:hlinkClick r:id="rId2"/>
              </a:rPr>
              <a:t>.</a:t>
            </a:r>
            <a:r>
              <a:rPr sz="900" spc="-135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y</a:t>
            </a:r>
            <a:r>
              <a:rPr sz="900" spc="-81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o</a:t>
            </a:r>
            <a:r>
              <a:rPr sz="900" spc="-102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u</a:t>
            </a:r>
            <a:r>
              <a:rPr sz="900" spc="-58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r</a:t>
            </a:r>
            <a:r>
              <a:rPr sz="900" spc="-121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w</a:t>
            </a:r>
            <a:r>
              <a:rPr sz="900" spc="-108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e</a:t>
            </a:r>
            <a:r>
              <a:rPr sz="900" spc="-102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b</a:t>
            </a:r>
            <a:r>
              <a:rPr sz="900" spc="-135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s</a:t>
            </a:r>
            <a:r>
              <a:rPr sz="900" spc="-45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i</a:t>
            </a:r>
            <a:r>
              <a:rPr sz="900" spc="-58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t</a:t>
            </a:r>
            <a:r>
              <a:rPr sz="900" spc="-117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e</a:t>
            </a:r>
            <a:r>
              <a:rPr sz="900" spc="-67" dirty="0">
                <a:latin typeface="DejaVu Sans"/>
                <a:cs typeface="DejaVu Sans"/>
                <a:hlinkClick r:id="rId2"/>
              </a:rPr>
              <a:t>.</a:t>
            </a:r>
            <a:r>
              <a:rPr sz="900" spc="-130" dirty="0">
                <a:latin typeface="DejaVu Sans"/>
                <a:cs typeface="DejaVu Sans"/>
                <a:hlinkClick r:id="rId2"/>
              </a:rPr>
              <a:t>c</a:t>
            </a:r>
            <a:r>
              <a:rPr sz="900" spc="-81" dirty="0">
                <a:latin typeface="DejaVu Sans"/>
                <a:cs typeface="DejaVu Sans"/>
                <a:hlinkClick r:id="rId2"/>
              </a:rPr>
              <a:t>o</a:t>
            </a:r>
            <a:r>
              <a:rPr sz="900" spc="-162" dirty="0">
                <a:latin typeface="DejaVu Sans"/>
                <a:cs typeface="DejaVu Sans"/>
                <a:hlinkClick r:id="rId2"/>
              </a:rPr>
              <a:t>m</a:t>
            </a:r>
            <a:endParaRPr sz="900">
              <a:latin typeface="DejaVu Sans"/>
              <a:cs typeface="DejaVu San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83032" y="2312894"/>
            <a:ext cx="1355436" cy="1376082"/>
            <a:chOff x="3831335" y="2621280"/>
            <a:chExt cx="1490980" cy="1559560"/>
          </a:xfrm>
        </p:grpSpPr>
        <p:sp>
          <p:nvSpPr>
            <p:cNvPr id="6" name="object 6"/>
            <p:cNvSpPr/>
            <p:nvPr/>
          </p:nvSpPr>
          <p:spPr>
            <a:xfrm>
              <a:off x="3831335" y="2723388"/>
              <a:ext cx="1452371" cy="14569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35908" y="2621280"/>
              <a:ext cx="1485900" cy="460375"/>
            </a:xfrm>
            <a:custGeom>
              <a:avLst/>
              <a:gdLst/>
              <a:ahLst/>
              <a:cxnLst/>
              <a:rect l="l" t="t" r="r" b="b"/>
              <a:pathLst>
                <a:path w="1485900" h="460375">
                  <a:moveTo>
                    <a:pt x="1485899" y="460247"/>
                  </a:moveTo>
                  <a:lnTo>
                    <a:pt x="0" y="402335"/>
                  </a:lnTo>
                  <a:lnTo>
                    <a:pt x="0" y="57911"/>
                  </a:lnTo>
                  <a:lnTo>
                    <a:pt x="1485899" y="0"/>
                  </a:lnTo>
                  <a:lnTo>
                    <a:pt x="1485899" y="460247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36170" y="2312894"/>
            <a:ext cx="1406236" cy="1456765"/>
            <a:chOff x="589787" y="2621280"/>
            <a:chExt cx="1546860" cy="1651000"/>
          </a:xfrm>
        </p:grpSpPr>
        <p:sp>
          <p:nvSpPr>
            <p:cNvPr id="9" name="object 9"/>
            <p:cNvSpPr/>
            <p:nvPr/>
          </p:nvSpPr>
          <p:spPr>
            <a:xfrm>
              <a:off x="589787" y="2723388"/>
              <a:ext cx="1546859" cy="15483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4360" y="2621280"/>
              <a:ext cx="1190625" cy="460375"/>
            </a:xfrm>
            <a:custGeom>
              <a:avLst/>
              <a:gdLst/>
              <a:ahLst/>
              <a:cxnLst/>
              <a:rect l="l" t="t" r="r" b="b"/>
              <a:pathLst>
                <a:path w="1190625" h="460375">
                  <a:moveTo>
                    <a:pt x="1190243" y="460247"/>
                  </a:moveTo>
                  <a:lnTo>
                    <a:pt x="0" y="402335"/>
                  </a:lnTo>
                  <a:lnTo>
                    <a:pt x="0" y="57911"/>
                  </a:lnTo>
                  <a:lnTo>
                    <a:pt x="1190243" y="0"/>
                  </a:lnTo>
                  <a:lnTo>
                    <a:pt x="1190243" y="460247"/>
                  </a:lnTo>
                  <a:close/>
                </a:path>
              </a:pathLst>
            </a:custGeom>
            <a:solidFill>
              <a:srgbClr val="341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427123" y="2312894"/>
            <a:ext cx="1464541" cy="1456765"/>
            <a:chOff x="7069835" y="2621280"/>
            <a:chExt cx="1610995" cy="1651000"/>
          </a:xfrm>
        </p:grpSpPr>
        <p:sp>
          <p:nvSpPr>
            <p:cNvPr id="12" name="object 12"/>
            <p:cNvSpPr/>
            <p:nvPr/>
          </p:nvSpPr>
          <p:spPr>
            <a:xfrm>
              <a:off x="7069835" y="2723388"/>
              <a:ext cx="1546859" cy="15483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77455" y="2621280"/>
              <a:ext cx="1603375" cy="460375"/>
            </a:xfrm>
            <a:custGeom>
              <a:avLst/>
              <a:gdLst/>
              <a:ahLst/>
              <a:cxnLst/>
              <a:rect l="l" t="t" r="r" b="b"/>
              <a:pathLst>
                <a:path w="1603375" h="460375">
                  <a:moveTo>
                    <a:pt x="1603248" y="460247"/>
                  </a:moveTo>
                  <a:lnTo>
                    <a:pt x="0" y="402335"/>
                  </a:lnTo>
                  <a:lnTo>
                    <a:pt x="0" y="57911"/>
                  </a:lnTo>
                  <a:lnTo>
                    <a:pt x="1603248" y="0"/>
                  </a:lnTo>
                  <a:lnTo>
                    <a:pt x="1603248" y="460247"/>
                  </a:lnTo>
                  <a:close/>
                </a:path>
              </a:pathLst>
            </a:custGeom>
            <a:solidFill>
              <a:srgbClr val="770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09072" y="1036477"/>
            <a:ext cx="2327564" cy="884033"/>
          </a:xfrm>
          <a:prstGeom prst="rect">
            <a:avLst/>
          </a:prstGeom>
        </p:spPr>
        <p:txBody>
          <a:bodyPr vert="horz" wrap="square" lIns="0" tIns="62683" rIns="0" bIns="0" rtlCol="0">
            <a:spAutoFit/>
          </a:bodyPr>
          <a:lstStyle/>
          <a:p>
            <a:pPr marL="112260" marR="4559" indent="-101433">
              <a:lnSpc>
                <a:spcPts val="3195"/>
              </a:lnSpc>
              <a:spcBef>
                <a:spcPts val="494"/>
              </a:spcBef>
            </a:pPr>
            <a:r>
              <a:rPr sz="3000" b="1" spc="-377" dirty="0">
                <a:solidFill>
                  <a:srgbClr val="B3186E"/>
                </a:solidFill>
                <a:latin typeface="DejaVu Sans"/>
                <a:cs typeface="DejaVu Sans"/>
              </a:rPr>
              <a:t>Filsafat </a:t>
            </a:r>
            <a:r>
              <a:rPr sz="3000" b="1" spc="-389" dirty="0">
                <a:solidFill>
                  <a:srgbClr val="B3186E"/>
                </a:solidFill>
                <a:latin typeface="DejaVu Sans"/>
                <a:cs typeface="DejaVu Sans"/>
              </a:rPr>
              <a:t>Mikro  </a:t>
            </a:r>
            <a:r>
              <a:rPr sz="3000" b="1" spc="-332" dirty="0">
                <a:solidFill>
                  <a:srgbClr val="502BD1"/>
                </a:solidFill>
                <a:latin typeface="DejaVu Sans"/>
                <a:cs typeface="DejaVu Sans"/>
              </a:rPr>
              <a:t>PENELITIAN</a:t>
            </a:r>
            <a:endParaRPr sz="3000">
              <a:latin typeface="DejaVu Sans"/>
              <a:cs typeface="DejaVu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6406" y="2367557"/>
            <a:ext cx="949614" cy="22299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1300" spc="54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300" spc="63" dirty="0">
                <a:solidFill>
                  <a:srgbClr val="FFFFFF"/>
                </a:solidFill>
                <a:latin typeface="DejaVu Sans"/>
                <a:cs typeface="DejaVu Sans"/>
              </a:rPr>
              <a:t>N</a:t>
            </a:r>
            <a:r>
              <a:rPr sz="1300" spc="18" dirty="0">
                <a:solidFill>
                  <a:srgbClr val="FFFFFF"/>
                </a:solidFill>
                <a:latin typeface="DejaVu Sans"/>
                <a:cs typeface="DejaVu Sans"/>
              </a:rPr>
              <a:t>T</a:t>
            </a:r>
            <a:r>
              <a:rPr sz="1300" spc="67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300" spc="-36" dirty="0">
                <a:solidFill>
                  <a:srgbClr val="FFFFFF"/>
                </a:solidFill>
                <a:latin typeface="DejaVu Sans"/>
                <a:cs typeface="DejaVu Sans"/>
              </a:rPr>
              <a:t>L</a:t>
            </a:r>
            <a:r>
              <a:rPr sz="1300" spc="54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300" spc="-36" dirty="0">
                <a:solidFill>
                  <a:srgbClr val="FFFFFF"/>
                </a:solidFill>
                <a:latin typeface="DejaVu Sans"/>
                <a:cs typeface="DejaVu Sans"/>
              </a:rPr>
              <a:t>G</a:t>
            </a:r>
            <a:r>
              <a:rPr sz="1300" spc="31" dirty="0">
                <a:solidFill>
                  <a:srgbClr val="FFFFFF"/>
                </a:solidFill>
                <a:latin typeface="DejaVu Sans"/>
                <a:cs typeface="DejaVu Sans"/>
              </a:rPr>
              <a:t>I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597" y="3785172"/>
            <a:ext cx="2191327" cy="1809476"/>
          </a:xfrm>
          <a:prstGeom prst="rect">
            <a:avLst/>
          </a:prstGeom>
        </p:spPr>
        <p:txBody>
          <a:bodyPr vert="horz" wrap="square" lIns="0" tIns="85477" rIns="0" bIns="0" rtlCol="0">
            <a:spAutoFit/>
          </a:bodyPr>
          <a:lstStyle/>
          <a:p>
            <a:pPr marL="191469">
              <a:spcBef>
                <a:spcPts val="673"/>
              </a:spcBef>
            </a:pPr>
            <a:r>
              <a:rPr sz="1500" spc="18" dirty="0">
                <a:latin typeface="DejaVu Sans"/>
                <a:cs typeface="DejaVu Sans"/>
              </a:rPr>
              <a:t>MASALAH</a:t>
            </a:r>
            <a:endParaRPr sz="1500">
              <a:latin typeface="DejaVu Sans"/>
              <a:cs typeface="DejaVu Sans"/>
            </a:endParaRPr>
          </a:p>
          <a:p>
            <a:pPr marL="11397" marR="4559">
              <a:lnSpc>
                <a:spcPct val="102099"/>
              </a:lnSpc>
              <a:spcBef>
                <a:spcPts val="525"/>
              </a:spcBef>
            </a:pPr>
            <a:r>
              <a:rPr sz="1300" spc="-76" dirty="0">
                <a:latin typeface="DejaVu Sans"/>
                <a:cs typeface="DejaVu Sans"/>
              </a:rPr>
              <a:t>Masalah </a:t>
            </a:r>
            <a:r>
              <a:rPr sz="1300" spc="-90" dirty="0">
                <a:latin typeface="DejaVu Sans"/>
                <a:cs typeface="DejaVu Sans"/>
              </a:rPr>
              <a:t>(fenomena)  </a:t>
            </a:r>
            <a:r>
              <a:rPr sz="1300" spc="-85" dirty="0">
                <a:latin typeface="DejaVu Sans"/>
                <a:cs typeface="DejaVu Sans"/>
              </a:rPr>
              <a:t>pemerintahan </a:t>
            </a:r>
            <a:r>
              <a:rPr sz="1300" spc="-94" dirty="0">
                <a:latin typeface="DejaVu Sans"/>
                <a:cs typeface="DejaVu Sans"/>
              </a:rPr>
              <a:t>atau  </a:t>
            </a:r>
            <a:r>
              <a:rPr sz="1300" spc="-81" dirty="0">
                <a:latin typeface="DejaVu Sans"/>
                <a:cs typeface="DejaVu Sans"/>
              </a:rPr>
              <a:t>fenomena </a:t>
            </a:r>
            <a:r>
              <a:rPr sz="1300" spc="-94" dirty="0">
                <a:latin typeface="DejaVu Sans"/>
                <a:cs typeface="DejaVu Sans"/>
              </a:rPr>
              <a:t>manusia </a:t>
            </a:r>
            <a:r>
              <a:rPr sz="1300" spc="-102" dirty="0">
                <a:latin typeface="DejaVu Sans"/>
                <a:cs typeface="DejaVu Sans"/>
              </a:rPr>
              <a:t>apa </a:t>
            </a:r>
            <a:r>
              <a:rPr sz="1300" spc="-94" dirty="0">
                <a:latin typeface="DejaVu Sans"/>
                <a:cs typeface="DejaVu Sans"/>
              </a:rPr>
              <a:t>yang  </a:t>
            </a:r>
            <a:r>
              <a:rPr sz="1300" spc="-99" dirty="0">
                <a:latin typeface="DejaVu Sans"/>
                <a:cs typeface="DejaVu Sans"/>
              </a:rPr>
              <a:t>akan </a:t>
            </a:r>
            <a:r>
              <a:rPr sz="1300" spc="-67" dirty="0">
                <a:latin typeface="DejaVu Sans"/>
                <a:cs typeface="DejaVu Sans"/>
              </a:rPr>
              <a:t>Anda </a:t>
            </a:r>
            <a:r>
              <a:rPr sz="1300" spc="-58" dirty="0">
                <a:latin typeface="DejaVu Sans"/>
                <a:cs typeface="DejaVu Sans"/>
              </a:rPr>
              <a:t>diteliti? </a:t>
            </a:r>
            <a:r>
              <a:rPr sz="1300" spc="-67" dirty="0">
                <a:latin typeface="DejaVu Sans"/>
                <a:cs typeface="DejaVu Sans"/>
              </a:rPr>
              <a:t>Mengapa  </a:t>
            </a:r>
            <a:r>
              <a:rPr sz="1300" spc="-102" dirty="0">
                <a:latin typeface="DejaVu Sans"/>
                <a:cs typeface="DejaVu Sans"/>
              </a:rPr>
              <a:t>masalah </a:t>
            </a:r>
            <a:r>
              <a:rPr sz="1300" spc="-58" dirty="0">
                <a:latin typeface="DejaVu Sans"/>
                <a:cs typeface="DejaVu Sans"/>
              </a:rPr>
              <a:t>itu </a:t>
            </a:r>
            <a:r>
              <a:rPr sz="1300" spc="-102" dirty="0">
                <a:latin typeface="DejaVu Sans"/>
                <a:cs typeface="DejaVu Sans"/>
              </a:rPr>
              <a:t>mau </a:t>
            </a:r>
            <a:r>
              <a:rPr sz="1300" spc="-67" dirty="0">
                <a:latin typeface="DejaVu Sans"/>
                <a:cs typeface="DejaVu Sans"/>
              </a:rPr>
              <a:t>Anda teliti?  </a:t>
            </a:r>
            <a:r>
              <a:rPr sz="1300" spc="-72" dirty="0">
                <a:latin typeface="DejaVu Sans"/>
                <a:cs typeface="DejaVu Sans"/>
              </a:rPr>
              <a:t>Apa </a:t>
            </a:r>
            <a:r>
              <a:rPr sz="1300" spc="-94" dirty="0">
                <a:latin typeface="DejaVu Sans"/>
                <a:cs typeface="DejaVu Sans"/>
              </a:rPr>
              <a:t>relevansi </a:t>
            </a:r>
            <a:r>
              <a:rPr sz="1300" spc="-102" dirty="0">
                <a:latin typeface="DejaVu Sans"/>
                <a:cs typeface="DejaVu Sans"/>
              </a:rPr>
              <a:t>masalah </a:t>
            </a:r>
            <a:r>
              <a:rPr sz="1300" spc="-58" dirty="0">
                <a:latin typeface="DejaVu Sans"/>
                <a:cs typeface="DejaVu Sans"/>
              </a:rPr>
              <a:t>itu  </a:t>
            </a:r>
            <a:r>
              <a:rPr sz="1300" spc="-76" dirty="0">
                <a:latin typeface="DejaVu Sans"/>
                <a:cs typeface="DejaVu Sans"/>
              </a:rPr>
              <a:t>dengan </a:t>
            </a:r>
            <a:r>
              <a:rPr sz="1300" spc="-67" dirty="0">
                <a:latin typeface="DejaVu Sans"/>
                <a:cs typeface="DejaVu Sans"/>
              </a:rPr>
              <a:t>studi </a:t>
            </a:r>
            <a:r>
              <a:rPr sz="1300" spc="54" dirty="0">
                <a:latin typeface="DejaVu Sans"/>
                <a:cs typeface="DejaVu Sans"/>
              </a:rPr>
              <a:t>&amp; </a:t>
            </a:r>
            <a:r>
              <a:rPr sz="1300" spc="-81" dirty="0">
                <a:latin typeface="DejaVu Sans"/>
                <a:cs typeface="DejaVu Sans"/>
              </a:rPr>
              <a:t>praktik  </a:t>
            </a:r>
            <a:r>
              <a:rPr sz="1300" spc="-85" dirty="0">
                <a:latin typeface="DejaVu Sans"/>
                <a:cs typeface="DejaVu Sans"/>
              </a:rPr>
              <a:t>pemerintahan?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33816" y="2367557"/>
            <a:ext cx="1298286" cy="22299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1300" spc="-63" dirty="0">
                <a:solidFill>
                  <a:srgbClr val="FFFFFF"/>
                </a:solidFill>
                <a:latin typeface="DejaVu Sans"/>
                <a:cs typeface="DejaVu Sans"/>
              </a:rPr>
              <a:t>E</a:t>
            </a:r>
            <a:r>
              <a:rPr sz="1300" spc="67" dirty="0">
                <a:solidFill>
                  <a:srgbClr val="FFFFFF"/>
                </a:solidFill>
                <a:latin typeface="DejaVu Sans"/>
                <a:cs typeface="DejaVu Sans"/>
              </a:rPr>
              <a:t>P</a:t>
            </a:r>
            <a:r>
              <a:rPr sz="1300" spc="27" dirty="0">
                <a:solidFill>
                  <a:srgbClr val="FFFFFF"/>
                </a:solidFill>
                <a:latin typeface="DejaVu Sans"/>
                <a:cs typeface="DejaVu Sans"/>
              </a:rPr>
              <a:t>I</a:t>
            </a:r>
            <a:r>
              <a:rPr sz="1300" spc="-85" dirty="0">
                <a:solidFill>
                  <a:srgbClr val="FFFFFF"/>
                </a:solidFill>
                <a:latin typeface="DejaVu Sans"/>
                <a:cs typeface="DejaVu Sans"/>
              </a:rPr>
              <a:t>S</a:t>
            </a:r>
            <a:r>
              <a:rPr sz="1300" spc="18" dirty="0">
                <a:solidFill>
                  <a:srgbClr val="FFFFFF"/>
                </a:solidFill>
                <a:latin typeface="DejaVu Sans"/>
                <a:cs typeface="DejaVu Sans"/>
              </a:rPr>
              <a:t>T</a:t>
            </a:r>
            <a:r>
              <a:rPr sz="1300" spc="-49" dirty="0">
                <a:solidFill>
                  <a:srgbClr val="FFFFFF"/>
                </a:solidFill>
                <a:latin typeface="DejaVu Sans"/>
                <a:cs typeface="DejaVu Sans"/>
              </a:rPr>
              <a:t>E</a:t>
            </a:r>
            <a:r>
              <a:rPr sz="1300" spc="157" dirty="0">
                <a:solidFill>
                  <a:srgbClr val="FFFFFF"/>
                </a:solidFill>
                <a:latin typeface="DejaVu Sans"/>
                <a:cs typeface="DejaVu Sans"/>
              </a:rPr>
              <a:t>M</a:t>
            </a:r>
            <a:r>
              <a:rPr sz="1300" spc="54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300" spc="-36" dirty="0">
                <a:solidFill>
                  <a:srgbClr val="FFFFFF"/>
                </a:solidFill>
                <a:latin typeface="DejaVu Sans"/>
                <a:cs typeface="DejaVu Sans"/>
              </a:rPr>
              <a:t>L</a:t>
            </a:r>
            <a:r>
              <a:rPr sz="1300" spc="67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300" spc="-36" dirty="0">
                <a:solidFill>
                  <a:srgbClr val="FFFFFF"/>
                </a:solidFill>
                <a:latin typeface="DejaVu Sans"/>
                <a:cs typeface="DejaVu Sans"/>
              </a:rPr>
              <a:t>G</a:t>
            </a:r>
            <a:r>
              <a:rPr sz="1300" spc="31" dirty="0">
                <a:solidFill>
                  <a:srgbClr val="FFFFFF"/>
                </a:solidFill>
                <a:latin typeface="DejaVu Sans"/>
                <a:cs typeface="DejaVu Sans"/>
              </a:rPr>
              <a:t>I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16084" y="3754935"/>
            <a:ext cx="2034886" cy="1701416"/>
          </a:xfrm>
          <a:prstGeom prst="rect">
            <a:avLst/>
          </a:prstGeom>
        </p:spPr>
        <p:txBody>
          <a:bodyPr vert="horz" wrap="square" lIns="0" tIns="91746" rIns="0" bIns="0" rtlCol="0">
            <a:spAutoFit/>
          </a:bodyPr>
          <a:lstStyle/>
          <a:p>
            <a:pPr marL="455309">
              <a:spcBef>
                <a:spcPts val="722"/>
              </a:spcBef>
            </a:pPr>
            <a:r>
              <a:rPr sz="1500" spc="-18" dirty="0">
                <a:latin typeface="DejaVu Sans"/>
                <a:cs typeface="DejaVu Sans"/>
              </a:rPr>
              <a:t>TEORI</a:t>
            </a:r>
            <a:endParaRPr sz="1500">
              <a:latin typeface="DejaVu Sans"/>
              <a:cs typeface="DejaVu Sans"/>
            </a:endParaRPr>
          </a:p>
          <a:p>
            <a:pPr marL="11397" marR="4559">
              <a:lnSpc>
                <a:spcPct val="92100"/>
              </a:lnSpc>
              <a:spcBef>
                <a:spcPts val="722"/>
              </a:spcBef>
            </a:pPr>
            <a:r>
              <a:rPr sz="1300" spc="-76" dirty="0">
                <a:latin typeface="DejaVu Sans"/>
                <a:cs typeface="DejaVu Sans"/>
              </a:rPr>
              <a:t>Perspektif </a:t>
            </a:r>
            <a:r>
              <a:rPr sz="1300" spc="-102" dirty="0">
                <a:latin typeface="DejaVu Sans"/>
                <a:cs typeface="DejaVu Sans"/>
              </a:rPr>
              <a:t>apa </a:t>
            </a:r>
            <a:r>
              <a:rPr sz="1300" spc="-90" dirty="0">
                <a:latin typeface="DejaVu Sans"/>
                <a:cs typeface="DejaVu Sans"/>
              </a:rPr>
              <a:t>yang </a:t>
            </a:r>
            <a:r>
              <a:rPr sz="1300" spc="-67" dirty="0">
                <a:latin typeface="DejaVu Sans"/>
                <a:cs typeface="DejaVu Sans"/>
              </a:rPr>
              <a:t>Anda  </a:t>
            </a:r>
            <a:r>
              <a:rPr sz="1300" spc="-85" dirty="0">
                <a:latin typeface="DejaVu Sans"/>
                <a:cs typeface="DejaVu Sans"/>
              </a:rPr>
              <a:t>gunakan </a:t>
            </a:r>
            <a:r>
              <a:rPr sz="1300" spc="-76" dirty="0">
                <a:latin typeface="DejaVu Sans"/>
                <a:cs typeface="DejaVu Sans"/>
              </a:rPr>
              <a:t>untuk </a:t>
            </a:r>
            <a:r>
              <a:rPr sz="1300" spc="-90" dirty="0">
                <a:latin typeface="DejaVu Sans"/>
                <a:cs typeface="DejaVu Sans"/>
              </a:rPr>
              <a:t>menjawab  </a:t>
            </a:r>
            <a:r>
              <a:rPr sz="1300" spc="-102" dirty="0">
                <a:latin typeface="DejaVu Sans"/>
                <a:cs typeface="DejaVu Sans"/>
              </a:rPr>
              <a:t>masalah? </a:t>
            </a:r>
            <a:r>
              <a:rPr sz="1300" spc="-90" dirty="0">
                <a:latin typeface="DejaVu Sans"/>
                <a:cs typeface="DejaVu Sans"/>
              </a:rPr>
              <a:t>Atau, </a:t>
            </a:r>
            <a:r>
              <a:rPr sz="1300" spc="-94" dirty="0">
                <a:latin typeface="DejaVu Sans"/>
                <a:cs typeface="DejaVu Sans"/>
              </a:rPr>
              <a:t>bagaimana  </a:t>
            </a:r>
            <a:r>
              <a:rPr sz="1300" spc="-67" dirty="0">
                <a:latin typeface="DejaVu Sans"/>
                <a:cs typeface="DejaVu Sans"/>
              </a:rPr>
              <a:t>Anda </a:t>
            </a:r>
            <a:r>
              <a:rPr sz="1300" spc="-85" dirty="0">
                <a:latin typeface="DejaVu Sans"/>
                <a:cs typeface="DejaVu Sans"/>
              </a:rPr>
              <a:t>menggunakan  </a:t>
            </a:r>
            <a:r>
              <a:rPr sz="1300" spc="-72" dirty="0">
                <a:latin typeface="DejaVu Sans"/>
                <a:cs typeface="DejaVu Sans"/>
              </a:rPr>
              <a:t>perspektif </a:t>
            </a:r>
            <a:r>
              <a:rPr sz="1300" spc="-85" dirty="0">
                <a:latin typeface="DejaVu Sans"/>
                <a:cs typeface="DejaVu Sans"/>
              </a:rPr>
              <a:t>pemerintahan  </a:t>
            </a:r>
            <a:r>
              <a:rPr sz="1300" spc="-76" dirty="0">
                <a:latin typeface="DejaVu Sans"/>
                <a:cs typeface="DejaVu Sans"/>
              </a:rPr>
              <a:t>untuk </a:t>
            </a:r>
            <a:r>
              <a:rPr sz="1300" spc="-90" dirty="0">
                <a:latin typeface="DejaVu Sans"/>
                <a:cs typeface="DejaVu Sans"/>
              </a:rPr>
              <a:t>menjawab </a:t>
            </a:r>
            <a:r>
              <a:rPr sz="1300" spc="-99" dirty="0">
                <a:latin typeface="DejaVu Sans"/>
                <a:cs typeface="DejaVu Sans"/>
              </a:rPr>
              <a:t>masalah?  </a:t>
            </a:r>
            <a:r>
              <a:rPr sz="1300" spc="-72" dirty="0">
                <a:latin typeface="DejaVu Sans"/>
                <a:cs typeface="DejaVu Sans"/>
              </a:rPr>
              <a:t>Apa </a:t>
            </a:r>
            <a:r>
              <a:rPr sz="1300" spc="-94" dirty="0">
                <a:latin typeface="DejaVu Sans"/>
                <a:cs typeface="DejaVu Sans"/>
              </a:rPr>
              <a:t>kebaruan </a:t>
            </a:r>
            <a:r>
              <a:rPr sz="1300" spc="-90" dirty="0">
                <a:latin typeface="DejaVu Sans"/>
                <a:cs typeface="DejaVu Sans"/>
              </a:rPr>
              <a:t>(novelty)  yang </a:t>
            </a:r>
            <a:r>
              <a:rPr sz="1300" spc="-67" dirty="0">
                <a:latin typeface="DejaVu Sans"/>
                <a:cs typeface="DejaVu Sans"/>
              </a:rPr>
              <a:t>Anda</a:t>
            </a:r>
            <a:r>
              <a:rPr sz="1300" spc="-58" dirty="0">
                <a:latin typeface="DejaVu Sans"/>
                <a:cs typeface="DejaVu Sans"/>
              </a:rPr>
              <a:t> </a:t>
            </a:r>
            <a:r>
              <a:rPr sz="1300" spc="-85" dirty="0">
                <a:latin typeface="DejaVu Sans"/>
                <a:cs typeface="DejaVu Sans"/>
              </a:rPr>
              <a:t>sajikan?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81534" y="2393153"/>
            <a:ext cx="965200" cy="22299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1300" spc="18" dirty="0">
                <a:solidFill>
                  <a:srgbClr val="FFFFFF"/>
                </a:solidFill>
                <a:latin typeface="DejaVu Sans"/>
                <a:cs typeface="DejaVu Sans"/>
              </a:rPr>
              <a:t>AKSIOLOGI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76830" y="3823183"/>
            <a:ext cx="2402609" cy="1370178"/>
          </a:xfrm>
          <a:prstGeom prst="rect">
            <a:avLst/>
          </a:prstGeom>
        </p:spPr>
        <p:txBody>
          <a:bodyPr vert="horz" wrap="square" lIns="0" tIns="67242" rIns="0" bIns="0" rtlCol="0">
            <a:spAutoFit/>
          </a:bodyPr>
          <a:lstStyle/>
          <a:p>
            <a:pPr marL="450181">
              <a:spcBef>
                <a:spcPts val="529"/>
              </a:spcBef>
            </a:pPr>
            <a:r>
              <a:rPr sz="1500" spc="-4" dirty="0">
                <a:latin typeface="DejaVu Sans"/>
                <a:cs typeface="DejaVu Sans"/>
              </a:rPr>
              <a:t>METODE</a:t>
            </a:r>
            <a:endParaRPr sz="1500">
              <a:latin typeface="DejaVu Sans"/>
              <a:cs typeface="DejaVu Sans"/>
            </a:endParaRPr>
          </a:p>
          <a:p>
            <a:pPr marL="11397" marR="4559">
              <a:lnSpc>
                <a:spcPct val="101899"/>
              </a:lnSpc>
              <a:spcBef>
                <a:spcPts val="399"/>
              </a:spcBef>
            </a:pPr>
            <a:r>
              <a:rPr sz="1300" spc="-45" dirty="0">
                <a:latin typeface="DejaVu Sans"/>
                <a:cs typeface="DejaVu Sans"/>
              </a:rPr>
              <a:t>Metode </a:t>
            </a:r>
            <a:r>
              <a:rPr sz="1300" spc="-102" dirty="0">
                <a:latin typeface="DejaVu Sans"/>
                <a:cs typeface="DejaVu Sans"/>
              </a:rPr>
              <a:t>apa </a:t>
            </a:r>
            <a:r>
              <a:rPr sz="1300" spc="-90" dirty="0">
                <a:latin typeface="DejaVu Sans"/>
                <a:cs typeface="DejaVu Sans"/>
              </a:rPr>
              <a:t>yang </a:t>
            </a:r>
            <a:r>
              <a:rPr sz="1300" spc="-72" dirty="0">
                <a:latin typeface="DejaVu Sans"/>
                <a:cs typeface="DejaVu Sans"/>
              </a:rPr>
              <a:t>Anda  </a:t>
            </a:r>
            <a:r>
              <a:rPr sz="1300" spc="-85" dirty="0">
                <a:latin typeface="DejaVu Sans"/>
                <a:cs typeface="DejaVu Sans"/>
              </a:rPr>
              <a:t>gunakan </a:t>
            </a:r>
            <a:r>
              <a:rPr sz="1300" spc="-76" dirty="0">
                <a:latin typeface="DejaVu Sans"/>
                <a:cs typeface="DejaVu Sans"/>
              </a:rPr>
              <a:t>untuk mendukung  </a:t>
            </a:r>
            <a:r>
              <a:rPr sz="1300" spc="-72" dirty="0">
                <a:latin typeface="DejaVu Sans"/>
                <a:cs typeface="DejaVu Sans"/>
              </a:rPr>
              <a:t>perspektif </a:t>
            </a:r>
            <a:r>
              <a:rPr sz="1300" spc="-76" dirty="0">
                <a:latin typeface="DejaVu Sans"/>
                <a:cs typeface="DejaVu Sans"/>
              </a:rPr>
              <a:t>dan </a:t>
            </a:r>
            <a:r>
              <a:rPr sz="1300" spc="-90" dirty="0">
                <a:latin typeface="DejaVu Sans"/>
                <a:cs typeface="DejaVu Sans"/>
              </a:rPr>
              <a:t>argumen </a:t>
            </a:r>
            <a:r>
              <a:rPr sz="1300" spc="-72" dirty="0">
                <a:latin typeface="DejaVu Sans"/>
                <a:cs typeface="DejaVu Sans"/>
              </a:rPr>
              <a:t>Anda?  </a:t>
            </a:r>
            <a:r>
              <a:rPr sz="1300" spc="-99" dirty="0">
                <a:latin typeface="DejaVu Sans"/>
                <a:cs typeface="DejaVu Sans"/>
              </a:rPr>
              <a:t>Bagaimana </a:t>
            </a:r>
            <a:r>
              <a:rPr sz="1300" spc="-67" dirty="0">
                <a:latin typeface="DejaVu Sans"/>
                <a:cs typeface="DejaVu Sans"/>
              </a:rPr>
              <a:t>Anda </a:t>
            </a:r>
            <a:r>
              <a:rPr sz="1300" spc="-90" dirty="0">
                <a:latin typeface="DejaVu Sans"/>
                <a:cs typeface="DejaVu Sans"/>
              </a:rPr>
              <a:t>mencari data?  </a:t>
            </a:r>
            <a:r>
              <a:rPr sz="1300" spc="-99" dirty="0">
                <a:latin typeface="DejaVu Sans"/>
                <a:cs typeface="DejaVu Sans"/>
              </a:rPr>
              <a:t>Bagaimana </a:t>
            </a:r>
            <a:r>
              <a:rPr sz="1300" spc="-67" dirty="0">
                <a:latin typeface="DejaVu Sans"/>
                <a:cs typeface="DejaVu Sans"/>
              </a:rPr>
              <a:t>Anda </a:t>
            </a:r>
            <a:r>
              <a:rPr sz="1300" spc="-90" dirty="0">
                <a:latin typeface="DejaVu Sans"/>
                <a:cs typeface="DejaVu Sans"/>
              </a:rPr>
              <a:t>menyajikan  </a:t>
            </a:r>
            <a:r>
              <a:rPr sz="1300" spc="-72" dirty="0">
                <a:latin typeface="DejaVu Sans"/>
                <a:cs typeface="DejaVu Sans"/>
              </a:rPr>
              <a:t>narasi-deskripsi?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33501" y="3073998"/>
            <a:ext cx="169141" cy="228599"/>
          </a:xfrm>
          <a:custGeom>
            <a:avLst/>
            <a:gdLst/>
            <a:ahLst/>
            <a:cxnLst/>
            <a:rect l="l" t="t" r="r" b="b"/>
            <a:pathLst>
              <a:path w="186055" h="259079">
                <a:moveTo>
                  <a:pt x="77724" y="259079"/>
                </a:moveTo>
                <a:lnTo>
                  <a:pt x="0" y="259079"/>
                </a:lnTo>
                <a:lnTo>
                  <a:pt x="108204" y="129539"/>
                </a:lnTo>
                <a:lnTo>
                  <a:pt x="0" y="0"/>
                </a:lnTo>
                <a:lnTo>
                  <a:pt x="77724" y="0"/>
                </a:lnTo>
                <a:lnTo>
                  <a:pt x="185928" y="129539"/>
                </a:lnTo>
                <a:lnTo>
                  <a:pt x="77724" y="259079"/>
                </a:lnTo>
                <a:close/>
              </a:path>
            </a:pathLst>
          </a:custGeom>
          <a:solidFill>
            <a:srgbClr val="E22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80364" y="3073998"/>
            <a:ext cx="169141" cy="228599"/>
          </a:xfrm>
          <a:custGeom>
            <a:avLst/>
            <a:gdLst/>
            <a:ahLst/>
            <a:cxnLst/>
            <a:rect l="l" t="t" r="r" b="b"/>
            <a:pathLst>
              <a:path w="186054" h="259079">
                <a:moveTo>
                  <a:pt x="77723" y="259079"/>
                </a:moveTo>
                <a:lnTo>
                  <a:pt x="0" y="259079"/>
                </a:lnTo>
                <a:lnTo>
                  <a:pt x="108203" y="129539"/>
                </a:lnTo>
                <a:lnTo>
                  <a:pt x="0" y="0"/>
                </a:lnTo>
                <a:lnTo>
                  <a:pt x="77723" y="0"/>
                </a:lnTo>
                <a:lnTo>
                  <a:pt x="185928" y="129539"/>
                </a:lnTo>
                <a:lnTo>
                  <a:pt x="77723" y="259079"/>
                </a:lnTo>
                <a:close/>
              </a:path>
            </a:pathLst>
          </a:custGeom>
          <a:solidFill>
            <a:srgbClr val="C82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782098" y="5607423"/>
            <a:ext cx="1215159" cy="227675"/>
          </a:xfrm>
          <a:prstGeom prst="rect">
            <a:avLst/>
          </a:prstGeom>
          <a:solidFill>
            <a:srgbClr val="B3186E"/>
          </a:solidFill>
        </p:spPr>
        <p:txBody>
          <a:bodyPr vert="horz" wrap="square" lIns="0" tIns="27353" rIns="0" bIns="0" rtlCol="0">
            <a:spAutoFit/>
          </a:bodyPr>
          <a:lstStyle/>
          <a:p>
            <a:pPr marL="221101">
              <a:spcBef>
                <a:spcPts val="215"/>
              </a:spcBef>
            </a:pPr>
            <a:r>
              <a:rPr sz="1300" spc="-117" dirty="0">
                <a:solidFill>
                  <a:srgbClr val="FFFFFF"/>
                </a:solidFill>
                <a:latin typeface="DejaVu Sans"/>
                <a:cs typeface="DejaVu Sans"/>
              </a:rPr>
              <a:t>Sutoro</a:t>
            </a:r>
            <a:r>
              <a:rPr sz="1300" spc="-13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300" spc="-157" dirty="0">
                <a:solidFill>
                  <a:srgbClr val="FFFFFF"/>
                </a:solidFill>
                <a:latin typeface="DejaVu Sans"/>
                <a:cs typeface="DejaVu Sans"/>
              </a:rPr>
              <a:t>Eko</a:t>
            </a:r>
            <a:endParaRPr sz="130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29266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07054"/>
            <a:ext cx="9144000" cy="4609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5975" y="1334095"/>
            <a:ext cx="4335318" cy="47317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000" spc="-85" dirty="0">
                <a:solidFill>
                  <a:srgbClr val="DB1A56"/>
                </a:solidFill>
              </a:rPr>
              <a:t>MAKNA</a:t>
            </a:r>
            <a:r>
              <a:rPr sz="3000" spc="-283" dirty="0">
                <a:solidFill>
                  <a:srgbClr val="DB1A56"/>
                </a:solidFill>
              </a:rPr>
              <a:t> </a:t>
            </a:r>
            <a:r>
              <a:rPr sz="3000" spc="-94" dirty="0">
                <a:solidFill>
                  <a:srgbClr val="157082"/>
                </a:solidFill>
              </a:rPr>
              <a:t>PEMERINTAHAN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793320" y="4220605"/>
            <a:ext cx="2210955" cy="953683"/>
          </a:xfrm>
          <a:prstGeom prst="rect">
            <a:avLst/>
          </a:prstGeom>
        </p:spPr>
        <p:txBody>
          <a:bodyPr vert="horz" wrap="square" lIns="0" tIns="79209" rIns="0" bIns="0" rtlCol="0">
            <a:spAutoFit/>
          </a:bodyPr>
          <a:lstStyle/>
          <a:p>
            <a:pPr marL="759609">
              <a:spcBef>
                <a:spcPts val="624"/>
              </a:spcBef>
            </a:pPr>
            <a:r>
              <a:rPr sz="1200" b="1" spc="-90" dirty="0">
                <a:solidFill>
                  <a:srgbClr val="080808"/>
                </a:solidFill>
                <a:latin typeface="DejaVu Sans"/>
                <a:cs typeface="DejaVu Sans"/>
              </a:rPr>
              <a:t>INSTITUSI</a:t>
            </a:r>
            <a:endParaRPr sz="1200">
              <a:latin typeface="DejaVu Sans"/>
              <a:cs typeface="DejaVu Sans"/>
            </a:endParaRPr>
          </a:p>
          <a:p>
            <a:pPr marL="10827" marR="4559" algn="ctr">
              <a:lnSpc>
                <a:spcPct val="102400"/>
              </a:lnSpc>
              <a:spcBef>
                <a:spcPts val="579"/>
              </a:spcBef>
            </a:pPr>
            <a:r>
              <a:rPr sz="1300" spc="-58" dirty="0">
                <a:solidFill>
                  <a:srgbClr val="080808"/>
                </a:solidFill>
                <a:latin typeface="DejaVu Sans"/>
                <a:cs typeface="DejaVu Sans"/>
              </a:rPr>
              <a:t>Struktur, </a:t>
            </a:r>
            <a:r>
              <a:rPr sz="1300" spc="-45" dirty="0">
                <a:solidFill>
                  <a:srgbClr val="080808"/>
                </a:solidFill>
                <a:latin typeface="DejaVu Sans"/>
                <a:cs typeface="DejaVu Sans"/>
              </a:rPr>
              <a:t>kelembagaan,</a:t>
            </a:r>
            <a:r>
              <a:rPr sz="1300" spc="-179" dirty="0">
                <a:solidFill>
                  <a:srgbClr val="080808"/>
                </a:solidFill>
                <a:latin typeface="DejaVu Sans"/>
                <a:cs typeface="DejaVu Sans"/>
              </a:rPr>
              <a:t> </a:t>
            </a:r>
            <a:r>
              <a:rPr sz="1300" spc="-40" dirty="0">
                <a:solidFill>
                  <a:srgbClr val="080808"/>
                </a:solidFill>
                <a:latin typeface="DejaVu Sans"/>
                <a:cs typeface="DejaVu Sans"/>
              </a:rPr>
              <a:t>dan  </a:t>
            </a:r>
            <a:r>
              <a:rPr sz="1300" spc="-49" dirty="0">
                <a:solidFill>
                  <a:srgbClr val="080808"/>
                </a:solidFill>
                <a:latin typeface="DejaVu Sans"/>
                <a:cs typeface="DejaVu Sans"/>
              </a:rPr>
              <a:t>organisasi </a:t>
            </a:r>
            <a:r>
              <a:rPr sz="1300" spc="-45" dirty="0">
                <a:solidFill>
                  <a:srgbClr val="080808"/>
                </a:solidFill>
                <a:latin typeface="DejaVu Sans"/>
                <a:cs typeface="DejaVu Sans"/>
              </a:rPr>
              <a:t>yang  menyelanggarakan</a:t>
            </a:r>
            <a:r>
              <a:rPr sz="1300" spc="-117" dirty="0">
                <a:solidFill>
                  <a:srgbClr val="080808"/>
                </a:solidFill>
                <a:latin typeface="DejaVu Sans"/>
                <a:cs typeface="DejaVu Sans"/>
              </a:rPr>
              <a:t> </a:t>
            </a:r>
            <a:r>
              <a:rPr sz="1300" spc="-49" dirty="0">
                <a:solidFill>
                  <a:srgbClr val="080808"/>
                </a:solidFill>
                <a:latin typeface="DejaVu Sans"/>
                <a:cs typeface="DejaVu Sans"/>
              </a:rPr>
              <a:t>negara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9880" y="4245603"/>
            <a:ext cx="2286577" cy="1106172"/>
          </a:xfrm>
          <a:prstGeom prst="rect">
            <a:avLst/>
          </a:prstGeom>
        </p:spPr>
        <p:txBody>
          <a:bodyPr vert="horz" wrap="square" lIns="0" tIns="53566" rIns="0" bIns="0" rtlCol="0">
            <a:spAutoFit/>
          </a:bodyPr>
          <a:lstStyle/>
          <a:p>
            <a:pPr marL="1140" algn="ctr">
              <a:spcBef>
                <a:spcPts val="422"/>
              </a:spcBef>
            </a:pPr>
            <a:r>
              <a:rPr sz="1200" b="1" spc="-94" dirty="0">
                <a:solidFill>
                  <a:srgbClr val="080808"/>
                </a:solidFill>
                <a:latin typeface="DejaVu Sans"/>
                <a:cs typeface="DejaVu Sans"/>
              </a:rPr>
              <a:t>SUBSTANSI</a:t>
            </a:r>
            <a:endParaRPr sz="1200">
              <a:latin typeface="DejaVu Sans"/>
              <a:cs typeface="DejaVu Sans"/>
            </a:endParaRPr>
          </a:p>
          <a:p>
            <a:pPr marL="11397" marR="4559" indent="570" algn="ctr">
              <a:lnSpc>
                <a:spcPct val="102400"/>
              </a:lnSpc>
              <a:spcBef>
                <a:spcPts val="359"/>
              </a:spcBef>
            </a:pPr>
            <a:r>
              <a:rPr sz="1300" spc="-36" dirty="0">
                <a:solidFill>
                  <a:srgbClr val="080808"/>
                </a:solidFill>
                <a:latin typeface="DejaVu Sans"/>
                <a:cs typeface="DejaVu Sans"/>
              </a:rPr>
              <a:t>Perbuatan </a:t>
            </a:r>
            <a:r>
              <a:rPr sz="1300" spc="-45" dirty="0">
                <a:solidFill>
                  <a:srgbClr val="080808"/>
                </a:solidFill>
                <a:latin typeface="DejaVu Sans"/>
                <a:cs typeface="DejaVu Sans"/>
              </a:rPr>
              <a:t>pemerintah  secara </a:t>
            </a:r>
            <a:r>
              <a:rPr sz="1300" spc="-49" dirty="0">
                <a:solidFill>
                  <a:srgbClr val="080808"/>
                </a:solidFill>
                <a:latin typeface="DejaVu Sans"/>
                <a:cs typeface="DejaVu Sans"/>
              </a:rPr>
              <a:t>politik, </a:t>
            </a:r>
            <a:r>
              <a:rPr sz="1300" spc="-40" dirty="0">
                <a:solidFill>
                  <a:srgbClr val="080808"/>
                </a:solidFill>
                <a:latin typeface="DejaVu Sans"/>
                <a:cs typeface="DejaVu Sans"/>
              </a:rPr>
              <a:t>hukum dan  </a:t>
            </a:r>
            <a:r>
              <a:rPr sz="1300" spc="-54" dirty="0">
                <a:solidFill>
                  <a:srgbClr val="080808"/>
                </a:solidFill>
                <a:latin typeface="DejaVu Sans"/>
                <a:cs typeface="DejaVu Sans"/>
              </a:rPr>
              <a:t>administrasi </a:t>
            </a:r>
            <a:r>
              <a:rPr sz="1300" spc="-36" dirty="0">
                <a:solidFill>
                  <a:srgbClr val="080808"/>
                </a:solidFill>
                <a:latin typeface="DejaVu Sans"/>
                <a:cs typeface="DejaVu Sans"/>
              </a:rPr>
              <a:t>dalam  </a:t>
            </a:r>
            <a:r>
              <a:rPr sz="1300" spc="-31" dirty="0">
                <a:solidFill>
                  <a:srgbClr val="080808"/>
                </a:solidFill>
                <a:latin typeface="DejaVu Sans"/>
                <a:cs typeface="DejaVu Sans"/>
              </a:rPr>
              <a:t>mengatur-mengurus</a:t>
            </a:r>
            <a:r>
              <a:rPr sz="1300" spc="-148" dirty="0">
                <a:solidFill>
                  <a:srgbClr val="080808"/>
                </a:solidFill>
                <a:latin typeface="DejaVu Sans"/>
                <a:cs typeface="DejaVu Sans"/>
              </a:rPr>
              <a:t> </a:t>
            </a:r>
            <a:r>
              <a:rPr sz="1300" spc="-49" dirty="0">
                <a:solidFill>
                  <a:srgbClr val="080808"/>
                </a:solidFill>
                <a:latin typeface="DejaVu Sans"/>
                <a:cs typeface="DejaVu Sans"/>
              </a:rPr>
              <a:t>negara  </a:t>
            </a:r>
            <a:r>
              <a:rPr sz="1300" spc="-40" dirty="0">
                <a:solidFill>
                  <a:srgbClr val="080808"/>
                </a:solidFill>
                <a:latin typeface="DejaVu Sans"/>
                <a:cs typeface="DejaVu Sans"/>
              </a:rPr>
              <a:t>dan</a:t>
            </a:r>
            <a:r>
              <a:rPr sz="1300" spc="-90" dirty="0">
                <a:solidFill>
                  <a:srgbClr val="080808"/>
                </a:solidFill>
                <a:latin typeface="DejaVu Sans"/>
                <a:cs typeface="DejaVu Sans"/>
              </a:rPr>
              <a:t> </a:t>
            </a:r>
            <a:r>
              <a:rPr sz="1300" spc="-36" dirty="0">
                <a:solidFill>
                  <a:srgbClr val="080808"/>
                </a:solidFill>
                <a:latin typeface="DejaVu Sans"/>
                <a:cs typeface="DejaVu Sans"/>
              </a:rPr>
              <a:t>warga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2515" y="4262319"/>
            <a:ext cx="2228273" cy="1063261"/>
          </a:xfrm>
          <a:prstGeom prst="rect">
            <a:avLst/>
          </a:prstGeom>
        </p:spPr>
        <p:txBody>
          <a:bodyPr vert="horz" wrap="square" lIns="0" tIns="36470" rIns="0" bIns="0" rtlCol="0">
            <a:spAutoFit/>
          </a:bodyPr>
          <a:lstStyle/>
          <a:p>
            <a:pPr algn="ctr">
              <a:spcBef>
                <a:spcPts val="287"/>
              </a:spcBef>
            </a:pPr>
            <a:r>
              <a:rPr sz="1200" b="1" spc="-99" dirty="0">
                <a:solidFill>
                  <a:srgbClr val="080808"/>
                </a:solidFill>
                <a:latin typeface="DejaVu Sans"/>
                <a:cs typeface="DejaVu Sans"/>
              </a:rPr>
              <a:t>RELASI</a:t>
            </a:r>
            <a:endParaRPr sz="1200">
              <a:latin typeface="DejaVu Sans"/>
              <a:cs typeface="DejaVu Sans"/>
            </a:endParaRPr>
          </a:p>
          <a:p>
            <a:pPr marL="11397" marR="4559" indent="570" algn="ctr">
              <a:lnSpc>
                <a:spcPct val="102299"/>
              </a:lnSpc>
              <a:spcBef>
                <a:spcPts val="206"/>
              </a:spcBef>
            </a:pPr>
            <a:r>
              <a:rPr sz="1300" spc="-27" dirty="0">
                <a:solidFill>
                  <a:srgbClr val="080808"/>
                </a:solidFill>
                <a:latin typeface="DejaVu Sans"/>
                <a:cs typeface="DejaVu Sans"/>
              </a:rPr>
              <a:t>Hubungan </a:t>
            </a:r>
            <a:r>
              <a:rPr sz="1300" spc="-67" dirty="0">
                <a:solidFill>
                  <a:srgbClr val="080808"/>
                </a:solidFill>
                <a:latin typeface="DejaVu Sans"/>
                <a:cs typeface="DejaVu Sans"/>
              </a:rPr>
              <a:t>antara  </a:t>
            </a:r>
            <a:r>
              <a:rPr sz="1300" spc="-45" dirty="0">
                <a:solidFill>
                  <a:srgbClr val="080808"/>
                </a:solidFill>
                <a:latin typeface="DejaVu Sans"/>
                <a:cs typeface="DejaVu Sans"/>
              </a:rPr>
              <a:t>pemerintah </a:t>
            </a:r>
            <a:r>
              <a:rPr sz="1300" spc="-31" dirty="0">
                <a:solidFill>
                  <a:srgbClr val="080808"/>
                </a:solidFill>
                <a:latin typeface="DejaVu Sans"/>
                <a:cs typeface="DejaVu Sans"/>
              </a:rPr>
              <a:t>dengan</a:t>
            </a:r>
            <a:r>
              <a:rPr sz="1300" spc="-215" dirty="0">
                <a:solidFill>
                  <a:srgbClr val="080808"/>
                </a:solidFill>
                <a:latin typeface="DejaVu Sans"/>
                <a:cs typeface="DejaVu Sans"/>
              </a:rPr>
              <a:t> </a:t>
            </a:r>
            <a:r>
              <a:rPr sz="1300" spc="-54" dirty="0">
                <a:solidFill>
                  <a:srgbClr val="080808"/>
                </a:solidFill>
                <a:latin typeface="DejaVu Sans"/>
                <a:cs typeface="DejaVu Sans"/>
              </a:rPr>
              <a:t>negara,  </a:t>
            </a:r>
            <a:r>
              <a:rPr sz="1300" spc="-45" dirty="0">
                <a:solidFill>
                  <a:srgbClr val="080808"/>
                </a:solidFill>
                <a:latin typeface="DejaVu Sans"/>
                <a:cs typeface="DejaVu Sans"/>
              </a:rPr>
              <a:t>parlemen, </a:t>
            </a:r>
            <a:r>
              <a:rPr sz="1300" spc="-58" dirty="0">
                <a:solidFill>
                  <a:srgbClr val="080808"/>
                </a:solidFill>
                <a:latin typeface="DejaVu Sans"/>
                <a:cs typeface="DejaVu Sans"/>
              </a:rPr>
              <a:t>birokrasi, </a:t>
            </a:r>
            <a:r>
              <a:rPr sz="1300" spc="-72" dirty="0">
                <a:solidFill>
                  <a:srgbClr val="080808"/>
                </a:solidFill>
                <a:latin typeface="DejaVu Sans"/>
                <a:cs typeface="DejaVu Sans"/>
              </a:rPr>
              <a:t>rakyat,  </a:t>
            </a:r>
            <a:r>
              <a:rPr sz="1300" spc="-36" dirty="0">
                <a:solidFill>
                  <a:srgbClr val="080808"/>
                </a:solidFill>
                <a:latin typeface="DejaVu Sans"/>
                <a:cs typeface="DejaVu Sans"/>
              </a:rPr>
              <a:t>warga </a:t>
            </a:r>
            <a:r>
              <a:rPr sz="1300" spc="-40" dirty="0">
                <a:solidFill>
                  <a:srgbClr val="080808"/>
                </a:solidFill>
                <a:latin typeface="DejaVu Sans"/>
                <a:cs typeface="DejaVu Sans"/>
              </a:rPr>
              <a:t>dan</a:t>
            </a:r>
            <a:r>
              <a:rPr sz="1300" spc="-166" dirty="0">
                <a:solidFill>
                  <a:srgbClr val="080808"/>
                </a:solidFill>
                <a:latin typeface="DejaVu Sans"/>
                <a:cs typeface="DejaVu Sans"/>
              </a:rPr>
              <a:t> </a:t>
            </a:r>
            <a:r>
              <a:rPr sz="1300" spc="-63" dirty="0">
                <a:solidFill>
                  <a:srgbClr val="080808"/>
                </a:solidFill>
                <a:latin typeface="DejaVu Sans"/>
                <a:cs typeface="DejaVu Sans"/>
              </a:rPr>
              <a:t>masyarakat</a:t>
            </a:r>
            <a:endParaRPr sz="1300">
              <a:latin typeface="DejaVu Sans"/>
              <a:cs typeface="DejaVu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77637" y="2175734"/>
            <a:ext cx="6784686" cy="1868021"/>
            <a:chOff x="1295400" y="2465832"/>
            <a:chExt cx="7463155" cy="2117090"/>
          </a:xfrm>
        </p:grpSpPr>
        <p:sp>
          <p:nvSpPr>
            <p:cNvPr id="8" name="object 8"/>
            <p:cNvSpPr/>
            <p:nvPr/>
          </p:nvSpPr>
          <p:spPr>
            <a:xfrm>
              <a:off x="1295400" y="2703575"/>
              <a:ext cx="1647443" cy="16474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73067" y="2465832"/>
              <a:ext cx="2112263" cy="21168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15555" y="2703575"/>
              <a:ext cx="1642871" cy="16474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359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4599" y="1150422"/>
            <a:ext cx="4988214" cy="511549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3200" b="1" spc="-269" dirty="0">
                <a:solidFill>
                  <a:srgbClr val="316264"/>
                </a:solidFill>
                <a:latin typeface="DejaVu Sans"/>
                <a:cs typeface="DejaVu Sans"/>
              </a:rPr>
              <a:t>FUNGSI</a:t>
            </a:r>
            <a:r>
              <a:rPr sz="3200" b="1" spc="-412" dirty="0">
                <a:solidFill>
                  <a:srgbClr val="316264"/>
                </a:solidFill>
                <a:latin typeface="DejaVu Sans"/>
                <a:cs typeface="DejaVu Sans"/>
              </a:rPr>
              <a:t> </a:t>
            </a:r>
            <a:r>
              <a:rPr sz="3200" b="1" spc="-278" dirty="0">
                <a:solidFill>
                  <a:srgbClr val="A71621"/>
                </a:solidFill>
                <a:latin typeface="DejaVu Sans"/>
                <a:cs typeface="DejaVu Sans"/>
              </a:rPr>
              <a:t>PEMERINTAHAN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3225"/>
            <a:ext cx="441036" cy="401170"/>
          </a:xfrm>
          <a:custGeom>
            <a:avLst/>
            <a:gdLst/>
            <a:ahLst/>
            <a:cxnLst/>
            <a:rect l="l" t="t" r="r" b="b"/>
            <a:pathLst>
              <a:path w="485140" h="454659">
                <a:moveTo>
                  <a:pt x="484632" y="0"/>
                </a:moveTo>
                <a:lnTo>
                  <a:pt x="484632" y="454152"/>
                </a:lnTo>
                <a:lnTo>
                  <a:pt x="0" y="454152"/>
                </a:lnTo>
              </a:path>
            </a:pathLst>
          </a:custGeom>
          <a:ln w="62484">
            <a:solidFill>
              <a:srgbClr val="DF1D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574" y="5459506"/>
            <a:ext cx="141432" cy="136151"/>
          </a:xfrm>
          <a:custGeom>
            <a:avLst/>
            <a:gdLst/>
            <a:ahLst/>
            <a:cxnLst/>
            <a:rect l="l" t="t" r="r" b="b"/>
            <a:pathLst>
              <a:path w="155575" h="154304">
                <a:moveTo>
                  <a:pt x="155447" y="153924"/>
                </a:moveTo>
                <a:lnTo>
                  <a:pt x="0" y="153924"/>
                </a:lnTo>
                <a:lnTo>
                  <a:pt x="0" y="0"/>
                </a:lnTo>
                <a:lnTo>
                  <a:pt x="155447" y="0"/>
                </a:lnTo>
                <a:lnTo>
                  <a:pt x="155447" y="153924"/>
                </a:lnTo>
                <a:close/>
              </a:path>
            </a:pathLst>
          </a:custGeom>
          <a:solidFill>
            <a:srgbClr val="DF1D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62568" y="2104055"/>
            <a:ext cx="1454150" cy="905995"/>
          </a:xfrm>
          <a:prstGeom prst="rect">
            <a:avLst/>
          </a:prstGeom>
        </p:spPr>
        <p:txBody>
          <a:bodyPr vert="horz" wrap="square" lIns="0" tIns="44448" rIns="0" bIns="0" rtlCol="0">
            <a:spAutoFit/>
          </a:bodyPr>
          <a:lstStyle/>
          <a:p>
            <a:pPr marL="11397">
              <a:spcBef>
                <a:spcPts val="350"/>
              </a:spcBef>
            </a:pPr>
            <a:r>
              <a:rPr sz="1500" b="1" spc="-117" dirty="0">
                <a:solidFill>
                  <a:srgbClr val="1F4242"/>
                </a:solidFill>
                <a:latin typeface="DejaVu Sans"/>
                <a:cs typeface="DejaVu Sans"/>
              </a:rPr>
              <a:t>RULING</a:t>
            </a:r>
            <a:endParaRPr sz="1500">
              <a:latin typeface="DejaVu Sans"/>
              <a:cs typeface="DejaVu Sans"/>
            </a:endParaRPr>
          </a:p>
          <a:p>
            <a:pPr marL="11397" marR="4559">
              <a:lnSpc>
                <a:spcPct val="102400"/>
              </a:lnSpc>
              <a:spcBef>
                <a:spcPts val="228"/>
              </a:spcBef>
            </a:pPr>
            <a:r>
              <a:rPr sz="1300" spc="-72" dirty="0">
                <a:latin typeface="DejaVu Sans"/>
                <a:cs typeface="DejaVu Sans"/>
              </a:rPr>
              <a:t>Menguasai  </a:t>
            </a:r>
            <a:r>
              <a:rPr sz="1300" spc="-112" dirty="0">
                <a:latin typeface="DejaVu Sans"/>
                <a:cs typeface="DejaVu Sans"/>
              </a:rPr>
              <a:t>kekayaan, </a:t>
            </a:r>
            <a:r>
              <a:rPr sz="1300" spc="-99" dirty="0">
                <a:latin typeface="DejaVu Sans"/>
                <a:cs typeface="DejaVu Sans"/>
              </a:rPr>
              <a:t>aset </a:t>
            </a:r>
            <a:r>
              <a:rPr sz="1300" spc="-76" dirty="0">
                <a:latin typeface="DejaVu Sans"/>
                <a:cs typeface="DejaVu Sans"/>
              </a:rPr>
              <a:t>dan  </a:t>
            </a:r>
            <a:r>
              <a:rPr sz="1300" spc="-102" dirty="0">
                <a:latin typeface="DejaVu Sans"/>
                <a:cs typeface="DejaVu Sans"/>
              </a:rPr>
              <a:t>kekuasaan</a:t>
            </a:r>
            <a:r>
              <a:rPr sz="1300" spc="-139" dirty="0">
                <a:latin typeface="DejaVu Sans"/>
                <a:cs typeface="DejaVu Sans"/>
              </a:rPr>
              <a:t> </a:t>
            </a:r>
            <a:r>
              <a:rPr sz="1300" spc="-108" dirty="0">
                <a:latin typeface="DejaVu Sans"/>
                <a:cs typeface="DejaVu Sans"/>
              </a:rPr>
              <a:t>(rakyat).</a:t>
            </a:r>
            <a:endParaRPr sz="1300">
              <a:latin typeface="DejaVu Sans"/>
              <a:cs typeface="DejaVu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80509" y="2166322"/>
            <a:ext cx="640195" cy="621366"/>
            <a:chOff x="3718559" y="2455164"/>
            <a:chExt cx="704215" cy="704215"/>
          </a:xfrm>
        </p:grpSpPr>
        <p:sp>
          <p:nvSpPr>
            <p:cNvPr id="7" name="object 7"/>
            <p:cNvSpPr/>
            <p:nvPr/>
          </p:nvSpPr>
          <p:spPr>
            <a:xfrm>
              <a:off x="3718559" y="2455164"/>
              <a:ext cx="704215" cy="704215"/>
            </a:xfrm>
            <a:custGeom>
              <a:avLst/>
              <a:gdLst/>
              <a:ahLst/>
              <a:cxnLst/>
              <a:rect l="l" t="t" r="r" b="b"/>
              <a:pathLst>
                <a:path w="704214" h="704214">
                  <a:moveTo>
                    <a:pt x="704088" y="704087"/>
                  </a:moveTo>
                  <a:lnTo>
                    <a:pt x="0" y="704087"/>
                  </a:lnTo>
                  <a:lnTo>
                    <a:pt x="0" y="0"/>
                  </a:lnTo>
                  <a:lnTo>
                    <a:pt x="704088" y="0"/>
                  </a:lnTo>
                  <a:lnTo>
                    <a:pt x="704088" y="704087"/>
                  </a:lnTo>
                  <a:close/>
                </a:path>
              </a:pathLst>
            </a:custGeom>
            <a:solidFill>
              <a:srgbClr val="3162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89247" y="2636519"/>
              <a:ext cx="359663" cy="3429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221046" y="3921423"/>
            <a:ext cx="1348509" cy="707773"/>
          </a:xfrm>
          <a:prstGeom prst="rect">
            <a:avLst/>
          </a:prstGeom>
        </p:spPr>
        <p:txBody>
          <a:bodyPr vert="horz" wrap="square" lIns="0" tIns="38750" rIns="0" bIns="0" rtlCol="0">
            <a:spAutoFit/>
          </a:bodyPr>
          <a:lstStyle/>
          <a:p>
            <a:pPr marL="11397">
              <a:spcBef>
                <a:spcPts val="305"/>
              </a:spcBef>
            </a:pPr>
            <a:r>
              <a:rPr sz="1500" b="1" spc="-130" dirty="0">
                <a:solidFill>
                  <a:srgbClr val="DF1D2B"/>
                </a:solidFill>
                <a:latin typeface="DejaVu Sans"/>
                <a:cs typeface="DejaVu Sans"/>
              </a:rPr>
              <a:t>STEERING</a:t>
            </a:r>
            <a:endParaRPr sz="1500">
              <a:latin typeface="DejaVu Sans"/>
              <a:cs typeface="DejaVu Sans"/>
            </a:endParaRPr>
          </a:p>
          <a:p>
            <a:pPr marL="11397" marR="4559">
              <a:lnSpc>
                <a:spcPct val="102800"/>
              </a:lnSpc>
              <a:spcBef>
                <a:spcPts val="179"/>
              </a:spcBef>
            </a:pPr>
            <a:r>
              <a:rPr sz="1300" spc="-76" dirty="0">
                <a:latin typeface="DejaVu Sans"/>
                <a:cs typeface="DejaVu Sans"/>
              </a:rPr>
              <a:t>Mengarahkan</a:t>
            </a:r>
            <a:r>
              <a:rPr sz="1300" spc="-139" dirty="0">
                <a:latin typeface="DejaVu Sans"/>
                <a:cs typeface="DejaVu Sans"/>
              </a:rPr>
              <a:t> </a:t>
            </a:r>
            <a:r>
              <a:rPr sz="1300" spc="-81" dirty="0">
                <a:latin typeface="DejaVu Sans"/>
                <a:cs typeface="DejaVu Sans"/>
              </a:rPr>
              <a:t>visi  </a:t>
            </a:r>
            <a:r>
              <a:rPr sz="1300" spc="-76" dirty="0">
                <a:latin typeface="DejaVu Sans"/>
                <a:cs typeface="DejaVu Sans"/>
              </a:rPr>
              <a:t>dan</a:t>
            </a:r>
            <a:r>
              <a:rPr sz="1300" spc="-72" dirty="0">
                <a:latin typeface="DejaVu Sans"/>
                <a:cs typeface="DejaVu Sans"/>
              </a:rPr>
              <a:t> </a:t>
            </a:r>
            <a:r>
              <a:rPr sz="1300" spc="-85" dirty="0">
                <a:latin typeface="DejaVu Sans"/>
                <a:cs typeface="DejaVu Sans"/>
              </a:rPr>
              <a:t>kebijakan</a:t>
            </a:r>
            <a:endParaRPr sz="1300">
              <a:latin typeface="DejaVu Sans"/>
              <a:cs typeface="DejaVu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44487" y="4004535"/>
            <a:ext cx="640195" cy="621366"/>
            <a:chOff x="3678935" y="4538472"/>
            <a:chExt cx="704215" cy="704215"/>
          </a:xfrm>
        </p:grpSpPr>
        <p:sp>
          <p:nvSpPr>
            <p:cNvPr id="11" name="object 11"/>
            <p:cNvSpPr/>
            <p:nvPr/>
          </p:nvSpPr>
          <p:spPr>
            <a:xfrm>
              <a:off x="3678935" y="4538472"/>
              <a:ext cx="704215" cy="704215"/>
            </a:xfrm>
            <a:custGeom>
              <a:avLst/>
              <a:gdLst/>
              <a:ahLst/>
              <a:cxnLst/>
              <a:rect l="l" t="t" r="r" b="b"/>
              <a:pathLst>
                <a:path w="704214" h="704214">
                  <a:moveTo>
                    <a:pt x="704088" y="704088"/>
                  </a:moveTo>
                  <a:lnTo>
                    <a:pt x="0" y="704088"/>
                  </a:lnTo>
                  <a:lnTo>
                    <a:pt x="0" y="0"/>
                  </a:lnTo>
                  <a:lnTo>
                    <a:pt x="704088" y="0"/>
                  </a:lnTo>
                  <a:lnTo>
                    <a:pt x="704088" y="704088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9435" y="4684776"/>
              <a:ext cx="367283" cy="380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07105" y="2104055"/>
            <a:ext cx="1162050" cy="905995"/>
          </a:xfrm>
          <a:prstGeom prst="rect">
            <a:avLst/>
          </a:prstGeom>
        </p:spPr>
        <p:txBody>
          <a:bodyPr vert="horz" wrap="square" lIns="0" tIns="44448" rIns="0" bIns="0" rtlCol="0">
            <a:spAutoFit/>
          </a:bodyPr>
          <a:lstStyle/>
          <a:p>
            <a:pPr marL="11397">
              <a:spcBef>
                <a:spcPts val="350"/>
              </a:spcBef>
            </a:pPr>
            <a:r>
              <a:rPr sz="1500" b="1" spc="-135" dirty="0">
                <a:solidFill>
                  <a:srgbClr val="702FA0"/>
                </a:solidFill>
                <a:latin typeface="DejaVu Sans"/>
                <a:cs typeface="DejaVu Sans"/>
              </a:rPr>
              <a:t>GOVERNING</a:t>
            </a:r>
            <a:endParaRPr sz="1500">
              <a:latin typeface="DejaVu Sans"/>
              <a:cs typeface="DejaVu Sans"/>
            </a:endParaRPr>
          </a:p>
          <a:p>
            <a:pPr marL="11397" marR="74080">
              <a:lnSpc>
                <a:spcPct val="102400"/>
              </a:lnSpc>
              <a:spcBef>
                <a:spcPts val="228"/>
              </a:spcBef>
            </a:pPr>
            <a:r>
              <a:rPr sz="1300" spc="-76" dirty="0">
                <a:latin typeface="DejaVu Sans"/>
                <a:cs typeface="DejaVu Sans"/>
              </a:rPr>
              <a:t>Memerintah:  </a:t>
            </a:r>
            <a:r>
              <a:rPr sz="1300" spc="-85" dirty="0">
                <a:latin typeface="DejaVu Sans"/>
                <a:cs typeface="DejaVu Sans"/>
              </a:rPr>
              <a:t>mengatur</a:t>
            </a:r>
            <a:r>
              <a:rPr sz="1300" spc="-126" dirty="0">
                <a:latin typeface="DejaVu Sans"/>
                <a:cs typeface="DejaVu Sans"/>
              </a:rPr>
              <a:t> </a:t>
            </a:r>
            <a:r>
              <a:rPr sz="1300" spc="-81" dirty="0">
                <a:latin typeface="DejaVu Sans"/>
                <a:cs typeface="DejaVu Sans"/>
              </a:rPr>
              <a:t>dan  </a:t>
            </a:r>
            <a:r>
              <a:rPr sz="1300" spc="-85" dirty="0">
                <a:latin typeface="DejaVu Sans"/>
                <a:cs typeface="DejaVu Sans"/>
              </a:rPr>
              <a:t>mengurus</a:t>
            </a:r>
            <a:endParaRPr sz="1300">
              <a:latin typeface="DejaVu Sans"/>
              <a:cs typeface="DejaVu San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5087" y="2166322"/>
            <a:ext cx="640195" cy="621366"/>
            <a:chOff x="577595" y="2455164"/>
            <a:chExt cx="704215" cy="704215"/>
          </a:xfrm>
        </p:grpSpPr>
        <p:sp>
          <p:nvSpPr>
            <p:cNvPr id="15" name="object 15"/>
            <p:cNvSpPr/>
            <p:nvPr/>
          </p:nvSpPr>
          <p:spPr>
            <a:xfrm>
              <a:off x="577595" y="2455164"/>
              <a:ext cx="704215" cy="704215"/>
            </a:xfrm>
            <a:custGeom>
              <a:avLst/>
              <a:gdLst/>
              <a:ahLst/>
              <a:cxnLst/>
              <a:rect l="l" t="t" r="r" b="b"/>
              <a:pathLst>
                <a:path w="704215" h="704214">
                  <a:moveTo>
                    <a:pt x="704087" y="704087"/>
                  </a:moveTo>
                  <a:lnTo>
                    <a:pt x="0" y="704087"/>
                  </a:lnTo>
                  <a:lnTo>
                    <a:pt x="0" y="0"/>
                  </a:lnTo>
                  <a:lnTo>
                    <a:pt x="704087" y="0"/>
                  </a:lnTo>
                  <a:lnTo>
                    <a:pt x="704087" y="704087"/>
                  </a:lnTo>
                  <a:close/>
                </a:path>
              </a:pathLst>
            </a:custGeom>
            <a:solidFill>
              <a:srgbClr val="522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3524" y="2619756"/>
              <a:ext cx="330707" cy="3261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50320" y="3876356"/>
            <a:ext cx="1333500" cy="1377659"/>
          </a:xfrm>
          <a:prstGeom prst="rect">
            <a:avLst/>
          </a:prstGeom>
        </p:spPr>
        <p:txBody>
          <a:bodyPr vert="horz" wrap="square" lIns="0" tIns="74650" rIns="0" bIns="0" rtlCol="0">
            <a:spAutoFit/>
          </a:bodyPr>
          <a:lstStyle/>
          <a:p>
            <a:pPr marL="11397">
              <a:spcBef>
                <a:spcPts val="588"/>
              </a:spcBef>
            </a:pPr>
            <a:r>
              <a:rPr sz="1500" b="1" spc="-121" dirty="0">
                <a:solidFill>
                  <a:srgbClr val="DF1D2B"/>
                </a:solidFill>
                <a:latin typeface="DejaVu Sans"/>
                <a:cs typeface="DejaVu Sans"/>
              </a:rPr>
              <a:t>REGULATING</a:t>
            </a:r>
            <a:endParaRPr sz="1500">
              <a:latin typeface="DejaVu Sans"/>
              <a:cs typeface="DejaVu Sans"/>
            </a:endParaRPr>
          </a:p>
          <a:p>
            <a:pPr marL="22224" marR="4559">
              <a:lnSpc>
                <a:spcPct val="102400"/>
              </a:lnSpc>
              <a:spcBef>
                <a:spcPts val="444"/>
              </a:spcBef>
            </a:pPr>
            <a:r>
              <a:rPr sz="1300" spc="-67" dirty="0">
                <a:latin typeface="DejaVu Sans"/>
                <a:cs typeface="DejaVu Sans"/>
              </a:rPr>
              <a:t>Membuat </a:t>
            </a:r>
            <a:r>
              <a:rPr sz="1300" spc="-76" dirty="0">
                <a:latin typeface="DejaVu Sans"/>
                <a:cs typeface="DejaVu Sans"/>
              </a:rPr>
              <a:t>dan  </a:t>
            </a:r>
            <a:r>
              <a:rPr sz="1300" spc="-99" dirty="0">
                <a:latin typeface="DejaVu Sans"/>
                <a:cs typeface="DejaVu Sans"/>
              </a:rPr>
              <a:t>melaksanakan  </a:t>
            </a:r>
            <a:r>
              <a:rPr sz="1300" spc="-90" dirty="0">
                <a:latin typeface="DejaVu Sans"/>
                <a:cs typeface="DejaVu Sans"/>
              </a:rPr>
              <a:t>hukum </a:t>
            </a:r>
            <a:r>
              <a:rPr sz="1300" spc="-72" dirty="0">
                <a:latin typeface="DejaVu Sans"/>
                <a:cs typeface="DejaVu Sans"/>
              </a:rPr>
              <a:t>untuk  </a:t>
            </a:r>
            <a:r>
              <a:rPr sz="1300" spc="-99" dirty="0">
                <a:latin typeface="DejaVu Sans"/>
                <a:cs typeface="DejaVu Sans"/>
              </a:rPr>
              <a:t>memastikan </a:t>
            </a:r>
            <a:r>
              <a:rPr sz="1300" spc="-58" dirty="0">
                <a:latin typeface="DejaVu Sans"/>
                <a:cs typeface="DejaVu Sans"/>
              </a:rPr>
              <a:t>hak-  </a:t>
            </a:r>
            <a:r>
              <a:rPr sz="1300" spc="-85" dirty="0">
                <a:latin typeface="DejaVu Sans"/>
                <a:cs typeface="DejaVu Sans"/>
              </a:rPr>
              <a:t>kewajiban</a:t>
            </a:r>
            <a:r>
              <a:rPr sz="1300" spc="-121" dirty="0">
                <a:latin typeface="DejaVu Sans"/>
                <a:cs typeface="DejaVu Sans"/>
              </a:rPr>
              <a:t> </a:t>
            </a:r>
            <a:r>
              <a:rPr sz="1300" spc="-99" dirty="0">
                <a:latin typeface="DejaVu Sans"/>
                <a:cs typeface="DejaVu Sans"/>
              </a:rPr>
              <a:t>warga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18007" y="2104055"/>
            <a:ext cx="1212273" cy="905995"/>
          </a:xfrm>
          <a:prstGeom prst="rect">
            <a:avLst/>
          </a:prstGeom>
        </p:spPr>
        <p:txBody>
          <a:bodyPr vert="horz" wrap="square" lIns="0" tIns="44448" rIns="0" bIns="0" rtlCol="0">
            <a:spAutoFit/>
          </a:bodyPr>
          <a:lstStyle/>
          <a:p>
            <a:pPr marL="11397">
              <a:spcBef>
                <a:spcPts val="350"/>
              </a:spcBef>
            </a:pPr>
            <a:r>
              <a:rPr sz="1500" b="1" spc="-139" dirty="0">
                <a:solidFill>
                  <a:srgbClr val="001F60"/>
                </a:solidFill>
                <a:latin typeface="DejaVu Sans"/>
                <a:cs typeface="DejaVu Sans"/>
              </a:rPr>
              <a:t>ORDERING</a:t>
            </a:r>
            <a:endParaRPr sz="1500">
              <a:latin typeface="DejaVu Sans"/>
              <a:cs typeface="DejaVu Sans"/>
            </a:endParaRPr>
          </a:p>
          <a:p>
            <a:pPr marL="11397" marR="4559">
              <a:lnSpc>
                <a:spcPct val="102400"/>
              </a:lnSpc>
              <a:spcBef>
                <a:spcPts val="228"/>
              </a:spcBef>
            </a:pPr>
            <a:r>
              <a:rPr sz="1300" spc="-63" dirty="0">
                <a:latin typeface="DejaVu Sans"/>
                <a:cs typeface="DejaVu Sans"/>
              </a:rPr>
              <a:t>Menjaga </a:t>
            </a:r>
            <a:r>
              <a:rPr sz="1300" spc="-76" dirty="0">
                <a:latin typeface="DejaVu Sans"/>
                <a:cs typeface="DejaVu Sans"/>
              </a:rPr>
              <a:t>dan  </a:t>
            </a:r>
            <a:r>
              <a:rPr sz="1300" spc="-99" dirty="0">
                <a:latin typeface="DejaVu Sans"/>
                <a:cs typeface="DejaVu Sans"/>
              </a:rPr>
              <a:t>menata </a:t>
            </a:r>
            <a:r>
              <a:rPr sz="1300" spc="-90" dirty="0">
                <a:latin typeface="DejaVu Sans"/>
                <a:cs typeface="DejaVu Sans"/>
              </a:rPr>
              <a:t>wilayah  </a:t>
            </a:r>
            <a:r>
              <a:rPr sz="1300" spc="-76" dirty="0">
                <a:latin typeface="DejaVu Sans"/>
                <a:cs typeface="DejaVu Sans"/>
              </a:rPr>
              <a:t>dan</a:t>
            </a:r>
            <a:r>
              <a:rPr sz="1300" spc="-135" dirty="0">
                <a:latin typeface="DejaVu Sans"/>
                <a:cs typeface="DejaVu Sans"/>
              </a:rPr>
              <a:t> </a:t>
            </a:r>
            <a:r>
              <a:rPr sz="1300" spc="-108" dirty="0">
                <a:latin typeface="DejaVu Sans"/>
                <a:cs typeface="DejaVu Sans"/>
              </a:rPr>
              <a:t>masyarakat</a:t>
            </a:r>
            <a:endParaRPr sz="1300">
              <a:latin typeface="DejaVu Sans"/>
              <a:cs typeface="DejaVu San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35931" y="2166322"/>
            <a:ext cx="640195" cy="621366"/>
            <a:chOff x="6859523" y="2455164"/>
            <a:chExt cx="704215" cy="704215"/>
          </a:xfrm>
        </p:grpSpPr>
        <p:sp>
          <p:nvSpPr>
            <p:cNvPr id="20" name="object 20"/>
            <p:cNvSpPr/>
            <p:nvPr/>
          </p:nvSpPr>
          <p:spPr>
            <a:xfrm>
              <a:off x="6859523" y="2455164"/>
              <a:ext cx="704215" cy="704215"/>
            </a:xfrm>
            <a:custGeom>
              <a:avLst/>
              <a:gdLst/>
              <a:ahLst/>
              <a:cxnLst/>
              <a:rect l="l" t="t" r="r" b="b"/>
              <a:pathLst>
                <a:path w="704215" h="704214">
                  <a:moveTo>
                    <a:pt x="704088" y="704087"/>
                  </a:moveTo>
                  <a:lnTo>
                    <a:pt x="0" y="704087"/>
                  </a:lnTo>
                  <a:lnTo>
                    <a:pt x="0" y="0"/>
                  </a:lnTo>
                  <a:lnTo>
                    <a:pt x="704088" y="0"/>
                  </a:lnTo>
                  <a:lnTo>
                    <a:pt x="704088" y="704087"/>
                  </a:lnTo>
                  <a:close/>
                </a:path>
              </a:pathLst>
            </a:custGeom>
            <a:solidFill>
              <a:srgbClr val="00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36307" y="2569464"/>
              <a:ext cx="312419" cy="4099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070806" y="3959286"/>
            <a:ext cx="1265382" cy="680564"/>
          </a:xfrm>
          <a:prstGeom prst="rect">
            <a:avLst/>
          </a:prstGeom>
        </p:spPr>
        <p:txBody>
          <a:bodyPr vert="horz" wrap="square" lIns="0" tIns="24504" rIns="0" bIns="0" rtlCol="0">
            <a:spAutoFit/>
          </a:bodyPr>
          <a:lstStyle/>
          <a:p>
            <a:pPr marL="11397">
              <a:spcBef>
                <a:spcPts val="193"/>
              </a:spcBef>
            </a:pPr>
            <a:r>
              <a:rPr sz="1500" b="1" spc="-139" dirty="0">
                <a:solidFill>
                  <a:srgbClr val="DF1D2B"/>
                </a:solidFill>
                <a:latin typeface="DejaVu Sans"/>
                <a:cs typeface="DejaVu Sans"/>
              </a:rPr>
              <a:t>SERVING</a:t>
            </a:r>
            <a:endParaRPr sz="1500">
              <a:latin typeface="DejaVu Sans"/>
              <a:cs typeface="DejaVu Sans"/>
            </a:endParaRPr>
          </a:p>
          <a:p>
            <a:pPr marL="31912" marR="4559">
              <a:lnSpc>
                <a:spcPct val="102699"/>
              </a:lnSpc>
              <a:spcBef>
                <a:spcPts val="85"/>
              </a:spcBef>
            </a:pPr>
            <a:r>
              <a:rPr sz="1300" spc="-72" dirty="0">
                <a:latin typeface="DejaVu Sans"/>
                <a:cs typeface="DejaVu Sans"/>
              </a:rPr>
              <a:t>Melayani</a:t>
            </a:r>
            <a:r>
              <a:rPr sz="1300" spc="-112" dirty="0">
                <a:latin typeface="DejaVu Sans"/>
                <a:cs typeface="DejaVu Sans"/>
              </a:rPr>
              <a:t> </a:t>
            </a:r>
            <a:r>
              <a:rPr sz="1300" spc="-102" dirty="0">
                <a:latin typeface="DejaVu Sans"/>
                <a:cs typeface="DejaVu Sans"/>
              </a:rPr>
              <a:t>warga,  </a:t>
            </a:r>
            <a:r>
              <a:rPr sz="1300" spc="-81" dirty="0">
                <a:latin typeface="DejaVu Sans"/>
                <a:cs typeface="DejaVu Sans"/>
              </a:rPr>
              <a:t>negeri,</a:t>
            </a:r>
            <a:r>
              <a:rPr sz="1300" spc="-85" dirty="0">
                <a:latin typeface="DejaVu Sans"/>
                <a:cs typeface="DejaVu Sans"/>
              </a:rPr>
              <a:t> </a:t>
            </a:r>
            <a:r>
              <a:rPr sz="1300" spc="-90" dirty="0">
                <a:latin typeface="DejaVu Sans"/>
                <a:cs typeface="DejaVu Sans"/>
              </a:rPr>
              <a:t>bangsa</a:t>
            </a:r>
            <a:endParaRPr sz="1300">
              <a:latin typeface="DejaVu Sans"/>
              <a:cs typeface="DejaVu San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120938" y="3972262"/>
            <a:ext cx="828964" cy="768163"/>
            <a:chOff x="6733032" y="4501896"/>
            <a:chExt cx="911860" cy="870585"/>
          </a:xfrm>
        </p:grpSpPr>
        <p:sp>
          <p:nvSpPr>
            <p:cNvPr id="24" name="object 24"/>
            <p:cNvSpPr/>
            <p:nvPr/>
          </p:nvSpPr>
          <p:spPr>
            <a:xfrm>
              <a:off x="6859524" y="4561332"/>
              <a:ext cx="704215" cy="704215"/>
            </a:xfrm>
            <a:custGeom>
              <a:avLst/>
              <a:gdLst/>
              <a:ahLst/>
              <a:cxnLst/>
              <a:rect l="l" t="t" r="r" b="b"/>
              <a:pathLst>
                <a:path w="704215" h="704214">
                  <a:moveTo>
                    <a:pt x="704088" y="704087"/>
                  </a:moveTo>
                  <a:lnTo>
                    <a:pt x="0" y="704087"/>
                  </a:lnTo>
                  <a:lnTo>
                    <a:pt x="0" y="0"/>
                  </a:lnTo>
                  <a:lnTo>
                    <a:pt x="704088" y="0"/>
                  </a:lnTo>
                  <a:lnTo>
                    <a:pt x="704088" y="704087"/>
                  </a:lnTo>
                  <a:close/>
                </a:path>
              </a:pathLst>
            </a:custGeom>
            <a:solidFill>
              <a:srgbClr val="DF1D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33032" y="4501896"/>
              <a:ext cx="911351" cy="8702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8485910" y="5351930"/>
            <a:ext cx="174566" cy="173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69927" y="5351930"/>
            <a:ext cx="178723" cy="1734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56717" y="5351930"/>
            <a:ext cx="87283" cy="1734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85910" y="5598010"/>
            <a:ext cx="174566" cy="16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69927" y="5598010"/>
            <a:ext cx="178723" cy="16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56717" y="5598010"/>
            <a:ext cx="87283" cy="16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85910" y="5842747"/>
            <a:ext cx="174566" cy="833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69927" y="5842747"/>
            <a:ext cx="178723" cy="833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56717" y="5842747"/>
            <a:ext cx="87283" cy="833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9971" y="3891578"/>
            <a:ext cx="780010" cy="7274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13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5183" y="1377926"/>
            <a:ext cx="5010727" cy="423022"/>
          </a:xfrm>
          <a:prstGeom prst="rect">
            <a:avLst/>
          </a:prstGeom>
        </p:spPr>
        <p:txBody>
          <a:bodyPr vert="horz" wrap="square" lIns="0" tIns="14246" rIns="0" bIns="0" rtlCol="0">
            <a:spAutoFit/>
          </a:bodyPr>
          <a:lstStyle/>
          <a:p>
            <a:pPr marL="11397">
              <a:spcBef>
                <a:spcPts val="112"/>
              </a:spcBef>
            </a:pPr>
            <a:r>
              <a:rPr sz="2600" spc="-238" dirty="0"/>
              <a:t>LIMA </a:t>
            </a:r>
            <a:r>
              <a:rPr sz="2600" spc="-372" dirty="0">
                <a:solidFill>
                  <a:srgbClr val="833B0C"/>
                </a:solidFill>
              </a:rPr>
              <a:t>KONSEP </a:t>
            </a:r>
            <a:r>
              <a:rPr sz="2600" spc="-354" dirty="0">
                <a:solidFill>
                  <a:srgbClr val="833B0C"/>
                </a:solidFill>
              </a:rPr>
              <a:t>KUNCI</a:t>
            </a:r>
            <a:r>
              <a:rPr sz="2600" spc="-503" dirty="0">
                <a:solidFill>
                  <a:srgbClr val="833B0C"/>
                </a:solidFill>
              </a:rPr>
              <a:t> </a:t>
            </a:r>
            <a:r>
              <a:rPr sz="2600" spc="-354" dirty="0"/>
              <a:t>PEMERINTAHAN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822960" y="2553596"/>
            <a:ext cx="832657" cy="812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2982" y="2557631"/>
            <a:ext cx="832657" cy="808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48498" y="2553596"/>
            <a:ext cx="828501" cy="808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8121" y="2553596"/>
            <a:ext cx="832657" cy="8122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84721" y="2553596"/>
            <a:ext cx="832657" cy="808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8267" y="3512014"/>
            <a:ext cx="1265959" cy="24540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z="1500" b="1" spc="-256" dirty="0">
                <a:latin typeface="DejaVu Sans"/>
                <a:cs typeface="DejaVu Sans"/>
              </a:rPr>
              <a:t>G</a:t>
            </a:r>
            <a:r>
              <a:rPr sz="1500" b="1" spc="-283" dirty="0">
                <a:latin typeface="DejaVu Sans"/>
                <a:cs typeface="DejaVu Sans"/>
              </a:rPr>
              <a:t>O</a:t>
            </a:r>
            <a:r>
              <a:rPr sz="1500" b="1" spc="-228" dirty="0">
                <a:latin typeface="DejaVu Sans"/>
                <a:cs typeface="DejaVu Sans"/>
              </a:rPr>
              <a:t>V</a:t>
            </a:r>
            <a:r>
              <a:rPr sz="1500" b="1" spc="-153" dirty="0">
                <a:latin typeface="DejaVu Sans"/>
                <a:cs typeface="DejaVu Sans"/>
              </a:rPr>
              <a:t>E</a:t>
            </a:r>
            <a:r>
              <a:rPr sz="1500" b="1" spc="-224" dirty="0">
                <a:latin typeface="DejaVu Sans"/>
                <a:cs typeface="DejaVu Sans"/>
              </a:rPr>
              <a:t>R</a:t>
            </a:r>
            <a:r>
              <a:rPr sz="1500" b="1" spc="-171" dirty="0">
                <a:latin typeface="DejaVu Sans"/>
                <a:cs typeface="DejaVu Sans"/>
              </a:rPr>
              <a:t>N</a:t>
            </a:r>
            <a:r>
              <a:rPr sz="1500" b="1" spc="-260" dirty="0">
                <a:latin typeface="DejaVu Sans"/>
                <a:cs typeface="DejaVu Sans"/>
              </a:rPr>
              <a:t>M</a:t>
            </a:r>
            <a:r>
              <a:rPr sz="1500" b="1" spc="-166" dirty="0">
                <a:latin typeface="DejaVu Sans"/>
                <a:cs typeface="DejaVu Sans"/>
              </a:rPr>
              <a:t>E</a:t>
            </a:r>
            <a:r>
              <a:rPr sz="1500" b="1" spc="-171" dirty="0">
                <a:latin typeface="DejaVu Sans"/>
                <a:cs typeface="DejaVu Sans"/>
              </a:rPr>
              <a:t>N</a:t>
            </a:r>
            <a:r>
              <a:rPr sz="1500" b="1" spc="-211" dirty="0">
                <a:latin typeface="DejaVu Sans"/>
                <a:cs typeface="DejaVu Sans"/>
              </a:rPr>
              <a:t>T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67089" y="3512014"/>
            <a:ext cx="1078923" cy="24540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z="1500" b="1" spc="-206" dirty="0">
                <a:latin typeface="DejaVu Sans"/>
                <a:cs typeface="DejaVu Sans"/>
              </a:rPr>
              <a:t>GOVERNING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29714" y="3512014"/>
            <a:ext cx="1444336" cy="24540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z="1500" b="1" spc="-188" dirty="0">
                <a:latin typeface="DejaVu Sans"/>
                <a:cs typeface="DejaVu Sans"/>
              </a:rPr>
              <a:t>GOVERNABILITY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4863" y="3512014"/>
            <a:ext cx="1244023" cy="24540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z="1500" b="1" spc="-206" dirty="0">
                <a:latin typeface="DejaVu Sans"/>
                <a:cs typeface="DejaVu Sans"/>
              </a:rPr>
              <a:t>GOVERNANCE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95285" y="3512014"/>
            <a:ext cx="1753755" cy="24540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z="1500" b="1" spc="-206" dirty="0">
                <a:latin typeface="DejaVu Sans"/>
                <a:cs typeface="DejaVu Sans"/>
              </a:rPr>
              <a:t>GOVERNMENTALITY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66156" y="4104949"/>
            <a:ext cx="1071995" cy="935414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211" dirty="0">
                <a:latin typeface="DejaVu Sans"/>
                <a:cs typeface="DejaVu Sans"/>
              </a:rPr>
              <a:t>Perbuatan </a:t>
            </a:r>
            <a:r>
              <a:rPr sz="1500" spc="-238" dirty="0">
                <a:latin typeface="DejaVu Sans"/>
                <a:cs typeface="DejaVu Sans"/>
              </a:rPr>
              <a:t>dan  </a:t>
            </a:r>
            <a:r>
              <a:rPr sz="1500" spc="-183" dirty="0">
                <a:latin typeface="DejaVu Sans"/>
                <a:cs typeface="DejaVu Sans"/>
              </a:rPr>
              <a:t>aktivitas  </a:t>
            </a:r>
            <a:r>
              <a:rPr sz="1500" spc="-228" dirty="0">
                <a:latin typeface="DejaVu Sans"/>
                <a:cs typeface="DejaVu Sans"/>
              </a:rPr>
              <a:t>pemerintah  </a:t>
            </a:r>
            <a:r>
              <a:rPr sz="1500" spc="-238" dirty="0">
                <a:latin typeface="DejaVu Sans"/>
                <a:cs typeface="DejaVu Sans"/>
              </a:rPr>
              <a:t>memerintah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3138" y="4096884"/>
            <a:ext cx="1018309" cy="704581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202" dirty="0">
                <a:latin typeface="DejaVu Sans"/>
                <a:cs typeface="DejaVu Sans"/>
              </a:rPr>
              <a:t>Struktur,  </a:t>
            </a:r>
            <a:r>
              <a:rPr sz="1500" spc="-157" dirty="0">
                <a:latin typeface="DejaVu Sans"/>
                <a:cs typeface="DejaVu Sans"/>
              </a:rPr>
              <a:t>institusi </a:t>
            </a:r>
            <a:r>
              <a:rPr sz="1500" spc="-242" dirty="0">
                <a:latin typeface="DejaVu Sans"/>
                <a:cs typeface="DejaVu Sans"/>
              </a:rPr>
              <a:t>dan  </a:t>
            </a:r>
            <a:r>
              <a:rPr sz="1500" spc="-193" dirty="0">
                <a:latin typeface="DejaVu Sans"/>
                <a:cs typeface="DejaVu Sans"/>
              </a:rPr>
              <a:t>sistem  </a:t>
            </a:r>
            <a:r>
              <a:rPr sz="1500" spc="-247" dirty="0">
                <a:latin typeface="DejaVu Sans"/>
                <a:cs typeface="DejaVu Sans"/>
              </a:rPr>
              <a:t>p</a:t>
            </a:r>
            <a:r>
              <a:rPr sz="1500" spc="-260" dirty="0">
                <a:latin typeface="DejaVu Sans"/>
                <a:cs typeface="DejaVu Sans"/>
              </a:rPr>
              <a:t>e</a:t>
            </a:r>
            <a:r>
              <a:rPr sz="1500" spc="-345" dirty="0">
                <a:latin typeface="DejaVu Sans"/>
                <a:cs typeface="DejaVu Sans"/>
              </a:rPr>
              <a:t>m</a:t>
            </a:r>
            <a:r>
              <a:rPr sz="1500" spc="-260" dirty="0">
                <a:latin typeface="DejaVu Sans"/>
                <a:cs typeface="DejaVu Sans"/>
              </a:rPr>
              <a:t>e</a:t>
            </a:r>
            <a:r>
              <a:rPr sz="1500" spc="-183" dirty="0">
                <a:latin typeface="DejaVu Sans"/>
                <a:cs typeface="DejaVu Sans"/>
              </a:rPr>
              <a:t>r</a:t>
            </a:r>
            <a:r>
              <a:rPr sz="1500" spc="-102" dirty="0">
                <a:latin typeface="DejaVu Sans"/>
                <a:cs typeface="DejaVu Sans"/>
              </a:rPr>
              <a:t>i</a:t>
            </a:r>
            <a:r>
              <a:rPr sz="1500" spc="-247" dirty="0">
                <a:latin typeface="DejaVu Sans"/>
                <a:cs typeface="DejaVu Sans"/>
              </a:rPr>
              <a:t>n</a:t>
            </a:r>
            <a:r>
              <a:rPr sz="1500" spc="-153" dirty="0">
                <a:latin typeface="DejaVu Sans"/>
                <a:cs typeface="DejaVu Sans"/>
              </a:rPr>
              <a:t>t</a:t>
            </a:r>
            <a:r>
              <a:rPr sz="1500" spc="-242" dirty="0">
                <a:latin typeface="DejaVu Sans"/>
                <a:cs typeface="DejaVu Sans"/>
              </a:rPr>
              <a:t>a</a:t>
            </a:r>
            <a:r>
              <a:rPr sz="1500" spc="-228" dirty="0">
                <a:latin typeface="DejaVu Sans"/>
                <a:cs typeface="DejaVu Sans"/>
              </a:rPr>
              <a:t>h</a:t>
            </a:r>
            <a:r>
              <a:rPr sz="1500" spc="-242" dirty="0">
                <a:latin typeface="DejaVu Sans"/>
                <a:cs typeface="DejaVu Sans"/>
              </a:rPr>
              <a:t>a</a:t>
            </a:r>
            <a:r>
              <a:rPr sz="1500" spc="-238" dirty="0">
                <a:latin typeface="DejaVu Sans"/>
                <a:cs typeface="DejaVu Sans"/>
              </a:rPr>
              <a:t>n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1886" y="4096884"/>
            <a:ext cx="1570759" cy="935414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197" dirty="0">
                <a:latin typeface="DejaVu Sans"/>
                <a:cs typeface="DejaVu Sans"/>
              </a:rPr>
              <a:t>Otoritas,  </a:t>
            </a:r>
            <a:r>
              <a:rPr sz="1500" spc="-183" dirty="0">
                <a:latin typeface="DejaVu Sans"/>
                <a:cs typeface="DejaVu Sans"/>
              </a:rPr>
              <a:t>responsibilitas,  </a:t>
            </a:r>
            <a:r>
              <a:rPr sz="1500" spc="-193" dirty="0">
                <a:latin typeface="DejaVu Sans"/>
                <a:cs typeface="DejaVu Sans"/>
              </a:rPr>
              <a:t>akuntabilitas,  kapasitas </a:t>
            </a:r>
            <a:r>
              <a:rPr sz="1500" spc="-228" dirty="0">
                <a:latin typeface="DejaVu Sans"/>
                <a:cs typeface="DejaVu Sans"/>
              </a:rPr>
              <a:t>pemerintah  </a:t>
            </a:r>
            <a:r>
              <a:rPr sz="1500" spc="-233" dirty="0">
                <a:latin typeface="DejaVu Sans"/>
                <a:cs typeface="DejaVu Sans"/>
              </a:rPr>
              <a:t>dalam</a:t>
            </a:r>
            <a:r>
              <a:rPr sz="1500" spc="-175" dirty="0">
                <a:latin typeface="DejaVu Sans"/>
                <a:cs typeface="DejaVu Sans"/>
              </a:rPr>
              <a:t> </a:t>
            </a:r>
            <a:r>
              <a:rPr sz="1500" spc="-238" dirty="0">
                <a:latin typeface="DejaVu Sans"/>
                <a:cs typeface="DejaVu Sans"/>
              </a:rPr>
              <a:t>memerintah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92915" y="4084743"/>
            <a:ext cx="1502064" cy="1166246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193" dirty="0">
                <a:latin typeface="DejaVu Sans"/>
                <a:cs typeface="DejaVu Sans"/>
              </a:rPr>
              <a:t>Tata </a:t>
            </a:r>
            <a:r>
              <a:rPr sz="1500" spc="-228" dirty="0">
                <a:latin typeface="DejaVu Sans"/>
                <a:cs typeface="DejaVu Sans"/>
              </a:rPr>
              <a:t>pemerintahan  </a:t>
            </a:r>
            <a:r>
              <a:rPr sz="1500" spc="-215" dirty="0">
                <a:latin typeface="DejaVu Sans"/>
                <a:cs typeface="DejaVu Sans"/>
              </a:rPr>
              <a:t>atau </a:t>
            </a:r>
            <a:r>
              <a:rPr sz="1500" spc="-183" dirty="0">
                <a:latin typeface="DejaVu Sans"/>
                <a:cs typeface="DejaVu Sans"/>
              </a:rPr>
              <a:t>interaksi </a:t>
            </a:r>
            <a:r>
              <a:rPr sz="1500" spc="-215" dirty="0">
                <a:latin typeface="DejaVu Sans"/>
                <a:cs typeface="DejaVu Sans"/>
              </a:rPr>
              <a:t>antara  </a:t>
            </a:r>
            <a:r>
              <a:rPr sz="1500" spc="-228" dirty="0">
                <a:latin typeface="DejaVu Sans"/>
                <a:cs typeface="DejaVu Sans"/>
              </a:rPr>
              <a:t>pemerintah </a:t>
            </a:r>
            <a:r>
              <a:rPr sz="1500" spc="-247" dirty="0">
                <a:latin typeface="DejaVu Sans"/>
                <a:cs typeface="DejaVu Sans"/>
              </a:rPr>
              <a:t>dengan  </a:t>
            </a:r>
            <a:r>
              <a:rPr sz="1500" spc="-224" dirty="0">
                <a:latin typeface="DejaVu Sans"/>
                <a:cs typeface="DejaVu Sans"/>
              </a:rPr>
              <a:t>masyarakat </a:t>
            </a:r>
            <a:r>
              <a:rPr sz="1500" spc="-148" dirty="0">
                <a:latin typeface="DejaVu Sans"/>
                <a:cs typeface="DejaVu Sans"/>
              </a:rPr>
              <a:t>sipil </a:t>
            </a:r>
            <a:r>
              <a:rPr sz="1500" spc="-238" dirty="0">
                <a:latin typeface="DejaVu Sans"/>
                <a:cs typeface="DejaVu Sans"/>
              </a:rPr>
              <a:t>dan  </a:t>
            </a:r>
            <a:r>
              <a:rPr sz="1500" spc="-224" dirty="0">
                <a:latin typeface="DejaVu Sans"/>
                <a:cs typeface="DejaVu Sans"/>
              </a:rPr>
              <a:t>masyarakat  </a:t>
            </a:r>
            <a:r>
              <a:rPr sz="1500" spc="-233" dirty="0">
                <a:latin typeface="DejaVu Sans"/>
                <a:cs typeface="DejaVu Sans"/>
              </a:rPr>
              <a:t>ekonomi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02545" y="4084743"/>
            <a:ext cx="1717964" cy="935414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228" dirty="0">
                <a:latin typeface="DejaVu Sans"/>
                <a:cs typeface="DejaVu Sans"/>
              </a:rPr>
              <a:t>Kepemerintahan:  </a:t>
            </a:r>
            <a:r>
              <a:rPr sz="1500" spc="-193" dirty="0">
                <a:latin typeface="DejaVu Sans"/>
                <a:cs typeface="DejaVu Sans"/>
              </a:rPr>
              <a:t>strategi, taktik,  </a:t>
            </a:r>
            <a:r>
              <a:rPr sz="1500" spc="-183" dirty="0">
                <a:latin typeface="DejaVu Sans"/>
                <a:cs typeface="DejaVu Sans"/>
              </a:rPr>
              <a:t>rasionalitas, </a:t>
            </a:r>
            <a:r>
              <a:rPr sz="1500" spc="-197" dirty="0">
                <a:latin typeface="DejaVu Sans"/>
                <a:cs typeface="DejaVu Sans"/>
              </a:rPr>
              <a:t>seni,  teknologi </a:t>
            </a:r>
            <a:r>
              <a:rPr sz="1500" spc="-228" dirty="0">
                <a:latin typeface="DejaVu Sans"/>
                <a:cs typeface="DejaVu Sans"/>
              </a:rPr>
              <a:t>pemerintahan  </a:t>
            </a:r>
            <a:r>
              <a:rPr sz="1500" spc="-238" dirty="0">
                <a:latin typeface="DejaVu Sans"/>
                <a:cs typeface="DejaVu Sans"/>
              </a:rPr>
              <a:t>dan </a:t>
            </a:r>
            <a:r>
              <a:rPr sz="1500" spc="-228" dirty="0">
                <a:latin typeface="DejaVu Sans"/>
                <a:cs typeface="DejaVu Sans"/>
              </a:rPr>
              <a:t>perbuatan  </a:t>
            </a:r>
            <a:r>
              <a:rPr sz="1500" spc="-238" dirty="0">
                <a:latin typeface="DejaVu Sans"/>
                <a:cs typeface="DejaVu Sans"/>
              </a:rPr>
              <a:t>memerintah</a:t>
            </a:r>
            <a:endParaRPr sz="150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290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053" y="2379696"/>
            <a:ext cx="2751282" cy="2418790"/>
          </a:xfrm>
          <a:prstGeom prst="rect">
            <a:avLst/>
          </a:prstGeom>
        </p:spPr>
        <p:txBody>
          <a:bodyPr vert="horz" wrap="square" lIns="0" tIns="14816" rIns="0" bIns="0" rtlCol="0">
            <a:spAutoFit/>
          </a:bodyPr>
          <a:lstStyle/>
          <a:p>
            <a:pPr marL="223381" indent="-212553">
              <a:spcBef>
                <a:spcPts val="117"/>
              </a:spcBef>
              <a:buFont typeface="DejaVu Serif"/>
              <a:buChar char="•"/>
              <a:tabLst>
                <a:tab pos="222811" algn="l"/>
                <a:tab pos="223950" algn="l"/>
              </a:tabLst>
            </a:pPr>
            <a:r>
              <a:rPr sz="1700" spc="-251" dirty="0">
                <a:solidFill>
                  <a:srgbClr val="0C0C0C"/>
                </a:solidFill>
                <a:latin typeface="DejaVu Sans"/>
                <a:cs typeface="DejaVu Sans"/>
              </a:rPr>
              <a:t>Divided</a:t>
            </a:r>
            <a:r>
              <a:rPr sz="1700" spc="-197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74" dirty="0">
                <a:solidFill>
                  <a:srgbClr val="0C0C0C"/>
                </a:solidFill>
                <a:latin typeface="DejaVu Sans"/>
                <a:cs typeface="DejaVu Sans"/>
              </a:rPr>
              <a:t>government</a:t>
            </a:r>
            <a:endParaRPr sz="1700">
              <a:latin typeface="DejaVu Sans"/>
              <a:cs typeface="DejaVu Sans"/>
            </a:endParaRPr>
          </a:p>
          <a:p>
            <a:pPr marL="223381" indent="-212553">
              <a:spcBef>
                <a:spcPts val="31"/>
              </a:spcBef>
              <a:buFont typeface="DejaVu Serif"/>
              <a:buChar char="•"/>
              <a:tabLst>
                <a:tab pos="222811" algn="l"/>
                <a:tab pos="223950" algn="l"/>
              </a:tabLst>
            </a:pPr>
            <a:r>
              <a:rPr sz="1700" spc="-247" dirty="0">
                <a:solidFill>
                  <a:srgbClr val="0C0C0C"/>
                </a:solidFill>
                <a:latin typeface="DejaVu Sans"/>
                <a:cs typeface="DejaVu Sans"/>
              </a:rPr>
              <a:t>Pemerintahan </a:t>
            </a:r>
            <a:r>
              <a:rPr sz="1700" spc="-220" dirty="0">
                <a:solidFill>
                  <a:srgbClr val="0C0C0C"/>
                </a:solidFill>
                <a:latin typeface="DejaVu Sans"/>
                <a:cs typeface="DejaVu Sans"/>
              </a:rPr>
              <a:t>tidak</a:t>
            </a:r>
            <a:r>
              <a:rPr sz="1700" spc="-153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42" dirty="0">
                <a:solidFill>
                  <a:srgbClr val="0C0C0C"/>
                </a:solidFill>
                <a:latin typeface="DejaVu Sans"/>
                <a:cs typeface="DejaVu Sans"/>
              </a:rPr>
              <a:t>langsung</a:t>
            </a:r>
            <a:endParaRPr sz="1700">
              <a:latin typeface="DejaVu Sans"/>
              <a:cs typeface="DejaVu Sans"/>
            </a:endParaRPr>
          </a:p>
          <a:p>
            <a:pPr marL="223381" marR="177793" indent="-212553">
              <a:lnSpc>
                <a:spcPts val="2136"/>
              </a:lnSpc>
              <a:spcBef>
                <a:spcPts val="72"/>
              </a:spcBef>
              <a:buFont typeface="DejaVu Serif"/>
              <a:buChar char="•"/>
              <a:tabLst>
                <a:tab pos="222811" algn="l"/>
                <a:tab pos="223950" algn="l"/>
              </a:tabLst>
            </a:pPr>
            <a:r>
              <a:rPr sz="1700" spc="-233" dirty="0">
                <a:solidFill>
                  <a:srgbClr val="0C0C0C"/>
                </a:solidFill>
                <a:latin typeface="DejaVu Sans"/>
                <a:cs typeface="DejaVu Sans"/>
              </a:rPr>
              <a:t>Kesuksesan </a:t>
            </a:r>
            <a:r>
              <a:rPr sz="1700" spc="-269" dirty="0">
                <a:solidFill>
                  <a:srgbClr val="0C0C0C"/>
                </a:solidFill>
                <a:latin typeface="DejaVu Sans"/>
                <a:cs typeface="DejaVu Sans"/>
              </a:rPr>
              <a:t>dan </a:t>
            </a:r>
            <a:r>
              <a:rPr sz="1700" spc="-256" dirty="0">
                <a:solidFill>
                  <a:srgbClr val="0C0C0C"/>
                </a:solidFill>
                <a:latin typeface="DejaVu Sans"/>
                <a:cs typeface="DejaVu Sans"/>
              </a:rPr>
              <a:t>kegagalan  </a:t>
            </a:r>
            <a:r>
              <a:rPr sz="1700" spc="-220" dirty="0">
                <a:solidFill>
                  <a:srgbClr val="0C0C0C"/>
                </a:solidFill>
                <a:latin typeface="DejaVu Sans"/>
                <a:cs typeface="DejaVu Sans"/>
              </a:rPr>
              <a:t>reformasi</a:t>
            </a:r>
            <a:r>
              <a:rPr sz="1700" spc="-197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60" dirty="0">
                <a:solidFill>
                  <a:srgbClr val="0C0C0C"/>
                </a:solidFill>
                <a:latin typeface="DejaVu Sans"/>
                <a:cs typeface="DejaVu Sans"/>
              </a:rPr>
              <a:t>daerah</a:t>
            </a:r>
            <a:endParaRPr sz="1700">
              <a:latin typeface="DejaVu Sans"/>
              <a:cs typeface="DejaVu Sans"/>
            </a:endParaRPr>
          </a:p>
          <a:p>
            <a:pPr marL="223381" indent="-212553">
              <a:lnSpc>
                <a:spcPts val="2051"/>
              </a:lnSpc>
              <a:buFont typeface="DejaVu Serif"/>
              <a:buChar char="•"/>
              <a:tabLst>
                <a:tab pos="222811" algn="l"/>
                <a:tab pos="223950" algn="l"/>
              </a:tabLst>
            </a:pPr>
            <a:r>
              <a:rPr sz="1700" spc="-247" dirty="0">
                <a:solidFill>
                  <a:srgbClr val="0C0C0C"/>
                </a:solidFill>
                <a:latin typeface="DejaVu Sans"/>
                <a:cs typeface="DejaVu Sans"/>
              </a:rPr>
              <a:t>Kegagalan</a:t>
            </a:r>
            <a:r>
              <a:rPr sz="1700" spc="-215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20" dirty="0">
                <a:solidFill>
                  <a:srgbClr val="0C0C0C"/>
                </a:solidFill>
                <a:latin typeface="DejaVu Sans"/>
                <a:cs typeface="DejaVu Sans"/>
              </a:rPr>
              <a:t>reformasi</a:t>
            </a:r>
            <a:endParaRPr sz="1700">
              <a:latin typeface="DejaVu Sans"/>
              <a:cs typeface="DejaVu Sans"/>
            </a:endParaRPr>
          </a:p>
          <a:p>
            <a:pPr marL="223381">
              <a:spcBef>
                <a:spcPts val="36"/>
              </a:spcBef>
            </a:pPr>
            <a:r>
              <a:rPr sz="1700" spc="-206" dirty="0">
                <a:solidFill>
                  <a:srgbClr val="0C0C0C"/>
                </a:solidFill>
                <a:latin typeface="DejaVu Sans"/>
                <a:cs typeface="DejaVu Sans"/>
              </a:rPr>
              <a:t>birokrasi</a:t>
            </a:r>
            <a:endParaRPr sz="1700">
              <a:latin typeface="DejaVu Sans"/>
              <a:cs typeface="DejaVu Sans"/>
            </a:endParaRPr>
          </a:p>
          <a:p>
            <a:pPr marL="223381" indent="-212553">
              <a:spcBef>
                <a:spcPts val="31"/>
              </a:spcBef>
              <a:buFont typeface="DejaVu Serif"/>
              <a:buChar char="•"/>
              <a:tabLst>
                <a:tab pos="222811" algn="l"/>
                <a:tab pos="223950" algn="l"/>
              </a:tabLst>
            </a:pPr>
            <a:r>
              <a:rPr sz="1700" spc="-247" dirty="0">
                <a:solidFill>
                  <a:srgbClr val="0C0C0C"/>
                </a:solidFill>
                <a:latin typeface="DejaVu Sans"/>
                <a:cs typeface="DejaVu Sans"/>
              </a:rPr>
              <a:t>Pemerintahan</a:t>
            </a:r>
            <a:r>
              <a:rPr sz="1700" spc="-215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11" dirty="0">
                <a:solidFill>
                  <a:srgbClr val="0C0C0C"/>
                </a:solidFill>
                <a:latin typeface="DejaVu Sans"/>
                <a:cs typeface="DejaVu Sans"/>
              </a:rPr>
              <a:t>populis</a:t>
            </a:r>
            <a:endParaRPr sz="1700">
              <a:latin typeface="DejaVu Sans"/>
              <a:cs typeface="DejaVu Sans"/>
            </a:endParaRPr>
          </a:p>
          <a:p>
            <a:pPr marL="223381" indent="-212553">
              <a:spcBef>
                <a:spcPts val="31"/>
              </a:spcBef>
              <a:buFont typeface="DejaVu Serif"/>
              <a:buChar char="•"/>
              <a:tabLst>
                <a:tab pos="222811" algn="l"/>
                <a:tab pos="223950" algn="l"/>
              </a:tabLst>
            </a:pPr>
            <a:r>
              <a:rPr sz="1700" spc="-265" dirty="0">
                <a:solidFill>
                  <a:srgbClr val="0C0C0C"/>
                </a:solidFill>
                <a:latin typeface="DejaVu Sans"/>
                <a:cs typeface="DejaVu Sans"/>
              </a:rPr>
              <a:t>Kepemimpinan</a:t>
            </a:r>
            <a:r>
              <a:rPr sz="1700" spc="-206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15" dirty="0">
                <a:solidFill>
                  <a:srgbClr val="0C0C0C"/>
                </a:solidFill>
                <a:latin typeface="DejaVu Sans"/>
                <a:cs typeface="DejaVu Sans"/>
              </a:rPr>
              <a:t>konservatif</a:t>
            </a:r>
            <a:endParaRPr sz="1700">
              <a:latin typeface="DejaVu Sans"/>
              <a:cs typeface="DejaVu Sans"/>
            </a:endParaRPr>
          </a:p>
          <a:p>
            <a:pPr marL="223381" indent="-212553">
              <a:spcBef>
                <a:spcPts val="31"/>
              </a:spcBef>
              <a:buFont typeface="DejaVu Serif"/>
              <a:buChar char="•"/>
              <a:tabLst>
                <a:tab pos="222811" algn="l"/>
                <a:tab pos="223950" algn="l"/>
              </a:tabLst>
            </a:pPr>
            <a:r>
              <a:rPr sz="1700" spc="-251" dirty="0">
                <a:solidFill>
                  <a:srgbClr val="0C0C0C"/>
                </a:solidFill>
                <a:latin typeface="DejaVu Sans"/>
                <a:cs typeface="DejaVu Sans"/>
              </a:rPr>
              <a:t>Rezim </a:t>
            </a:r>
            <a:r>
              <a:rPr sz="1700" spc="-260" dirty="0">
                <a:solidFill>
                  <a:srgbClr val="0C0C0C"/>
                </a:solidFill>
                <a:latin typeface="DejaVu Sans"/>
                <a:cs typeface="DejaVu Sans"/>
              </a:rPr>
              <a:t>anggaran</a:t>
            </a:r>
            <a:r>
              <a:rPr sz="1700" spc="-135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33" dirty="0">
                <a:solidFill>
                  <a:srgbClr val="0C0C0C"/>
                </a:solidFill>
                <a:latin typeface="DejaVu Sans"/>
                <a:cs typeface="DejaVu Sans"/>
              </a:rPr>
              <a:t>teknokratik</a:t>
            </a:r>
            <a:endParaRPr sz="17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2570" y="2379695"/>
            <a:ext cx="2220191" cy="2684929"/>
          </a:xfrm>
          <a:prstGeom prst="rect">
            <a:avLst/>
          </a:prstGeom>
        </p:spPr>
        <p:txBody>
          <a:bodyPr vert="horz" wrap="square" lIns="0" tIns="14816" rIns="0" bIns="0" rtlCol="0">
            <a:spAutoFit/>
          </a:bodyPr>
          <a:lstStyle/>
          <a:p>
            <a:pPr marL="265550" indent="-254723">
              <a:spcBef>
                <a:spcPts val="117"/>
              </a:spcBef>
              <a:buFont typeface="DejaVu Serif"/>
              <a:buChar char="•"/>
              <a:tabLst>
                <a:tab pos="265550" algn="l"/>
                <a:tab pos="266119" algn="l"/>
              </a:tabLst>
            </a:pPr>
            <a:r>
              <a:rPr sz="1700" spc="-269" dirty="0">
                <a:solidFill>
                  <a:srgbClr val="0C0C0C"/>
                </a:solidFill>
                <a:latin typeface="DejaVu Sans"/>
                <a:cs typeface="DejaVu Sans"/>
              </a:rPr>
              <a:t>DPRD</a:t>
            </a:r>
            <a:r>
              <a:rPr sz="1700" spc="-197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69" dirty="0">
                <a:solidFill>
                  <a:srgbClr val="0C0C0C"/>
                </a:solidFill>
                <a:latin typeface="DejaVu Sans"/>
                <a:cs typeface="DejaVu Sans"/>
              </a:rPr>
              <a:t>mandul</a:t>
            </a:r>
            <a:endParaRPr sz="1700">
              <a:latin typeface="DejaVu Sans"/>
              <a:cs typeface="DejaVu Sans"/>
            </a:endParaRPr>
          </a:p>
          <a:p>
            <a:pPr marL="265550" marR="382368" indent="-254723">
              <a:lnSpc>
                <a:spcPts val="2136"/>
              </a:lnSpc>
              <a:spcBef>
                <a:spcPts val="72"/>
              </a:spcBef>
              <a:buFont typeface="DejaVu Serif"/>
              <a:buChar char="•"/>
              <a:tabLst>
                <a:tab pos="265550" algn="l"/>
                <a:tab pos="266119" algn="l"/>
              </a:tabLst>
            </a:pPr>
            <a:r>
              <a:rPr sz="1700" spc="-256" dirty="0">
                <a:solidFill>
                  <a:srgbClr val="0C0C0C"/>
                </a:solidFill>
                <a:latin typeface="DejaVu Sans"/>
                <a:cs typeface="DejaVu Sans"/>
              </a:rPr>
              <a:t>Musyawarah </a:t>
            </a:r>
            <a:r>
              <a:rPr sz="1700" spc="-247" dirty="0">
                <a:solidFill>
                  <a:srgbClr val="0C0C0C"/>
                </a:solidFill>
                <a:latin typeface="DejaVu Sans"/>
                <a:cs typeface="DejaVu Sans"/>
              </a:rPr>
              <a:t>desa  </a:t>
            </a:r>
            <a:r>
              <a:rPr sz="1700" spc="-197" dirty="0">
                <a:solidFill>
                  <a:srgbClr val="0C0C0C"/>
                </a:solidFill>
                <a:latin typeface="DejaVu Sans"/>
                <a:cs typeface="DejaVu Sans"/>
              </a:rPr>
              <a:t>formalistik</a:t>
            </a:r>
            <a:endParaRPr sz="1700">
              <a:latin typeface="DejaVu Sans"/>
              <a:cs typeface="DejaVu Sans"/>
            </a:endParaRPr>
          </a:p>
          <a:p>
            <a:pPr marL="265550" indent="-254723">
              <a:lnSpc>
                <a:spcPts val="2051"/>
              </a:lnSpc>
              <a:buFont typeface="DejaVu Serif"/>
              <a:buChar char="•"/>
              <a:tabLst>
                <a:tab pos="265550" algn="l"/>
                <a:tab pos="266119" algn="l"/>
              </a:tabLst>
            </a:pPr>
            <a:r>
              <a:rPr sz="1700" spc="-247" dirty="0">
                <a:solidFill>
                  <a:srgbClr val="0C0C0C"/>
                </a:solidFill>
                <a:latin typeface="DejaVu Sans"/>
                <a:cs typeface="DejaVu Sans"/>
              </a:rPr>
              <a:t>Kegagalan</a:t>
            </a:r>
            <a:r>
              <a:rPr sz="1700" spc="-242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56" dirty="0">
                <a:solidFill>
                  <a:srgbClr val="0C0C0C"/>
                </a:solidFill>
                <a:latin typeface="DejaVu Sans"/>
                <a:cs typeface="DejaVu Sans"/>
              </a:rPr>
              <a:t>pemerintah</a:t>
            </a:r>
            <a:endParaRPr sz="1700">
              <a:latin typeface="DejaVu Sans"/>
              <a:cs typeface="DejaVu Sans"/>
            </a:endParaRPr>
          </a:p>
          <a:p>
            <a:pPr marL="265550" indent="-254723">
              <a:spcBef>
                <a:spcPts val="31"/>
              </a:spcBef>
              <a:buFont typeface="DejaVu Serif"/>
              <a:buChar char="•"/>
              <a:tabLst>
                <a:tab pos="265550" algn="l"/>
                <a:tab pos="266119" algn="l"/>
              </a:tabLst>
            </a:pPr>
            <a:r>
              <a:rPr sz="1700" spc="-256" dirty="0">
                <a:solidFill>
                  <a:srgbClr val="0C0C0C"/>
                </a:solidFill>
                <a:latin typeface="DejaVu Sans"/>
                <a:cs typeface="DejaVu Sans"/>
              </a:rPr>
              <a:t>Negara</a:t>
            </a:r>
            <a:r>
              <a:rPr sz="1700" spc="-206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47" dirty="0">
                <a:solidFill>
                  <a:srgbClr val="0C0C0C"/>
                </a:solidFill>
                <a:latin typeface="DejaVu Sans"/>
                <a:cs typeface="DejaVu Sans"/>
              </a:rPr>
              <a:t>peraturan</a:t>
            </a:r>
            <a:endParaRPr sz="1700">
              <a:latin typeface="DejaVu Sans"/>
              <a:cs typeface="DejaVu Sans"/>
            </a:endParaRPr>
          </a:p>
          <a:p>
            <a:pPr marL="265550" indent="-254723">
              <a:spcBef>
                <a:spcPts val="31"/>
              </a:spcBef>
              <a:buFont typeface="DejaVu Serif"/>
              <a:buChar char="•"/>
              <a:tabLst>
                <a:tab pos="265550" algn="l"/>
                <a:tab pos="266119" algn="l"/>
              </a:tabLst>
            </a:pPr>
            <a:r>
              <a:rPr sz="1700" spc="-256" dirty="0">
                <a:solidFill>
                  <a:srgbClr val="0C0C0C"/>
                </a:solidFill>
                <a:latin typeface="DejaVu Sans"/>
                <a:cs typeface="DejaVu Sans"/>
              </a:rPr>
              <a:t>Negara</a:t>
            </a:r>
            <a:r>
              <a:rPr sz="1700" spc="-206" dirty="0">
                <a:solidFill>
                  <a:srgbClr val="0C0C0C"/>
                </a:solidFill>
                <a:latin typeface="DejaVu Sans"/>
                <a:cs typeface="DejaVu Sans"/>
              </a:rPr>
              <a:t> administratif</a:t>
            </a:r>
            <a:endParaRPr sz="1700">
              <a:latin typeface="DejaVu Sans"/>
              <a:cs typeface="DejaVu Sans"/>
            </a:endParaRPr>
          </a:p>
          <a:p>
            <a:pPr marL="265550" indent="-254723">
              <a:spcBef>
                <a:spcPts val="31"/>
              </a:spcBef>
              <a:buFont typeface="DejaVu Serif"/>
              <a:buChar char="•"/>
              <a:tabLst>
                <a:tab pos="265550" algn="l"/>
                <a:tab pos="266119" algn="l"/>
              </a:tabLst>
            </a:pPr>
            <a:r>
              <a:rPr sz="1700" spc="-256" dirty="0">
                <a:solidFill>
                  <a:srgbClr val="0C0C0C"/>
                </a:solidFill>
                <a:latin typeface="DejaVu Sans"/>
                <a:cs typeface="DejaVu Sans"/>
              </a:rPr>
              <a:t>Negara</a:t>
            </a:r>
            <a:r>
              <a:rPr sz="1700" spc="-206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11" dirty="0">
                <a:solidFill>
                  <a:srgbClr val="0C0C0C"/>
                </a:solidFill>
                <a:latin typeface="DejaVu Sans"/>
                <a:cs typeface="DejaVu Sans"/>
              </a:rPr>
              <a:t>birokratik</a:t>
            </a:r>
            <a:endParaRPr sz="1700">
              <a:latin typeface="DejaVu Sans"/>
              <a:cs typeface="DejaVu Sans"/>
            </a:endParaRPr>
          </a:p>
          <a:p>
            <a:pPr marL="265550" indent="-254723">
              <a:spcBef>
                <a:spcPts val="36"/>
              </a:spcBef>
              <a:buFont typeface="DejaVu Serif"/>
              <a:buChar char="•"/>
              <a:tabLst>
                <a:tab pos="265550" algn="l"/>
                <a:tab pos="266119" algn="l"/>
              </a:tabLst>
            </a:pPr>
            <a:r>
              <a:rPr sz="1700" spc="-247" dirty="0">
                <a:solidFill>
                  <a:srgbClr val="0C0C0C"/>
                </a:solidFill>
                <a:latin typeface="DejaVu Sans"/>
                <a:cs typeface="DejaVu Sans"/>
              </a:rPr>
              <a:t>Pemerintahan</a:t>
            </a:r>
            <a:r>
              <a:rPr sz="1700" spc="-220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28" dirty="0">
                <a:solidFill>
                  <a:srgbClr val="0C0C0C"/>
                </a:solidFill>
                <a:latin typeface="DejaVu Sans"/>
                <a:cs typeface="DejaVu Sans"/>
              </a:rPr>
              <a:t>pasar</a:t>
            </a:r>
            <a:endParaRPr sz="1700">
              <a:latin typeface="DejaVu Sans"/>
              <a:cs typeface="DejaVu Sans"/>
            </a:endParaRPr>
          </a:p>
          <a:p>
            <a:pPr marL="265550" indent="-254723">
              <a:spcBef>
                <a:spcPts val="31"/>
              </a:spcBef>
              <a:buFont typeface="DejaVu Serif"/>
              <a:buChar char="•"/>
              <a:tabLst>
                <a:tab pos="265550" algn="l"/>
                <a:tab pos="266119" algn="l"/>
              </a:tabLst>
            </a:pPr>
            <a:r>
              <a:rPr sz="1700" spc="-247" dirty="0">
                <a:solidFill>
                  <a:srgbClr val="0C0C0C"/>
                </a:solidFill>
                <a:latin typeface="DejaVu Sans"/>
                <a:cs typeface="DejaVu Sans"/>
              </a:rPr>
              <a:t>Pemerintahan</a:t>
            </a:r>
            <a:r>
              <a:rPr sz="1700" spc="-215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47" dirty="0">
                <a:solidFill>
                  <a:srgbClr val="0C0C0C"/>
                </a:solidFill>
                <a:latin typeface="DejaVu Sans"/>
                <a:cs typeface="DejaVu Sans"/>
              </a:rPr>
              <a:t>rakyat</a:t>
            </a:r>
            <a:endParaRPr sz="1700">
              <a:latin typeface="DejaVu Sans"/>
              <a:cs typeface="DejaVu Sans"/>
            </a:endParaRPr>
          </a:p>
          <a:p>
            <a:pPr marL="265550" indent="-254723">
              <a:spcBef>
                <a:spcPts val="31"/>
              </a:spcBef>
              <a:buFont typeface="DejaVu Serif"/>
              <a:buChar char="•"/>
              <a:tabLst>
                <a:tab pos="265550" algn="l"/>
                <a:tab pos="266119" algn="l"/>
              </a:tabLst>
            </a:pPr>
            <a:r>
              <a:rPr sz="1700" spc="-202" dirty="0">
                <a:solidFill>
                  <a:srgbClr val="0C0C0C"/>
                </a:solidFill>
                <a:latin typeface="DejaVu Sans"/>
                <a:cs typeface="DejaVu Sans"/>
              </a:rPr>
              <a:t>Marginalisasi</a:t>
            </a:r>
            <a:r>
              <a:rPr sz="1700" spc="-215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56" dirty="0">
                <a:solidFill>
                  <a:srgbClr val="0C0C0C"/>
                </a:solidFill>
                <a:latin typeface="DejaVu Sans"/>
                <a:cs typeface="DejaVu Sans"/>
              </a:rPr>
              <a:t>BPD</a:t>
            </a:r>
            <a:endParaRPr sz="17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692" y="2355924"/>
            <a:ext cx="0" cy="3550024"/>
          </a:xfrm>
          <a:custGeom>
            <a:avLst/>
            <a:gdLst/>
            <a:ahLst/>
            <a:cxnLst/>
            <a:rect l="l" t="t" r="r" b="b"/>
            <a:pathLst>
              <a:path h="4023359">
                <a:moveTo>
                  <a:pt x="0" y="0"/>
                </a:moveTo>
                <a:lnTo>
                  <a:pt x="0" y="4023359"/>
                </a:lnTo>
              </a:path>
            </a:pathLst>
          </a:custGeom>
          <a:ln w="16764">
            <a:solidFill>
              <a:srgbClr val="0070B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10919" y="1317262"/>
            <a:ext cx="3721100" cy="578224"/>
          </a:xfrm>
          <a:prstGeom prst="rect">
            <a:avLst/>
          </a:prstGeom>
        </p:spPr>
        <p:txBody>
          <a:bodyPr vert="horz" wrap="square" lIns="0" tIns="43878" rIns="0" bIns="0" rtlCol="0">
            <a:spAutoFit/>
          </a:bodyPr>
          <a:lstStyle/>
          <a:p>
            <a:pPr>
              <a:spcBef>
                <a:spcPts val="345"/>
              </a:spcBef>
            </a:pPr>
            <a:r>
              <a:rPr sz="2200" b="1" spc="-287" dirty="0">
                <a:solidFill>
                  <a:srgbClr val="FF0000"/>
                </a:solidFill>
                <a:latin typeface="DejaVu Sans"/>
                <a:cs typeface="DejaVu Sans"/>
              </a:rPr>
              <a:t>FENOMENA</a:t>
            </a:r>
            <a:r>
              <a:rPr sz="2200" b="1" spc="-148" dirty="0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sz="2200" b="1" spc="-283" dirty="0">
                <a:solidFill>
                  <a:srgbClr val="FF0000"/>
                </a:solidFill>
                <a:latin typeface="DejaVu Sans"/>
                <a:cs typeface="DejaVu Sans"/>
              </a:rPr>
              <a:t>PEMERINTAHAN</a:t>
            </a:r>
            <a:endParaRPr sz="2200">
              <a:latin typeface="DejaVu Sans"/>
              <a:cs typeface="DejaVu Sans"/>
            </a:endParaRPr>
          </a:p>
          <a:p>
            <a:pPr marL="3419">
              <a:spcBef>
                <a:spcPts val="148"/>
              </a:spcBef>
            </a:pPr>
            <a:r>
              <a:rPr sz="1200" spc="4" dirty="0">
                <a:solidFill>
                  <a:srgbClr val="0C0C0C"/>
                </a:solidFill>
              </a:rPr>
              <a:t>P</a:t>
            </a:r>
            <a:r>
              <a:rPr sz="1200" spc="-153" dirty="0">
                <a:solidFill>
                  <a:srgbClr val="0C0C0C"/>
                </a:solidFill>
              </a:rPr>
              <a:t> </a:t>
            </a:r>
            <a:r>
              <a:rPr sz="1200" spc="-94" dirty="0">
                <a:solidFill>
                  <a:srgbClr val="0C0C0C"/>
                </a:solidFill>
              </a:rPr>
              <a:t>e</a:t>
            </a:r>
            <a:r>
              <a:rPr sz="1200" spc="-144" dirty="0">
                <a:solidFill>
                  <a:srgbClr val="0C0C0C"/>
                </a:solidFill>
              </a:rPr>
              <a:t> </a:t>
            </a:r>
            <a:r>
              <a:rPr sz="1200" spc="-166" dirty="0">
                <a:solidFill>
                  <a:srgbClr val="0C0C0C"/>
                </a:solidFill>
              </a:rPr>
              <a:t>m</a:t>
            </a:r>
            <a:r>
              <a:rPr sz="1200" spc="-153" dirty="0">
                <a:solidFill>
                  <a:srgbClr val="0C0C0C"/>
                </a:solidFill>
              </a:rPr>
              <a:t> </a:t>
            </a:r>
            <a:r>
              <a:rPr sz="1200" spc="-94" dirty="0">
                <a:solidFill>
                  <a:srgbClr val="0C0C0C"/>
                </a:solidFill>
              </a:rPr>
              <a:t>e</a:t>
            </a:r>
            <a:r>
              <a:rPr sz="1200" spc="-144" dirty="0">
                <a:solidFill>
                  <a:srgbClr val="0C0C0C"/>
                </a:solidFill>
              </a:rPr>
              <a:t> </a:t>
            </a:r>
            <a:r>
              <a:rPr sz="1200" spc="-49" dirty="0">
                <a:solidFill>
                  <a:srgbClr val="0C0C0C"/>
                </a:solidFill>
              </a:rPr>
              <a:t>r</a:t>
            </a:r>
            <a:r>
              <a:rPr sz="1200" spc="-153" dirty="0">
                <a:solidFill>
                  <a:srgbClr val="0C0C0C"/>
                </a:solidFill>
              </a:rPr>
              <a:t> </a:t>
            </a:r>
            <a:r>
              <a:rPr sz="1200" spc="-40" dirty="0">
                <a:solidFill>
                  <a:srgbClr val="0C0C0C"/>
                </a:solidFill>
              </a:rPr>
              <a:t>i</a:t>
            </a:r>
            <a:r>
              <a:rPr sz="1200" spc="-148" dirty="0">
                <a:solidFill>
                  <a:srgbClr val="0C0C0C"/>
                </a:solidFill>
              </a:rPr>
              <a:t> </a:t>
            </a:r>
            <a:r>
              <a:rPr sz="1200" spc="-81" dirty="0">
                <a:solidFill>
                  <a:srgbClr val="0C0C0C"/>
                </a:solidFill>
              </a:rPr>
              <a:t>n</a:t>
            </a:r>
            <a:r>
              <a:rPr sz="1200" spc="-157" dirty="0">
                <a:solidFill>
                  <a:srgbClr val="0C0C0C"/>
                </a:solidFill>
              </a:rPr>
              <a:t> </a:t>
            </a:r>
            <a:r>
              <a:rPr sz="1200" spc="-36" dirty="0">
                <a:solidFill>
                  <a:srgbClr val="0C0C0C"/>
                </a:solidFill>
              </a:rPr>
              <a:t>t</a:t>
            </a:r>
            <a:r>
              <a:rPr sz="1200" spc="-148" dirty="0">
                <a:solidFill>
                  <a:srgbClr val="0C0C0C"/>
                </a:solidFill>
              </a:rPr>
              <a:t> </a:t>
            </a:r>
            <a:r>
              <a:rPr sz="1200" spc="-130" dirty="0">
                <a:solidFill>
                  <a:srgbClr val="0C0C0C"/>
                </a:solidFill>
              </a:rPr>
              <a:t>a</a:t>
            </a:r>
            <a:r>
              <a:rPr sz="1200" spc="-144" dirty="0">
                <a:solidFill>
                  <a:srgbClr val="0C0C0C"/>
                </a:solidFill>
              </a:rPr>
              <a:t> </a:t>
            </a:r>
            <a:r>
              <a:rPr sz="1200" spc="-81" dirty="0">
                <a:solidFill>
                  <a:srgbClr val="0C0C0C"/>
                </a:solidFill>
              </a:rPr>
              <a:t>h</a:t>
            </a:r>
            <a:r>
              <a:rPr sz="1200" spc="-144" dirty="0">
                <a:solidFill>
                  <a:srgbClr val="0C0C0C"/>
                </a:solidFill>
              </a:rPr>
              <a:t> </a:t>
            </a:r>
            <a:r>
              <a:rPr sz="1200" spc="-130" dirty="0">
                <a:solidFill>
                  <a:srgbClr val="0C0C0C"/>
                </a:solidFill>
              </a:rPr>
              <a:t>a</a:t>
            </a:r>
            <a:r>
              <a:rPr sz="1200" spc="-148" dirty="0">
                <a:solidFill>
                  <a:srgbClr val="0C0C0C"/>
                </a:solidFill>
              </a:rPr>
              <a:t> </a:t>
            </a:r>
            <a:r>
              <a:rPr sz="1200" spc="-81" dirty="0">
                <a:solidFill>
                  <a:srgbClr val="0C0C0C"/>
                </a:solidFill>
              </a:rPr>
              <a:t>n</a:t>
            </a:r>
            <a:r>
              <a:rPr sz="1200" spc="63" dirty="0">
                <a:solidFill>
                  <a:srgbClr val="0C0C0C"/>
                </a:solidFill>
              </a:rPr>
              <a:t> </a:t>
            </a:r>
            <a:r>
              <a:rPr sz="1200" spc="-99" dirty="0">
                <a:solidFill>
                  <a:srgbClr val="0C0C0C"/>
                </a:solidFill>
              </a:rPr>
              <a:t>S</a:t>
            </a:r>
            <a:r>
              <a:rPr sz="1200" spc="-139" dirty="0">
                <a:solidFill>
                  <a:srgbClr val="0C0C0C"/>
                </a:solidFill>
              </a:rPr>
              <a:t> </a:t>
            </a:r>
            <a:r>
              <a:rPr sz="1200" spc="-94" dirty="0">
                <a:solidFill>
                  <a:srgbClr val="0C0C0C"/>
                </a:solidFill>
              </a:rPr>
              <a:t>e</a:t>
            </a:r>
            <a:r>
              <a:rPr sz="1200" spc="-157" dirty="0">
                <a:solidFill>
                  <a:srgbClr val="0C0C0C"/>
                </a:solidFill>
              </a:rPr>
              <a:t> </a:t>
            </a:r>
            <a:r>
              <a:rPr sz="1200" spc="-81" dirty="0">
                <a:solidFill>
                  <a:srgbClr val="0C0C0C"/>
                </a:solidFill>
              </a:rPr>
              <a:t>b</a:t>
            </a:r>
            <a:r>
              <a:rPr sz="1200" spc="-135" dirty="0">
                <a:solidFill>
                  <a:srgbClr val="0C0C0C"/>
                </a:solidFill>
              </a:rPr>
              <a:t> </a:t>
            </a:r>
            <a:r>
              <a:rPr sz="1200" spc="-130" dirty="0">
                <a:solidFill>
                  <a:srgbClr val="0C0C0C"/>
                </a:solidFill>
              </a:rPr>
              <a:t>a</a:t>
            </a:r>
            <a:r>
              <a:rPr sz="1200" spc="-144" dirty="0">
                <a:solidFill>
                  <a:srgbClr val="0C0C0C"/>
                </a:solidFill>
              </a:rPr>
              <a:t> </a:t>
            </a:r>
            <a:r>
              <a:rPr sz="1200" spc="-126" dirty="0">
                <a:solidFill>
                  <a:srgbClr val="0C0C0C"/>
                </a:solidFill>
              </a:rPr>
              <a:t>g</a:t>
            </a:r>
            <a:r>
              <a:rPr sz="1200" spc="-148" dirty="0">
                <a:solidFill>
                  <a:srgbClr val="0C0C0C"/>
                </a:solidFill>
              </a:rPr>
              <a:t> </a:t>
            </a:r>
            <a:r>
              <a:rPr sz="1200" spc="-130" dirty="0">
                <a:solidFill>
                  <a:srgbClr val="0C0C0C"/>
                </a:solidFill>
              </a:rPr>
              <a:t>a</a:t>
            </a:r>
            <a:r>
              <a:rPr sz="1200" spc="-144" dirty="0">
                <a:solidFill>
                  <a:srgbClr val="0C0C0C"/>
                </a:solidFill>
              </a:rPr>
              <a:t> </a:t>
            </a:r>
            <a:r>
              <a:rPr sz="1200" spc="-40" dirty="0">
                <a:solidFill>
                  <a:srgbClr val="0C0C0C"/>
                </a:solidFill>
              </a:rPr>
              <a:t>i</a:t>
            </a:r>
            <a:r>
              <a:rPr sz="1200" spc="27" dirty="0">
                <a:solidFill>
                  <a:srgbClr val="0C0C0C"/>
                </a:solidFill>
              </a:rPr>
              <a:t> O</a:t>
            </a:r>
            <a:r>
              <a:rPr sz="1200" spc="-148" dirty="0">
                <a:solidFill>
                  <a:srgbClr val="0C0C0C"/>
                </a:solidFill>
              </a:rPr>
              <a:t> </a:t>
            </a:r>
            <a:r>
              <a:rPr sz="1200" spc="-81" dirty="0">
                <a:solidFill>
                  <a:srgbClr val="0C0C0C"/>
                </a:solidFill>
              </a:rPr>
              <a:t>b</a:t>
            </a:r>
            <a:r>
              <a:rPr sz="1200" spc="-135" dirty="0">
                <a:solidFill>
                  <a:srgbClr val="0C0C0C"/>
                </a:solidFill>
              </a:rPr>
              <a:t> </a:t>
            </a:r>
            <a:r>
              <a:rPr sz="1200" spc="-81" dirty="0">
                <a:solidFill>
                  <a:srgbClr val="0C0C0C"/>
                </a:solidFill>
              </a:rPr>
              <a:t>y</a:t>
            </a:r>
            <a:r>
              <a:rPr sz="1200" spc="-144" dirty="0">
                <a:solidFill>
                  <a:srgbClr val="0C0C0C"/>
                </a:solidFill>
              </a:rPr>
              <a:t> </a:t>
            </a:r>
            <a:r>
              <a:rPr sz="1200" spc="-94" dirty="0">
                <a:solidFill>
                  <a:srgbClr val="0C0C0C"/>
                </a:solidFill>
              </a:rPr>
              <a:t>e</a:t>
            </a:r>
            <a:r>
              <a:rPr sz="1200" spc="-144" dirty="0">
                <a:solidFill>
                  <a:srgbClr val="0C0C0C"/>
                </a:solidFill>
              </a:rPr>
              <a:t> </a:t>
            </a:r>
            <a:r>
              <a:rPr sz="1200" spc="-76" dirty="0">
                <a:solidFill>
                  <a:srgbClr val="0C0C0C"/>
                </a:solidFill>
              </a:rPr>
              <a:t>k</a:t>
            </a:r>
            <a:r>
              <a:rPr sz="1200" spc="45" dirty="0">
                <a:solidFill>
                  <a:srgbClr val="0C0C0C"/>
                </a:solidFill>
              </a:rPr>
              <a:t> </a:t>
            </a:r>
            <a:r>
              <a:rPr sz="1200" spc="18" dirty="0">
                <a:solidFill>
                  <a:srgbClr val="0C0C0C"/>
                </a:solidFill>
              </a:rPr>
              <a:t>K</a:t>
            </a:r>
            <a:r>
              <a:rPr sz="1200" spc="-139" dirty="0">
                <a:solidFill>
                  <a:srgbClr val="0C0C0C"/>
                </a:solidFill>
              </a:rPr>
              <a:t> </a:t>
            </a:r>
            <a:r>
              <a:rPr sz="1200" spc="-130" dirty="0">
                <a:solidFill>
                  <a:srgbClr val="0C0C0C"/>
                </a:solidFill>
              </a:rPr>
              <a:t>a</a:t>
            </a:r>
            <a:r>
              <a:rPr sz="1200" spc="-148" dirty="0">
                <a:solidFill>
                  <a:srgbClr val="0C0C0C"/>
                </a:solidFill>
              </a:rPr>
              <a:t> </a:t>
            </a:r>
            <a:r>
              <a:rPr sz="1200" spc="-40" dirty="0">
                <a:solidFill>
                  <a:srgbClr val="0C0C0C"/>
                </a:solidFill>
              </a:rPr>
              <a:t>j</a:t>
            </a:r>
            <a:r>
              <a:rPr sz="1200" spc="-148" dirty="0">
                <a:solidFill>
                  <a:srgbClr val="0C0C0C"/>
                </a:solidFill>
              </a:rPr>
              <a:t> </a:t>
            </a:r>
            <a:r>
              <a:rPr sz="1200" spc="-40" dirty="0">
                <a:solidFill>
                  <a:srgbClr val="0C0C0C"/>
                </a:solidFill>
              </a:rPr>
              <a:t>i</a:t>
            </a:r>
            <a:r>
              <a:rPr sz="1200" spc="-162" dirty="0">
                <a:solidFill>
                  <a:srgbClr val="0C0C0C"/>
                </a:solidFill>
              </a:rPr>
              <a:t> </a:t>
            </a:r>
            <a:r>
              <a:rPr sz="1200" spc="-130" dirty="0">
                <a:solidFill>
                  <a:srgbClr val="0C0C0C"/>
                </a:solidFill>
              </a:rPr>
              <a:t>a</a:t>
            </a:r>
            <a:r>
              <a:rPr sz="1200" spc="-144" dirty="0">
                <a:solidFill>
                  <a:srgbClr val="0C0C0C"/>
                </a:solidFill>
              </a:rPr>
              <a:t> </a:t>
            </a:r>
            <a:r>
              <a:rPr sz="1200" spc="-81" dirty="0">
                <a:solidFill>
                  <a:srgbClr val="0C0C0C"/>
                </a:solidFill>
              </a:rPr>
              <a:t>n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8991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9215" y="2810436"/>
            <a:ext cx="854825" cy="82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2294" y="2810436"/>
            <a:ext cx="889462" cy="859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4633" y="2810435"/>
            <a:ext cx="843742" cy="8189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1251" y="2842708"/>
            <a:ext cx="810490" cy="786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41160"/>
            <a:ext cx="8229600" cy="1609957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21084" marR="4559">
              <a:lnSpc>
                <a:spcPct val="100400"/>
              </a:lnSpc>
              <a:spcBef>
                <a:spcPts val="94"/>
              </a:spcBef>
            </a:pPr>
            <a:r>
              <a:rPr spc="-193" dirty="0"/>
              <a:t>F</a:t>
            </a:r>
            <a:r>
              <a:rPr spc="-332" dirty="0"/>
              <a:t>E</a:t>
            </a:r>
            <a:r>
              <a:rPr spc="-341" dirty="0"/>
              <a:t>N</a:t>
            </a:r>
            <a:r>
              <a:rPr spc="-489" dirty="0"/>
              <a:t>O</a:t>
            </a:r>
            <a:r>
              <a:rPr spc="-247" dirty="0"/>
              <a:t>M</a:t>
            </a:r>
            <a:r>
              <a:rPr spc="-332" dirty="0"/>
              <a:t>E</a:t>
            </a:r>
            <a:r>
              <a:rPr spc="-341" dirty="0"/>
              <a:t>N</a:t>
            </a:r>
            <a:r>
              <a:rPr spc="-90" dirty="0"/>
              <a:t>A</a:t>
            </a:r>
            <a:r>
              <a:rPr spc="-247" dirty="0"/>
              <a:t>M</a:t>
            </a:r>
            <a:r>
              <a:rPr spc="-171" dirty="0"/>
              <a:t>A</a:t>
            </a:r>
            <a:r>
              <a:rPr spc="-341" dirty="0"/>
              <a:t>N</a:t>
            </a:r>
            <a:r>
              <a:rPr spc="-412" dirty="0"/>
              <a:t>U</a:t>
            </a:r>
            <a:r>
              <a:rPr spc="-148" dirty="0"/>
              <a:t>S</a:t>
            </a:r>
            <a:r>
              <a:rPr spc="-94" dirty="0"/>
              <a:t>I</a:t>
            </a:r>
            <a:r>
              <a:rPr spc="-45" dirty="0"/>
              <a:t>A</a:t>
            </a:r>
            <a:r>
              <a:rPr spc="-85" dirty="0"/>
              <a:t>(</a:t>
            </a:r>
            <a:r>
              <a:rPr spc="-310" dirty="0"/>
              <a:t>E</a:t>
            </a:r>
            <a:r>
              <a:rPr spc="-256" dirty="0"/>
              <a:t>K</a:t>
            </a:r>
            <a:r>
              <a:rPr spc="-507" dirty="0"/>
              <a:t>O</a:t>
            </a:r>
            <a:r>
              <a:rPr spc="-202" dirty="0"/>
              <a:t>L</a:t>
            </a:r>
            <a:r>
              <a:rPr spc="-507" dirty="0"/>
              <a:t>O</a:t>
            </a:r>
            <a:r>
              <a:rPr spc="-462" dirty="0"/>
              <a:t>G</a:t>
            </a:r>
            <a:r>
              <a:rPr spc="-112" dirty="0"/>
              <a:t>I</a:t>
            </a:r>
            <a:r>
              <a:rPr spc="-193" dirty="0"/>
              <a:t>S</a:t>
            </a:r>
            <a:r>
              <a:rPr spc="-183" dirty="0"/>
              <a:t>,  </a:t>
            </a:r>
            <a:r>
              <a:rPr spc="-215" dirty="0"/>
              <a:t>SOSIAL,</a:t>
            </a:r>
            <a:r>
              <a:rPr spc="-476" dirty="0"/>
              <a:t> </a:t>
            </a:r>
            <a:r>
              <a:rPr spc="-220" dirty="0"/>
              <a:t>EKONOMI-POLITIK)</a:t>
            </a:r>
          </a:p>
          <a:p>
            <a:pPr marL="9687" marR="47297">
              <a:lnSpc>
                <a:spcPts val="1938"/>
              </a:lnSpc>
            </a:pPr>
            <a:r>
              <a:rPr sz="1700" spc="-179" dirty="0">
                <a:solidFill>
                  <a:srgbClr val="000000"/>
                </a:solidFill>
              </a:rPr>
              <a:t>Pemerintahan </a:t>
            </a:r>
            <a:r>
              <a:rPr sz="1700" spc="-220" dirty="0">
                <a:solidFill>
                  <a:srgbClr val="000000"/>
                </a:solidFill>
              </a:rPr>
              <a:t>Sebagai</a:t>
            </a:r>
            <a:r>
              <a:rPr sz="1700" spc="-144" dirty="0">
                <a:solidFill>
                  <a:srgbClr val="000000"/>
                </a:solidFill>
              </a:rPr>
              <a:t> </a:t>
            </a:r>
            <a:r>
              <a:rPr sz="1700" spc="-157" dirty="0">
                <a:solidFill>
                  <a:srgbClr val="000000"/>
                </a:solidFill>
              </a:rPr>
              <a:t>Perspektif</a:t>
            </a:r>
            <a:endParaRPr sz="1700"/>
          </a:p>
        </p:txBody>
      </p:sp>
      <p:sp>
        <p:nvSpPr>
          <p:cNvPr id="7" name="object 7"/>
          <p:cNvSpPr txBox="1"/>
          <p:nvPr/>
        </p:nvSpPr>
        <p:spPr>
          <a:xfrm>
            <a:off x="1006735" y="3794348"/>
            <a:ext cx="912091" cy="1021416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02400"/>
              </a:lnSpc>
              <a:spcBef>
                <a:spcPts val="85"/>
              </a:spcBef>
            </a:pPr>
            <a:r>
              <a:rPr sz="1300" spc="-179" dirty="0">
                <a:latin typeface="DejaVu Sans"/>
                <a:cs typeface="DejaVu Sans"/>
              </a:rPr>
              <a:t>Hubungan  </a:t>
            </a:r>
            <a:r>
              <a:rPr sz="1300" spc="-166" dirty="0">
                <a:latin typeface="DejaVu Sans"/>
                <a:cs typeface="DejaVu Sans"/>
              </a:rPr>
              <a:t>manusia  </a:t>
            </a:r>
            <a:r>
              <a:rPr sz="1300" spc="-183" dirty="0">
                <a:latin typeface="DejaVu Sans"/>
                <a:cs typeface="DejaVu Sans"/>
              </a:rPr>
              <a:t>dengan </a:t>
            </a:r>
            <a:r>
              <a:rPr sz="1300" spc="-171" dirty="0">
                <a:latin typeface="DejaVu Sans"/>
                <a:cs typeface="DejaVu Sans"/>
              </a:rPr>
              <a:t>alam,  </a:t>
            </a:r>
            <a:r>
              <a:rPr sz="1300" spc="-139" dirty="0">
                <a:latin typeface="DejaVu Sans"/>
                <a:cs typeface="DejaVu Sans"/>
              </a:rPr>
              <a:t>ekologi </a:t>
            </a:r>
            <a:r>
              <a:rPr sz="1300" spc="-179" dirty="0">
                <a:latin typeface="DejaVu Sans"/>
                <a:cs typeface="DejaVu Sans"/>
              </a:rPr>
              <a:t>dan  </a:t>
            </a:r>
            <a:r>
              <a:rPr sz="1300" spc="-148" dirty="0">
                <a:latin typeface="DejaVu Sans"/>
                <a:cs typeface="DejaVu Sans"/>
              </a:rPr>
              <a:t>agraria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3029" y="3792978"/>
            <a:ext cx="1269423" cy="47374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157" dirty="0">
                <a:latin typeface="DejaVu Sans"/>
                <a:cs typeface="DejaVu Sans"/>
              </a:rPr>
              <a:t>Relasi </a:t>
            </a:r>
            <a:r>
              <a:rPr sz="1500" spc="-135" dirty="0">
                <a:latin typeface="DejaVu Sans"/>
                <a:cs typeface="DejaVu Sans"/>
              </a:rPr>
              <a:t>sosial</a:t>
            </a:r>
            <a:r>
              <a:rPr sz="1500" spc="-215" dirty="0">
                <a:latin typeface="DejaVu Sans"/>
                <a:cs typeface="DejaVu Sans"/>
              </a:rPr>
              <a:t> </a:t>
            </a:r>
            <a:r>
              <a:rPr sz="1500" spc="-220" dirty="0">
                <a:latin typeface="DejaVu Sans"/>
                <a:cs typeface="DejaVu Sans"/>
              </a:rPr>
              <a:t>dan  </a:t>
            </a:r>
            <a:r>
              <a:rPr sz="1500" spc="-211" dirty="0">
                <a:latin typeface="DejaVu Sans"/>
                <a:cs typeface="DejaVu Sans"/>
              </a:rPr>
              <a:t>kemasyarakatan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26447" y="3842722"/>
            <a:ext cx="1243445" cy="47374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220" dirty="0">
                <a:latin typeface="DejaVu Sans"/>
                <a:cs typeface="DejaVu Sans"/>
              </a:rPr>
              <a:t>Pembangunan </a:t>
            </a:r>
            <a:r>
              <a:rPr sz="1500" spc="-305" dirty="0">
                <a:latin typeface="DejaVu Sans"/>
                <a:cs typeface="DejaVu Sans"/>
              </a:rPr>
              <a:t>&amp;  </a:t>
            </a:r>
            <a:r>
              <a:rPr sz="1500" spc="-228" dirty="0">
                <a:latin typeface="DejaVu Sans"/>
                <a:cs typeface="DejaVu Sans"/>
              </a:rPr>
              <a:t>pemberdayaan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5910" y="3842722"/>
            <a:ext cx="1305214" cy="704581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188" dirty="0">
                <a:latin typeface="DejaVu Sans"/>
                <a:cs typeface="DejaVu Sans"/>
              </a:rPr>
              <a:t>Kemiskinan,  </a:t>
            </a:r>
            <a:r>
              <a:rPr sz="1500" spc="-202" dirty="0">
                <a:latin typeface="DejaVu Sans"/>
                <a:cs typeface="DejaVu Sans"/>
              </a:rPr>
              <a:t>keterbelakangan  </a:t>
            </a:r>
            <a:r>
              <a:rPr sz="1500" spc="-220" dirty="0">
                <a:latin typeface="DejaVu Sans"/>
                <a:cs typeface="DejaVu Sans"/>
              </a:rPr>
              <a:t>dan</a:t>
            </a:r>
            <a:r>
              <a:rPr sz="1500" spc="-206" dirty="0">
                <a:latin typeface="DejaVu Sans"/>
                <a:cs typeface="DejaVu Sans"/>
              </a:rPr>
              <a:t> </a:t>
            </a:r>
            <a:r>
              <a:rPr sz="1500" spc="-211" dirty="0">
                <a:latin typeface="DejaVu Sans"/>
                <a:cs typeface="DejaVu Sans"/>
              </a:rPr>
              <a:t>ketimpangan</a:t>
            </a:r>
            <a:endParaRPr sz="150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6146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125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KONSEP 5 G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401467"/>
              </p:ext>
            </p:extLst>
          </p:nvPr>
        </p:nvGraphicFramePr>
        <p:xfrm>
          <a:off x="609599" y="1043558"/>
          <a:ext cx="8210391" cy="556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32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433</Words>
  <Application>Microsoft Macintosh PowerPoint</Application>
  <PresentationFormat>On-screen Show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Mapping penelitian pemerintahan (Dr. Sutoro Eko)</vt:lpstr>
      <vt:lpstr>PERMASALAHAN DALAM PENELITIAN SKRIPSI</vt:lpstr>
      <vt:lpstr>Filsafat Mikro  PENELITIAN</vt:lpstr>
      <vt:lpstr>MAKNA PEMERINTAHAN</vt:lpstr>
      <vt:lpstr>FUNGSI PEMERINTAHAN</vt:lpstr>
      <vt:lpstr>LIMA KONSEP KUNCI PEMERINTAHAN</vt:lpstr>
      <vt:lpstr>FENOMENA PEMERINTAHAN P e m e r i n t a h a n S e b a g a i O b y e k K a j i a n</vt:lpstr>
      <vt:lpstr>FENOMENAMANUSIA(EKOLOGIS,  SOSIAL, EKONOMI-POLITIK) Pemerintahan Sebagai Perspektif</vt:lpstr>
      <vt:lpstr>KONSEP 5 G</vt:lpstr>
      <vt:lpstr>PowerPoint Presentation</vt:lpstr>
      <vt:lpstr>FENOMENAMANUSIA(EKOLOGIS,  SOSIAL, EKONOMI-POLITIK) Pemerintahan Sebagai Perspektif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penelitian pemerintahan</dc:title>
  <dc:creator>Condrodewi Puspitasari</dc:creator>
  <cp:lastModifiedBy>Condrodewi Puspitasari</cp:lastModifiedBy>
  <cp:revision>9</cp:revision>
  <dcterms:created xsi:type="dcterms:W3CDTF">2020-03-02T07:53:14Z</dcterms:created>
  <dcterms:modified xsi:type="dcterms:W3CDTF">2020-03-04T09:47:08Z</dcterms:modified>
</cp:coreProperties>
</file>