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sldIdLst>
    <p:sldId id="256" r:id="rId2"/>
    <p:sldId id="257" r:id="rId3"/>
    <p:sldId id="258" r:id="rId4"/>
    <p:sldId id="259" r:id="rId5"/>
    <p:sldId id="261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F78F7-2891-45E9-AAF5-A1EA01AECC2A}" type="datetimeFigureOut">
              <a:rPr lang="id-ID" smtClean="0"/>
              <a:t>03/04/2018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C5665-AC2B-43F6-A499-69D396F742A5}" type="slidenum">
              <a:rPr lang="id-ID" smtClean="0"/>
              <a:t>‹#›</a:t>
            </a:fld>
            <a:endParaRPr lang="id-ID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46359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F78F7-2891-45E9-AAF5-A1EA01AECC2A}" type="datetimeFigureOut">
              <a:rPr lang="id-ID" smtClean="0"/>
              <a:t>03/04/2018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C5665-AC2B-43F6-A499-69D396F742A5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6045830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4779"/>
            <a:ext cx="1971675" cy="575742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4779"/>
            <a:ext cx="5800725" cy="5757420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F78F7-2891-45E9-AAF5-A1EA01AECC2A}" type="datetimeFigureOut">
              <a:rPr lang="id-ID" smtClean="0"/>
              <a:t>03/04/2018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C5665-AC2B-43F6-A499-69D396F742A5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7421828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F78F7-2891-45E9-AAF5-A1EA01AECC2A}" type="datetimeFigureOut">
              <a:rPr lang="id-ID" smtClean="0"/>
              <a:t>03/04/2018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C5665-AC2B-43F6-A499-69D396F742A5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3204519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F78F7-2891-45E9-AAF5-A1EA01AECC2A}" type="datetimeFigureOut">
              <a:rPr lang="id-ID" smtClean="0"/>
              <a:t>03/04/2018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C5665-AC2B-43F6-A499-69D396F742A5}" type="slidenum">
              <a:rPr lang="id-ID" smtClean="0"/>
              <a:t>‹#›</a:t>
            </a:fld>
            <a:endParaRPr lang="id-ID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279758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6"/>
            <a:ext cx="3703320" cy="402335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F78F7-2891-45E9-AAF5-A1EA01AECC2A}" type="datetimeFigureOut">
              <a:rPr lang="id-ID" smtClean="0"/>
              <a:t>03/04/2018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C5665-AC2B-43F6-A499-69D396F742A5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4184333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2867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F78F7-2891-45E9-AAF5-A1EA01AECC2A}" type="datetimeFigureOut">
              <a:rPr lang="id-ID" smtClean="0"/>
              <a:t>03/04/2018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C5665-AC2B-43F6-A499-69D396F742A5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4080910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F78F7-2891-45E9-AAF5-A1EA01AECC2A}" type="datetimeFigureOut">
              <a:rPr lang="id-ID" smtClean="0"/>
              <a:t>03/04/2018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C5665-AC2B-43F6-A499-69D396F742A5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089694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F78F7-2891-45E9-AAF5-A1EA01AECC2A}" type="datetimeFigureOut">
              <a:rPr lang="id-ID" smtClean="0"/>
              <a:t>03/04/2018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C5665-AC2B-43F6-A499-69D396F742A5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9744423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60237" y="731520"/>
            <a:ext cx="5009393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173F78F7-2891-45E9-AAF5-A1EA01AECC2A}" type="datetimeFigureOut">
              <a:rPr lang="id-ID" smtClean="0"/>
              <a:t>03/04/2018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B0C5665-AC2B-43F6-A499-69D396F742A5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9967351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59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F78F7-2891-45E9-AAF5-A1EA01AECC2A}" type="datetimeFigureOut">
              <a:rPr lang="id-ID" smtClean="0"/>
              <a:t>03/04/2018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C5665-AC2B-43F6-A499-69D396F742A5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3395759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5"/>
            <a:ext cx="9144001" cy="65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173F78F7-2891-45E9-AAF5-A1EA01AECC2A}" type="datetimeFigureOut">
              <a:rPr lang="id-ID" smtClean="0"/>
              <a:t>03/04/2018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DB0C5665-AC2B-43F6-A499-69D396F742A5}" type="slidenum">
              <a:rPr lang="id-ID" smtClean="0"/>
              <a:t>‹#›</a:t>
            </a:fld>
            <a:endParaRPr lang="id-ID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564011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000109"/>
            <a:ext cx="7772400" cy="1928825"/>
          </a:xfrm>
        </p:spPr>
        <p:txBody>
          <a:bodyPr>
            <a:normAutofit fontScale="90000"/>
          </a:bodyPr>
          <a:lstStyle/>
          <a:p>
            <a:r>
              <a:rPr lang="id-ID" dirty="0" smtClean="0"/>
              <a:t>HAMBATAN KOMUNIKASI MASSA</a:t>
            </a:r>
            <a:endParaRPr lang="id-ID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214686"/>
            <a:ext cx="6400800" cy="1214446"/>
          </a:xfrm>
        </p:spPr>
        <p:txBody>
          <a:bodyPr/>
          <a:lstStyle/>
          <a:p>
            <a:r>
              <a:rPr lang="id-ID" dirty="0" smtClean="0"/>
              <a:t>Komunikasi </a:t>
            </a:r>
            <a:r>
              <a:rPr lang="id-ID" dirty="0" smtClean="0"/>
              <a:t>Massa</a:t>
            </a:r>
            <a:endParaRPr lang="en-US" dirty="0" smtClean="0"/>
          </a:p>
          <a:p>
            <a:r>
              <a:rPr lang="en-US" dirty="0" err="1" smtClean="0"/>
              <a:t>Pertemuan</a:t>
            </a:r>
            <a:r>
              <a:rPr lang="en-US" dirty="0" smtClean="0"/>
              <a:t> Ke-5</a:t>
            </a:r>
            <a:endParaRPr lang="id-ID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/>
          <a:lstStyle/>
          <a:p>
            <a:r>
              <a:rPr lang="id-ID" dirty="0" smtClean="0"/>
              <a:t>Hambatan Sosiokultural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5572140"/>
          </a:xfrm>
        </p:spPr>
        <p:txBody>
          <a:bodyPr>
            <a:normAutofit/>
          </a:bodyPr>
          <a:lstStyle/>
          <a:p>
            <a:r>
              <a:rPr lang="id-ID" dirty="0" smtClean="0"/>
              <a:t>1. Aneka etnik: keberagaman etnik di Indonesia yg tersebar dari Sabang sampai Merauke dapat menjadi faktor penghambat dalam penyampaian pesan komunikasi massa.</a:t>
            </a:r>
          </a:p>
          <a:p>
            <a:r>
              <a:rPr lang="id-ID" dirty="0" smtClean="0"/>
              <a:t>2. Perbedaan norma sosial: norma sosial dapat didefinisikan s</a:t>
            </a:r>
            <a:r>
              <a:rPr lang="en-US" dirty="0" smtClean="0"/>
              <a:t>e</a:t>
            </a:r>
            <a:r>
              <a:rPr lang="id-ID" dirty="0" smtClean="0"/>
              <a:t>b</a:t>
            </a:r>
            <a:r>
              <a:rPr lang="en-US" dirty="0" smtClean="0"/>
              <a:t>a</a:t>
            </a:r>
            <a:r>
              <a:rPr lang="id-ID" dirty="0" smtClean="0"/>
              <a:t>g</a:t>
            </a:r>
            <a:r>
              <a:rPr lang="en-US" dirty="0" err="1" smtClean="0"/>
              <a:t>ai</a:t>
            </a:r>
            <a:r>
              <a:rPr lang="id-ID" dirty="0" smtClean="0"/>
              <a:t> suatu cara, kebiasaan, tata krama dan adat istiadat y</a:t>
            </a:r>
            <a:r>
              <a:rPr lang="en-US" dirty="0" smtClean="0"/>
              <a:t>an</a:t>
            </a:r>
            <a:r>
              <a:rPr lang="id-ID" dirty="0" smtClean="0"/>
              <a:t>g disampaikan secara turun temurun, y</a:t>
            </a:r>
            <a:r>
              <a:rPr lang="en-US" dirty="0" smtClean="0"/>
              <a:t>an</a:t>
            </a:r>
            <a:r>
              <a:rPr lang="id-ID" dirty="0" smtClean="0"/>
              <a:t>g dapat memberikan petunjuk bagi seseorang  untuk bersikap laku dalam masyarakat (Soekarno, 1982: 194).</a:t>
            </a:r>
          </a:p>
          <a:p>
            <a:r>
              <a:rPr lang="id-ID" dirty="0" smtClean="0"/>
              <a:t>Agar pesan komunikasi massa dpt diterima, komunikator harus mengkaji apakah isi pesannya tidak bertentangan dgn norma tertentu.</a:t>
            </a:r>
            <a:endParaRPr lang="en-US" dirty="0"/>
          </a:p>
          <a:p>
            <a:r>
              <a:rPr lang="id-ID" dirty="0" smtClean="0"/>
              <a:t>Komunikator yg baik adalah komunikator yg dpt memahami budaya masyarakat.</a:t>
            </a:r>
          </a:p>
          <a:p>
            <a:endParaRPr lang="id-ID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d-ID" dirty="0" smtClean="0"/>
              <a:t>Kurang Mampu Berbahasa Indonesia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 smtClean="0"/>
              <a:t>Beragamnya b</a:t>
            </a:r>
            <a:r>
              <a:rPr lang="en-US" dirty="0" smtClean="0"/>
              <a:t>a</a:t>
            </a:r>
            <a:r>
              <a:rPr lang="id-ID" dirty="0" smtClean="0"/>
              <a:t>h</a:t>
            </a:r>
            <a:r>
              <a:rPr lang="en-US" dirty="0" smtClean="0"/>
              <a:t>a</a:t>
            </a:r>
            <a:r>
              <a:rPr lang="id-ID" dirty="0" smtClean="0"/>
              <a:t>s</a:t>
            </a:r>
            <a:r>
              <a:rPr lang="en-US" dirty="0" smtClean="0"/>
              <a:t>a</a:t>
            </a:r>
            <a:r>
              <a:rPr lang="id-ID" dirty="0" smtClean="0"/>
              <a:t> daerah y</a:t>
            </a:r>
            <a:r>
              <a:rPr lang="en-US" dirty="0" smtClean="0"/>
              <a:t>an</a:t>
            </a:r>
            <a:r>
              <a:rPr lang="id-ID" dirty="0" smtClean="0"/>
              <a:t>g ada di Indonesia menyebabkan t</a:t>
            </a:r>
            <a:r>
              <a:rPr lang="en-US" dirty="0" err="1" smtClean="0"/>
              <a:t>ida</a:t>
            </a:r>
            <a:r>
              <a:rPr lang="id-ID" dirty="0" smtClean="0"/>
              <a:t>k semua penduduk d</a:t>
            </a:r>
            <a:r>
              <a:rPr lang="en-US" dirty="0" smtClean="0"/>
              <a:t>a</a:t>
            </a:r>
            <a:r>
              <a:rPr lang="id-ID" dirty="0" smtClean="0"/>
              <a:t>p</a:t>
            </a:r>
            <a:r>
              <a:rPr lang="en-US" dirty="0" smtClean="0"/>
              <a:t>a</a:t>
            </a:r>
            <a:r>
              <a:rPr lang="id-ID" dirty="0" smtClean="0"/>
              <a:t>t berkomunikasi d</a:t>
            </a:r>
            <a:r>
              <a:rPr lang="en-US" dirty="0" smtClean="0"/>
              <a:t>en</a:t>
            </a:r>
            <a:r>
              <a:rPr lang="id-ID" dirty="0" smtClean="0"/>
              <a:t>g</a:t>
            </a:r>
            <a:r>
              <a:rPr lang="en-US" dirty="0" smtClean="0"/>
              <a:t>a</a:t>
            </a:r>
            <a:r>
              <a:rPr lang="id-ID" dirty="0" smtClean="0"/>
              <a:t>n menggunakan b</a:t>
            </a:r>
            <a:r>
              <a:rPr lang="en-US" dirty="0" smtClean="0"/>
              <a:t>a</a:t>
            </a:r>
            <a:r>
              <a:rPr lang="id-ID" dirty="0" smtClean="0"/>
              <a:t>h</a:t>
            </a:r>
            <a:r>
              <a:rPr lang="en-US" dirty="0" smtClean="0"/>
              <a:t>a</a:t>
            </a:r>
            <a:r>
              <a:rPr lang="id-ID" dirty="0" smtClean="0"/>
              <a:t>s</a:t>
            </a:r>
            <a:r>
              <a:rPr lang="en-US" dirty="0" smtClean="0"/>
              <a:t>a</a:t>
            </a:r>
            <a:r>
              <a:rPr lang="id-ID" dirty="0" smtClean="0"/>
              <a:t> Indonesia</a:t>
            </a:r>
            <a:r>
              <a:rPr lang="en-US" dirty="0" smtClean="0"/>
              <a:t>.</a:t>
            </a:r>
            <a:endParaRPr lang="id-ID" dirty="0" smtClean="0"/>
          </a:p>
          <a:p>
            <a:r>
              <a:rPr lang="id-ID" dirty="0" smtClean="0"/>
              <a:t>Peranan para </a:t>
            </a:r>
            <a:r>
              <a:rPr lang="id-ID" i="1" dirty="0" smtClean="0"/>
              <a:t>opinion leader </a:t>
            </a:r>
            <a:r>
              <a:rPr lang="id-ID" dirty="0" smtClean="0"/>
              <a:t>menjadi penting d</a:t>
            </a:r>
            <a:r>
              <a:rPr lang="en-US" dirty="0" smtClean="0"/>
              <a:t>a</a:t>
            </a:r>
            <a:r>
              <a:rPr lang="id-ID" dirty="0" smtClean="0"/>
              <a:t>l</a:t>
            </a:r>
            <a:r>
              <a:rPr lang="en-US" dirty="0" smtClean="0"/>
              <a:t>a</a:t>
            </a:r>
            <a:r>
              <a:rPr lang="id-ID" dirty="0" smtClean="0"/>
              <a:t>m mengkomunikasikan pesan d</a:t>
            </a:r>
            <a:r>
              <a:rPr lang="en-US" dirty="0" smtClean="0"/>
              <a:t>a</a:t>
            </a:r>
            <a:r>
              <a:rPr lang="id-ID" dirty="0" smtClean="0"/>
              <a:t>l</a:t>
            </a:r>
            <a:r>
              <a:rPr lang="en-US" dirty="0" smtClean="0"/>
              <a:t>a</a:t>
            </a:r>
            <a:r>
              <a:rPr lang="id-ID" dirty="0" smtClean="0"/>
              <a:t>m b</a:t>
            </a:r>
            <a:r>
              <a:rPr lang="en-US" dirty="0" smtClean="0"/>
              <a:t>a</a:t>
            </a:r>
            <a:r>
              <a:rPr lang="id-ID" dirty="0" smtClean="0"/>
              <a:t>h</a:t>
            </a:r>
            <a:r>
              <a:rPr lang="en-US" dirty="0" smtClean="0"/>
              <a:t>a</a:t>
            </a:r>
            <a:r>
              <a:rPr lang="id-ID" dirty="0" smtClean="0"/>
              <a:t>s</a:t>
            </a:r>
            <a:r>
              <a:rPr lang="en-US" dirty="0" smtClean="0"/>
              <a:t>a</a:t>
            </a:r>
            <a:r>
              <a:rPr lang="id-ID" dirty="0" smtClean="0"/>
              <a:t> y</a:t>
            </a:r>
            <a:r>
              <a:rPr lang="en-US" dirty="0" smtClean="0"/>
              <a:t>an</a:t>
            </a:r>
            <a:r>
              <a:rPr lang="id-ID" dirty="0" smtClean="0"/>
              <a:t>g d</a:t>
            </a:r>
            <a:r>
              <a:rPr lang="en-US" dirty="0" smtClean="0"/>
              <a:t>a</a:t>
            </a:r>
            <a:r>
              <a:rPr lang="id-ID" dirty="0" smtClean="0"/>
              <a:t>p</a:t>
            </a:r>
            <a:r>
              <a:rPr lang="en-US" dirty="0" smtClean="0"/>
              <a:t>a</a:t>
            </a:r>
            <a:r>
              <a:rPr lang="id-ID" dirty="0" smtClean="0"/>
              <a:t>t dimengerti oleh komunikan.</a:t>
            </a:r>
            <a:endParaRPr lang="id-ID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4. Faktor Semantik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584002"/>
          </a:xfrm>
        </p:spPr>
        <p:txBody>
          <a:bodyPr>
            <a:normAutofit/>
          </a:bodyPr>
          <a:lstStyle/>
          <a:p>
            <a:r>
              <a:rPr lang="id-ID" dirty="0" smtClean="0"/>
              <a:t>Adalah pengetahuan tentang arti atau makna kata y</a:t>
            </a:r>
            <a:r>
              <a:rPr lang="en-US" dirty="0" smtClean="0"/>
              <a:t>an</a:t>
            </a:r>
            <a:r>
              <a:rPr lang="id-ID" dirty="0" smtClean="0"/>
              <a:t>g sebenarnya.</a:t>
            </a:r>
          </a:p>
          <a:p>
            <a:r>
              <a:rPr lang="id-ID" dirty="0" smtClean="0"/>
              <a:t>Hambatan semantik adalah hambatan mengenai pengertian bahasa, baik dari sisi komunikator maupun komunikan y</a:t>
            </a:r>
            <a:r>
              <a:rPr lang="en-US" dirty="0" smtClean="0"/>
              <a:t>an</a:t>
            </a:r>
            <a:r>
              <a:rPr lang="id-ID" dirty="0" smtClean="0"/>
              <a:t>g terbagi d</a:t>
            </a:r>
            <a:r>
              <a:rPr lang="en-US" dirty="0" smtClean="0"/>
              <a:t>a</a:t>
            </a:r>
            <a:r>
              <a:rPr lang="id-ID" dirty="0" smtClean="0"/>
              <a:t>l</a:t>
            </a:r>
            <a:r>
              <a:rPr lang="en-US" dirty="0" smtClean="0"/>
              <a:t>a</a:t>
            </a:r>
            <a:r>
              <a:rPr lang="id-ID" dirty="0" smtClean="0"/>
              <a:t>m beberapa bentuk, yaitu:</a:t>
            </a:r>
          </a:p>
          <a:p>
            <a:r>
              <a:rPr lang="id-ID" dirty="0" smtClean="0"/>
              <a:t>Pertama: salah mengucapkan kata akibat terlalu cepat berbicara</a:t>
            </a:r>
            <a:r>
              <a:rPr lang="en-US" dirty="0" smtClean="0"/>
              <a:t>.</a:t>
            </a:r>
            <a:endParaRPr lang="id-ID" dirty="0" smtClean="0"/>
          </a:p>
          <a:p>
            <a:r>
              <a:rPr lang="id-ID" dirty="0" smtClean="0"/>
              <a:t>Kedua: perbedaan makna untuk kata y</a:t>
            </a:r>
            <a:r>
              <a:rPr lang="en-US" dirty="0" smtClean="0"/>
              <a:t>an</a:t>
            </a:r>
            <a:r>
              <a:rPr lang="id-ID" dirty="0" smtClean="0"/>
              <a:t>g sama sbg aspek psikologis</a:t>
            </a:r>
            <a:r>
              <a:rPr lang="en-US" dirty="0" smtClean="0"/>
              <a:t>.</a:t>
            </a:r>
            <a:endParaRPr lang="id-ID" dirty="0" smtClean="0"/>
          </a:p>
          <a:p>
            <a:r>
              <a:rPr lang="id-ID" dirty="0" smtClean="0"/>
              <a:t>Ketiga: adanya pengertian y</a:t>
            </a:r>
            <a:r>
              <a:rPr lang="en-US" dirty="0" smtClean="0"/>
              <a:t>an</a:t>
            </a:r>
            <a:r>
              <a:rPr lang="id-ID" dirty="0" smtClean="0"/>
              <a:t>g konotatif</a:t>
            </a:r>
            <a:r>
              <a:rPr lang="en-US" dirty="0" smtClean="0"/>
              <a:t>.</a:t>
            </a:r>
            <a:endParaRPr lang="id-ID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5. Pendidikan belum merata: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d-ID" dirty="0" smtClean="0"/>
              <a:t>Adanya kesenjangan pendidikan pada masyarakat y</a:t>
            </a:r>
            <a:r>
              <a:rPr lang="en-US" dirty="0" smtClean="0"/>
              <a:t>an</a:t>
            </a:r>
            <a:r>
              <a:rPr lang="id-ID" dirty="0" smtClean="0"/>
              <a:t>g sangat heterogen menyebabkan proses pengiriman pesan dari komunikator k</a:t>
            </a:r>
            <a:r>
              <a:rPr lang="en-US" dirty="0" err="1" smtClean="0"/>
              <a:t>epa</a:t>
            </a:r>
            <a:r>
              <a:rPr lang="id-ID" dirty="0" smtClean="0"/>
              <a:t>d</a:t>
            </a:r>
            <a:r>
              <a:rPr lang="en-US" dirty="0" smtClean="0"/>
              <a:t>a</a:t>
            </a:r>
            <a:r>
              <a:rPr lang="id-ID" dirty="0" smtClean="0"/>
              <a:t> komunikan menjadi penghambat.</a:t>
            </a:r>
          </a:p>
          <a:p>
            <a:r>
              <a:rPr lang="id-ID" dirty="0" smtClean="0"/>
              <a:t>Masalah akan timbul ketika komunikan y</a:t>
            </a:r>
            <a:r>
              <a:rPr lang="en-US" dirty="0" smtClean="0"/>
              <a:t>an</a:t>
            </a:r>
            <a:r>
              <a:rPr lang="id-ID" dirty="0" smtClean="0"/>
              <a:t>g tingkat pendidikannya masih rendah bermasalah d</a:t>
            </a:r>
            <a:r>
              <a:rPr lang="en-US" dirty="0" smtClean="0"/>
              <a:t>a</a:t>
            </a:r>
            <a:r>
              <a:rPr lang="id-ID" dirty="0" smtClean="0"/>
              <a:t>l</a:t>
            </a:r>
            <a:r>
              <a:rPr lang="en-US" dirty="0" smtClean="0"/>
              <a:t>a</a:t>
            </a:r>
            <a:r>
              <a:rPr lang="id-ID" dirty="0" smtClean="0"/>
              <a:t>m mencerna pesan komunikasi y</a:t>
            </a:r>
            <a:r>
              <a:rPr lang="en-US" dirty="0" smtClean="0"/>
              <a:t>an</a:t>
            </a:r>
            <a:r>
              <a:rPr lang="id-ID" dirty="0" smtClean="0"/>
              <a:t>g disampaikan.</a:t>
            </a:r>
          </a:p>
          <a:p>
            <a:r>
              <a:rPr lang="id-ID" dirty="0" smtClean="0"/>
              <a:t>Peranan </a:t>
            </a:r>
            <a:r>
              <a:rPr lang="id-ID" i="1" dirty="0" smtClean="0"/>
              <a:t>opinian leader </a:t>
            </a:r>
            <a:r>
              <a:rPr lang="id-ID" dirty="0" smtClean="0"/>
              <a:t>menjadi penting untuk mengkomunikasikan kembali d</a:t>
            </a:r>
            <a:r>
              <a:rPr lang="en-US" dirty="0" smtClean="0"/>
              <a:t>en</a:t>
            </a:r>
            <a:r>
              <a:rPr lang="id-ID" dirty="0" smtClean="0"/>
              <a:t>g</a:t>
            </a:r>
            <a:r>
              <a:rPr lang="en-US" dirty="0" smtClean="0"/>
              <a:t>a</a:t>
            </a:r>
            <a:r>
              <a:rPr lang="id-ID" dirty="0" smtClean="0"/>
              <a:t>n b</a:t>
            </a:r>
            <a:r>
              <a:rPr lang="en-US" dirty="0" smtClean="0"/>
              <a:t>a</a:t>
            </a:r>
            <a:r>
              <a:rPr lang="id-ID" dirty="0" smtClean="0"/>
              <a:t>h</a:t>
            </a:r>
            <a:r>
              <a:rPr lang="en-US" dirty="0" smtClean="0"/>
              <a:t>a</a:t>
            </a:r>
            <a:r>
              <a:rPr lang="id-ID" dirty="0" smtClean="0"/>
              <a:t>s</a:t>
            </a:r>
            <a:r>
              <a:rPr lang="en-US" dirty="0" smtClean="0"/>
              <a:t>a</a:t>
            </a:r>
            <a:r>
              <a:rPr lang="id-ID" dirty="0" smtClean="0"/>
              <a:t> y</a:t>
            </a:r>
            <a:r>
              <a:rPr lang="en-US" dirty="0" smtClean="0"/>
              <a:t>an</a:t>
            </a:r>
            <a:r>
              <a:rPr lang="id-ID" dirty="0" smtClean="0"/>
              <a:t>g sederhana y</a:t>
            </a:r>
            <a:r>
              <a:rPr lang="en-US" dirty="0" smtClean="0"/>
              <a:t>an</a:t>
            </a:r>
            <a:r>
              <a:rPr lang="id-ID" dirty="0" smtClean="0"/>
              <a:t>g l</a:t>
            </a:r>
            <a:r>
              <a:rPr lang="en-US" dirty="0" err="1" smtClean="0"/>
              <a:t>ebi</a:t>
            </a:r>
            <a:r>
              <a:rPr lang="id-ID" dirty="0" smtClean="0"/>
              <a:t>h bisa diterima.</a:t>
            </a:r>
            <a:endParaRPr lang="id-ID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6. Hambatan Mekanis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 smtClean="0"/>
              <a:t>Hambatan teknis s</a:t>
            </a:r>
            <a:r>
              <a:rPr lang="en-US" dirty="0" smtClean="0"/>
              <a:t>e</a:t>
            </a:r>
            <a:r>
              <a:rPr lang="id-ID" dirty="0" smtClean="0"/>
              <a:t>b</a:t>
            </a:r>
            <a:r>
              <a:rPr lang="en-US" dirty="0" smtClean="0"/>
              <a:t>a</a:t>
            </a:r>
            <a:r>
              <a:rPr lang="id-ID" dirty="0" smtClean="0"/>
              <a:t>g</a:t>
            </a:r>
            <a:r>
              <a:rPr lang="en-US" dirty="0" err="1" smtClean="0"/>
              <a:t>ai</a:t>
            </a:r>
            <a:r>
              <a:rPr lang="id-ID" dirty="0" smtClean="0"/>
              <a:t> konsekuensi penggunaan media massa.</a:t>
            </a:r>
          </a:p>
          <a:p>
            <a:r>
              <a:rPr lang="id-ID" dirty="0" smtClean="0"/>
              <a:t>Misal: penerimaan siaran televisi yg bermasalah akibat cuaca y</a:t>
            </a:r>
            <a:r>
              <a:rPr lang="en-US" dirty="0" smtClean="0"/>
              <a:t>an</a:t>
            </a:r>
            <a:r>
              <a:rPr lang="id-ID" dirty="0" smtClean="0"/>
              <a:t>g buruk, listrik yg </a:t>
            </a:r>
            <a:r>
              <a:rPr lang="id-ID" i="1" dirty="0" smtClean="0"/>
              <a:t>byar-pet</a:t>
            </a:r>
            <a:r>
              <a:rPr lang="id-ID" dirty="0" smtClean="0"/>
              <a:t> (sering mati)</a:t>
            </a:r>
            <a:endParaRPr lang="id-ID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Hambatan Komunikasi Massa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 smtClean="0"/>
              <a:t>Ada </a:t>
            </a:r>
            <a:r>
              <a:rPr lang="en-US" dirty="0" err="1" smtClean="0"/>
              <a:t>dua</a:t>
            </a:r>
            <a:r>
              <a:rPr lang="id-ID" dirty="0" smtClean="0"/>
              <a:t> hambatan komunikasi massa:</a:t>
            </a:r>
          </a:p>
          <a:p>
            <a:endParaRPr lang="id-ID" dirty="0"/>
          </a:p>
          <a:p>
            <a:r>
              <a:rPr lang="id-ID" dirty="0" smtClean="0"/>
              <a:t>1. Hambatan Psikologis</a:t>
            </a:r>
          </a:p>
          <a:p>
            <a:r>
              <a:rPr lang="id-ID" dirty="0" smtClean="0"/>
              <a:t>2. Hambatan Sosiokultural</a:t>
            </a:r>
          </a:p>
          <a:p>
            <a:pPr marL="0" indent="0">
              <a:buNone/>
            </a:pPr>
            <a:endParaRPr lang="id-ID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Hambatan Psikologis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 smtClean="0"/>
              <a:t>1. Perbedaan kepentingan (</a:t>
            </a:r>
            <a:r>
              <a:rPr lang="id-ID" i="1" dirty="0" smtClean="0"/>
              <a:t>interest</a:t>
            </a:r>
            <a:r>
              <a:rPr lang="id-ID" dirty="0" smtClean="0"/>
              <a:t>)</a:t>
            </a:r>
          </a:p>
          <a:p>
            <a:r>
              <a:rPr lang="id-ID" dirty="0" smtClean="0"/>
              <a:t>2. Prasangka (</a:t>
            </a:r>
            <a:r>
              <a:rPr lang="id-ID" i="1" dirty="0" smtClean="0"/>
              <a:t>prejudice</a:t>
            </a:r>
            <a:r>
              <a:rPr lang="id-ID" dirty="0" smtClean="0"/>
              <a:t>)</a:t>
            </a:r>
          </a:p>
          <a:p>
            <a:r>
              <a:rPr lang="id-ID" dirty="0" smtClean="0"/>
              <a:t>3. Stereotip (</a:t>
            </a:r>
            <a:r>
              <a:rPr lang="id-ID" i="1" dirty="0" smtClean="0"/>
              <a:t>stereotype</a:t>
            </a:r>
            <a:r>
              <a:rPr lang="id-ID" dirty="0" smtClean="0"/>
              <a:t>)</a:t>
            </a:r>
            <a:endParaRPr lang="en-US" dirty="0"/>
          </a:p>
          <a:p>
            <a:r>
              <a:rPr lang="en-US" dirty="0" smtClean="0"/>
              <a:t>4. </a:t>
            </a:r>
            <a:r>
              <a:rPr lang="id-ID" dirty="0" smtClean="0"/>
              <a:t>Motivasi (</a:t>
            </a:r>
            <a:r>
              <a:rPr lang="id-ID" i="1" dirty="0" smtClean="0"/>
              <a:t>motivation</a:t>
            </a:r>
            <a:r>
              <a:rPr lang="id-ID" dirty="0" smtClean="0"/>
              <a:t>)</a:t>
            </a:r>
            <a:endParaRPr lang="id-ID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Hambatan Sosiokultural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 smtClean="0"/>
              <a:t>1. Aneka etnik</a:t>
            </a:r>
          </a:p>
          <a:p>
            <a:r>
              <a:rPr lang="id-ID" dirty="0" smtClean="0"/>
              <a:t>2. Perbedaan norma sosial</a:t>
            </a:r>
          </a:p>
          <a:p>
            <a:r>
              <a:rPr lang="id-ID" dirty="0" smtClean="0"/>
              <a:t>3. Kurang mampu berbahasa Indonesia</a:t>
            </a:r>
          </a:p>
          <a:p>
            <a:r>
              <a:rPr lang="id-ID" dirty="0" smtClean="0"/>
              <a:t>4. Faktor semantik</a:t>
            </a:r>
          </a:p>
          <a:p>
            <a:r>
              <a:rPr lang="id-ID" dirty="0" smtClean="0"/>
              <a:t>5. Pendidikan belum merata</a:t>
            </a:r>
          </a:p>
          <a:p>
            <a:r>
              <a:rPr lang="id-ID" dirty="0" smtClean="0"/>
              <a:t>6. Hambatan mekanis</a:t>
            </a:r>
            <a:endParaRPr lang="id-ID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Hambatan Psikologis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d-ID" dirty="0" smtClean="0"/>
              <a:t>1. Perbedaan kepentingan (interest): kepentingan atau interst akan membuat seseorang selektif dalam menanggapi atau menghayati pesan. Orang hanya akan memperhatikan perangsang (stimulus) yang ada hubungannya dengan kepentingannya.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Prasangka (prejudice)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d-ID" dirty="0" smtClean="0"/>
              <a:t>“berkaitan dengan persepsi orang tentang seseorang atau kelompok lain, dan sikap serta perilakunya terhadap mereka”</a:t>
            </a:r>
          </a:p>
          <a:p>
            <a:r>
              <a:rPr lang="id-ID" dirty="0" smtClean="0"/>
              <a:t>Menurut Jalaluddin Rachmat (2003:510) Persepsi adalah pengalaman tentang objek, peristiwa, atau hubungan2 yg diperoleh dengan menyimpulkan informasi dan menafsirkan pesan yg ditentukan oleh:</a:t>
            </a:r>
          </a:p>
          <a:p>
            <a:r>
              <a:rPr lang="id-ID" dirty="0" smtClean="0"/>
              <a:t>A. Faktor personal (fungsional) kebutuhan, pengalaman masa lalu, peran dan status.</a:t>
            </a:r>
          </a:p>
          <a:p>
            <a:r>
              <a:rPr lang="id-ID" dirty="0" smtClean="0"/>
              <a:t>B. Faktor situasional (struktural) memandang seseorang secara kontekstual, keseluruhan, tidak terpisah-pisah.</a:t>
            </a:r>
            <a:endParaRPr lang="id-ID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 Effendy (1981:44)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d-ID" dirty="0" smtClean="0"/>
              <a:t>Dalam prasangka, emosi memaksa kita untuk menarik kesimpulan atas dasar prasangka tanpa menggunakan pikiran y</a:t>
            </a:r>
            <a:r>
              <a:rPr lang="en-US" dirty="0" smtClean="0"/>
              <a:t>an</a:t>
            </a:r>
            <a:r>
              <a:rPr lang="id-ID" dirty="0" smtClean="0"/>
              <a:t>g rasional</a:t>
            </a:r>
            <a:r>
              <a:rPr lang="en-US" dirty="0" smtClean="0"/>
              <a:t>.</a:t>
            </a:r>
            <a:endParaRPr lang="id-ID" dirty="0"/>
          </a:p>
          <a:p>
            <a:r>
              <a:rPr lang="id-ID" dirty="0" smtClean="0"/>
              <a:t>Untuk menghindari prasangka dan agar pesan dapat diterima oleh sebanyak2nya komunikan</a:t>
            </a:r>
            <a:r>
              <a:rPr lang="en-US" dirty="0" smtClean="0"/>
              <a:t>.</a:t>
            </a:r>
            <a:endParaRPr lang="id-ID" dirty="0" smtClean="0"/>
          </a:p>
          <a:p>
            <a:r>
              <a:rPr lang="id-ID" dirty="0" smtClean="0"/>
              <a:t>Komunikator harus</a:t>
            </a:r>
            <a:r>
              <a:rPr lang="id-ID" i="1" dirty="0" smtClean="0"/>
              <a:t> acceptable </a:t>
            </a:r>
            <a:r>
              <a:rPr lang="id-ID" dirty="0" smtClean="0"/>
              <a:t>dan memiliki kredibilitas tinggi karena kemampuan dan keahliannya.</a:t>
            </a:r>
            <a:endParaRPr lang="id-ID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3. </a:t>
            </a:r>
            <a:r>
              <a:rPr lang="id-ID" i="1" dirty="0" smtClean="0"/>
              <a:t>Sterotipe</a:t>
            </a:r>
            <a:endParaRPr lang="id-ID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d-ID" dirty="0" smtClean="0"/>
              <a:t>“Prasangka sosial berkaitan dengan sterotip yg merupakan gambaran atau tanggapan tertentu mengenai sifat2 dan watak pribadi orang atau golongan lain yg bercorak negatif” Gerungan (1983;169) </a:t>
            </a:r>
          </a:p>
          <a:p>
            <a:r>
              <a:rPr lang="id-ID" dirty="0" smtClean="0"/>
              <a:t>Dalam komunikasi massa, bila komunikan sudah memiliki sterotip tertentu terhadap komunikatornya</a:t>
            </a:r>
            <a:r>
              <a:rPr lang="en-US" dirty="0" smtClean="0"/>
              <a:t>, </a:t>
            </a:r>
            <a:r>
              <a:rPr lang="en-US" dirty="0"/>
              <a:t>p</a:t>
            </a:r>
            <a:r>
              <a:rPr lang="id-ID" dirty="0" smtClean="0"/>
              <a:t>esan dipastikan tidak akan diterima.</a:t>
            </a:r>
            <a:endParaRPr lang="id-ID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4. Motivasi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 smtClean="0"/>
              <a:t>Menurut Gerungan (1983:142) “Motif melingkupi semua penggerak, alasan2 yg menyebabkan manusia melakukan (why doing something)”</a:t>
            </a:r>
          </a:p>
          <a:p>
            <a:r>
              <a:rPr lang="id-ID" dirty="0" smtClean="0"/>
              <a:t>Semakin sesuai isi pesan komunikasi massa dengan motivasi komunikan, semakin besar kemungkinan pesan dapat diterima oleh komunikan, begitupun sebaliknya.</a:t>
            </a:r>
            <a:endParaRPr lang="id-ID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102</TotalTime>
  <Words>742</Words>
  <Application>Microsoft Office PowerPoint</Application>
  <PresentationFormat>On-screen Show (4:3)</PresentationFormat>
  <Paragraphs>58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Calibri</vt:lpstr>
      <vt:lpstr>Calibri Light</vt:lpstr>
      <vt:lpstr>Retrospect</vt:lpstr>
      <vt:lpstr>HAMBATAN KOMUNIKASI MASSA</vt:lpstr>
      <vt:lpstr>Hambatan Komunikasi Massa</vt:lpstr>
      <vt:lpstr>Hambatan Psikologis</vt:lpstr>
      <vt:lpstr>Hambatan Sosiokultural</vt:lpstr>
      <vt:lpstr>Hambatan Psikologis</vt:lpstr>
      <vt:lpstr>Prasangka (prejudice)</vt:lpstr>
      <vt:lpstr> Effendy (1981:44)</vt:lpstr>
      <vt:lpstr>3. Sterotipe</vt:lpstr>
      <vt:lpstr>4. Motivasi</vt:lpstr>
      <vt:lpstr>Hambatan Sosiokultural</vt:lpstr>
      <vt:lpstr>Kurang Mampu Berbahasa Indonesia</vt:lpstr>
      <vt:lpstr>4. Faktor Semantik</vt:lpstr>
      <vt:lpstr>5. Pendidikan belum merata:</vt:lpstr>
      <vt:lpstr>6. Hambatan Mekanis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HAMBATAN KOMUNIKASI MASSA</dc:title>
  <dc:creator>asus</dc:creator>
  <cp:lastModifiedBy>ASUS</cp:lastModifiedBy>
  <cp:revision>15</cp:revision>
  <dcterms:created xsi:type="dcterms:W3CDTF">2014-03-27T15:31:54Z</dcterms:created>
  <dcterms:modified xsi:type="dcterms:W3CDTF">2018-04-03T03:48:59Z</dcterms:modified>
</cp:coreProperties>
</file>