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2" r:id="rId4"/>
    <p:sldId id="258" r:id="rId5"/>
    <p:sldId id="260" r:id="rId6"/>
    <p:sldId id="259" r:id="rId7"/>
    <p:sldId id="261" r:id="rId8"/>
    <p:sldId id="264" r:id="rId9"/>
    <p:sldId id="263" r:id="rId10"/>
  </p:sldIdLst>
  <p:sldSz cx="9144000" cy="5143500" type="screen16x9"/>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942" y="-78"/>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28751"/>
            <a:ext cx="7543800" cy="1945481"/>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3429000"/>
            <a:ext cx="6461760" cy="8001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F50FBCE-F0F9-48B6-B183-B2C2206E1E78}" type="datetimeFigureOut">
              <a:rPr lang="id-ID" smtClean="0"/>
              <a:t>03/03/2020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40FDC7C-5FD4-4D4D-A835-B1B367CB3848}" type="slidenum">
              <a:rPr lang="id-ID" smtClean="0"/>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50FBCE-F0F9-48B6-B183-B2C2206E1E78}" type="datetimeFigureOut">
              <a:rPr lang="id-ID" smtClean="0"/>
              <a:t>03/03/2020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40FDC7C-5FD4-4D4D-A835-B1B367CB3848}"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1752600" cy="4388644"/>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50FBCE-F0F9-48B6-B183-B2C2206E1E78}" type="datetimeFigureOut">
              <a:rPr lang="id-ID" smtClean="0"/>
              <a:t>03/03/2020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40FDC7C-5FD4-4D4D-A835-B1B367CB3848}"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50FBCE-F0F9-48B6-B183-B2C2206E1E78}" type="datetimeFigureOut">
              <a:rPr lang="id-ID" smtClean="0"/>
              <a:t>03/03/2020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40FDC7C-5FD4-4D4D-A835-B1B367CB3848}" type="slidenum">
              <a:rPr lang="id-ID" smtClean="0"/>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4" y="4114800"/>
            <a:ext cx="7659687" cy="8763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4" y="2889647"/>
            <a:ext cx="6135687" cy="122515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F50FBCE-F0F9-48B6-B183-B2C2206E1E78}" type="datetimeFigureOut">
              <a:rPr lang="id-ID" smtClean="0"/>
              <a:t>03/03/2020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40FDC7C-5FD4-4D4D-A835-B1B367CB3848}" type="slidenum">
              <a:rPr lang="id-ID" smtClean="0"/>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152144"/>
            <a:ext cx="3657600" cy="34427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152144"/>
            <a:ext cx="3657600" cy="34427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F50FBCE-F0F9-48B6-B183-B2C2206E1E78}" type="datetimeFigureOut">
              <a:rPr lang="id-ID" smtClean="0"/>
              <a:t>03/03/2020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40FDC7C-5FD4-4D4D-A835-B1B367CB3848}" type="slidenum">
              <a:rPr lang="id-ID" smtClean="0"/>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3657600" cy="47982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3657600"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151335"/>
            <a:ext cx="3657600" cy="47982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1631156"/>
            <a:ext cx="3657600"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F50FBCE-F0F9-48B6-B183-B2C2206E1E78}" type="datetimeFigureOut">
              <a:rPr lang="id-ID" smtClean="0"/>
              <a:t>03/03/2020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F40FDC7C-5FD4-4D4D-A835-B1B367CB3848}" type="slidenum">
              <a:rPr lang="id-ID" smtClean="0"/>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F50FBCE-F0F9-48B6-B183-B2C2206E1E78}" type="datetimeFigureOut">
              <a:rPr lang="id-ID" smtClean="0"/>
              <a:t>03/03/2020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F40FDC7C-5FD4-4D4D-A835-B1B367CB3848}"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50FBCE-F0F9-48B6-B183-B2C2206E1E78}" type="datetimeFigureOut">
              <a:rPr lang="id-ID" smtClean="0"/>
              <a:t>03/03/2020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F40FDC7C-5FD4-4D4D-A835-B1B367CB3848}"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4121658"/>
            <a:ext cx="7772400" cy="44577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800" y="4572000"/>
            <a:ext cx="7772401" cy="4572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F50FBCE-F0F9-48B6-B183-B2C2206E1E78}" type="datetimeFigureOut">
              <a:rPr lang="id-ID" smtClean="0"/>
              <a:t>03/03/2020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40FDC7C-5FD4-4D4D-A835-B1B367CB3848}" type="slidenum">
              <a:rPr lang="id-ID" smtClean="0"/>
              <a:t>‹#›</a:t>
            </a:fld>
            <a:endParaRPr lang="id-ID"/>
          </a:p>
        </p:txBody>
      </p:sp>
      <p:sp>
        <p:nvSpPr>
          <p:cNvPr id="9" name="Content Placeholder 8"/>
          <p:cNvSpPr>
            <a:spLocks noGrp="1"/>
          </p:cNvSpPr>
          <p:nvPr>
            <p:ph sz="quarter" idx="13"/>
          </p:nvPr>
        </p:nvSpPr>
        <p:spPr>
          <a:xfrm>
            <a:off x="304800" y="285750"/>
            <a:ext cx="7772400" cy="370713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4121458"/>
            <a:ext cx="7772400" cy="445970"/>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4572000"/>
            <a:ext cx="7772400" cy="459486"/>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2F50FBCE-F0F9-48B6-B183-B2C2206E1E78}" type="datetimeFigureOut">
              <a:rPr lang="id-ID" smtClean="0"/>
              <a:t>03/03/2020</a:t>
            </a:fld>
            <a:endParaRPr lang="id-ID"/>
          </a:p>
        </p:txBody>
      </p:sp>
      <p:sp>
        <p:nvSpPr>
          <p:cNvPr id="9" name="Slide Number Placeholder 8"/>
          <p:cNvSpPr>
            <a:spLocks noGrp="1"/>
          </p:cNvSpPr>
          <p:nvPr>
            <p:ph type="sldNum" sz="quarter" idx="11"/>
          </p:nvPr>
        </p:nvSpPr>
        <p:spPr/>
        <p:txBody>
          <a:bodyPr/>
          <a:lstStyle/>
          <a:p>
            <a:fld id="{F40FDC7C-5FD4-4D4D-A835-B1B367CB3848}" type="slidenum">
              <a:rPr lang="id-ID" smtClean="0"/>
              <a:t>‹#›</a:t>
            </a:fld>
            <a:endParaRPr lang="id-ID"/>
          </a:p>
        </p:txBody>
      </p:sp>
      <p:sp>
        <p:nvSpPr>
          <p:cNvPr id="10" name="Footer Placeholder 9"/>
          <p:cNvSpPr>
            <a:spLocks noGrp="1"/>
          </p:cNvSpPr>
          <p:nvPr>
            <p:ph type="ftr" sz="quarter" idx="12"/>
          </p:nvPr>
        </p:nvSpPr>
        <p:spPr/>
        <p:txBody>
          <a:bodyPr/>
          <a:lstStyle/>
          <a:p>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7620000" cy="85725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200150"/>
            <a:ext cx="7620000" cy="360045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51435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4114800"/>
            <a:ext cx="685800" cy="5143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4236720"/>
            <a:ext cx="548640" cy="29718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F40FDC7C-5FD4-4D4D-A835-B1B367CB3848}" type="slidenum">
              <a:rPr lang="id-ID" smtClean="0"/>
              <a:t>‹#›</a:t>
            </a:fld>
            <a:endParaRPr lang="id-ID"/>
          </a:p>
        </p:txBody>
      </p:sp>
      <p:sp>
        <p:nvSpPr>
          <p:cNvPr id="5" name="Footer Placeholder 4"/>
          <p:cNvSpPr>
            <a:spLocks noGrp="1"/>
          </p:cNvSpPr>
          <p:nvPr>
            <p:ph type="ftr" sz="quarter" idx="3"/>
          </p:nvPr>
        </p:nvSpPr>
        <p:spPr>
          <a:xfrm rot="16200000">
            <a:off x="7882821" y="2990850"/>
            <a:ext cx="1775461" cy="365760"/>
          </a:xfrm>
          <a:prstGeom prst="rect">
            <a:avLst/>
          </a:prstGeom>
        </p:spPr>
        <p:txBody>
          <a:bodyPr vert="horz" lIns="91440" tIns="45720" rIns="91440" bIns="45720" rtlCol="0" anchor="ctr"/>
          <a:lstStyle>
            <a:lvl1pPr algn="r">
              <a:defRPr sz="1200">
                <a:solidFill>
                  <a:schemeClr val="bg2"/>
                </a:solidFill>
              </a:defRPr>
            </a:lvl1pPr>
          </a:lstStyle>
          <a:p>
            <a:endParaRPr lang="id-ID"/>
          </a:p>
        </p:txBody>
      </p:sp>
      <p:sp>
        <p:nvSpPr>
          <p:cNvPr id="4" name="Date Placeholder 3"/>
          <p:cNvSpPr>
            <a:spLocks noGrp="1"/>
          </p:cNvSpPr>
          <p:nvPr>
            <p:ph type="dt" sz="half" idx="2"/>
          </p:nvPr>
        </p:nvSpPr>
        <p:spPr>
          <a:xfrm rot="16200000">
            <a:off x="7856152" y="1188720"/>
            <a:ext cx="1828799" cy="365760"/>
          </a:xfrm>
          <a:prstGeom prst="rect">
            <a:avLst/>
          </a:prstGeom>
        </p:spPr>
        <p:txBody>
          <a:bodyPr vert="horz" lIns="91440" tIns="45720" rIns="91440" bIns="45720" rtlCol="0" anchor="ctr"/>
          <a:lstStyle>
            <a:lvl1pPr algn="l">
              <a:defRPr sz="1200">
                <a:solidFill>
                  <a:schemeClr val="bg2"/>
                </a:solidFill>
              </a:defRPr>
            </a:lvl1pPr>
          </a:lstStyle>
          <a:p>
            <a:fld id="{2F50FBCE-F0F9-48B6-B183-B2C2206E1E78}" type="datetimeFigureOut">
              <a:rPr lang="id-ID" smtClean="0"/>
              <a:t>03/03/2020</a:t>
            </a:fld>
            <a:endParaRPr lang="id-ID"/>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987574"/>
            <a:ext cx="7543800" cy="1945481"/>
          </a:xfrm>
        </p:spPr>
        <p:txBody>
          <a:bodyPr anchor="ctr"/>
          <a:lstStyle/>
          <a:p>
            <a:r>
              <a:rPr lang="id-ID" dirty="0" smtClean="0">
                <a:latin typeface="+mn-lt"/>
              </a:rPr>
              <a:t>Silabus Urban Governance</a:t>
            </a:r>
            <a:endParaRPr lang="id-ID" dirty="0">
              <a:latin typeface="+mn-lt"/>
            </a:endParaRPr>
          </a:p>
        </p:txBody>
      </p:sp>
      <p:sp>
        <p:nvSpPr>
          <p:cNvPr id="3" name="Subtitle 2"/>
          <p:cNvSpPr>
            <a:spLocks noGrp="1"/>
          </p:cNvSpPr>
          <p:nvPr>
            <p:ph type="subTitle" idx="1"/>
          </p:nvPr>
        </p:nvSpPr>
        <p:spPr/>
        <p:txBody>
          <a:bodyPr>
            <a:normAutofit/>
          </a:bodyPr>
          <a:lstStyle/>
          <a:p>
            <a:r>
              <a:rPr lang="id-ID" sz="2800" dirty="0" smtClean="0"/>
              <a:t>Fatih Gama Abisono, SIP, MA.</a:t>
            </a:r>
            <a:endParaRPr lang="id-ID" sz="2800" dirty="0"/>
          </a:p>
        </p:txBody>
      </p:sp>
    </p:spTree>
    <p:extLst>
      <p:ext uri="{BB962C8B-B14F-4D97-AF65-F5344CB8AC3E}">
        <p14:creationId xmlns:p14="http://schemas.microsoft.com/office/powerpoint/2010/main" val="13007001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latin typeface="+mn-lt"/>
              </a:rPr>
              <a:t>Latar </a:t>
            </a:r>
            <a:endParaRPr lang="id-ID" dirty="0">
              <a:latin typeface="+mn-lt"/>
            </a:endParaRPr>
          </a:p>
        </p:txBody>
      </p:sp>
      <p:sp>
        <p:nvSpPr>
          <p:cNvPr id="3" name="Content Placeholder 2"/>
          <p:cNvSpPr>
            <a:spLocks noGrp="1"/>
          </p:cNvSpPr>
          <p:nvPr>
            <p:ph idx="1"/>
          </p:nvPr>
        </p:nvSpPr>
        <p:spPr/>
        <p:txBody>
          <a:bodyPr>
            <a:normAutofit fontScale="92500"/>
          </a:bodyPr>
          <a:lstStyle/>
          <a:p>
            <a:pPr algn="just"/>
            <a:r>
              <a:rPr lang="id-ID" dirty="0" smtClean="0"/>
              <a:t>K</a:t>
            </a:r>
            <a:r>
              <a:rPr lang="en-US" dirty="0" err="1" smtClean="0"/>
              <a:t>ota</a:t>
            </a:r>
            <a:r>
              <a:rPr lang="en-US" dirty="0" smtClean="0"/>
              <a:t> </a:t>
            </a:r>
            <a:r>
              <a:rPr lang="en-US" dirty="0" err="1"/>
              <a:t>menjadi</a:t>
            </a:r>
            <a:r>
              <a:rPr lang="en-US" dirty="0"/>
              <a:t> </a:t>
            </a:r>
            <a:r>
              <a:rPr lang="en-US" dirty="0" err="1"/>
              <a:t>penting</a:t>
            </a:r>
            <a:r>
              <a:rPr lang="en-US" dirty="0"/>
              <a:t> </a:t>
            </a:r>
            <a:r>
              <a:rPr lang="en-US" dirty="0" err="1"/>
              <a:t>untuk</a:t>
            </a:r>
            <a:r>
              <a:rPr lang="en-US" dirty="0"/>
              <a:t> </a:t>
            </a:r>
            <a:r>
              <a:rPr lang="en-US" dirty="0" err="1"/>
              <a:t>dipelajari</a:t>
            </a:r>
            <a:r>
              <a:rPr lang="en-US" dirty="0"/>
              <a:t> </a:t>
            </a:r>
            <a:r>
              <a:rPr lang="en-US" dirty="0" err="1"/>
              <a:t>karena</a:t>
            </a:r>
            <a:r>
              <a:rPr lang="en-US" dirty="0"/>
              <a:t> </a:t>
            </a:r>
            <a:r>
              <a:rPr lang="en-US" dirty="0" err="1"/>
              <a:t>adanya</a:t>
            </a:r>
            <a:r>
              <a:rPr lang="en-US" dirty="0"/>
              <a:t> </a:t>
            </a:r>
            <a:r>
              <a:rPr lang="id-ID" dirty="0"/>
              <a:t>peningkatan jumlah penduduk dunia yang tinggal di </a:t>
            </a:r>
            <a:r>
              <a:rPr lang="id-ID" dirty="0" smtClean="0"/>
              <a:t>kota (70</a:t>
            </a:r>
            <a:r>
              <a:rPr lang="id-ID" dirty="0"/>
              <a:t>% penduduk dunia tinggal di kota di seluruh </a:t>
            </a:r>
            <a:r>
              <a:rPr lang="id-ID" dirty="0" smtClean="0"/>
              <a:t>dunia). </a:t>
            </a:r>
            <a:r>
              <a:rPr lang="id-ID" dirty="0"/>
              <a:t>Hal ini menyebabkan kota menjadi magnet baru kehidupan </a:t>
            </a:r>
            <a:r>
              <a:rPr lang="id-ID" dirty="0" smtClean="0"/>
              <a:t>manusia.</a:t>
            </a:r>
          </a:p>
          <a:p>
            <a:pPr algn="just"/>
            <a:r>
              <a:rPr lang="id-ID" dirty="0" smtClean="0"/>
              <a:t>Di </a:t>
            </a:r>
            <a:r>
              <a:rPr lang="id-ID" dirty="0"/>
              <a:t>Indonesia kajian kota dari kaca mata ilmu politik </a:t>
            </a:r>
            <a:r>
              <a:rPr lang="id-ID" dirty="0" smtClean="0"/>
              <a:t>pemerintahan masih </a:t>
            </a:r>
            <a:r>
              <a:rPr lang="id-ID" dirty="0"/>
              <a:t>sangat terbatas, meski di disiplin sejarah, sudah banyak karya sejarah tentang kota (Columbijn, 1998). Kajian kota juga lebih banyak dijumpai dalam konteks perencanaan dan tata kota, yang didalami dari sudut pandang estetika bangunan, bukan dinamika aktor, interaksi antar aktor, maupun bagaimana kekuasaan bekerja dalam arena yang disebut sebagai kota.</a:t>
            </a:r>
          </a:p>
          <a:p>
            <a:endParaRPr lang="id-ID" dirty="0"/>
          </a:p>
        </p:txBody>
      </p:sp>
    </p:spTree>
    <p:extLst>
      <p:ext uri="{BB962C8B-B14F-4D97-AF65-F5344CB8AC3E}">
        <p14:creationId xmlns:p14="http://schemas.microsoft.com/office/powerpoint/2010/main" val="6716445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7620000" cy="709587"/>
          </a:xfrm>
        </p:spPr>
        <p:txBody>
          <a:bodyPr/>
          <a:lstStyle/>
          <a:p>
            <a:r>
              <a:rPr lang="id-ID" dirty="0" smtClean="0">
                <a:latin typeface="+mn-lt"/>
              </a:rPr>
              <a:t>Latar</a:t>
            </a:r>
            <a:endParaRPr lang="id-ID" dirty="0">
              <a:latin typeface="+mn-lt"/>
            </a:endParaRPr>
          </a:p>
        </p:txBody>
      </p:sp>
      <p:sp>
        <p:nvSpPr>
          <p:cNvPr id="3" name="Content Placeholder 2"/>
          <p:cNvSpPr>
            <a:spLocks noGrp="1"/>
          </p:cNvSpPr>
          <p:nvPr>
            <p:ph idx="1"/>
          </p:nvPr>
        </p:nvSpPr>
        <p:spPr>
          <a:xfrm>
            <a:off x="323528" y="915566"/>
            <a:ext cx="7920880" cy="3960440"/>
          </a:xfrm>
        </p:spPr>
        <p:txBody>
          <a:bodyPr>
            <a:normAutofit fontScale="77500" lnSpcReduction="20000"/>
          </a:bodyPr>
          <a:lstStyle/>
          <a:p>
            <a:pPr algn="just"/>
            <a:r>
              <a:rPr lang="id-ID" sz="2600" dirty="0"/>
              <a:t>Bergesernya sebaran demografis penduduk Indonesia dalam </a:t>
            </a:r>
            <a:r>
              <a:rPr lang="id-ID" sz="2600" dirty="0" smtClean="0"/>
              <a:t>dua </a:t>
            </a:r>
            <a:r>
              <a:rPr lang="id-ID" sz="2600" dirty="0"/>
              <a:t>dekade terakhir ke </a:t>
            </a:r>
            <a:r>
              <a:rPr lang="id-ID" sz="2600" dirty="0" smtClean="0"/>
              <a:t>kota</a:t>
            </a:r>
            <a:r>
              <a:rPr lang="id-ID" sz="2600" dirty="0"/>
              <a:t>, khususnya di ibukota-ibukota provinsi/kabupaten/kota memunculkan problema dan dinamika relasi kuasa spesifik bagi wilayah tersebut.  Terlebih lagi, disaat arus urbanisasi yang deras yang tidak disertai dengan kesiapan pengelola kota, pada akhirnya memunculkan berbagai fenomena yang bersifat non formal, yang penting untuk dipelajari dan dianalisa sebagai bagian dari upaya penataan wilayah kota. </a:t>
            </a:r>
          </a:p>
          <a:p>
            <a:pPr algn="just"/>
            <a:r>
              <a:rPr lang="id-ID" sz="2600" dirty="0"/>
              <a:t>Maraknya arus urbanisasi dan perkembangan ekonomi di perkotaan pada gilirannya memantik sejumlah pertanyaan penting. Diantaranya: bagaimana derajat ”kontrol” yang dimiliki warga kota atas dinamika sosial, politik dan ekonomi di wilayah perkotaan?; bagaimana warga kota dan pemerintah mampu mempengaruhi bentuk fisik dan non fisik kota, tata kelola kota, dan bagaimana peluang warga kota  (semua kelompok/kelas) hidup dalam lingkungan kota yang berkualitas? </a:t>
            </a:r>
          </a:p>
          <a:p>
            <a:endParaRPr lang="id-ID" dirty="0"/>
          </a:p>
        </p:txBody>
      </p:sp>
    </p:spTree>
    <p:extLst>
      <p:ext uri="{BB962C8B-B14F-4D97-AF65-F5344CB8AC3E}">
        <p14:creationId xmlns:p14="http://schemas.microsoft.com/office/powerpoint/2010/main" val="25854344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195486"/>
            <a:ext cx="7620000" cy="637579"/>
          </a:xfrm>
        </p:spPr>
        <p:txBody>
          <a:bodyPr anchor="t"/>
          <a:lstStyle/>
          <a:p>
            <a:r>
              <a:rPr lang="id-ID" sz="4000" dirty="0" smtClean="0">
                <a:latin typeface="+mn-lt"/>
              </a:rPr>
              <a:t>Tujuan Pembelajaran</a:t>
            </a:r>
            <a:endParaRPr lang="id-ID" sz="4000" dirty="0">
              <a:latin typeface="+mn-lt"/>
            </a:endParaRPr>
          </a:p>
        </p:txBody>
      </p:sp>
      <p:sp>
        <p:nvSpPr>
          <p:cNvPr id="3" name="Content Placeholder 2"/>
          <p:cNvSpPr>
            <a:spLocks noGrp="1"/>
          </p:cNvSpPr>
          <p:nvPr>
            <p:ph idx="1"/>
          </p:nvPr>
        </p:nvSpPr>
        <p:spPr>
          <a:xfrm>
            <a:off x="395536" y="915566"/>
            <a:ext cx="7836024" cy="3885034"/>
          </a:xfrm>
        </p:spPr>
        <p:txBody>
          <a:bodyPr>
            <a:normAutofit fontScale="40000" lnSpcReduction="20000"/>
          </a:bodyPr>
          <a:lstStyle/>
          <a:p>
            <a:pPr marL="114300" indent="0">
              <a:buNone/>
            </a:pPr>
            <a:r>
              <a:rPr lang="id-ID" sz="4500" dirty="0" smtClean="0"/>
              <a:t>T</a:t>
            </a:r>
            <a:r>
              <a:rPr lang="en-US" sz="4500" dirty="0" err="1" smtClean="0"/>
              <a:t>ujuan</a:t>
            </a:r>
            <a:r>
              <a:rPr lang="en-US" sz="4500" dirty="0" smtClean="0"/>
              <a:t> </a:t>
            </a:r>
            <a:r>
              <a:rPr lang="en-US" sz="4500" dirty="0" err="1"/>
              <a:t>dari</a:t>
            </a:r>
            <a:r>
              <a:rPr lang="en-US" sz="4500" dirty="0"/>
              <a:t> </a:t>
            </a:r>
            <a:r>
              <a:rPr lang="en-US" sz="4500" dirty="0" err="1"/>
              <a:t>mata</a:t>
            </a:r>
            <a:r>
              <a:rPr lang="en-US" sz="4500" dirty="0"/>
              <a:t> </a:t>
            </a:r>
            <a:r>
              <a:rPr lang="en-US" sz="4500" dirty="0" err="1"/>
              <a:t>kuliah</a:t>
            </a:r>
            <a:r>
              <a:rPr lang="en-US" sz="4500" dirty="0"/>
              <a:t> </a:t>
            </a:r>
            <a:r>
              <a:rPr lang="id-ID" sz="4500" dirty="0" smtClean="0"/>
              <a:t>Urban Governance </a:t>
            </a:r>
            <a:r>
              <a:rPr lang="en-US" sz="4500" dirty="0" err="1" smtClean="0"/>
              <a:t>ini</a:t>
            </a:r>
            <a:r>
              <a:rPr lang="en-US" sz="4500" dirty="0" smtClean="0"/>
              <a:t> </a:t>
            </a:r>
            <a:r>
              <a:rPr lang="en-US" sz="4500" dirty="0" err="1"/>
              <a:t>adalah</a:t>
            </a:r>
            <a:r>
              <a:rPr lang="en-US" sz="4500" dirty="0"/>
              <a:t> </a:t>
            </a:r>
            <a:r>
              <a:rPr lang="en-US" sz="4500" dirty="0" err="1"/>
              <a:t>sebagai</a:t>
            </a:r>
            <a:r>
              <a:rPr lang="en-US" sz="4500" dirty="0"/>
              <a:t> </a:t>
            </a:r>
            <a:r>
              <a:rPr lang="en-US" sz="4500" dirty="0" err="1"/>
              <a:t>berikut</a:t>
            </a:r>
            <a:r>
              <a:rPr lang="en-US" sz="4500" dirty="0"/>
              <a:t>: </a:t>
            </a:r>
            <a:endParaRPr lang="id-ID" sz="4500" dirty="0"/>
          </a:p>
          <a:p>
            <a:pPr lvl="0" algn="just"/>
            <a:r>
              <a:rPr lang="id-ID" sz="4500" dirty="0"/>
              <a:t>M</a:t>
            </a:r>
            <a:r>
              <a:rPr lang="en-US" sz="4500" dirty="0" err="1" smtClean="0"/>
              <a:t>ahasiswa</a:t>
            </a:r>
            <a:r>
              <a:rPr lang="en-US" sz="4500" dirty="0" smtClean="0"/>
              <a:t> </a:t>
            </a:r>
            <a:r>
              <a:rPr lang="id-ID" sz="4500" dirty="0" smtClean="0"/>
              <a:t>memahami </a:t>
            </a:r>
            <a:r>
              <a:rPr lang="en-US" sz="4500" dirty="0" err="1" smtClean="0"/>
              <a:t>tentang</a:t>
            </a:r>
            <a:r>
              <a:rPr lang="en-US" sz="4500" dirty="0" smtClean="0"/>
              <a:t> </a:t>
            </a:r>
            <a:r>
              <a:rPr lang="en-US" sz="4500" dirty="0" err="1"/>
              <a:t>karakter</a:t>
            </a:r>
            <a:r>
              <a:rPr lang="en-US" sz="4500" dirty="0"/>
              <a:t> </a:t>
            </a:r>
            <a:r>
              <a:rPr lang="en-US" sz="4500" dirty="0" err="1"/>
              <a:t>entitas</a:t>
            </a:r>
            <a:r>
              <a:rPr lang="en-US" sz="4500" dirty="0"/>
              <a:t> </a:t>
            </a:r>
            <a:r>
              <a:rPr lang="en-US" sz="4500" dirty="0" err="1"/>
              <a:t>atau</a:t>
            </a:r>
            <a:r>
              <a:rPr lang="en-US" sz="4500" dirty="0"/>
              <a:t> </a:t>
            </a:r>
            <a:r>
              <a:rPr lang="en-US" sz="4500" dirty="0" err="1"/>
              <a:t>wilayah</a:t>
            </a:r>
            <a:r>
              <a:rPr lang="en-US" sz="4500" dirty="0"/>
              <a:t> </a:t>
            </a:r>
            <a:r>
              <a:rPr lang="en-US" sz="4500" dirty="0" err="1"/>
              <a:t>perkotaan</a:t>
            </a:r>
            <a:r>
              <a:rPr lang="en-US" sz="4500" dirty="0"/>
              <a:t> </a:t>
            </a:r>
            <a:r>
              <a:rPr lang="en-US" sz="4500" dirty="0" err="1"/>
              <a:t>dan</a:t>
            </a:r>
            <a:r>
              <a:rPr lang="en-US" sz="4500" dirty="0"/>
              <a:t> </a:t>
            </a:r>
            <a:r>
              <a:rPr lang="en-US" sz="4500" dirty="0" err="1"/>
              <a:t>dimensi-dimensi</a:t>
            </a:r>
            <a:r>
              <a:rPr lang="en-US" sz="4500" dirty="0"/>
              <a:t> </a:t>
            </a:r>
            <a:r>
              <a:rPr lang="en-US" sz="4500" dirty="0" err="1"/>
              <a:t>sosial</a:t>
            </a:r>
            <a:r>
              <a:rPr lang="en-US" sz="4500" dirty="0"/>
              <a:t>, </a:t>
            </a:r>
            <a:r>
              <a:rPr lang="en-US" sz="4500" dirty="0" err="1"/>
              <a:t>ekonomi</a:t>
            </a:r>
            <a:r>
              <a:rPr lang="en-US" sz="4500" dirty="0"/>
              <a:t>, </a:t>
            </a:r>
            <a:r>
              <a:rPr lang="en-US" sz="4500" dirty="0" err="1"/>
              <a:t>dan</a:t>
            </a:r>
            <a:r>
              <a:rPr lang="en-US" sz="4500" dirty="0"/>
              <a:t> </a:t>
            </a:r>
            <a:r>
              <a:rPr lang="en-US" sz="4500" dirty="0" err="1"/>
              <a:t>politik</a:t>
            </a:r>
            <a:r>
              <a:rPr lang="en-US" sz="4500" dirty="0"/>
              <a:t> yang </a:t>
            </a:r>
            <a:r>
              <a:rPr lang="en-US" sz="4500" dirty="0" err="1"/>
              <a:t>melekat</a:t>
            </a:r>
            <a:r>
              <a:rPr lang="en-US" sz="4500" dirty="0"/>
              <a:t> </a:t>
            </a:r>
            <a:r>
              <a:rPr lang="en-US" sz="4500" dirty="0" err="1"/>
              <a:t>padanya</a:t>
            </a:r>
            <a:r>
              <a:rPr lang="en-US" sz="4500" dirty="0"/>
              <a:t>. </a:t>
            </a:r>
            <a:endParaRPr lang="id-ID" sz="4500" dirty="0"/>
          </a:p>
          <a:p>
            <a:pPr lvl="0" algn="just"/>
            <a:r>
              <a:rPr lang="en-US" sz="4500" dirty="0" err="1"/>
              <a:t>Menarik</a:t>
            </a:r>
            <a:r>
              <a:rPr lang="en-US" sz="4500" dirty="0"/>
              <a:t> </a:t>
            </a:r>
            <a:r>
              <a:rPr lang="en-US" sz="4500" dirty="0" err="1"/>
              <a:t>minat</a:t>
            </a:r>
            <a:r>
              <a:rPr lang="en-US" sz="4500" dirty="0"/>
              <a:t> </a:t>
            </a:r>
            <a:r>
              <a:rPr lang="en-US" sz="4500" dirty="0" err="1"/>
              <a:t>mahasiswa</a:t>
            </a:r>
            <a:r>
              <a:rPr lang="en-US" sz="4500" dirty="0"/>
              <a:t> </a:t>
            </a:r>
            <a:r>
              <a:rPr lang="en-US" sz="4500" dirty="0" err="1"/>
              <a:t>terhadap</a:t>
            </a:r>
            <a:r>
              <a:rPr lang="en-US" sz="4500" dirty="0"/>
              <a:t> </a:t>
            </a:r>
            <a:r>
              <a:rPr lang="en-US" sz="4500" dirty="0" err="1" smtClean="0"/>
              <a:t>masalah</a:t>
            </a:r>
            <a:r>
              <a:rPr lang="en-US" sz="4500" dirty="0" smtClean="0"/>
              <a:t> </a:t>
            </a:r>
            <a:r>
              <a:rPr lang="en-US" sz="4500" dirty="0" err="1"/>
              <a:t>sosial</a:t>
            </a:r>
            <a:r>
              <a:rPr lang="en-US" sz="4500" dirty="0"/>
              <a:t>, </a:t>
            </a:r>
            <a:r>
              <a:rPr lang="en-US" sz="4500" dirty="0" err="1"/>
              <a:t>politik</a:t>
            </a:r>
            <a:r>
              <a:rPr lang="en-US" sz="4500" dirty="0"/>
              <a:t>, </a:t>
            </a:r>
            <a:r>
              <a:rPr lang="en-US" sz="4500" dirty="0" err="1"/>
              <a:t>dan</a:t>
            </a:r>
            <a:r>
              <a:rPr lang="en-US" sz="4500" dirty="0"/>
              <a:t> </a:t>
            </a:r>
            <a:r>
              <a:rPr lang="en-US" sz="4500" dirty="0" err="1"/>
              <a:t>ekonomi</a:t>
            </a:r>
            <a:r>
              <a:rPr lang="en-US" sz="4500" dirty="0"/>
              <a:t> </a:t>
            </a:r>
            <a:r>
              <a:rPr lang="en-US" sz="4500" dirty="0" err="1"/>
              <a:t>kawasan</a:t>
            </a:r>
            <a:r>
              <a:rPr lang="en-US" sz="4500" dirty="0"/>
              <a:t> </a:t>
            </a:r>
            <a:r>
              <a:rPr lang="en-US" sz="4500" dirty="0" err="1"/>
              <a:t>perkotaan</a:t>
            </a:r>
            <a:r>
              <a:rPr lang="en-US" sz="4500" dirty="0"/>
              <a:t>, </a:t>
            </a:r>
            <a:r>
              <a:rPr lang="en-US" sz="4500" dirty="0" err="1"/>
              <a:t>sehingga</a:t>
            </a:r>
            <a:r>
              <a:rPr lang="en-US" sz="4500" dirty="0"/>
              <a:t> </a:t>
            </a:r>
            <a:r>
              <a:rPr lang="en-US" sz="4500" dirty="0" err="1"/>
              <a:t>nantinya</a:t>
            </a:r>
            <a:r>
              <a:rPr lang="en-US" sz="4500" dirty="0"/>
              <a:t> </a:t>
            </a:r>
            <a:r>
              <a:rPr lang="en-US" sz="4500" dirty="0" err="1" smtClean="0"/>
              <a:t>tertarik</a:t>
            </a:r>
            <a:r>
              <a:rPr lang="en-US" sz="4500" dirty="0" smtClean="0"/>
              <a:t> </a:t>
            </a:r>
            <a:r>
              <a:rPr lang="en-US" sz="4500" dirty="0" err="1" smtClean="0"/>
              <a:t>melakukan</a:t>
            </a:r>
            <a:r>
              <a:rPr lang="en-US" sz="4500" dirty="0" smtClean="0"/>
              <a:t> </a:t>
            </a:r>
            <a:r>
              <a:rPr lang="en-US" sz="4500" dirty="0" err="1"/>
              <a:t>riset</a:t>
            </a:r>
            <a:r>
              <a:rPr lang="en-US" sz="4500" dirty="0"/>
              <a:t> </a:t>
            </a:r>
            <a:r>
              <a:rPr lang="en-US" sz="4500" dirty="0" err="1" smtClean="0"/>
              <a:t>mendalam</a:t>
            </a:r>
            <a:r>
              <a:rPr lang="en-US" sz="4500" dirty="0" smtClean="0"/>
              <a:t> </a:t>
            </a:r>
            <a:r>
              <a:rPr lang="en-US" sz="4500" dirty="0" err="1"/>
              <a:t>tentang</a:t>
            </a:r>
            <a:r>
              <a:rPr lang="en-US" sz="4500" dirty="0"/>
              <a:t> </a:t>
            </a:r>
            <a:r>
              <a:rPr lang="en-US" sz="4500" dirty="0" err="1"/>
              <a:t>masalah-masalah</a:t>
            </a:r>
            <a:r>
              <a:rPr lang="en-US" sz="4500" dirty="0"/>
              <a:t> yang </a:t>
            </a:r>
            <a:r>
              <a:rPr lang="en-US" sz="4500" dirty="0" err="1"/>
              <a:t>berhubungan</a:t>
            </a:r>
            <a:r>
              <a:rPr lang="en-US" sz="4500" dirty="0"/>
              <a:t> </a:t>
            </a:r>
            <a:r>
              <a:rPr lang="en-US" sz="4500" dirty="0" err="1"/>
              <a:t>dengan</a:t>
            </a:r>
            <a:r>
              <a:rPr lang="en-US" sz="4500" dirty="0"/>
              <a:t> </a:t>
            </a:r>
            <a:r>
              <a:rPr lang="en-US" sz="4500" dirty="0" err="1"/>
              <a:t>tema</a:t>
            </a:r>
            <a:r>
              <a:rPr lang="en-US" sz="4500" dirty="0"/>
              <a:t> </a:t>
            </a:r>
            <a:r>
              <a:rPr lang="en-US" sz="4500" i="1" dirty="0" smtClean="0"/>
              <a:t>urban</a:t>
            </a:r>
            <a:r>
              <a:rPr lang="id-ID" sz="4500" i="1" dirty="0" smtClean="0"/>
              <a:t> governance</a:t>
            </a:r>
            <a:r>
              <a:rPr lang="en-US" sz="4500" dirty="0" smtClean="0"/>
              <a:t>.</a:t>
            </a:r>
            <a:endParaRPr lang="id-ID" sz="4500" dirty="0"/>
          </a:p>
          <a:p>
            <a:pPr lvl="0" algn="just"/>
            <a:r>
              <a:rPr lang="en-US" sz="4500" dirty="0" err="1"/>
              <a:t>Mengasah</a:t>
            </a:r>
            <a:r>
              <a:rPr lang="en-US" sz="4500" dirty="0"/>
              <a:t> </a:t>
            </a:r>
            <a:r>
              <a:rPr lang="en-US" sz="4500" dirty="0" err="1"/>
              <a:t>kepekaan</a:t>
            </a:r>
            <a:r>
              <a:rPr lang="en-US" sz="4500" dirty="0"/>
              <a:t> </a:t>
            </a:r>
            <a:r>
              <a:rPr lang="en-US" sz="4500" dirty="0" err="1"/>
              <a:t>mahasiswa</a:t>
            </a:r>
            <a:r>
              <a:rPr lang="en-US" sz="4500" dirty="0"/>
              <a:t> </a:t>
            </a:r>
            <a:r>
              <a:rPr lang="en-US" sz="4500" dirty="0" err="1"/>
              <a:t>terhadap</a:t>
            </a:r>
            <a:r>
              <a:rPr lang="en-US" sz="4500" dirty="0"/>
              <a:t> </a:t>
            </a:r>
            <a:r>
              <a:rPr lang="en-US" sz="4500" dirty="0" err="1"/>
              <a:t>dinamika</a:t>
            </a:r>
            <a:r>
              <a:rPr lang="en-US" sz="4500" dirty="0"/>
              <a:t> </a:t>
            </a:r>
            <a:r>
              <a:rPr lang="id-ID" sz="4500" dirty="0" smtClean="0"/>
              <a:t>&amp; </a:t>
            </a:r>
            <a:r>
              <a:rPr lang="en-US" sz="4500" dirty="0" err="1" smtClean="0"/>
              <a:t>kompleksitas</a:t>
            </a:r>
            <a:r>
              <a:rPr lang="en-US" sz="4500" dirty="0" smtClean="0"/>
              <a:t> </a:t>
            </a:r>
            <a:r>
              <a:rPr lang="en-US" sz="4500" dirty="0" err="1"/>
              <a:t>politik</a:t>
            </a:r>
            <a:r>
              <a:rPr lang="en-US" sz="4500" dirty="0"/>
              <a:t> </a:t>
            </a:r>
            <a:r>
              <a:rPr lang="en-US" sz="4500" dirty="0" err="1"/>
              <a:t>perkotaan</a:t>
            </a:r>
            <a:r>
              <a:rPr lang="en-US" sz="4500" dirty="0"/>
              <a:t> </a:t>
            </a:r>
            <a:r>
              <a:rPr lang="en-US" sz="4500" dirty="0" err="1"/>
              <a:t>dan</a:t>
            </a:r>
            <a:r>
              <a:rPr lang="en-US" sz="4500" dirty="0"/>
              <a:t> </a:t>
            </a:r>
            <a:r>
              <a:rPr lang="en-US" sz="4500" dirty="0" err="1"/>
              <a:t>memahami</a:t>
            </a:r>
            <a:r>
              <a:rPr lang="en-US" sz="4500" dirty="0"/>
              <a:t> </a:t>
            </a:r>
            <a:r>
              <a:rPr lang="en-US" sz="4500" dirty="0" smtClean="0"/>
              <a:t>da</a:t>
            </a:r>
            <a:r>
              <a:rPr lang="id-ID" sz="4500" dirty="0" smtClean="0"/>
              <a:t>m</a:t>
            </a:r>
            <a:r>
              <a:rPr lang="en-US" sz="4500" dirty="0" err="1" smtClean="0"/>
              <a:t>pak</a:t>
            </a:r>
            <a:r>
              <a:rPr lang="en-US" sz="4500" dirty="0" smtClean="0"/>
              <a:t> </a:t>
            </a:r>
            <a:r>
              <a:rPr lang="en-US" sz="4500" dirty="0" err="1" smtClean="0"/>
              <a:t>kompleksitas</a:t>
            </a:r>
            <a:r>
              <a:rPr lang="en-US" sz="4500" dirty="0" smtClean="0"/>
              <a:t> </a:t>
            </a:r>
            <a:r>
              <a:rPr lang="en-US" sz="4500" dirty="0" err="1"/>
              <a:t>tersebut</a:t>
            </a:r>
            <a:r>
              <a:rPr lang="en-US" sz="4500" dirty="0"/>
              <a:t> </a:t>
            </a:r>
            <a:r>
              <a:rPr lang="en-US" sz="4500" dirty="0" err="1"/>
              <a:t>terhadap</a:t>
            </a:r>
            <a:r>
              <a:rPr lang="en-US" sz="4500" dirty="0"/>
              <a:t> </a:t>
            </a:r>
            <a:r>
              <a:rPr lang="en-US" sz="4500" dirty="0" err="1"/>
              <a:t>susunan</a:t>
            </a:r>
            <a:r>
              <a:rPr lang="en-US" sz="4500" dirty="0"/>
              <a:t> </a:t>
            </a:r>
            <a:r>
              <a:rPr lang="en-US" sz="4500" dirty="0" err="1"/>
              <a:t>sosial</a:t>
            </a:r>
            <a:r>
              <a:rPr lang="en-US" sz="4500" dirty="0"/>
              <a:t> </a:t>
            </a:r>
            <a:r>
              <a:rPr lang="en-US" sz="4500" dirty="0" err="1"/>
              <a:t>dan</a:t>
            </a:r>
            <a:r>
              <a:rPr lang="en-US" sz="4500" dirty="0"/>
              <a:t> </a:t>
            </a:r>
            <a:r>
              <a:rPr lang="en-US" sz="4500" dirty="0" err="1"/>
              <a:t>politik</a:t>
            </a:r>
            <a:r>
              <a:rPr lang="en-US" sz="4500" dirty="0"/>
              <a:t>, </a:t>
            </a:r>
            <a:r>
              <a:rPr lang="en-US" sz="4500" dirty="0" err="1"/>
              <a:t>baik</a:t>
            </a:r>
            <a:r>
              <a:rPr lang="en-US" sz="4500" dirty="0"/>
              <a:t> di </a:t>
            </a:r>
            <a:r>
              <a:rPr lang="en-US" sz="4500" dirty="0" err="1"/>
              <a:t>ranah</a:t>
            </a:r>
            <a:r>
              <a:rPr lang="en-US" sz="4500" dirty="0"/>
              <a:t> formal </a:t>
            </a:r>
            <a:r>
              <a:rPr lang="en-US" sz="4500" dirty="0" err="1"/>
              <a:t>maupun</a:t>
            </a:r>
            <a:r>
              <a:rPr lang="en-US" sz="4500" dirty="0"/>
              <a:t> </a:t>
            </a:r>
            <a:r>
              <a:rPr lang="en-US" sz="4500" dirty="0" smtClean="0"/>
              <a:t>informal</a:t>
            </a:r>
            <a:r>
              <a:rPr lang="id-ID" sz="4500" dirty="0" smtClean="0"/>
              <a:t>. </a:t>
            </a:r>
          </a:p>
          <a:p>
            <a:pPr lvl="0" algn="just"/>
            <a:r>
              <a:rPr lang="en-US" sz="4500" dirty="0" err="1" smtClean="0"/>
              <a:t>Mahasiswa</a:t>
            </a:r>
            <a:r>
              <a:rPr lang="en-US" sz="4500" dirty="0" smtClean="0"/>
              <a:t> </a:t>
            </a:r>
            <a:r>
              <a:rPr lang="en-US" sz="4500" dirty="0" err="1"/>
              <a:t>mempunyai</a:t>
            </a:r>
            <a:r>
              <a:rPr lang="en-US" sz="4500" dirty="0"/>
              <a:t> </a:t>
            </a:r>
            <a:r>
              <a:rPr lang="en-US" sz="4500" dirty="0" err="1"/>
              <a:t>alat</a:t>
            </a:r>
            <a:r>
              <a:rPr lang="en-US" sz="4500" dirty="0"/>
              <a:t> </a:t>
            </a:r>
            <a:r>
              <a:rPr lang="en-US" sz="4500" dirty="0" err="1"/>
              <a:t>atau</a:t>
            </a:r>
            <a:r>
              <a:rPr lang="en-US" sz="4500" dirty="0"/>
              <a:t> </a:t>
            </a:r>
            <a:r>
              <a:rPr lang="en-US" sz="4500" dirty="0" err="1"/>
              <a:t>instrumen</a:t>
            </a:r>
            <a:r>
              <a:rPr lang="en-US" sz="4500" dirty="0"/>
              <a:t> </a:t>
            </a:r>
            <a:r>
              <a:rPr lang="en-US" sz="4500" dirty="0" err="1"/>
              <a:t>untuk</a:t>
            </a:r>
            <a:r>
              <a:rPr lang="en-US" sz="4500" dirty="0"/>
              <a:t> </a:t>
            </a:r>
            <a:r>
              <a:rPr lang="en-US" sz="4500" dirty="0" err="1"/>
              <a:t>menganalisa</a:t>
            </a:r>
            <a:r>
              <a:rPr lang="en-US" sz="4500" dirty="0"/>
              <a:t> </a:t>
            </a:r>
            <a:r>
              <a:rPr lang="en-US" sz="4500" dirty="0" err="1"/>
              <a:t>isu-isu</a:t>
            </a:r>
            <a:r>
              <a:rPr lang="en-US" sz="4500" dirty="0"/>
              <a:t> </a:t>
            </a:r>
            <a:r>
              <a:rPr lang="en-US" sz="4500" dirty="0" err="1"/>
              <a:t>politik</a:t>
            </a:r>
            <a:r>
              <a:rPr lang="en-US" sz="4500" dirty="0"/>
              <a:t> </a:t>
            </a:r>
            <a:r>
              <a:rPr lang="en-US" sz="4500" dirty="0" err="1"/>
              <a:t>perkotaan</a:t>
            </a:r>
            <a:r>
              <a:rPr lang="en-US" sz="4500" dirty="0"/>
              <a:t> </a:t>
            </a:r>
            <a:r>
              <a:rPr lang="en-US" sz="4500" dirty="0" err="1"/>
              <a:t>dalam</a:t>
            </a:r>
            <a:r>
              <a:rPr lang="en-US" sz="4500" dirty="0"/>
              <a:t> </a:t>
            </a:r>
            <a:r>
              <a:rPr lang="en-US" sz="4500" dirty="0" err="1"/>
              <a:t>berbagai</a:t>
            </a:r>
            <a:r>
              <a:rPr lang="en-US" sz="4500" dirty="0"/>
              <a:t> </a:t>
            </a:r>
            <a:r>
              <a:rPr lang="en-US" sz="4500" dirty="0" err="1"/>
              <a:t>perspektif</a:t>
            </a:r>
            <a:r>
              <a:rPr lang="en-US" sz="4500" dirty="0"/>
              <a:t>.</a:t>
            </a:r>
            <a:endParaRPr lang="id-ID" sz="4500" dirty="0"/>
          </a:p>
          <a:p>
            <a:pPr lvl="0" algn="just"/>
            <a:r>
              <a:rPr lang="en-US" sz="4500" dirty="0" err="1"/>
              <a:t>Memperkuat</a:t>
            </a:r>
            <a:r>
              <a:rPr lang="en-US" sz="4500" dirty="0"/>
              <a:t> </a:t>
            </a:r>
            <a:r>
              <a:rPr lang="en-US" sz="4500" dirty="0" err="1"/>
              <a:t>kemampuan</a:t>
            </a:r>
            <a:r>
              <a:rPr lang="en-US" sz="4500" dirty="0"/>
              <a:t> </a:t>
            </a:r>
            <a:r>
              <a:rPr lang="en-US" sz="4500" dirty="0" err="1" smtClean="0"/>
              <a:t>analitis</a:t>
            </a:r>
            <a:r>
              <a:rPr lang="id-ID" sz="4500" dirty="0"/>
              <a:t>-</a:t>
            </a:r>
            <a:r>
              <a:rPr lang="en-US" sz="4500" dirty="0" err="1" smtClean="0"/>
              <a:t>evaluatif</a:t>
            </a:r>
            <a:r>
              <a:rPr lang="en-US" sz="4500" dirty="0" smtClean="0"/>
              <a:t> </a:t>
            </a:r>
            <a:r>
              <a:rPr lang="en-US" sz="4500" dirty="0" err="1"/>
              <a:t>mahasiswa</a:t>
            </a:r>
            <a:r>
              <a:rPr lang="en-US" sz="4500" dirty="0"/>
              <a:t> </a:t>
            </a:r>
            <a:r>
              <a:rPr lang="en-US" sz="4500" dirty="0" err="1"/>
              <a:t>dalam</a:t>
            </a:r>
            <a:r>
              <a:rPr lang="en-US" sz="4500" dirty="0"/>
              <a:t> </a:t>
            </a:r>
            <a:r>
              <a:rPr lang="en-US" sz="4500" dirty="0" err="1"/>
              <a:t>melihat</a:t>
            </a:r>
            <a:r>
              <a:rPr lang="en-US" sz="4500" dirty="0"/>
              <a:t> </a:t>
            </a:r>
            <a:r>
              <a:rPr lang="en-US" sz="4500" dirty="0" err="1"/>
              <a:t>isu-isu</a:t>
            </a:r>
            <a:r>
              <a:rPr lang="en-US" sz="4500" dirty="0"/>
              <a:t> </a:t>
            </a:r>
            <a:r>
              <a:rPr lang="en-US" sz="4500" dirty="0" err="1"/>
              <a:t>sosial</a:t>
            </a:r>
            <a:r>
              <a:rPr lang="en-US" sz="4500" dirty="0"/>
              <a:t> </a:t>
            </a:r>
            <a:r>
              <a:rPr lang="en-US" sz="4500" dirty="0" err="1"/>
              <a:t>dan</a:t>
            </a:r>
            <a:r>
              <a:rPr lang="en-US" sz="4500" dirty="0"/>
              <a:t> </a:t>
            </a:r>
            <a:r>
              <a:rPr lang="en-US" sz="4500" dirty="0" err="1"/>
              <a:t>politik</a:t>
            </a:r>
            <a:r>
              <a:rPr lang="en-US" sz="4500" dirty="0"/>
              <a:t> yang </a:t>
            </a:r>
            <a:r>
              <a:rPr lang="en-US" sz="4500" dirty="0" err="1"/>
              <a:t>terkait</a:t>
            </a:r>
            <a:r>
              <a:rPr lang="en-US" sz="4500" dirty="0"/>
              <a:t> </a:t>
            </a:r>
            <a:r>
              <a:rPr lang="en-US" sz="4500" dirty="0" err="1"/>
              <a:t>dengan</a:t>
            </a:r>
            <a:r>
              <a:rPr lang="en-US" sz="4500" dirty="0"/>
              <a:t> </a:t>
            </a:r>
            <a:r>
              <a:rPr lang="en-US" sz="4500" dirty="0" err="1"/>
              <a:t>aktor</a:t>
            </a:r>
            <a:r>
              <a:rPr lang="en-US" sz="4500" dirty="0"/>
              <a:t> </a:t>
            </a:r>
            <a:r>
              <a:rPr lang="en-US" sz="4500" dirty="0" err="1"/>
              <a:t>dan</a:t>
            </a:r>
            <a:r>
              <a:rPr lang="en-US" sz="4500" dirty="0"/>
              <a:t> </a:t>
            </a:r>
            <a:r>
              <a:rPr lang="en-US" sz="4500" dirty="0" err="1"/>
              <a:t>kuasa</a:t>
            </a:r>
            <a:r>
              <a:rPr lang="en-US" sz="4500" dirty="0"/>
              <a:t> </a:t>
            </a:r>
            <a:r>
              <a:rPr lang="en-US" sz="4500" dirty="0" err="1"/>
              <a:t>serta</a:t>
            </a:r>
            <a:r>
              <a:rPr lang="en-US" sz="4500" dirty="0"/>
              <a:t> </a:t>
            </a:r>
            <a:r>
              <a:rPr lang="en-US" sz="4500" dirty="0" err="1"/>
              <a:t>relasi</a:t>
            </a:r>
            <a:r>
              <a:rPr lang="en-US" sz="4500" dirty="0"/>
              <a:t> </a:t>
            </a:r>
            <a:r>
              <a:rPr lang="en-US" sz="4500" dirty="0" err="1"/>
              <a:t>kuasa</a:t>
            </a:r>
            <a:r>
              <a:rPr lang="en-US" sz="4500" dirty="0"/>
              <a:t> </a:t>
            </a:r>
            <a:r>
              <a:rPr lang="en-US" sz="4500" dirty="0" err="1"/>
              <a:t>antar</a:t>
            </a:r>
            <a:r>
              <a:rPr lang="en-US" sz="4500" dirty="0"/>
              <a:t> </a:t>
            </a:r>
            <a:r>
              <a:rPr lang="en-US" sz="4500" dirty="0" err="1"/>
              <a:t>aktor</a:t>
            </a:r>
            <a:r>
              <a:rPr lang="en-US" sz="4500" dirty="0"/>
              <a:t> yang </a:t>
            </a:r>
            <a:r>
              <a:rPr lang="en-US" sz="4500" dirty="0" err="1"/>
              <a:t>terjadi</a:t>
            </a:r>
            <a:r>
              <a:rPr lang="en-US" sz="4500" dirty="0"/>
              <a:t> di </a:t>
            </a:r>
            <a:r>
              <a:rPr lang="en-US" sz="4500" dirty="0" err="1"/>
              <a:t>wilayah</a:t>
            </a:r>
            <a:r>
              <a:rPr lang="en-US" sz="4500" dirty="0"/>
              <a:t> </a:t>
            </a:r>
            <a:r>
              <a:rPr lang="en-US" sz="4500" dirty="0" err="1"/>
              <a:t>perkotaan</a:t>
            </a:r>
            <a:r>
              <a:rPr lang="en-US" sz="4500" dirty="0"/>
              <a:t>.</a:t>
            </a:r>
            <a:endParaRPr lang="id-ID" sz="4500" dirty="0"/>
          </a:p>
          <a:p>
            <a:pPr marL="114300" indent="0">
              <a:buNone/>
            </a:pPr>
            <a:endParaRPr lang="id-ID" dirty="0"/>
          </a:p>
        </p:txBody>
      </p:sp>
    </p:spTree>
    <p:extLst>
      <p:ext uri="{BB962C8B-B14F-4D97-AF65-F5344CB8AC3E}">
        <p14:creationId xmlns:p14="http://schemas.microsoft.com/office/powerpoint/2010/main" val="24981483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7620000" cy="709587"/>
          </a:xfrm>
        </p:spPr>
        <p:txBody>
          <a:bodyPr/>
          <a:lstStyle/>
          <a:p>
            <a:r>
              <a:rPr lang="id-ID" sz="4000" dirty="0" smtClean="0">
                <a:latin typeface="+mn-lt"/>
              </a:rPr>
              <a:t>Rincian Materi</a:t>
            </a:r>
            <a:endParaRPr lang="id-ID" sz="4000" dirty="0">
              <a:latin typeface="+mn-l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206378366"/>
              </p:ext>
            </p:extLst>
          </p:nvPr>
        </p:nvGraphicFramePr>
        <p:xfrm>
          <a:off x="395536" y="865252"/>
          <a:ext cx="7560839" cy="3717416"/>
        </p:xfrm>
        <a:graphic>
          <a:graphicData uri="http://schemas.openxmlformats.org/drawingml/2006/table">
            <a:tbl>
              <a:tblPr firstRow="1" firstCol="1" bandRow="1">
                <a:tableStyleId>{5C22544A-7EE6-4342-B048-85BDC9FD1C3A}</a:tableStyleId>
              </a:tblPr>
              <a:tblGrid>
                <a:gridCol w="1440160"/>
                <a:gridCol w="6120679"/>
              </a:tblGrid>
              <a:tr h="352424">
                <a:tc>
                  <a:txBody>
                    <a:bodyPr/>
                    <a:lstStyle/>
                    <a:p>
                      <a:pPr>
                        <a:lnSpc>
                          <a:spcPct val="115000"/>
                        </a:lnSpc>
                        <a:spcAft>
                          <a:spcPts val="0"/>
                        </a:spcAft>
                      </a:pPr>
                      <a:r>
                        <a:rPr lang="id-ID" sz="1600" dirty="0">
                          <a:effectLst/>
                        </a:rPr>
                        <a:t>Pertemuan</a:t>
                      </a:r>
                      <a:endParaRPr lang="id-ID" sz="1600" dirty="0">
                        <a:effectLst/>
                        <a:latin typeface="Calibri"/>
                        <a:ea typeface="Calibri"/>
                        <a:cs typeface="Times New Roman"/>
                      </a:endParaRPr>
                    </a:p>
                  </a:txBody>
                  <a:tcPr marL="68580" marR="68580" marT="0" marB="0"/>
                </a:tc>
                <a:tc>
                  <a:txBody>
                    <a:bodyPr/>
                    <a:lstStyle/>
                    <a:p>
                      <a:pPr>
                        <a:lnSpc>
                          <a:spcPct val="115000"/>
                        </a:lnSpc>
                        <a:spcAft>
                          <a:spcPts val="0"/>
                        </a:spcAft>
                      </a:pPr>
                      <a:r>
                        <a:rPr lang="id-ID" sz="1600">
                          <a:effectLst/>
                        </a:rPr>
                        <a:t>Materi</a:t>
                      </a:r>
                      <a:endParaRPr lang="id-ID" sz="1600">
                        <a:effectLst/>
                        <a:latin typeface="Calibri"/>
                        <a:ea typeface="Calibri"/>
                        <a:cs typeface="Times New Roman"/>
                      </a:endParaRPr>
                    </a:p>
                  </a:txBody>
                  <a:tcPr marL="68580" marR="68580" marT="0" marB="0"/>
                </a:tc>
              </a:tr>
              <a:tr h="0">
                <a:tc>
                  <a:txBody>
                    <a:bodyPr/>
                    <a:lstStyle/>
                    <a:p>
                      <a:pPr>
                        <a:lnSpc>
                          <a:spcPct val="115000"/>
                        </a:lnSpc>
                        <a:spcAft>
                          <a:spcPts val="0"/>
                        </a:spcAft>
                      </a:pPr>
                      <a:r>
                        <a:rPr lang="id-ID" sz="1600" dirty="0">
                          <a:effectLst/>
                        </a:rPr>
                        <a:t>Pertemuan 1</a:t>
                      </a:r>
                      <a:endParaRPr lang="id-ID" sz="1600" dirty="0">
                        <a:effectLst/>
                        <a:latin typeface="Calibri"/>
                        <a:ea typeface="Calibri"/>
                        <a:cs typeface="Times New Roman"/>
                      </a:endParaRPr>
                    </a:p>
                  </a:txBody>
                  <a:tcPr marL="68580" marR="68580" marT="0" marB="0"/>
                </a:tc>
                <a:tc>
                  <a:txBody>
                    <a:bodyPr/>
                    <a:lstStyle/>
                    <a:p>
                      <a:pPr>
                        <a:lnSpc>
                          <a:spcPct val="115000"/>
                        </a:lnSpc>
                        <a:spcAft>
                          <a:spcPts val="0"/>
                        </a:spcAft>
                      </a:pPr>
                      <a:r>
                        <a:rPr lang="id-ID" sz="1600">
                          <a:effectLst/>
                        </a:rPr>
                        <a:t>Penjelasan dan Pengantar Studi Urban Governance</a:t>
                      </a:r>
                      <a:endParaRPr lang="id-ID" sz="1600">
                        <a:effectLst/>
                        <a:latin typeface="Calibri"/>
                        <a:ea typeface="Calibri"/>
                        <a:cs typeface="Times New Roman"/>
                      </a:endParaRPr>
                    </a:p>
                  </a:txBody>
                  <a:tcPr marL="68580" marR="68580" marT="0" marB="0"/>
                </a:tc>
              </a:tr>
              <a:tr h="0">
                <a:tc>
                  <a:txBody>
                    <a:bodyPr/>
                    <a:lstStyle/>
                    <a:p>
                      <a:pPr>
                        <a:lnSpc>
                          <a:spcPct val="115000"/>
                        </a:lnSpc>
                        <a:spcAft>
                          <a:spcPts val="0"/>
                        </a:spcAft>
                      </a:pPr>
                      <a:r>
                        <a:rPr lang="id-ID" sz="1600">
                          <a:effectLst/>
                        </a:rPr>
                        <a:t>Pertemuan 2</a:t>
                      </a:r>
                      <a:endParaRPr lang="id-ID" sz="1600">
                        <a:effectLst/>
                        <a:latin typeface="Calibri"/>
                        <a:ea typeface="Calibri"/>
                        <a:cs typeface="Times New Roman"/>
                      </a:endParaRPr>
                    </a:p>
                  </a:txBody>
                  <a:tcPr marL="68580" marR="68580" marT="0" marB="0"/>
                </a:tc>
                <a:tc>
                  <a:txBody>
                    <a:bodyPr/>
                    <a:lstStyle/>
                    <a:p>
                      <a:pPr>
                        <a:lnSpc>
                          <a:spcPct val="115000"/>
                        </a:lnSpc>
                        <a:spcAft>
                          <a:spcPts val="0"/>
                        </a:spcAft>
                      </a:pPr>
                      <a:r>
                        <a:rPr lang="id-ID" sz="1600" dirty="0">
                          <a:effectLst/>
                        </a:rPr>
                        <a:t>Perspektif : keruangan, resource dan kontestasi </a:t>
                      </a:r>
                      <a:endParaRPr lang="id-ID" sz="1600" dirty="0">
                        <a:effectLst/>
                        <a:latin typeface="Calibri"/>
                        <a:ea typeface="Calibri"/>
                        <a:cs typeface="Times New Roman"/>
                      </a:endParaRPr>
                    </a:p>
                  </a:txBody>
                  <a:tcPr marL="68580" marR="68580" marT="0" marB="0"/>
                </a:tc>
              </a:tr>
              <a:tr h="0">
                <a:tc>
                  <a:txBody>
                    <a:bodyPr/>
                    <a:lstStyle/>
                    <a:p>
                      <a:pPr>
                        <a:lnSpc>
                          <a:spcPct val="115000"/>
                        </a:lnSpc>
                        <a:spcAft>
                          <a:spcPts val="0"/>
                        </a:spcAft>
                      </a:pPr>
                      <a:r>
                        <a:rPr lang="id-ID" sz="1600">
                          <a:effectLst/>
                        </a:rPr>
                        <a:t>Pertemuan 3</a:t>
                      </a:r>
                      <a:endParaRPr lang="id-ID" sz="1600">
                        <a:effectLst/>
                        <a:latin typeface="Calibri"/>
                        <a:ea typeface="Calibri"/>
                        <a:cs typeface="Times New Roman"/>
                      </a:endParaRPr>
                    </a:p>
                  </a:txBody>
                  <a:tcPr marL="68580" marR="68580" marT="0" marB="0"/>
                </a:tc>
                <a:tc>
                  <a:txBody>
                    <a:bodyPr/>
                    <a:lstStyle/>
                    <a:p>
                      <a:pPr>
                        <a:lnSpc>
                          <a:spcPct val="115000"/>
                        </a:lnSpc>
                        <a:spcAft>
                          <a:spcPts val="0"/>
                        </a:spcAft>
                      </a:pPr>
                      <a:r>
                        <a:rPr lang="id-ID" sz="1600" dirty="0">
                          <a:effectLst/>
                        </a:rPr>
                        <a:t>Perspektif : sustainable livelihood </a:t>
                      </a:r>
                      <a:endParaRPr lang="id-ID" sz="1600" dirty="0">
                        <a:effectLst/>
                        <a:latin typeface="Calibri"/>
                        <a:ea typeface="Calibri"/>
                        <a:cs typeface="Times New Roman"/>
                      </a:endParaRPr>
                    </a:p>
                  </a:txBody>
                  <a:tcPr marL="68580" marR="68580" marT="0" marB="0"/>
                </a:tc>
              </a:tr>
              <a:tr h="0">
                <a:tc>
                  <a:txBody>
                    <a:bodyPr/>
                    <a:lstStyle/>
                    <a:p>
                      <a:pPr>
                        <a:lnSpc>
                          <a:spcPct val="115000"/>
                        </a:lnSpc>
                        <a:spcAft>
                          <a:spcPts val="0"/>
                        </a:spcAft>
                      </a:pPr>
                      <a:r>
                        <a:rPr lang="id-ID" sz="1600">
                          <a:effectLst/>
                        </a:rPr>
                        <a:t>Pertemuan 4</a:t>
                      </a:r>
                      <a:endParaRPr lang="id-ID" sz="1600">
                        <a:effectLst/>
                        <a:latin typeface="Calibri"/>
                        <a:ea typeface="Calibri"/>
                        <a:cs typeface="Times New Roman"/>
                      </a:endParaRPr>
                    </a:p>
                  </a:txBody>
                  <a:tcPr marL="68580" marR="68580" marT="0" marB="0"/>
                </a:tc>
                <a:tc>
                  <a:txBody>
                    <a:bodyPr/>
                    <a:lstStyle/>
                    <a:p>
                      <a:pPr>
                        <a:lnSpc>
                          <a:spcPct val="115000"/>
                        </a:lnSpc>
                        <a:spcAft>
                          <a:spcPts val="0"/>
                        </a:spcAft>
                      </a:pPr>
                      <a:r>
                        <a:rPr lang="id-ID" sz="1600" dirty="0">
                          <a:effectLst/>
                        </a:rPr>
                        <a:t>Perspektif : </a:t>
                      </a:r>
                      <a:r>
                        <a:rPr lang="id-ID" sz="1600" dirty="0" smtClean="0">
                          <a:effectLst/>
                        </a:rPr>
                        <a:t>Identitas dan Ruang Kota:</a:t>
                      </a:r>
                      <a:r>
                        <a:rPr lang="id-ID" sz="1600" baseline="0" dirty="0" smtClean="0">
                          <a:effectLst/>
                        </a:rPr>
                        <a:t> Sejarah, Kebudayaan, Visi</a:t>
                      </a:r>
                      <a:endParaRPr lang="id-ID" sz="1600" dirty="0">
                        <a:effectLst/>
                        <a:latin typeface="Calibri"/>
                        <a:ea typeface="Calibri"/>
                        <a:cs typeface="Times New Roman"/>
                      </a:endParaRPr>
                    </a:p>
                  </a:txBody>
                  <a:tcPr marL="68580" marR="68580" marT="0" marB="0"/>
                </a:tc>
              </a:tr>
              <a:tr h="0">
                <a:tc>
                  <a:txBody>
                    <a:bodyPr/>
                    <a:lstStyle/>
                    <a:p>
                      <a:pPr>
                        <a:lnSpc>
                          <a:spcPct val="115000"/>
                        </a:lnSpc>
                        <a:spcAft>
                          <a:spcPts val="0"/>
                        </a:spcAft>
                      </a:pPr>
                      <a:r>
                        <a:rPr lang="id-ID" sz="1600">
                          <a:effectLst/>
                        </a:rPr>
                        <a:t>Pertemuan 5</a:t>
                      </a:r>
                      <a:endParaRPr lang="id-ID" sz="1600">
                        <a:effectLst/>
                        <a:latin typeface="Calibri"/>
                        <a:ea typeface="Calibri"/>
                        <a:cs typeface="Times New Roman"/>
                      </a:endParaRPr>
                    </a:p>
                  </a:txBody>
                  <a:tcPr marL="68580" marR="68580" marT="0" marB="0"/>
                </a:tc>
                <a:tc>
                  <a:txBody>
                    <a:bodyPr/>
                    <a:lstStyle/>
                    <a:p>
                      <a:pPr>
                        <a:lnSpc>
                          <a:spcPct val="115000"/>
                        </a:lnSpc>
                        <a:spcAft>
                          <a:spcPts val="0"/>
                        </a:spcAft>
                      </a:pPr>
                      <a:r>
                        <a:rPr lang="id-ID" sz="1600" dirty="0" smtClean="0">
                          <a:effectLst/>
                        </a:rPr>
                        <a:t>Penyusunan</a:t>
                      </a:r>
                      <a:r>
                        <a:rPr lang="id-ID" sz="1600" baseline="0" dirty="0" smtClean="0">
                          <a:effectLst/>
                        </a:rPr>
                        <a:t> Proposal</a:t>
                      </a:r>
                      <a:endParaRPr lang="id-ID" sz="1600" dirty="0">
                        <a:effectLst/>
                        <a:latin typeface="Calibri"/>
                        <a:ea typeface="Calibri"/>
                        <a:cs typeface="Times New Roman"/>
                      </a:endParaRPr>
                    </a:p>
                  </a:txBody>
                  <a:tcPr marL="68580" marR="68580" marT="0" marB="0"/>
                </a:tc>
              </a:tr>
              <a:tr h="0">
                <a:tc>
                  <a:txBody>
                    <a:bodyPr/>
                    <a:lstStyle/>
                    <a:p>
                      <a:pPr>
                        <a:lnSpc>
                          <a:spcPct val="115000"/>
                        </a:lnSpc>
                        <a:spcAft>
                          <a:spcPts val="0"/>
                        </a:spcAft>
                      </a:pPr>
                      <a:r>
                        <a:rPr lang="id-ID" sz="1600">
                          <a:effectLst/>
                        </a:rPr>
                        <a:t>Pertemuan 6</a:t>
                      </a:r>
                      <a:endParaRPr lang="id-ID" sz="1600">
                        <a:effectLst/>
                        <a:latin typeface="Calibri"/>
                        <a:ea typeface="Calibri"/>
                        <a:cs typeface="Times New Roman"/>
                      </a:endParaRPr>
                    </a:p>
                  </a:txBody>
                  <a:tcPr marL="68580" marR="68580" marT="0" marB="0"/>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d-ID" sz="1600" dirty="0" smtClean="0">
                          <a:effectLst/>
                        </a:rPr>
                        <a:t>Persiapan turun lapangan</a:t>
                      </a:r>
                      <a:endParaRPr lang="id-ID" sz="1600" dirty="0" smtClean="0">
                        <a:effectLst/>
                        <a:latin typeface="+mn-lt"/>
                        <a:ea typeface="Calibri"/>
                        <a:cs typeface="Times New Roman"/>
                      </a:endParaRPr>
                    </a:p>
                  </a:txBody>
                  <a:tcPr marL="68580" marR="68580" marT="0" marB="0"/>
                </a:tc>
              </a:tr>
              <a:tr h="0">
                <a:tc>
                  <a:txBody>
                    <a:bodyPr/>
                    <a:lstStyle/>
                    <a:p>
                      <a:pPr>
                        <a:lnSpc>
                          <a:spcPct val="115000"/>
                        </a:lnSpc>
                        <a:spcAft>
                          <a:spcPts val="0"/>
                        </a:spcAft>
                      </a:pPr>
                      <a:r>
                        <a:rPr lang="id-ID" sz="1600" dirty="0">
                          <a:effectLst/>
                        </a:rPr>
                        <a:t>Pertemuan </a:t>
                      </a:r>
                      <a:r>
                        <a:rPr lang="id-ID" sz="1600" dirty="0" smtClean="0">
                          <a:effectLst/>
                        </a:rPr>
                        <a:t>7-9</a:t>
                      </a:r>
                      <a:endParaRPr lang="id-ID" sz="1600" dirty="0">
                        <a:effectLst/>
                        <a:latin typeface="Calibri"/>
                        <a:ea typeface="Calibri"/>
                        <a:cs typeface="Times New Roman"/>
                      </a:endParaRPr>
                    </a:p>
                  </a:txBody>
                  <a:tcPr marL="68580" marR="68580" marT="0" marB="0"/>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d-ID" sz="1600" dirty="0" smtClean="0">
                          <a:effectLst/>
                        </a:rPr>
                        <a:t>Turun Lapangan</a:t>
                      </a:r>
                      <a:endParaRPr lang="id-ID" sz="1600" dirty="0" smtClean="0">
                        <a:effectLst/>
                        <a:latin typeface="+mn-lt"/>
                        <a:ea typeface="Calibri"/>
                        <a:cs typeface="Times New Roman"/>
                      </a:endParaRPr>
                    </a:p>
                  </a:txBody>
                  <a:tcPr marL="68580" marR="68580" marT="0" marB="0"/>
                </a:tc>
              </a:tr>
              <a:tr h="0">
                <a:tc>
                  <a:txBody>
                    <a:bodyPr/>
                    <a:lstStyle/>
                    <a:p>
                      <a:pPr>
                        <a:lnSpc>
                          <a:spcPct val="115000"/>
                        </a:lnSpc>
                        <a:spcAft>
                          <a:spcPts val="0"/>
                        </a:spcAft>
                      </a:pPr>
                      <a:r>
                        <a:rPr lang="id-ID" sz="1600" dirty="0">
                          <a:effectLst/>
                        </a:rPr>
                        <a:t>Pertemuan </a:t>
                      </a:r>
                      <a:r>
                        <a:rPr lang="id-ID" sz="1600" dirty="0" smtClean="0">
                          <a:effectLst/>
                        </a:rPr>
                        <a:t>10</a:t>
                      </a:r>
                      <a:endParaRPr lang="id-ID" sz="1600" dirty="0">
                        <a:effectLst/>
                        <a:latin typeface="Calibri"/>
                        <a:ea typeface="Calibri"/>
                        <a:cs typeface="Times New Roman"/>
                      </a:endParaRPr>
                    </a:p>
                  </a:txBody>
                  <a:tcPr marL="68580" marR="68580" marT="0" marB="0"/>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d-ID" sz="1600" dirty="0" smtClean="0">
                          <a:effectLst/>
                        </a:rPr>
                        <a:t>Workshop penulisan</a:t>
                      </a:r>
                      <a:endParaRPr lang="id-ID" sz="1600" dirty="0" smtClean="0">
                        <a:effectLst/>
                        <a:latin typeface="+mn-lt"/>
                        <a:ea typeface="Calibri"/>
                        <a:cs typeface="Times New Roman"/>
                      </a:endParaRPr>
                    </a:p>
                  </a:txBody>
                  <a:tcPr marL="68580" marR="68580" marT="0" marB="0"/>
                </a:tc>
              </a:tr>
              <a:tr h="0">
                <a:tc>
                  <a:txBody>
                    <a:bodyPr/>
                    <a:lstStyle/>
                    <a:p>
                      <a:pPr>
                        <a:lnSpc>
                          <a:spcPct val="115000"/>
                        </a:lnSpc>
                        <a:spcAft>
                          <a:spcPts val="0"/>
                        </a:spcAft>
                      </a:pPr>
                      <a:r>
                        <a:rPr lang="id-ID" sz="1600" dirty="0">
                          <a:effectLst/>
                        </a:rPr>
                        <a:t>Pertemuan 11</a:t>
                      </a:r>
                      <a:endParaRPr lang="id-ID" sz="1600" dirty="0">
                        <a:effectLst/>
                        <a:latin typeface="Calibri"/>
                        <a:ea typeface="Calibri"/>
                        <a:cs typeface="Times New Roman"/>
                      </a:endParaRPr>
                    </a:p>
                  </a:txBody>
                  <a:tcPr marL="68580" marR="68580" marT="0" marB="0"/>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d-ID" sz="1600" dirty="0" smtClean="0">
                          <a:effectLst/>
                        </a:rPr>
                        <a:t>Diskusi Tematik: Lingkungan Pemukiman &amp; Housing</a:t>
                      </a:r>
                      <a:endParaRPr lang="id-ID" sz="1600" dirty="0" smtClean="0">
                        <a:effectLst/>
                        <a:latin typeface="+mn-lt"/>
                        <a:ea typeface="Calibri"/>
                        <a:cs typeface="Times New Roman"/>
                      </a:endParaRPr>
                    </a:p>
                  </a:txBody>
                  <a:tcPr marL="68580" marR="68580" marT="0" marB="0"/>
                </a:tc>
              </a:tr>
              <a:tr h="0">
                <a:tc>
                  <a:txBody>
                    <a:bodyPr/>
                    <a:lstStyle/>
                    <a:p>
                      <a:pPr>
                        <a:lnSpc>
                          <a:spcPct val="115000"/>
                        </a:lnSpc>
                        <a:spcAft>
                          <a:spcPts val="0"/>
                        </a:spcAft>
                      </a:pPr>
                      <a:r>
                        <a:rPr lang="id-ID" sz="1600">
                          <a:effectLst/>
                        </a:rPr>
                        <a:t>Pertemuan 12</a:t>
                      </a:r>
                      <a:endParaRPr lang="id-ID" sz="1600">
                        <a:effectLst/>
                        <a:latin typeface="Calibri"/>
                        <a:ea typeface="Calibri"/>
                        <a:cs typeface="Times New Roman"/>
                      </a:endParaRPr>
                    </a:p>
                  </a:txBody>
                  <a:tcPr marL="68580" marR="68580" marT="0" marB="0"/>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d-ID" sz="1600" dirty="0" smtClean="0">
                          <a:effectLst/>
                        </a:rPr>
                        <a:t>Diskusi Tematik Infrastruktur, Teknologi dan Layanan Publik Kota</a:t>
                      </a:r>
                      <a:endParaRPr lang="id-ID" sz="1600" dirty="0" smtClean="0">
                        <a:effectLst/>
                        <a:latin typeface="+mn-lt"/>
                        <a:ea typeface="Calibri"/>
                        <a:cs typeface="Times New Roman"/>
                      </a:endParaRPr>
                    </a:p>
                  </a:txBody>
                  <a:tcPr marL="68580" marR="68580" marT="0" marB="0"/>
                </a:tc>
              </a:tr>
              <a:tr h="0">
                <a:tc>
                  <a:txBody>
                    <a:bodyPr/>
                    <a:lstStyle/>
                    <a:p>
                      <a:pPr>
                        <a:lnSpc>
                          <a:spcPct val="115000"/>
                        </a:lnSpc>
                        <a:spcAft>
                          <a:spcPts val="0"/>
                        </a:spcAft>
                      </a:pPr>
                      <a:r>
                        <a:rPr lang="id-ID" sz="1600">
                          <a:effectLst/>
                        </a:rPr>
                        <a:t>Pertemuan 13</a:t>
                      </a:r>
                      <a:endParaRPr lang="id-ID" sz="1600">
                        <a:effectLst/>
                        <a:latin typeface="Calibri"/>
                        <a:ea typeface="Calibri"/>
                        <a:cs typeface="Times New Roman"/>
                      </a:endParaRPr>
                    </a:p>
                  </a:txBody>
                  <a:tcPr marL="68580" marR="68580" marT="0" marB="0"/>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d-ID" sz="1600" dirty="0" smtClean="0">
                          <a:effectLst/>
                        </a:rPr>
                        <a:t>Diskusi Tematik: Gerakan akar rumput, Identitas dan Kebudayaan Urban</a:t>
                      </a:r>
                      <a:endParaRPr lang="id-ID" sz="1600" dirty="0" smtClean="0">
                        <a:effectLst/>
                        <a:latin typeface="+mn-lt"/>
                        <a:ea typeface="Calibri"/>
                        <a:cs typeface="Times New Roman"/>
                      </a:endParaRPr>
                    </a:p>
                  </a:txBody>
                  <a:tcPr marL="68580" marR="68580" marT="0" marB="0"/>
                </a:tc>
              </a:tr>
              <a:tr h="0">
                <a:tc>
                  <a:txBody>
                    <a:bodyPr/>
                    <a:lstStyle/>
                    <a:p>
                      <a:pPr>
                        <a:lnSpc>
                          <a:spcPct val="115000"/>
                        </a:lnSpc>
                        <a:spcAft>
                          <a:spcPts val="0"/>
                        </a:spcAft>
                      </a:pPr>
                      <a:r>
                        <a:rPr lang="id-ID" sz="1600">
                          <a:effectLst/>
                        </a:rPr>
                        <a:t>Pertemuan 14</a:t>
                      </a:r>
                      <a:endParaRPr lang="id-ID" sz="1600">
                        <a:effectLst/>
                        <a:latin typeface="Calibri"/>
                        <a:ea typeface="Calibri"/>
                        <a:cs typeface="Times New Roman"/>
                      </a:endParaRPr>
                    </a:p>
                  </a:txBody>
                  <a:tcPr marL="68580" marR="68580" marT="0" marB="0"/>
                </a:tc>
                <a:tc>
                  <a:txBody>
                    <a:bodyPr/>
                    <a:lstStyle/>
                    <a:p>
                      <a:pPr>
                        <a:lnSpc>
                          <a:spcPct val="115000"/>
                        </a:lnSpc>
                        <a:spcAft>
                          <a:spcPts val="0"/>
                        </a:spcAft>
                      </a:pPr>
                      <a:r>
                        <a:rPr lang="id-ID" sz="1600" dirty="0">
                          <a:effectLst/>
                        </a:rPr>
                        <a:t>Review</a:t>
                      </a:r>
                      <a:endParaRPr lang="id-ID" sz="1600" dirty="0">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19561924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latin typeface="+mn-lt"/>
              </a:rPr>
              <a:t>Metode</a:t>
            </a:r>
            <a:endParaRPr lang="id-ID" dirty="0">
              <a:latin typeface="+mn-lt"/>
            </a:endParaRPr>
          </a:p>
        </p:txBody>
      </p:sp>
      <p:sp>
        <p:nvSpPr>
          <p:cNvPr id="3" name="Content Placeholder 2"/>
          <p:cNvSpPr>
            <a:spLocks noGrp="1"/>
          </p:cNvSpPr>
          <p:nvPr>
            <p:ph idx="1"/>
          </p:nvPr>
        </p:nvSpPr>
        <p:spPr/>
        <p:txBody>
          <a:bodyPr/>
          <a:lstStyle/>
          <a:p>
            <a:pPr defTabSz="450850">
              <a:spcBef>
                <a:spcPts val="0"/>
              </a:spcBef>
              <a:tabLst>
                <a:tab pos="1619250" algn="l"/>
                <a:tab pos="1884363" algn="l"/>
                <a:tab pos="3492500" algn="l"/>
              </a:tabLst>
              <a:defRPr/>
            </a:pPr>
            <a:r>
              <a:rPr lang="en-US" sz="2400" dirty="0" err="1" smtClean="0"/>
              <a:t>Metode</a:t>
            </a:r>
            <a:r>
              <a:rPr lang="id-ID" sz="2400" dirty="0" smtClean="0"/>
              <a:t> </a:t>
            </a:r>
            <a:r>
              <a:rPr lang="en-US" sz="2400" dirty="0" smtClean="0"/>
              <a:t>:</a:t>
            </a:r>
            <a:r>
              <a:rPr lang="id-ID" sz="2400" dirty="0" smtClean="0"/>
              <a:t> 	 </a:t>
            </a:r>
            <a:r>
              <a:rPr lang="en-US" sz="2400" dirty="0" err="1" smtClean="0"/>
              <a:t>Ceramah</a:t>
            </a:r>
            <a:r>
              <a:rPr lang="en-US" sz="2400" dirty="0"/>
              <a:t>, Tanya </a:t>
            </a:r>
            <a:r>
              <a:rPr lang="en-US" sz="2400" dirty="0" err="1"/>
              <a:t>Jawab</a:t>
            </a:r>
            <a:r>
              <a:rPr lang="en-US" sz="2400" dirty="0"/>
              <a:t>, </a:t>
            </a:r>
            <a:r>
              <a:rPr lang="id-ID" sz="2400" dirty="0"/>
              <a:t>Group </a:t>
            </a:r>
            <a:r>
              <a:rPr lang="id-ID" sz="2400" dirty="0" smtClean="0"/>
              <a:t>Discussion</a:t>
            </a:r>
            <a:r>
              <a:rPr lang="en-US" sz="2400" dirty="0"/>
              <a:t>, </a:t>
            </a:r>
            <a:r>
              <a:rPr lang="id-ID" sz="2400" dirty="0" smtClean="0"/>
              <a:t>	        </a:t>
            </a:r>
          </a:p>
          <a:p>
            <a:pPr marL="114300" indent="0" defTabSz="450850">
              <a:spcBef>
                <a:spcPts val="0"/>
              </a:spcBef>
              <a:buNone/>
              <a:tabLst>
                <a:tab pos="1619250" algn="l"/>
                <a:tab pos="1884363" algn="l"/>
                <a:tab pos="3492500" algn="l"/>
              </a:tabLst>
              <a:defRPr/>
            </a:pPr>
            <a:r>
              <a:rPr lang="id-ID" sz="2400" dirty="0"/>
              <a:t> </a:t>
            </a:r>
            <a:r>
              <a:rPr lang="id-ID" sz="2400" dirty="0" smtClean="0"/>
              <a:t>                      </a:t>
            </a:r>
            <a:r>
              <a:rPr lang="en-US" sz="2400" dirty="0" err="1" smtClean="0"/>
              <a:t>Diskusi</a:t>
            </a:r>
            <a:r>
              <a:rPr lang="en-US" sz="2400" dirty="0" smtClean="0"/>
              <a:t> </a:t>
            </a:r>
            <a:r>
              <a:rPr lang="id-ID" sz="2400" dirty="0"/>
              <a:t>interaktif yang </a:t>
            </a:r>
            <a:r>
              <a:rPr lang="id-ID" sz="2400" dirty="0" smtClean="0"/>
              <a:t> diperkaya  dengan 		 Studi </a:t>
            </a:r>
            <a:r>
              <a:rPr lang="id-ID" sz="2400" dirty="0"/>
              <a:t>Kasus </a:t>
            </a:r>
            <a:r>
              <a:rPr lang="id-ID" sz="2400" dirty="0" smtClean="0"/>
              <a:t>&amp; Studi Lapangan</a:t>
            </a:r>
            <a:endParaRPr lang="en-US" sz="2400" dirty="0"/>
          </a:p>
          <a:p>
            <a:pPr>
              <a:spcBef>
                <a:spcPts val="0"/>
              </a:spcBef>
              <a:defRPr/>
            </a:pPr>
            <a:r>
              <a:rPr lang="en-US" sz="2400" dirty="0" err="1" smtClean="0"/>
              <a:t>Tugas</a:t>
            </a:r>
            <a:r>
              <a:rPr lang="id-ID" sz="2400" dirty="0" smtClean="0"/>
              <a:t>     </a:t>
            </a:r>
            <a:r>
              <a:rPr lang="en-US" sz="2400" dirty="0" smtClean="0"/>
              <a:t>:</a:t>
            </a:r>
            <a:r>
              <a:rPr lang="id-ID" sz="2400" dirty="0" smtClean="0"/>
              <a:t>   </a:t>
            </a:r>
            <a:r>
              <a:rPr lang="id-ID" sz="2400" dirty="0" smtClean="0"/>
              <a:t>Field Report</a:t>
            </a:r>
            <a:r>
              <a:rPr lang="id-ID" sz="2400" dirty="0" smtClean="0"/>
              <a:t>, </a:t>
            </a:r>
            <a:r>
              <a:rPr lang="id-ID" sz="2400" dirty="0" smtClean="0"/>
              <a:t>Review Literatur</a:t>
            </a:r>
            <a:r>
              <a:rPr lang="id-ID" sz="2400" dirty="0"/>
              <a:t>,</a:t>
            </a:r>
            <a:r>
              <a:rPr lang="en-US" sz="2400" dirty="0"/>
              <a:t> </a:t>
            </a:r>
            <a:r>
              <a:rPr lang="id-ID" sz="2400" dirty="0" smtClean="0"/>
              <a:t>Essay, Tugas </a:t>
            </a:r>
            <a:r>
              <a:rPr lang="id-ID" sz="2400" dirty="0" smtClean="0"/>
              <a:t> </a:t>
            </a:r>
          </a:p>
          <a:p>
            <a:pPr marL="114300" indent="0">
              <a:spcBef>
                <a:spcPts val="0"/>
              </a:spcBef>
              <a:buNone/>
              <a:defRPr/>
            </a:pPr>
            <a:r>
              <a:rPr lang="id-ID" sz="2400" dirty="0"/>
              <a:t> </a:t>
            </a:r>
            <a:r>
              <a:rPr lang="id-ID" sz="2400" dirty="0" smtClean="0"/>
              <a:t>                     </a:t>
            </a:r>
            <a:r>
              <a:rPr lang="id-ID" sz="2400" dirty="0" smtClean="0"/>
              <a:t>Kelompok</a:t>
            </a:r>
            <a:endParaRPr lang="en-US" sz="2400" dirty="0"/>
          </a:p>
          <a:p>
            <a:pPr>
              <a:spcBef>
                <a:spcPts val="0"/>
              </a:spcBef>
              <a:defRPr/>
            </a:pPr>
            <a:r>
              <a:rPr lang="en-US" sz="2400" dirty="0" smtClean="0"/>
              <a:t>Media</a:t>
            </a:r>
            <a:r>
              <a:rPr lang="id-ID" sz="2400" dirty="0" smtClean="0"/>
              <a:t>    </a:t>
            </a:r>
            <a:r>
              <a:rPr lang="en-US" sz="2400" dirty="0" smtClean="0"/>
              <a:t>:</a:t>
            </a:r>
            <a:r>
              <a:rPr lang="id-ID" sz="2400" dirty="0" smtClean="0"/>
              <a:t>   </a:t>
            </a:r>
            <a:r>
              <a:rPr lang="en-US" sz="2400" dirty="0" smtClean="0"/>
              <a:t>White </a:t>
            </a:r>
            <a:r>
              <a:rPr lang="en-US" sz="2400" dirty="0"/>
              <a:t>Board, LCD </a:t>
            </a:r>
            <a:r>
              <a:rPr lang="en-US" sz="2400" dirty="0" err="1"/>
              <a:t>Proyektor</a:t>
            </a:r>
            <a:r>
              <a:rPr lang="en-US" sz="2400" dirty="0"/>
              <a:t>, </a:t>
            </a:r>
            <a:r>
              <a:rPr lang="id-ID" sz="2400" dirty="0" smtClean="0"/>
              <a:t> </a:t>
            </a:r>
            <a:r>
              <a:rPr lang="en-US" sz="2400" dirty="0" err="1" smtClean="0"/>
              <a:t>Materi</a:t>
            </a:r>
            <a:r>
              <a:rPr lang="id-ID" sz="2400" dirty="0"/>
              <a:t> </a:t>
            </a:r>
            <a:endParaRPr lang="id-ID" sz="2400" dirty="0" smtClean="0"/>
          </a:p>
          <a:p>
            <a:pPr marL="114300" indent="0">
              <a:spcBef>
                <a:spcPts val="0"/>
              </a:spcBef>
              <a:buNone/>
              <a:defRPr/>
            </a:pPr>
            <a:r>
              <a:rPr lang="id-ID" sz="2400" dirty="0"/>
              <a:t> </a:t>
            </a:r>
            <a:r>
              <a:rPr lang="id-ID" sz="2400" dirty="0" smtClean="0"/>
              <a:t>                      </a:t>
            </a:r>
            <a:r>
              <a:rPr lang="en-US" sz="2400" dirty="0" err="1" smtClean="0"/>
              <a:t>Presentasi</a:t>
            </a:r>
            <a:r>
              <a:rPr lang="en-US" sz="2400" dirty="0"/>
              <a:t>, </a:t>
            </a:r>
            <a:r>
              <a:rPr lang="en-US" sz="2400" dirty="0" err="1"/>
              <a:t>Buku</a:t>
            </a:r>
            <a:r>
              <a:rPr lang="en-US" sz="2400" dirty="0"/>
              <a:t> </a:t>
            </a:r>
            <a:r>
              <a:rPr lang="en-US" sz="2400" dirty="0" err="1"/>
              <a:t>Referensi</a:t>
            </a:r>
            <a:endParaRPr lang="it-IT" altLang="en-US" sz="2400" dirty="0"/>
          </a:p>
          <a:p>
            <a:endParaRPr lang="id-ID" dirty="0"/>
          </a:p>
        </p:txBody>
      </p:sp>
    </p:spTree>
    <p:extLst>
      <p:ext uri="{BB962C8B-B14F-4D97-AF65-F5344CB8AC3E}">
        <p14:creationId xmlns:p14="http://schemas.microsoft.com/office/powerpoint/2010/main" val="17538764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latin typeface="+mn-lt"/>
              </a:rPr>
              <a:t>Evaluasi Pembelajaran</a:t>
            </a:r>
            <a:endParaRPr lang="id-ID" dirty="0">
              <a:latin typeface="+mn-lt"/>
            </a:endParaRPr>
          </a:p>
        </p:txBody>
      </p:sp>
      <p:sp>
        <p:nvSpPr>
          <p:cNvPr id="3" name="Content Placeholder 2"/>
          <p:cNvSpPr>
            <a:spLocks noGrp="1"/>
          </p:cNvSpPr>
          <p:nvPr>
            <p:ph idx="1"/>
          </p:nvPr>
        </p:nvSpPr>
        <p:spPr/>
        <p:txBody>
          <a:bodyPr/>
          <a:lstStyle/>
          <a:p>
            <a:pPr marL="0" indent="0">
              <a:buFont typeface="Wingdings" pitchFamily="2" charset="2"/>
              <a:buNone/>
              <a:defRPr/>
            </a:pPr>
            <a:r>
              <a:rPr lang="en-US" dirty="0" err="1"/>
              <a:t>Evaluasi</a:t>
            </a:r>
            <a:r>
              <a:rPr lang="en-US" dirty="0"/>
              <a:t> </a:t>
            </a:r>
            <a:r>
              <a:rPr lang="en-US" dirty="0" err="1"/>
              <a:t>pembelajaran</a:t>
            </a:r>
            <a:r>
              <a:rPr lang="en-US" dirty="0"/>
              <a:t> </a:t>
            </a:r>
            <a:r>
              <a:rPr lang="en-US" dirty="0" err="1"/>
              <a:t>mahasiswa</a:t>
            </a:r>
            <a:r>
              <a:rPr lang="en-US" dirty="0"/>
              <a:t> </a:t>
            </a:r>
            <a:r>
              <a:rPr lang="en-US" dirty="0" err="1"/>
              <a:t>ditentukan</a:t>
            </a:r>
            <a:r>
              <a:rPr lang="en-US" dirty="0"/>
              <a:t> </a:t>
            </a:r>
            <a:r>
              <a:rPr lang="en-US" dirty="0" err="1"/>
              <a:t>dengan</a:t>
            </a:r>
            <a:r>
              <a:rPr lang="en-US" dirty="0"/>
              <a:t> </a:t>
            </a:r>
            <a:r>
              <a:rPr lang="en-US" dirty="0" err="1"/>
              <a:t>sejumlah</a:t>
            </a:r>
            <a:r>
              <a:rPr lang="en-US" dirty="0"/>
              <a:t> </a:t>
            </a:r>
            <a:r>
              <a:rPr lang="en-US" dirty="0" err="1"/>
              <a:t>komponen</a:t>
            </a:r>
            <a:r>
              <a:rPr lang="en-US" dirty="0"/>
              <a:t> </a:t>
            </a:r>
            <a:r>
              <a:rPr lang="en-US" dirty="0" err="1"/>
              <a:t>dengan</a:t>
            </a:r>
            <a:r>
              <a:rPr lang="en-US" dirty="0"/>
              <a:t> </a:t>
            </a:r>
            <a:r>
              <a:rPr lang="en-US" dirty="0" err="1"/>
              <a:t>bobot</a:t>
            </a:r>
            <a:r>
              <a:rPr lang="en-US" dirty="0"/>
              <a:t> </a:t>
            </a:r>
            <a:r>
              <a:rPr lang="en-US" dirty="0" err="1"/>
              <a:t>tertentu</a:t>
            </a:r>
            <a:r>
              <a:rPr lang="en-US" dirty="0"/>
              <a:t>: </a:t>
            </a:r>
          </a:p>
          <a:p>
            <a:pPr>
              <a:defRPr/>
            </a:pPr>
            <a:r>
              <a:rPr lang="en-US" dirty="0" err="1"/>
              <a:t>Presensi</a:t>
            </a:r>
            <a:r>
              <a:rPr lang="en-US" dirty="0"/>
              <a:t>		</a:t>
            </a:r>
            <a:r>
              <a:rPr lang="en-US" dirty="0" smtClean="0"/>
              <a:t>:  </a:t>
            </a:r>
            <a:r>
              <a:rPr lang="en-US" dirty="0"/>
              <a:t>10 %  (</a:t>
            </a:r>
            <a:r>
              <a:rPr lang="en-US" dirty="0" err="1"/>
              <a:t>Wajib</a:t>
            </a:r>
            <a:r>
              <a:rPr lang="en-US" dirty="0"/>
              <a:t> 75 % </a:t>
            </a:r>
            <a:r>
              <a:rPr lang="en-US" dirty="0" err="1"/>
              <a:t>Hadir</a:t>
            </a:r>
            <a:r>
              <a:rPr lang="en-US" dirty="0"/>
              <a:t>)</a:t>
            </a:r>
          </a:p>
          <a:p>
            <a:pPr>
              <a:defRPr/>
            </a:pPr>
            <a:r>
              <a:rPr lang="id-ID" dirty="0"/>
              <a:t>Presentasi</a:t>
            </a:r>
            <a:r>
              <a:rPr lang="en-US" dirty="0"/>
              <a:t> </a:t>
            </a:r>
            <a:r>
              <a:rPr lang="en-US" dirty="0" err="1"/>
              <a:t>Kelompok</a:t>
            </a:r>
            <a:r>
              <a:rPr lang="en-US" dirty="0"/>
              <a:t>	:</a:t>
            </a:r>
            <a:r>
              <a:rPr lang="id-ID" dirty="0"/>
              <a:t>   </a:t>
            </a:r>
            <a:r>
              <a:rPr lang="id-ID" dirty="0" smtClean="0"/>
              <a:t>30 </a:t>
            </a:r>
            <a:r>
              <a:rPr lang="id-ID" dirty="0"/>
              <a:t>%  </a:t>
            </a:r>
            <a:r>
              <a:rPr lang="id-ID" dirty="0" smtClean="0"/>
              <a:t>(Paper + Poster/Video</a:t>
            </a:r>
            <a:r>
              <a:rPr lang="id-ID" dirty="0"/>
              <a:t>: durasi 3-5 </a:t>
            </a:r>
            <a:r>
              <a:rPr lang="id-ID" dirty="0" smtClean="0"/>
              <a:t>			    Menit</a:t>
            </a:r>
            <a:r>
              <a:rPr lang="id-ID" dirty="0"/>
              <a:t>)</a:t>
            </a:r>
            <a:endParaRPr lang="en-US" dirty="0"/>
          </a:p>
          <a:p>
            <a:pPr>
              <a:defRPr/>
            </a:pPr>
            <a:r>
              <a:rPr lang="id-ID" dirty="0"/>
              <a:t>Tugas </a:t>
            </a:r>
            <a:r>
              <a:rPr lang="id-ID" dirty="0"/>
              <a:t> </a:t>
            </a:r>
            <a:r>
              <a:rPr lang="id-ID" dirty="0" smtClean="0"/>
              <a:t>Individu</a:t>
            </a:r>
            <a:r>
              <a:rPr lang="en-US" dirty="0" smtClean="0"/>
              <a:t> </a:t>
            </a:r>
            <a:r>
              <a:rPr lang="en-US" dirty="0"/>
              <a:t>	</a:t>
            </a:r>
            <a:r>
              <a:rPr lang="en-US" dirty="0" smtClean="0"/>
              <a:t>:  </a:t>
            </a:r>
            <a:r>
              <a:rPr lang="id-ID" dirty="0" smtClean="0"/>
              <a:t> </a:t>
            </a:r>
            <a:r>
              <a:rPr lang="id-ID" dirty="0"/>
              <a:t>30</a:t>
            </a:r>
            <a:r>
              <a:rPr lang="en-US" dirty="0"/>
              <a:t> % </a:t>
            </a:r>
            <a:r>
              <a:rPr lang="id-ID" dirty="0" smtClean="0"/>
              <a:t>(Field Report, Essay &amp; Literature 				     Review)</a:t>
            </a:r>
            <a:endParaRPr lang="id-ID" dirty="0" smtClean="0"/>
          </a:p>
          <a:p>
            <a:pPr>
              <a:defRPr/>
            </a:pPr>
            <a:r>
              <a:rPr lang="en-US" dirty="0" smtClean="0"/>
              <a:t>UAS</a:t>
            </a:r>
            <a:r>
              <a:rPr lang="en-US" dirty="0"/>
              <a:t>			:  </a:t>
            </a:r>
            <a:r>
              <a:rPr lang="id-ID" dirty="0"/>
              <a:t> </a:t>
            </a:r>
            <a:r>
              <a:rPr lang="id-ID" dirty="0" smtClean="0"/>
              <a:t>30 </a:t>
            </a:r>
            <a:r>
              <a:rPr lang="en-US" dirty="0" smtClean="0"/>
              <a:t>% </a:t>
            </a:r>
            <a:r>
              <a:rPr lang="en-US" dirty="0"/>
              <a:t>(</a:t>
            </a:r>
            <a:r>
              <a:rPr lang="en-US" dirty="0" err="1"/>
              <a:t>Ujian</a:t>
            </a:r>
            <a:r>
              <a:rPr lang="en-US" dirty="0"/>
              <a:t> </a:t>
            </a:r>
            <a:r>
              <a:rPr lang="en-US" dirty="0" err="1"/>
              <a:t>Tulis</a:t>
            </a:r>
            <a:r>
              <a:rPr lang="en-US" dirty="0" smtClean="0"/>
              <a:t>)</a:t>
            </a:r>
            <a:endParaRPr lang="en-US" dirty="0"/>
          </a:p>
        </p:txBody>
      </p:sp>
    </p:spTree>
    <p:extLst>
      <p:ext uri="{BB962C8B-B14F-4D97-AF65-F5344CB8AC3E}">
        <p14:creationId xmlns:p14="http://schemas.microsoft.com/office/powerpoint/2010/main" val="27525508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latin typeface="+mn-lt"/>
              </a:rPr>
              <a:t>Rule of The Game</a:t>
            </a:r>
            <a:endParaRPr lang="id-ID" dirty="0">
              <a:latin typeface="+mn-lt"/>
            </a:endParaRPr>
          </a:p>
        </p:txBody>
      </p:sp>
      <p:sp>
        <p:nvSpPr>
          <p:cNvPr id="3" name="Content Placeholder 2"/>
          <p:cNvSpPr>
            <a:spLocks noGrp="1"/>
          </p:cNvSpPr>
          <p:nvPr>
            <p:ph idx="1"/>
          </p:nvPr>
        </p:nvSpPr>
        <p:spPr/>
        <p:txBody>
          <a:bodyPr/>
          <a:lstStyle/>
          <a:p>
            <a:r>
              <a:rPr lang="id-ID" dirty="0" smtClean="0"/>
              <a:t>Keterlambatan Max 15,  dg konsekuensi lebih dari waktu tersebut tidak diperkenankan masuk</a:t>
            </a:r>
          </a:p>
          <a:p>
            <a:r>
              <a:rPr lang="id-ID" dirty="0" smtClean="0"/>
              <a:t>Makan- Minum sewajarnya dan tidak mengganggu</a:t>
            </a:r>
          </a:p>
          <a:p>
            <a:r>
              <a:rPr lang="id-ID" dirty="0" smtClean="0"/>
              <a:t>Pakaian Bebas, Rapi, Sopan, Pakai sepatu, konsekuensi silakan ganti pakaian sesuai kesepatakatan</a:t>
            </a:r>
          </a:p>
          <a:p>
            <a:r>
              <a:rPr lang="id-ID" dirty="0" smtClean="0"/>
              <a:t>Penugasan via Portal</a:t>
            </a:r>
          </a:p>
          <a:p>
            <a:r>
              <a:rPr lang="id-ID" smtClean="0"/>
              <a:t>Presensi 75 %, (kecuali sakit yang dibuktikan dg surat keterangan dari dokter, penugasan dari kampus yang dibuktikan dg surat tugas, dan alasan kemanusiaan).</a:t>
            </a:r>
            <a:endParaRPr lang="id-ID"/>
          </a:p>
        </p:txBody>
      </p:sp>
    </p:spTree>
    <p:extLst>
      <p:ext uri="{BB962C8B-B14F-4D97-AF65-F5344CB8AC3E}">
        <p14:creationId xmlns:p14="http://schemas.microsoft.com/office/powerpoint/2010/main" val="11044645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pPr algn="ctr"/>
            <a:endParaRPr lang="id-ID" dirty="0" smtClean="0"/>
          </a:p>
          <a:p>
            <a:pPr marL="114300" indent="0" algn="ctr">
              <a:buNone/>
            </a:pPr>
            <a:endParaRPr lang="id-ID" dirty="0" smtClean="0"/>
          </a:p>
          <a:p>
            <a:pPr marL="114300" indent="0" algn="ctr">
              <a:buNone/>
            </a:pPr>
            <a:r>
              <a:rPr lang="id-ID" sz="4800" dirty="0" smtClean="0"/>
              <a:t>Terima Kasih</a:t>
            </a:r>
            <a:endParaRPr lang="id-ID" sz="4800" dirty="0"/>
          </a:p>
        </p:txBody>
      </p:sp>
    </p:spTree>
    <p:extLst>
      <p:ext uri="{BB962C8B-B14F-4D97-AF65-F5344CB8AC3E}">
        <p14:creationId xmlns:p14="http://schemas.microsoft.com/office/powerpoint/2010/main" val="327016346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479</TotalTime>
  <Words>577</Words>
  <Application>Microsoft Office PowerPoint</Application>
  <PresentationFormat>On-screen Show (16:9)</PresentationFormat>
  <Paragraphs>64</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Adjacency</vt:lpstr>
      <vt:lpstr>Silabus Urban Governance</vt:lpstr>
      <vt:lpstr>Latar </vt:lpstr>
      <vt:lpstr>Latar</vt:lpstr>
      <vt:lpstr>Tujuan Pembelajaran</vt:lpstr>
      <vt:lpstr>Rincian Materi</vt:lpstr>
      <vt:lpstr>Metode</vt:lpstr>
      <vt:lpstr>Evaluasi Pembelajaran</vt:lpstr>
      <vt:lpstr>Rule of The Game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Urban Governance</dc:title>
  <dc:creator>user</dc:creator>
  <cp:lastModifiedBy>user</cp:lastModifiedBy>
  <cp:revision>18</cp:revision>
  <dcterms:created xsi:type="dcterms:W3CDTF">2019-02-10T22:47:22Z</dcterms:created>
  <dcterms:modified xsi:type="dcterms:W3CDTF">2020-03-03T04:26:29Z</dcterms:modified>
</cp:coreProperties>
</file>