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57" r:id="rId4"/>
    <p:sldId id="262" r:id="rId5"/>
    <p:sldId id="258" r:id="rId6"/>
    <p:sldId id="259" r:id="rId7"/>
    <p:sldId id="260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31A9FE0-F4FB-4F2A-948B-C2F1DA2C89DD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8F7E50-C341-4C7D-92DB-1ED638F47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Program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Tanggal</a:t>
            </a:r>
            <a:r>
              <a:rPr lang="en-US" dirty="0" smtClean="0"/>
              <a:t>  4 April 2019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7"/>
          <p:cNvGrpSpPr/>
          <p:nvPr/>
        </p:nvGrpSpPr>
        <p:grpSpPr>
          <a:xfrm>
            <a:off x="609600" y="1066800"/>
            <a:ext cx="8077200" cy="4800600"/>
            <a:chOff x="1256265" y="1812245"/>
            <a:chExt cx="5818978" cy="4111713"/>
          </a:xfrm>
        </p:grpSpPr>
        <p:sp>
          <p:nvSpPr>
            <p:cNvPr id="2" name="object 2"/>
            <p:cNvSpPr/>
            <p:nvPr/>
          </p:nvSpPr>
          <p:spPr>
            <a:xfrm>
              <a:off x="1271195" y="2656955"/>
              <a:ext cx="1198282" cy="467591"/>
            </a:xfrm>
            <a:custGeom>
              <a:avLst/>
              <a:gdLst/>
              <a:ahLst/>
              <a:cxnLst/>
              <a:rect l="l" t="t" r="r" b="b"/>
              <a:pathLst>
                <a:path w="1018539" h="685800">
                  <a:moveTo>
                    <a:pt x="0" y="685799"/>
                  </a:moveTo>
                  <a:lnTo>
                    <a:pt x="1018031" y="685799"/>
                  </a:lnTo>
                  <a:lnTo>
                    <a:pt x="1018031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" name="object 3"/>
            <p:cNvSpPr/>
            <p:nvPr/>
          </p:nvSpPr>
          <p:spPr>
            <a:xfrm>
              <a:off x="1281952" y="3282488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 txBox="1"/>
            <p:nvPr/>
          </p:nvSpPr>
          <p:spPr>
            <a:xfrm>
              <a:off x="2784218" y="1812245"/>
              <a:ext cx="2988982" cy="77841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991869" marR="339725" indent="350520">
                <a:lnSpc>
                  <a:spcPct val="110900"/>
                </a:lnSpc>
                <a:spcBef>
                  <a:spcPts val="100"/>
                </a:spcBef>
              </a:pPr>
              <a:r>
                <a:rPr sz="1100" dirty="0">
                  <a:latin typeface="Segoe UI"/>
                  <a:cs typeface="Segoe UI"/>
                </a:rPr>
                <a:t>Bagan 5  </a:t>
              </a:r>
              <a:r>
                <a:rPr sz="1100" spc="-5" dirty="0">
                  <a:latin typeface="Segoe UI"/>
                  <a:cs typeface="Segoe UI"/>
                </a:rPr>
                <a:t>Struktur Dasar</a:t>
              </a:r>
              <a:r>
                <a:rPr sz="1100" spc="-40" dirty="0">
                  <a:latin typeface="Segoe UI"/>
                  <a:cs typeface="Segoe UI"/>
                </a:rPr>
                <a:t> </a:t>
              </a:r>
              <a:r>
                <a:rPr sz="1100" spc="-10" dirty="0">
                  <a:latin typeface="Segoe UI"/>
                  <a:cs typeface="Segoe UI"/>
                </a:rPr>
                <a:t>PPM</a:t>
              </a:r>
              <a:endParaRPr sz="1100">
                <a:latin typeface="Segoe UI"/>
                <a:cs typeface="Segoe UI"/>
              </a:endParaRPr>
            </a:p>
            <a:p>
              <a:pPr>
                <a:lnSpc>
                  <a:spcPct val="100000"/>
                </a:lnSpc>
                <a:spcBef>
                  <a:spcPts val="55"/>
                </a:spcBef>
              </a:pPr>
              <a:endParaRPr sz="1350">
                <a:latin typeface="Times New Roman"/>
                <a:cs typeface="Times New Roman"/>
              </a:endParaRPr>
            </a:p>
            <a:p>
              <a:pPr marL="12700">
                <a:lnSpc>
                  <a:spcPct val="100000"/>
                </a:lnSpc>
                <a:tabLst>
                  <a:tab pos="1457325" algn="l"/>
                </a:tabLst>
              </a:pPr>
              <a:r>
                <a:rPr sz="1100" spc="-5" dirty="0">
                  <a:latin typeface="Segoe UI"/>
                  <a:cs typeface="Segoe UI"/>
                </a:rPr>
                <a:t>Indikator</a:t>
              </a:r>
              <a:r>
                <a:rPr sz="1100" spc="15" dirty="0">
                  <a:latin typeface="Segoe UI"/>
                  <a:cs typeface="Segoe UI"/>
                </a:rPr>
                <a:t> </a:t>
              </a:r>
              <a:r>
                <a:rPr sz="1100" spc="-5" dirty="0">
                  <a:latin typeface="Segoe UI"/>
                  <a:cs typeface="Segoe UI"/>
                </a:rPr>
                <a:t>Obyektif	Sumber</a:t>
              </a:r>
              <a:r>
                <a:rPr sz="1100" spc="-35" dirty="0">
                  <a:latin typeface="Segoe UI"/>
                  <a:cs typeface="Segoe UI"/>
                </a:rPr>
                <a:t> </a:t>
              </a:r>
              <a:r>
                <a:rPr sz="1100" spc="-5" dirty="0">
                  <a:latin typeface="Segoe UI"/>
                  <a:cs typeface="Segoe UI"/>
                </a:rPr>
                <a:t>Verifikasi</a:t>
              </a:r>
              <a:endParaRPr sz="1100">
                <a:latin typeface="Segoe UI"/>
                <a:cs typeface="Segoe UI"/>
              </a:endParaRPr>
            </a:p>
          </p:txBody>
        </p:sp>
        <p:sp>
          <p:nvSpPr>
            <p:cNvPr id="6" name="object 6"/>
            <p:cNvSpPr txBox="1"/>
            <p:nvPr/>
          </p:nvSpPr>
          <p:spPr>
            <a:xfrm>
              <a:off x="6231717" y="2204606"/>
              <a:ext cx="550582" cy="182101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100" spc="-5" dirty="0">
                  <a:latin typeface="Segoe UI"/>
                  <a:cs typeface="Segoe UI"/>
                </a:rPr>
                <a:t>A</a:t>
              </a:r>
              <a:r>
                <a:rPr sz="1100" dirty="0">
                  <a:latin typeface="Segoe UI"/>
                  <a:cs typeface="Segoe UI"/>
                </a:rPr>
                <a:t>su</a:t>
              </a:r>
              <a:r>
                <a:rPr sz="1100" spc="-5" dirty="0">
                  <a:latin typeface="Segoe UI"/>
                  <a:cs typeface="Segoe UI"/>
                </a:rPr>
                <a:t>m</a:t>
              </a:r>
              <a:r>
                <a:rPr sz="1100" dirty="0">
                  <a:latin typeface="Segoe UI"/>
                  <a:cs typeface="Segoe UI"/>
                </a:rPr>
                <a:t>si</a:t>
              </a:r>
              <a:endParaRPr sz="1100">
                <a:latin typeface="Segoe UI"/>
                <a:cs typeface="Segoe UI"/>
              </a:endParaRPr>
            </a:p>
          </p:txBody>
        </p:sp>
        <p:sp>
          <p:nvSpPr>
            <p:cNvPr id="7" name="object 7"/>
            <p:cNvSpPr txBox="1"/>
            <p:nvPr/>
          </p:nvSpPr>
          <p:spPr>
            <a:xfrm>
              <a:off x="1256265" y="2192552"/>
              <a:ext cx="733612" cy="38856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10900"/>
                </a:lnSpc>
                <a:spcBef>
                  <a:spcPts val="100"/>
                </a:spcBef>
              </a:pPr>
              <a:r>
                <a:rPr sz="1100" spc="-5" dirty="0">
                  <a:latin typeface="Segoe UI"/>
                  <a:cs typeface="Segoe UI"/>
                </a:rPr>
                <a:t>Logika  </a:t>
              </a:r>
              <a:r>
                <a:rPr sz="1100" spc="-10" dirty="0">
                  <a:latin typeface="Segoe UI"/>
                  <a:cs typeface="Segoe UI"/>
                </a:rPr>
                <a:t>I</a:t>
              </a:r>
              <a:r>
                <a:rPr sz="1100" dirty="0">
                  <a:latin typeface="Segoe UI"/>
                  <a:cs typeface="Segoe UI"/>
                </a:rPr>
                <a:t>n</a:t>
              </a:r>
              <a:r>
                <a:rPr sz="1100" spc="-5" dirty="0">
                  <a:latin typeface="Segoe UI"/>
                  <a:cs typeface="Segoe UI"/>
                </a:rPr>
                <a:t>te</a:t>
              </a:r>
              <a:r>
                <a:rPr sz="1100" dirty="0">
                  <a:latin typeface="Segoe UI"/>
                  <a:cs typeface="Segoe UI"/>
                </a:rPr>
                <a:t>rv</a:t>
              </a:r>
              <a:r>
                <a:rPr sz="1100" spc="-5" dirty="0">
                  <a:latin typeface="Segoe UI"/>
                  <a:cs typeface="Segoe UI"/>
                </a:rPr>
                <a:t>e</a:t>
              </a:r>
              <a:r>
                <a:rPr sz="1100" dirty="0">
                  <a:latin typeface="Segoe UI"/>
                  <a:cs typeface="Segoe UI"/>
                </a:rPr>
                <a:t>nsi</a:t>
              </a:r>
              <a:endParaRPr sz="1100">
                <a:latin typeface="Segoe UI"/>
                <a:cs typeface="Segoe UI"/>
              </a:endParaRPr>
            </a:p>
          </p:txBody>
        </p:sp>
        <p:sp>
          <p:nvSpPr>
            <p:cNvPr id="8" name="object 8"/>
            <p:cNvSpPr txBox="1"/>
            <p:nvPr/>
          </p:nvSpPr>
          <p:spPr>
            <a:xfrm>
              <a:off x="1256265" y="5359701"/>
              <a:ext cx="3309471" cy="564257"/>
            </a:xfrm>
            <a:prstGeom prst="rect">
              <a:avLst/>
            </a:prstGeom>
          </p:spPr>
          <p:txBody>
            <a:bodyPr vert="horz" wrap="square" lIns="0" tIns="304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240"/>
                </a:spcBef>
              </a:pPr>
              <a:r>
                <a:rPr sz="1100" spc="-5" dirty="0">
                  <a:latin typeface="Segoe UI"/>
                  <a:cs typeface="Segoe UI"/>
                </a:rPr>
                <a:t>JIKA hasil </a:t>
              </a:r>
              <a:r>
                <a:rPr sz="1100" dirty="0">
                  <a:latin typeface="Segoe UI"/>
                  <a:cs typeface="Segoe UI"/>
                </a:rPr>
                <a:t>program </a:t>
              </a:r>
              <a:r>
                <a:rPr sz="1100" spc="-5" dirty="0">
                  <a:latin typeface="Segoe UI"/>
                  <a:cs typeface="Segoe UI"/>
                </a:rPr>
                <a:t>bisa</a:t>
              </a:r>
              <a:r>
                <a:rPr sz="1100" spc="-10" dirty="0">
                  <a:latin typeface="Segoe UI"/>
                  <a:cs typeface="Segoe UI"/>
                </a:rPr>
                <a:t> </a:t>
              </a:r>
              <a:r>
                <a:rPr sz="1100" spc="-5" dirty="0">
                  <a:latin typeface="Segoe UI"/>
                  <a:cs typeface="Segoe UI"/>
                </a:rPr>
                <a:t>dicapai,</a:t>
              </a:r>
              <a:endParaRPr sz="1100">
                <a:latin typeface="Segoe UI"/>
                <a:cs typeface="Segoe UI"/>
              </a:endParaRPr>
            </a:p>
            <a:p>
              <a:pPr marL="12700">
                <a:lnSpc>
                  <a:spcPct val="100000"/>
                </a:lnSpc>
                <a:spcBef>
                  <a:spcPts val="145"/>
                </a:spcBef>
              </a:pPr>
              <a:r>
                <a:rPr sz="1100" dirty="0">
                  <a:latin typeface="Segoe UI"/>
                  <a:cs typeface="Segoe UI"/>
                </a:rPr>
                <a:t>DAN </a:t>
              </a:r>
              <a:r>
                <a:rPr sz="1100" spc="-5" dirty="0">
                  <a:latin typeface="Segoe UI"/>
                  <a:cs typeface="Segoe UI"/>
                </a:rPr>
                <a:t>asumsi </a:t>
              </a:r>
              <a:r>
                <a:rPr sz="1100" dirty="0">
                  <a:latin typeface="Segoe UI"/>
                  <a:cs typeface="Segoe UI"/>
                </a:rPr>
                <a:t>yang </a:t>
              </a:r>
              <a:r>
                <a:rPr sz="1100" spc="-5" dirty="0">
                  <a:latin typeface="Segoe UI"/>
                  <a:cs typeface="Segoe UI"/>
                </a:rPr>
                <a:t>dirumuskan</a:t>
              </a:r>
              <a:r>
                <a:rPr sz="1100" spc="-15" dirty="0">
                  <a:latin typeface="Segoe UI"/>
                  <a:cs typeface="Segoe UI"/>
                </a:rPr>
                <a:t> </a:t>
              </a:r>
              <a:r>
                <a:rPr sz="1100" spc="-5" dirty="0">
                  <a:latin typeface="Segoe UI"/>
                  <a:cs typeface="Segoe UI"/>
                </a:rPr>
                <a:t>benar,</a:t>
              </a:r>
              <a:endParaRPr sz="1100">
                <a:latin typeface="Segoe UI"/>
                <a:cs typeface="Segoe UI"/>
              </a:endParaRPr>
            </a:p>
            <a:p>
              <a:pPr marL="12700">
                <a:lnSpc>
                  <a:spcPct val="100000"/>
                </a:lnSpc>
                <a:spcBef>
                  <a:spcPts val="145"/>
                </a:spcBef>
              </a:pPr>
              <a:r>
                <a:rPr sz="1100" dirty="0">
                  <a:latin typeface="Segoe UI"/>
                  <a:cs typeface="Segoe UI"/>
                </a:rPr>
                <a:t>MAKA </a:t>
              </a:r>
              <a:r>
                <a:rPr sz="1100" spc="-5" dirty="0">
                  <a:latin typeface="Segoe UI"/>
                  <a:cs typeface="Segoe UI"/>
                </a:rPr>
                <a:t>sasaran/maksud program bisa</a:t>
              </a:r>
              <a:r>
                <a:rPr sz="1100" spc="10" dirty="0">
                  <a:latin typeface="Segoe UI"/>
                  <a:cs typeface="Segoe UI"/>
                </a:rPr>
                <a:t> </a:t>
              </a:r>
              <a:r>
                <a:rPr sz="1100" spc="-5" dirty="0">
                  <a:latin typeface="Segoe UI"/>
                  <a:cs typeface="Segoe UI"/>
                </a:rPr>
                <a:t>dicapai.</a:t>
              </a:r>
              <a:endParaRPr sz="1100">
                <a:latin typeface="Segoe UI"/>
                <a:cs typeface="Segoe UI"/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2861533" y="2669424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64423" y="2669424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864710" y="3282488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872291" y="3282488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41114" y="3275215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50777" y="3918412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303467" y="3892435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 txBox="1"/>
            <p:nvPr/>
          </p:nvSpPr>
          <p:spPr>
            <a:xfrm>
              <a:off x="1301102" y="2698590"/>
              <a:ext cx="1067547" cy="22758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288925" indent="38100">
                <a:lnSpc>
                  <a:spcPct val="110900"/>
                </a:lnSpc>
                <a:spcBef>
                  <a:spcPts val="100"/>
                </a:spcBef>
              </a:pPr>
              <a:r>
                <a:rPr sz="1100" spc="-5" dirty="0">
                  <a:latin typeface="Segoe UI"/>
                  <a:cs typeface="Segoe UI"/>
                </a:rPr>
                <a:t>Tujuan  Umum </a:t>
              </a:r>
              <a:r>
                <a:rPr sz="1100" dirty="0">
                  <a:latin typeface="Segoe UI"/>
                  <a:cs typeface="Segoe UI"/>
                </a:rPr>
                <a:t>-  (</a:t>
              </a:r>
              <a:r>
                <a:rPr sz="1100" spc="5" dirty="0">
                  <a:latin typeface="Segoe UI"/>
                  <a:cs typeface="Segoe UI"/>
                </a:rPr>
                <a:t>D</a:t>
              </a:r>
              <a:r>
                <a:rPr sz="1100" dirty="0">
                  <a:latin typeface="Segoe UI"/>
                  <a:cs typeface="Segoe UI"/>
                </a:rPr>
                <a:t>a</a:t>
              </a:r>
              <a:r>
                <a:rPr sz="1100" spc="-5" dirty="0">
                  <a:latin typeface="Segoe UI"/>
                  <a:cs typeface="Segoe UI"/>
                </a:rPr>
                <a:t>m</a:t>
              </a:r>
              <a:r>
                <a:rPr sz="1100" spc="-15" dirty="0">
                  <a:latin typeface="Segoe UI"/>
                  <a:cs typeface="Segoe UI"/>
                </a:rPr>
                <a:t>p</a:t>
              </a:r>
              <a:r>
                <a:rPr sz="1100" dirty="0">
                  <a:latin typeface="Segoe UI"/>
                  <a:cs typeface="Segoe UI"/>
                </a:rPr>
                <a:t>a</a:t>
              </a:r>
              <a:r>
                <a:rPr sz="1100" spc="-10" dirty="0">
                  <a:latin typeface="Segoe UI"/>
                  <a:cs typeface="Segoe UI"/>
                </a:rPr>
                <a:t>k</a:t>
              </a:r>
              <a:r>
                <a:rPr sz="1100" dirty="0">
                  <a:latin typeface="Segoe UI"/>
                  <a:cs typeface="Segoe UI"/>
                </a:rPr>
                <a:t>)</a:t>
              </a:r>
              <a:endParaRPr sz="1100">
                <a:latin typeface="Segoe UI"/>
                <a:cs typeface="Segoe UI"/>
              </a:endParaRPr>
            </a:p>
            <a:p>
              <a:pPr>
                <a:lnSpc>
                  <a:spcPct val="100000"/>
                </a:lnSpc>
              </a:pPr>
              <a:endParaRPr sz="1400">
                <a:latin typeface="Times New Roman"/>
                <a:cs typeface="Times New Roman"/>
              </a:endParaRPr>
            </a:p>
            <a:p>
              <a:pPr marL="79375" marR="5080">
                <a:lnSpc>
                  <a:spcPct val="102000"/>
                </a:lnSpc>
                <a:spcBef>
                  <a:spcPts val="960"/>
                </a:spcBef>
              </a:pPr>
              <a:r>
                <a:rPr sz="1000" spc="-5" dirty="0">
                  <a:latin typeface="Calibri"/>
                  <a:cs typeface="Calibri"/>
                </a:rPr>
                <a:t>Maksud/  Tujuan Khusus</a:t>
              </a:r>
              <a:r>
                <a:rPr sz="1000" spc="-55" dirty="0">
                  <a:latin typeface="Calibri"/>
                  <a:cs typeface="Calibri"/>
                </a:rPr>
                <a:t> </a:t>
              </a:r>
              <a:r>
                <a:rPr sz="1000" spc="-5" dirty="0">
                  <a:latin typeface="Calibri"/>
                  <a:cs typeface="Calibri"/>
                </a:rPr>
                <a:t>-  Hasil</a:t>
              </a:r>
              <a:r>
                <a:rPr sz="1000" spc="-65" dirty="0">
                  <a:latin typeface="Calibri"/>
                  <a:cs typeface="Calibri"/>
                </a:rPr>
                <a:t> </a:t>
              </a:r>
              <a:r>
                <a:rPr sz="1000" spc="-5" dirty="0">
                  <a:latin typeface="Calibri"/>
                  <a:cs typeface="Calibri"/>
                </a:rPr>
                <a:t>(outcome)</a:t>
              </a:r>
              <a:endParaRPr sz="1000"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</a:pPr>
              <a:endParaRPr sz="1000">
                <a:latin typeface="Times New Roman"/>
                <a:cs typeface="Times New Roman"/>
              </a:endParaRPr>
            </a:p>
            <a:p>
              <a:pPr>
                <a:lnSpc>
                  <a:spcPct val="100000"/>
                </a:lnSpc>
              </a:pPr>
              <a:endParaRPr sz="1000">
                <a:latin typeface="Times New Roman"/>
                <a:cs typeface="Times New Roman"/>
              </a:endParaRPr>
            </a:p>
            <a:p>
              <a:pPr>
                <a:lnSpc>
                  <a:spcPct val="100000"/>
                </a:lnSpc>
              </a:pPr>
              <a:endParaRPr sz="950">
                <a:latin typeface="Times New Roman"/>
                <a:cs typeface="Times New Roman"/>
              </a:endParaRPr>
            </a:p>
            <a:p>
              <a:pPr marL="99060">
                <a:lnSpc>
                  <a:spcPct val="100000"/>
                </a:lnSpc>
              </a:pPr>
              <a:r>
                <a:rPr sz="1100" spc="-5" dirty="0">
                  <a:latin typeface="Calibri"/>
                  <a:cs typeface="Calibri"/>
                </a:rPr>
                <a:t>Keluaran</a:t>
              </a:r>
              <a:endParaRPr sz="1100">
                <a:latin typeface="Calibri"/>
                <a:cs typeface="Calibri"/>
              </a:endParaRPr>
            </a:p>
            <a:p>
              <a:pPr marL="99060">
                <a:lnSpc>
                  <a:spcPct val="100000"/>
                </a:lnSpc>
                <a:spcBef>
                  <a:spcPts val="620"/>
                </a:spcBef>
              </a:pPr>
              <a:r>
                <a:rPr sz="1200" spc="-5" dirty="0">
                  <a:latin typeface="Calibri"/>
                  <a:cs typeface="Calibri"/>
                </a:rPr>
                <a:t>(Output)</a:t>
              </a:r>
              <a:endParaRPr sz="1200">
                <a:latin typeface="Calibri"/>
                <a:cs typeface="Calibri"/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4408841" y="3905943"/>
              <a:ext cx="1198282" cy="467591"/>
            </a:xfrm>
            <a:custGeom>
              <a:avLst/>
              <a:gdLst/>
              <a:ahLst/>
              <a:cxnLst/>
              <a:rect l="l" t="t" r="r" b="b"/>
              <a:pathLst>
                <a:path w="1018539" h="685800">
                  <a:moveTo>
                    <a:pt x="0" y="685799"/>
                  </a:moveTo>
                  <a:lnTo>
                    <a:pt x="1018031" y="685799"/>
                  </a:lnTo>
                  <a:lnTo>
                    <a:pt x="1018031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5853952" y="3912177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875467" y="4503420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4385533" y="4603172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 txBox="1"/>
            <p:nvPr/>
          </p:nvSpPr>
          <p:spPr>
            <a:xfrm>
              <a:off x="4485339" y="4623609"/>
              <a:ext cx="420594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 spc="-10" dirty="0">
                  <a:latin typeface="Calibri"/>
                  <a:cs typeface="Calibri"/>
                </a:rPr>
                <a:t>B</a:t>
              </a:r>
              <a:r>
                <a:rPr sz="1200" spc="-5" dirty="0">
                  <a:latin typeface="Calibri"/>
                  <a:cs typeface="Calibri"/>
                </a:rPr>
                <a:t>ia</a:t>
              </a:r>
              <a:r>
                <a:rPr sz="1200" spc="-10" dirty="0">
                  <a:latin typeface="Calibri"/>
                  <a:cs typeface="Calibri"/>
                </a:rPr>
                <a:t>y</a:t>
              </a:r>
              <a:r>
                <a:rPr sz="1200" spc="-5" dirty="0">
                  <a:latin typeface="Calibri"/>
                  <a:cs typeface="Calibri"/>
                </a:rPr>
                <a:t>a</a:t>
              </a:r>
              <a:endParaRPr sz="1200">
                <a:latin typeface="Calibri"/>
                <a:cs typeface="Calibri"/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2816710" y="4496146"/>
              <a:ext cx="1199776" cy="467591"/>
            </a:xfrm>
            <a:custGeom>
              <a:avLst/>
              <a:gdLst/>
              <a:ahLst/>
              <a:cxnLst/>
              <a:rect l="l" t="t" r="r" b="b"/>
              <a:pathLst>
                <a:path w="1019810" h="685800">
                  <a:moveTo>
                    <a:pt x="0" y="685799"/>
                  </a:moveTo>
                  <a:lnTo>
                    <a:pt x="1019555" y="685799"/>
                  </a:lnTo>
                  <a:lnTo>
                    <a:pt x="1019555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 txBox="1"/>
            <p:nvPr/>
          </p:nvSpPr>
          <p:spPr>
            <a:xfrm>
              <a:off x="2916516" y="4517622"/>
              <a:ext cx="767976" cy="1974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 spc="-5" dirty="0">
                  <a:latin typeface="Calibri"/>
                  <a:cs typeface="Calibri"/>
                </a:rPr>
                <a:t>Perangkat</a:t>
              </a:r>
              <a:endParaRPr sz="1200">
                <a:latin typeface="Calibri"/>
                <a:cs typeface="Calibri"/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1271195" y="4496146"/>
              <a:ext cx="1198282" cy="467591"/>
            </a:xfrm>
            <a:custGeom>
              <a:avLst/>
              <a:gdLst/>
              <a:ahLst/>
              <a:cxnLst/>
              <a:rect l="l" t="t" r="r" b="b"/>
              <a:pathLst>
                <a:path w="1018539" h="685800">
                  <a:moveTo>
                    <a:pt x="0" y="685799"/>
                  </a:moveTo>
                  <a:lnTo>
                    <a:pt x="1018031" y="685799"/>
                  </a:lnTo>
                  <a:lnTo>
                    <a:pt x="1018031" y="0"/>
                  </a:lnTo>
                  <a:lnTo>
                    <a:pt x="0" y="0"/>
                  </a:lnTo>
                  <a:lnTo>
                    <a:pt x="0" y="68579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 txBox="1"/>
            <p:nvPr/>
          </p:nvSpPr>
          <p:spPr>
            <a:xfrm>
              <a:off x="1369209" y="4517622"/>
              <a:ext cx="764241" cy="386388"/>
            </a:xfrm>
            <a:prstGeom prst="rect">
              <a:avLst/>
            </a:prstGeom>
          </p:spPr>
          <p:txBody>
            <a:bodyPr vert="horz" wrap="square" lIns="0" tIns="9525" rIns="0" bIns="0" rtlCol="0">
              <a:spAutoFit/>
            </a:bodyPr>
            <a:lstStyle/>
            <a:p>
              <a:pPr marL="12700" marR="5080">
                <a:lnSpc>
                  <a:spcPct val="101699"/>
                </a:lnSpc>
                <a:spcBef>
                  <a:spcPts val="75"/>
                </a:spcBef>
              </a:pPr>
              <a:r>
                <a:rPr sz="1200" spc="-5" dirty="0">
                  <a:latin typeface="Calibri"/>
                  <a:cs typeface="Calibri"/>
                </a:rPr>
                <a:t>Kegiatan  </a:t>
              </a:r>
              <a:r>
                <a:rPr sz="1200" spc="-10" dirty="0">
                  <a:latin typeface="Calibri"/>
                  <a:cs typeface="Calibri"/>
                </a:rPr>
                <a:t>(</a:t>
              </a:r>
              <a:r>
                <a:rPr sz="1200" spc="-5" dirty="0">
                  <a:latin typeface="Calibri"/>
                  <a:cs typeface="Calibri"/>
                </a:rPr>
                <a:t>A</a:t>
              </a:r>
              <a:r>
                <a:rPr sz="1200" spc="-10" dirty="0">
                  <a:latin typeface="Calibri"/>
                  <a:cs typeface="Calibri"/>
                </a:rPr>
                <a:t>k</a:t>
              </a:r>
              <a:r>
                <a:rPr sz="1200" dirty="0">
                  <a:latin typeface="Calibri"/>
                  <a:cs typeface="Calibri"/>
                </a:rPr>
                <a:t>t</a:t>
              </a:r>
              <a:r>
                <a:rPr sz="1200" spc="-5" dirty="0">
                  <a:latin typeface="Calibri"/>
                  <a:cs typeface="Calibri"/>
                </a:rPr>
                <a:t>i</a:t>
              </a:r>
              <a:r>
                <a:rPr sz="1200" spc="-10" dirty="0">
                  <a:latin typeface="Calibri"/>
                  <a:cs typeface="Calibri"/>
                </a:rPr>
                <a:t>v</a:t>
              </a:r>
              <a:r>
                <a:rPr sz="1200" spc="-5" dirty="0">
                  <a:latin typeface="Calibri"/>
                  <a:cs typeface="Calibri"/>
                </a:rPr>
                <a:t>i</a:t>
              </a:r>
              <a:r>
                <a:rPr sz="1200" dirty="0">
                  <a:latin typeface="Calibri"/>
                  <a:cs typeface="Calibri"/>
                </a:rPr>
                <a:t>t</a:t>
              </a:r>
              <a:r>
                <a:rPr sz="1200" spc="-5" dirty="0">
                  <a:latin typeface="Calibri"/>
                  <a:cs typeface="Calibri"/>
                </a:rPr>
                <a:t>a</a:t>
              </a:r>
              <a:r>
                <a:rPr sz="1200" spc="-10" dirty="0">
                  <a:latin typeface="Calibri"/>
                  <a:cs typeface="Calibri"/>
                </a:rPr>
                <a:t>s</a:t>
              </a:r>
              <a:r>
                <a:rPr sz="1200" spc="-5" dirty="0">
                  <a:latin typeface="Calibri"/>
                  <a:cs typeface="Calibri"/>
                </a:rPr>
                <a:t>)</a:t>
              </a:r>
              <a:endParaRPr sz="1200">
                <a:latin typeface="Calibri"/>
                <a:cs typeface="Calibri"/>
              </a:endParaRPr>
            </a:p>
          </p:txBody>
        </p:sp>
        <p:sp>
          <p:nvSpPr>
            <p:cNvPr id="26" name="object 26"/>
            <p:cNvSpPr txBox="1"/>
            <p:nvPr/>
          </p:nvSpPr>
          <p:spPr>
            <a:xfrm>
              <a:off x="5875467" y="5152852"/>
              <a:ext cx="1199776" cy="413575"/>
            </a:xfrm>
            <a:prstGeom prst="rect">
              <a:avLst/>
            </a:prstGeom>
            <a:ln w="9524">
              <a:solidFill>
                <a:srgbClr val="000000"/>
              </a:solidFill>
            </a:ln>
          </p:spPr>
          <p:txBody>
            <a:bodyPr vert="horz" wrap="square" lIns="0" tIns="5715" rIns="0" bIns="0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45"/>
                </a:spcBef>
              </a:pPr>
              <a:endParaRPr sz="1450">
                <a:latin typeface="Times New Roman"/>
                <a:cs typeface="Times New Roman"/>
              </a:endParaRPr>
            </a:p>
            <a:p>
              <a:pPr marL="97155">
                <a:lnSpc>
                  <a:spcPct val="100000"/>
                </a:lnSpc>
              </a:pPr>
              <a:r>
                <a:rPr sz="1200" spc="-5" dirty="0">
                  <a:latin typeface="Calibri"/>
                  <a:cs typeface="Calibri"/>
                </a:rPr>
                <a:t>Prakondisi</a:t>
              </a:r>
              <a:endParaRPr sz="1200">
                <a:latin typeface="Calibri"/>
                <a:cs typeface="Calibri"/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2257313" y="4898274"/>
              <a:ext cx="3636682" cy="573665"/>
            </a:xfrm>
            <a:custGeom>
              <a:avLst/>
              <a:gdLst/>
              <a:ahLst/>
              <a:cxnLst/>
              <a:rect l="l" t="t" r="r" b="b"/>
              <a:pathLst>
                <a:path w="3091179" h="841375">
                  <a:moveTo>
                    <a:pt x="74274" y="32086"/>
                  </a:moveTo>
                  <a:lnTo>
                    <a:pt x="71941" y="41419"/>
                  </a:lnTo>
                  <a:lnTo>
                    <a:pt x="3084576" y="841248"/>
                  </a:lnTo>
                  <a:lnTo>
                    <a:pt x="3087624" y="841248"/>
                  </a:lnTo>
                  <a:lnTo>
                    <a:pt x="3090672" y="838200"/>
                  </a:lnTo>
                  <a:lnTo>
                    <a:pt x="3089148" y="833628"/>
                  </a:lnTo>
                  <a:lnTo>
                    <a:pt x="3087624" y="832104"/>
                  </a:lnTo>
                  <a:lnTo>
                    <a:pt x="74274" y="32086"/>
                  </a:lnTo>
                  <a:close/>
                </a:path>
                <a:path w="3091179" h="841375">
                  <a:moveTo>
                    <a:pt x="82296" y="0"/>
                  </a:moveTo>
                  <a:lnTo>
                    <a:pt x="0" y="16764"/>
                  </a:lnTo>
                  <a:lnTo>
                    <a:pt x="64008" y="73152"/>
                  </a:lnTo>
                  <a:lnTo>
                    <a:pt x="71941" y="41419"/>
                  </a:lnTo>
                  <a:lnTo>
                    <a:pt x="59436" y="38100"/>
                  </a:lnTo>
                  <a:lnTo>
                    <a:pt x="56388" y="36576"/>
                  </a:lnTo>
                  <a:lnTo>
                    <a:pt x="56388" y="32004"/>
                  </a:lnTo>
                  <a:lnTo>
                    <a:pt x="57912" y="28956"/>
                  </a:lnTo>
                  <a:lnTo>
                    <a:pt x="75057" y="28956"/>
                  </a:lnTo>
                  <a:lnTo>
                    <a:pt x="82296" y="0"/>
                  </a:lnTo>
                  <a:close/>
                </a:path>
                <a:path w="3091179" h="841375">
                  <a:moveTo>
                    <a:pt x="62484" y="28956"/>
                  </a:moveTo>
                  <a:lnTo>
                    <a:pt x="57912" y="28956"/>
                  </a:lnTo>
                  <a:lnTo>
                    <a:pt x="56388" y="32004"/>
                  </a:lnTo>
                  <a:lnTo>
                    <a:pt x="56388" y="36576"/>
                  </a:lnTo>
                  <a:lnTo>
                    <a:pt x="59436" y="38100"/>
                  </a:lnTo>
                  <a:lnTo>
                    <a:pt x="71941" y="41419"/>
                  </a:lnTo>
                  <a:lnTo>
                    <a:pt x="74274" y="32086"/>
                  </a:lnTo>
                  <a:lnTo>
                    <a:pt x="62484" y="28956"/>
                  </a:lnTo>
                  <a:close/>
                </a:path>
                <a:path w="3091179" h="841375">
                  <a:moveTo>
                    <a:pt x="75057" y="28956"/>
                  </a:moveTo>
                  <a:lnTo>
                    <a:pt x="62484" y="28956"/>
                  </a:lnTo>
                  <a:lnTo>
                    <a:pt x="74274" y="32086"/>
                  </a:lnTo>
                  <a:lnTo>
                    <a:pt x="75057" y="289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318273" y="4877492"/>
              <a:ext cx="4118534" cy="51955"/>
            </a:xfrm>
            <a:custGeom>
              <a:avLst/>
              <a:gdLst/>
              <a:ahLst/>
              <a:cxnLst/>
              <a:rect l="l" t="t" r="r" b="b"/>
              <a:pathLst>
                <a:path w="3500754" h="76200">
                  <a:moveTo>
                    <a:pt x="3424428" y="42607"/>
                  </a:moveTo>
                  <a:lnTo>
                    <a:pt x="3424428" y="76200"/>
                  </a:lnTo>
                  <a:lnTo>
                    <a:pt x="3491484" y="42672"/>
                  </a:lnTo>
                  <a:lnTo>
                    <a:pt x="3436620" y="42672"/>
                  </a:lnTo>
                  <a:lnTo>
                    <a:pt x="3424428" y="42607"/>
                  </a:lnTo>
                  <a:close/>
                </a:path>
                <a:path w="3500754" h="76200">
                  <a:moveTo>
                    <a:pt x="3424428" y="33463"/>
                  </a:moveTo>
                  <a:lnTo>
                    <a:pt x="3424428" y="42607"/>
                  </a:lnTo>
                  <a:lnTo>
                    <a:pt x="3436620" y="42672"/>
                  </a:lnTo>
                  <a:lnTo>
                    <a:pt x="3441192" y="41148"/>
                  </a:lnTo>
                  <a:lnTo>
                    <a:pt x="3441192" y="35052"/>
                  </a:lnTo>
                  <a:lnTo>
                    <a:pt x="3436620" y="33528"/>
                  </a:lnTo>
                  <a:lnTo>
                    <a:pt x="3424428" y="33463"/>
                  </a:lnTo>
                  <a:close/>
                </a:path>
                <a:path w="3500754" h="76200">
                  <a:moveTo>
                    <a:pt x="3424428" y="0"/>
                  </a:moveTo>
                  <a:lnTo>
                    <a:pt x="3424428" y="33463"/>
                  </a:lnTo>
                  <a:lnTo>
                    <a:pt x="3436620" y="33528"/>
                  </a:lnTo>
                  <a:lnTo>
                    <a:pt x="3441192" y="35052"/>
                  </a:lnTo>
                  <a:lnTo>
                    <a:pt x="3441192" y="41148"/>
                  </a:lnTo>
                  <a:lnTo>
                    <a:pt x="3436620" y="42672"/>
                  </a:lnTo>
                  <a:lnTo>
                    <a:pt x="3491484" y="42672"/>
                  </a:lnTo>
                  <a:lnTo>
                    <a:pt x="3500628" y="38100"/>
                  </a:lnTo>
                  <a:lnTo>
                    <a:pt x="3424428" y="0"/>
                  </a:lnTo>
                  <a:close/>
                </a:path>
                <a:path w="3500754" h="76200">
                  <a:moveTo>
                    <a:pt x="4572" y="15240"/>
                  </a:moveTo>
                  <a:lnTo>
                    <a:pt x="1524" y="15240"/>
                  </a:lnTo>
                  <a:lnTo>
                    <a:pt x="0" y="19812"/>
                  </a:lnTo>
                  <a:lnTo>
                    <a:pt x="1524" y="22860"/>
                  </a:lnTo>
                  <a:lnTo>
                    <a:pt x="4572" y="24384"/>
                  </a:lnTo>
                  <a:lnTo>
                    <a:pt x="3424428" y="42607"/>
                  </a:lnTo>
                  <a:lnTo>
                    <a:pt x="3424428" y="33463"/>
                  </a:lnTo>
                  <a:lnTo>
                    <a:pt x="4572" y="152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334410" y="4275859"/>
              <a:ext cx="3883959" cy="542492"/>
            </a:xfrm>
            <a:custGeom>
              <a:avLst/>
              <a:gdLst/>
              <a:ahLst/>
              <a:cxnLst/>
              <a:rect l="l" t="t" r="r" b="b"/>
              <a:pathLst>
                <a:path w="3301365" h="795654">
                  <a:moveTo>
                    <a:pt x="76038" y="31773"/>
                  </a:moveTo>
                  <a:lnTo>
                    <a:pt x="73755" y="41096"/>
                  </a:lnTo>
                  <a:lnTo>
                    <a:pt x="3294888" y="795528"/>
                  </a:lnTo>
                  <a:lnTo>
                    <a:pt x="3299460" y="795528"/>
                  </a:lnTo>
                  <a:lnTo>
                    <a:pt x="3300984" y="792480"/>
                  </a:lnTo>
                  <a:lnTo>
                    <a:pt x="3300984" y="789432"/>
                  </a:lnTo>
                  <a:lnTo>
                    <a:pt x="3297936" y="786384"/>
                  </a:lnTo>
                  <a:lnTo>
                    <a:pt x="76038" y="31773"/>
                  </a:lnTo>
                  <a:close/>
                </a:path>
                <a:path w="3301365" h="795654">
                  <a:moveTo>
                    <a:pt x="83820" y="0"/>
                  </a:moveTo>
                  <a:lnTo>
                    <a:pt x="0" y="19812"/>
                  </a:lnTo>
                  <a:lnTo>
                    <a:pt x="65532" y="74676"/>
                  </a:lnTo>
                  <a:lnTo>
                    <a:pt x="73755" y="41096"/>
                  </a:lnTo>
                  <a:lnTo>
                    <a:pt x="60960" y="38100"/>
                  </a:lnTo>
                  <a:lnTo>
                    <a:pt x="57912" y="36576"/>
                  </a:lnTo>
                  <a:lnTo>
                    <a:pt x="57912" y="33528"/>
                  </a:lnTo>
                  <a:lnTo>
                    <a:pt x="59436" y="30480"/>
                  </a:lnTo>
                  <a:lnTo>
                    <a:pt x="64008" y="28956"/>
                  </a:lnTo>
                  <a:lnTo>
                    <a:pt x="76728" y="28956"/>
                  </a:lnTo>
                  <a:lnTo>
                    <a:pt x="83820" y="0"/>
                  </a:lnTo>
                  <a:close/>
                </a:path>
                <a:path w="3301365" h="795654">
                  <a:moveTo>
                    <a:pt x="64008" y="28956"/>
                  </a:moveTo>
                  <a:lnTo>
                    <a:pt x="59436" y="30480"/>
                  </a:lnTo>
                  <a:lnTo>
                    <a:pt x="57912" y="33528"/>
                  </a:lnTo>
                  <a:lnTo>
                    <a:pt x="57912" y="36576"/>
                  </a:lnTo>
                  <a:lnTo>
                    <a:pt x="60960" y="38100"/>
                  </a:lnTo>
                  <a:lnTo>
                    <a:pt x="73755" y="41096"/>
                  </a:lnTo>
                  <a:lnTo>
                    <a:pt x="76038" y="31773"/>
                  </a:lnTo>
                  <a:lnTo>
                    <a:pt x="64008" y="28956"/>
                  </a:lnTo>
                  <a:close/>
                </a:path>
                <a:path w="3301365" h="795654">
                  <a:moveTo>
                    <a:pt x="76728" y="28956"/>
                  </a:moveTo>
                  <a:lnTo>
                    <a:pt x="64008" y="28956"/>
                  </a:lnTo>
                  <a:lnTo>
                    <a:pt x="76038" y="31773"/>
                  </a:lnTo>
                  <a:lnTo>
                    <a:pt x="76728" y="289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431228" y="4126229"/>
              <a:ext cx="3871259" cy="51955"/>
            </a:xfrm>
            <a:custGeom>
              <a:avLst/>
              <a:gdLst/>
              <a:ahLst/>
              <a:cxnLst/>
              <a:rect l="l" t="t" r="r" b="b"/>
              <a:pathLst>
                <a:path w="3290570" h="76200">
                  <a:moveTo>
                    <a:pt x="3281172" y="33528"/>
                  </a:moveTo>
                  <a:lnTo>
                    <a:pt x="3226308" y="33528"/>
                  </a:lnTo>
                  <a:lnTo>
                    <a:pt x="3230880" y="35052"/>
                  </a:lnTo>
                  <a:lnTo>
                    <a:pt x="3230880" y="42672"/>
                  </a:lnTo>
                  <a:lnTo>
                    <a:pt x="3214116" y="42712"/>
                  </a:lnTo>
                  <a:lnTo>
                    <a:pt x="3214116" y="76200"/>
                  </a:lnTo>
                  <a:lnTo>
                    <a:pt x="3290316" y="38100"/>
                  </a:lnTo>
                  <a:lnTo>
                    <a:pt x="3281172" y="33528"/>
                  </a:lnTo>
                  <a:close/>
                </a:path>
                <a:path w="3290570" h="76200">
                  <a:moveTo>
                    <a:pt x="3214116" y="33562"/>
                  </a:moveTo>
                  <a:lnTo>
                    <a:pt x="4572" y="42672"/>
                  </a:lnTo>
                  <a:lnTo>
                    <a:pt x="1524" y="44196"/>
                  </a:lnTo>
                  <a:lnTo>
                    <a:pt x="0" y="48768"/>
                  </a:lnTo>
                  <a:lnTo>
                    <a:pt x="1524" y="51816"/>
                  </a:lnTo>
                  <a:lnTo>
                    <a:pt x="4572" y="53340"/>
                  </a:lnTo>
                  <a:lnTo>
                    <a:pt x="3214116" y="42712"/>
                  </a:lnTo>
                  <a:lnTo>
                    <a:pt x="3214116" y="33562"/>
                  </a:lnTo>
                  <a:close/>
                </a:path>
                <a:path w="3290570" h="76200">
                  <a:moveTo>
                    <a:pt x="3226308" y="33528"/>
                  </a:moveTo>
                  <a:lnTo>
                    <a:pt x="3214116" y="33562"/>
                  </a:lnTo>
                  <a:lnTo>
                    <a:pt x="3214116" y="42712"/>
                  </a:lnTo>
                  <a:lnTo>
                    <a:pt x="3230880" y="42672"/>
                  </a:lnTo>
                  <a:lnTo>
                    <a:pt x="3230880" y="35052"/>
                  </a:lnTo>
                  <a:lnTo>
                    <a:pt x="3226308" y="33528"/>
                  </a:lnTo>
                  <a:close/>
                </a:path>
                <a:path w="3290570" h="76200">
                  <a:moveTo>
                    <a:pt x="3214116" y="0"/>
                  </a:moveTo>
                  <a:lnTo>
                    <a:pt x="3214116" y="33562"/>
                  </a:lnTo>
                  <a:lnTo>
                    <a:pt x="3281172" y="33528"/>
                  </a:lnTo>
                  <a:lnTo>
                    <a:pt x="32141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346960" y="3576550"/>
              <a:ext cx="3804771" cy="497898"/>
            </a:xfrm>
            <a:custGeom>
              <a:avLst/>
              <a:gdLst/>
              <a:ahLst/>
              <a:cxnLst/>
              <a:rect l="l" t="t" r="r" b="b"/>
              <a:pathLst>
                <a:path w="3234054" h="730250">
                  <a:moveTo>
                    <a:pt x="75031" y="31697"/>
                  </a:moveTo>
                  <a:lnTo>
                    <a:pt x="72963" y="40722"/>
                  </a:lnTo>
                  <a:lnTo>
                    <a:pt x="3227832" y="729996"/>
                  </a:lnTo>
                  <a:lnTo>
                    <a:pt x="3230880" y="729996"/>
                  </a:lnTo>
                  <a:lnTo>
                    <a:pt x="3233928" y="726948"/>
                  </a:lnTo>
                  <a:lnTo>
                    <a:pt x="3232404" y="722376"/>
                  </a:lnTo>
                  <a:lnTo>
                    <a:pt x="3229356" y="720852"/>
                  </a:lnTo>
                  <a:lnTo>
                    <a:pt x="75031" y="31697"/>
                  </a:lnTo>
                  <a:close/>
                </a:path>
                <a:path w="3234054" h="730250">
                  <a:moveTo>
                    <a:pt x="82296" y="0"/>
                  </a:moveTo>
                  <a:lnTo>
                    <a:pt x="0" y="19812"/>
                  </a:lnTo>
                  <a:lnTo>
                    <a:pt x="65532" y="73152"/>
                  </a:lnTo>
                  <a:lnTo>
                    <a:pt x="72963" y="40722"/>
                  </a:lnTo>
                  <a:lnTo>
                    <a:pt x="60960" y="38100"/>
                  </a:lnTo>
                  <a:lnTo>
                    <a:pt x="57912" y="36576"/>
                  </a:lnTo>
                  <a:lnTo>
                    <a:pt x="56388" y="33528"/>
                  </a:lnTo>
                  <a:lnTo>
                    <a:pt x="59436" y="30480"/>
                  </a:lnTo>
                  <a:lnTo>
                    <a:pt x="62484" y="28956"/>
                  </a:lnTo>
                  <a:lnTo>
                    <a:pt x="75660" y="28956"/>
                  </a:lnTo>
                  <a:lnTo>
                    <a:pt x="82296" y="0"/>
                  </a:lnTo>
                  <a:close/>
                </a:path>
                <a:path w="3234054" h="730250">
                  <a:moveTo>
                    <a:pt x="62484" y="28956"/>
                  </a:moveTo>
                  <a:lnTo>
                    <a:pt x="59436" y="30480"/>
                  </a:lnTo>
                  <a:lnTo>
                    <a:pt x="56388" y="33528"/>
                  </a:lnTo>
                  <a:lnTo>
                    <a:pt x="57912" y="36576"/>
                  </a:lnTo>
                  <a:lnTo>
                    <a:pt x="60960" y="38100"/>
                  </a:lnTo>
                  <a:lnTo>
                    <a:pt x="72963" y="40722"/>
                  </a:lnTo>
                  <a:lnTo>
                    <a:pt x="75031" y="31697"/>
                  </a:lnTo>
                  <a:lnTo>
                    <a:pt x="62484" y="28956"/>
                  </a:lnTo>
                  <a:close/>
                </a:path>
                <a:path w="3234054" h="730250">
                  <a:moveTo>
                    <a:pt x="75660" y="28956"/>
                  </a:moveTo>
                  <a:lnTo>
                    <a:pt x="62484" y="28956"/>
                  </a:lnTo>
                  <a:lnTo>
                    <a:pt x="75031" y="31697"/>
                  </a:lnTo>
                  <a:lnTo>
                    <a:pt x="75660" y="2895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352340" y="3460172"/>
              <a:ext cx="3995269" cy="51955"/>
            </a:xfrm>
            <a:custGeom>
              <a:avLst/>
              <a:gdLst/>
              <a:ahLst/>
              <a:cxnLst/>
              <a:rect l="l" t="t" r="r" b="b"/>
              <a:pathLst>
                <a:path w="3395979" h="76200">
                  <a:moveTo>
                    <a:pt x="3319272" y="0"/>
                  </a:moveTo>
                  <a:lnTo>
                    <a:pt x="3319272" y="76200"/>
                  </a:lnTo>
                  <a:lnTo>
                    <a:pt x="3383280" y="44196"/>
                  </a:lnTo>
                  <a:lnTo>
                    <a:pt x="3331464" y="44196"/>
                  </a:lnTo>
                  <a:lnTo>
                    <a:pt x="3336036" y="42672"/>
                  </a:lnTo>
                  <a:lnTo>
                    <a:pt x="3336036" y="35052"/>
                  </a:lnTo>
                  <a:lnTo>
                    <a:pt x="3331464" y="33528"/>
                  </a:lnTo>
                  <a:lnTo>
                    <a:pt x="3386328" y="33528"/>
                  </a:lnTo>
                  <a:lnTo>
                    <a:pt x="3319272" y="0"/>
                  </a:lnTo>
                  <a:close/>
                </a:path>
                <a:path w="3395979" h="76200">
                  <a:moveTo>
                    <a:pt x="3319272" y="33528"/>
                  </a:moveTo>
                  <a:lnTo>
                    <a:pt x="4572" y="33528"/>
                  </a:lnTo>
                  <a:lnTo>
                    <a:pt x="1524" y="35052"/>
                  </a:lnTo>
                  <a:lnTo>
                    <a:pt x="0" y="38100"/>
                  </a:lnTo>
                  <a:lnTo>
                    <a:pt x="1524" y="42672"/>
                  </a:lnTo>
                  <a:lnTo>
                    <a:pt x="4572" y="44196"/>
                  </a:lnTo>
                  <a:lnTo>
                    <a:pt x="3319272" y="44196"/>
                  </a:lnTo>
                  <a:lnTo>
                    <a:pt x="3319272" y="33528"/>
                  </a:lnTo>
                  <a:close/>
                </a:path>
                <a:path w="3395979" h="76200">
                  <a:moveTo>
                    <a:pt x="3386328" y="33528"/>
                  </a:moveTo>
                  <a:lnTo>
                    <a:pt x="3331464" y="33528"/>
                  </a:lnTo>
                  <a:lnTo>
                    <a:pt x="3336036" y="35052"/>
                  </a:lnTo>
                  <a:lnTo>
                    <a:pt x="3336036" y="42672"/>
                  </a:lnTo>
                  <a:lnTo>
                    <a:pt x="3331464" y="44196"/>
                  </a:lnTo>
                  <a:lnTo>
                    <a:pt x="3383280" y="44196"/>
                  </a:lnTo>
                  <a:lnTo>
                    <a:pt x="3395472" y="38100"/>
                  </a:lnTo>
                  <a:lnTo>
                    <a:pt x="3386328" y="3352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379233" y="2999855"/>
              <a:ext cx="3715124" cy="415636"/>
            </a:xfrm>
            <a:custGeom>
              <a:avLst/>
              <a:gdLst/>
              <a:ahLst/>
              <a:cxnLst/>
              <a:rect l="l" t="t" r="r" b="b"/>
              <a:pathLst>
                <a:path w="3157854" h="609600">
                  <a:moveTo>
                    <a:pt x="76281" y="32743"/>
                  </a:moveTo>
                  <a:lnTo>
                    <a:pt x="74607" y="41859"/>
                  </a:lnTo>
                  <a:lnTo>
                    <a:pt x="3153156" y="609600"/>
                  </a:lnTo>
                  <a:lnTo>
                    <a:pt x="3156204" y="608076"/>
                  </a:lnTo>
                  <a:lnTo>
                    <a:pt x="3157728" y="605028"/>
                  </a:lnTo>
                  <a:lnTo>
                    <a:pt x="3157728" y="601980"/>
                  </a:lnTo>
                  <a:lnTo>
                    <a:pt x="3154680" y="600456"/>
                  </a:lnTo>
                  <a:lnTo>
                    <a:pt x="76281" y="32743"/>
                  </a:lnTo>
                  <a:close/>
                </a:path>
                <a:path w="3157854" h="609600">
                  <a:moveTo>
                    <a:pt x="82296" y="0"/>
                  </a:moveTo>
                  <a:lnTo>
                    <a:pt x="0" y="22860"/>
                  </a:lnTo>
                  <a:lnTo>
                    <a:pt x="68580" y="74676"/>
                  </a:lnTo>
                  <a:lnTo>
                    <a:pt x="74607" y="41859"/>
                  </a:lnTo>
                  <a:lnTo>
                    <a:pt x="62484" y="39624"/>
                  </a:lnTo>
                  <a:lnTo>
                    <a:pt x="59436" y="38100"/>
                  </a:lnTo>
                  <a:lnTo>
                    <a:pt x="57912" y="33528"/>
                  </a:lnTo>
                  <a:lnTo>
                    <a:pt x="60960" y="30480"/>
                  </a:lnTo>
                  <a:lnTo>
                    <a:pt x="76697" y="30480"/>
                  </a:lnTo>
                  <a:lnTo>
                    <a:pt x="82296" y="0"/>
                  </a:lnTo>
                  <a:close/>
                </a:path>
                <a:path w="3157854" h="609600">
                  <a:moveTo>
                    <a:pt x="64008" y="30480"/>
                  </a:moveTo>
                  <a:lnTo>
                    <a:pt x="60960" y="30480"/>
                  </a:lnTo>
                  <a:lnTo>
                    <a:pt x="57912" y="33528"/>
                  </a:lnTo>
                  <a:lnTo>
                    <a:pt x="59436" y="38100"/>
                  </a:lnTo>
                  <a:lnTo>
                    <a:pt x="62484" y="39624"/>
                  </a:lnTo>
                  <a:lnTo>
                    <a:pt x="74607" y="41859"/>
                  </a:lnTo>
                  <a:lnTo>
                    <a:pt x="76281" y="32743"/>
                  </a:lnTo>
                  <a:lnTo>
                    <a:pt x="64008" y="30480"/>
                  </a:lnTo>
                  <a:close/>
                </a:path>
                <a:path w="3157854" h="609600">
                  <a:moveTo>
                    <a:pt x="76697" y="30480"/>
                  </a:moveTo>
                  <a:lnTo>
                    <a:pt x="64008" y="30480"/>
                  </a:lnTo>
                  <a:lnTo>
                    <a:pt x="76281" y="32743"/>
                  </a:lnTo>
                  <a:lnTo>
                    <a:pt x="76697" y="304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775012" y="4373533"/>
              <a:ext cx="89647" cy="12676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778598" y="3750078"/>
              <a:ext cx="89647" cy="14547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778598" y="3137015"/>
              <a:ext cx="89647" cy="14859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>
            <a:spLocks noGrp="1"/>
          </p:cNvSpPr>
          <p:nvPr>
            <p:ph type="sldNum" sz="quarter" idx="12"/>
          </p:nvPr>
        </p:nvSpPr>
        <p:spPr>
          <a:xfrm>
            <a:off x="4536736" y="6304742"/>
            <a:ext cx="239059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fld id="{81D60167-4931-47E6-BA6A-407CBD079E47}" type="slidenum">
              <a:rPr spc="-5" dirty="0"/>
              <a:pPr marL="25400">
                <a:lnSpc>
                  <a:spcPts val="1410"/>
                </a:lnSpc>
              </a:pPr>
              <a:t>2</a:t>
            </a:fld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program yang </a:t>
            </a:r>
            <a:r>
              <a:rPr lang="en-US" dirty="0" err="1" smtClean="0"/>
              <a:t>terukur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basis </a:t>
            </a:r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endParaRPr lang="en-US" dirty="0" smtClean="0"/>
          </a:p>
          <a:p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Obyektif-Sasaran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Obyektif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(</a:t>
            </a:r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/>
              <a:t>m</a:t>
            </a:r>
            <a:r>
              <a:rPr lang="en-US" dirty="0" err="1" smtClean="0"/>
              <a:t>enyusun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(</a:t>
            </a:r>
            <a:r>
              <a:rPr lang="en-US" dirty="0" err="1" smtClean="0"/>
              <a:t>siapa</a:t>
            </a:r>
            <a:r>
              <a:rPr lang="en-US" dirty="0" smtClean="0"/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(</a:t>
            </a:r>
            <a:r>
              <a:rPr lang="en-US" dirty="0" err="1" smtClean="0"/>
              <a:t>dimana</a:t>
            </a:r>
            <a:r>
              <a:rPr lang="en-US" dirty="0" smtClean="0"/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kuantitas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x </a:t>
            </a:r>
            <a:r>
              <a:rPr lang="en-US" dirty="0" err="1" smtClean="0"/>
              <a:t>ke</a:t>
            </a:r>
            <a:r>
              <a:rPr lang="en-US" dirty="0" smtClean="0"/>
              <a:t> 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(</a:t>
            </a:r>
            <a:r>
              <a:rPr lang="en-US" dirty="0" err="1" smtClean="0"/>
              <a:t>kapan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INDIKATOR OBYEKTIF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4536736" y="6304742"/>
            <a:ext cx="239059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fld id="{81D60167-4931-47E6-BA6A-407CBD079E47}" type="slidenum">
              <a:rPr spc="-5" dirty="0"/>
              <a:pPr marL="25400">
                <a:lnSpc>
                  <a:spcPts val="1410"/>
                </a:lnSpc>
              </a:pPr>
              <a:t>4</a:t>
            </a:fld>
            <a:endParaRPr spc="-5" dirty="0"/>
          </a:p>
        </p:txBody>
      </p:sp>
      <p:sp>
        <p:nvSpPr>
          <p:cNvPr id="2" name="object 2"/>
          <p:cNvSpPr txBox="1"/>
          <p:nvPr/>
        </p:nvSpPr>
        <p:spPr>
          <a:xfrm>
            <a:off x="3325306" y="672363"/>
            <a:ext cx="2662518" cy="3827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1325" marR="431165" indent="26988">
              <a:lnSpc>
                <a:spcPct val="110900"/>
              </a:lnSpc>
              <a:spcBef>
                <a:spcPts val="100"/>
              </a:spcBef>
            </a:pPr>
            <a:r>
              <a:rPr sz="1100" spc="40" smtClean="0">
                <a:latin typeface="Segoe UI"/>
                <a:cs typeface="Segoe UI"/>
              </a:rPr>
              <a:t>Kerangka</a:t>
            </a:r>
            <a:r>
              <a:rPr lang="en-US" sz="1100" spc="40" dirty="0" smtClean="0">
                <a:latin typeface="Segoe UI"/>
                <a:cs typeface="Segoe UI"/>
              </a:rPr>
              <a:t> </a:t>
            </a:r>
            <a:r>
              <a:rPr sz="1100" spc="45" smtClean="0">
                <a:latin typeface="Segoe UI"/>
                <a:cs typeface="Segoe UI"/>
              </a:rPr>
              <a:t>Kerja</a:t>
            </a:r>
            <a:r>
              <a:rPr sz="1100" spc="-90" smtClean="0">
                <a:latin typeface="Segoe UI"/>
                <a:cs typeface="Segoe UI"/>
              </a:rPr>
              <a:t> </a:t>
            </a:r>
            <a:r>
              <a:rPr sz="1100" spc="30" dirty="0">
                <a:latin typeface="Segoe UI"/>
                <a:cs typeface="Segoe UI"/>
              </a:rPr>
              <a:t>Logis</a:t>
            </a:r>
            <a:endParaRPr sz="11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100" spc="45" dirty="0">
                <a:latin typeface="Segoe UI"/>
                <a:cs typeface="Segoe UI"/>
              </a:rPr>
              <a:t>“Peningkatan </a:t>
            </a:r>
            <a:r>
              <a:rPr sz="1100" spc="35" dirty="0">
                <a:latin typeface="Segoe UI"/>
                <a:cs typeface="Segoe UI"/>
              </a:rPr>
              <a:t>Pendapatan</a:t>
            </a:r>
            <a:r>
              <a:rPr sz="1100" spc="-65" dirty="0">
                <a:latin typeface="Segoe UI"/>
                <a:cs typeface="Segoe UI"/>
              </a:rPr>
              <a:t> </a:t>
            </a:r>
            <a:r>
              <a:rPr sz="1100" spc="50" dirty="0">
                <a:latin typeface="Segoe UI"/>
                <a:cs typeface="Segoe UI"/>
              </a:rPr>
              <a:t>Petani”</a:t>
            </a:r>
            <a:endParaRPr sz="1100">
              <a:latin typeface="Segoe UI"/>
              <a:cs typeface="Segoe U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33400" y="1447800"/>
          <a:ext cx="7378696" cy="5038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5534"/>
                <a:gridCol w="1533722"/>
                <a:gridCol w="2127717"/>
                <a:gridCol w="1297956"/>
                <a:gridCol w="1383767"/>
              </a:tblGrid>
              <a:tr h="263236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700" spc="45" dirty="0">
                          <a:latin typeface="Segoe UI"/>
                          <a:cs typeface="Segoe UI"/>
                        </a:rPr>
                        <a:t>Item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865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441325">
                        <a:lnSpc>
                          <a:spcPts val="1450"/>
                        </a:lnSpc>
                        <a:spcBef>
                          <a:spcPts val="4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I</a:t>
                      </a:r>
                      <a:r>
                        <a:rPr sz="700" spc="5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t</a:t>
                      </a:r>
                      <a:r>
                        <a:rPr sz="700" spc="-10" dirty="0">
                          <a:latin typeface="Segoe UI"/>
                          <a:cs typeface="Segoe UI"/>
                        </a:rPr>
                        <a:t>e</a:t>
                      </a:r>
                      <a:r>
                        <a:rPr sz="700" spc="5" dirty="0">
                          <a:latin typeface="Segoe UI"/>
                          <a:cs typeface="Segoe UI"/>
                        </a:rPr>
                        <a:t>r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v</a:t>
                      </a:r>
                      <a:r>
                        <a:rPr sz="700" spc="-10" dirty="0">
                          <a:latin typeface="Segoe UI"/>
                          <a:cs typeface="Segoe UI"/>
                        </a:rPr>
                        <a:t>e</a:t>
                      </a:r>
                      <a:r>
                        <a:rPr sz="700" spc="5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s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i  </a:t>
                      </a:r>
                      <a:r>
                        <a:rPr sz="700" spc="30" dirty="0">
                          <a:latin typeface="Segoe UI"/>
                          <a:cs typeface="Segoe UI"/>
                        </a:rPr>
                        <a:t>Logis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34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700" spc="45" dirty="0">
                          <a:latin typeface="Segoe UI"/>
                          <a:cs typeface="Segoe UI"/>
                        </a:rPr>
                        <a:t>Indikator</a:t>
                      </a:r>
                      <a:r>
                        <a:rPr sz="700" spc="-1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40" dirty="0">
                          <a:latin typeface="Segoe UI"/>
                          <a:cs typeface="Segoe UI"/>
                        </a:rPr>
                        <a:t>Obyektif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865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301625">
                        <a:lnSpc>
                          <a:spcPts val="1450"/>
                        </a:lnSpc>
                        <a:spcBef>
                          <a:spcPts val="40"/>
                        </a:spcBef>
                      </a:pPr>
                      <a:r>
                        <a:rPr sz="700" spc="40" dirty="0">
                          <a:latin typeface="Segoe UI"/>
                          <a:cs typeface="Segoe UI"/>
                        </a:rPr>
                        <a:t>Sumber 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V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e</a:t>
                      </a:r>
                      <a:r>
                        <a:rPr sz="700" spc="5" dirty="0">
                          <a:latin typeface="Segoe UI"/>
                          <a:cs typeface="Segoe UI"/>
                        </a:rPr>
                        <a:t>r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ifik</a:t>
                      </a:r>
                      <a:r>
                        <a:rPr sz="700" spc="5" dirty="0">
                          <a:latin typeface="Segoe UI"/>
                          <a:cs typeface="Segoe UI"/>
                        </a:rPr>
                        <a:t>a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s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i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34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700" spc="40" dirty="0">
                          <a:latin typeface="Segoe UI"/>
                          <a:cs typeface="Segoe UI"/>
                        </a:rPr>
                        <a:t>Asumsi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865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2895">
                <a:tc>
                  <a:txBody>
                    <a:bodyPr/>
                    <a:lstStyle/>
                    <a:p>
                      <a:pPr marL="67945" marR="296545">
                        <a:lnSpc>
                          <a:spcPts val="1450"/>
                        </a:lnSpc>
                        <a:spcBef>
                          <a:spcPts val="4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T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u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j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uan 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Um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um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34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43204">
                        <a:lnSpc>
                          <a:spcPts val="1450"/>
                        </a:lnSpc>
                        <a:spcBef>
                          <a:spcPts val="4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Meningkatan 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k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e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s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ej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ah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te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r</a:t>
                      </a:r>
                      <a:r>
                        <a:rPr sz="700" spc="-10" dirty="0">
                          <a:latin typeface="Segoe UI"/>
                          <a:cs typeface="Segoe UI"/>
                        </a:rPr>
                        <a:t>a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an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66675" marR="139065">
                        <a:lnSpc>
                          <a:spcPts val="1460"/>
                        </a:lnSpc>
                        <a:spcBef>
                          <a:spcPts val="5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keluarga</a:t>
                      </a:r>
                      <a:r>
                        <a:rPr sz="700" spc="-4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petani  secara  berkelanjutan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346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DAMPAK/IMPACT: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865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A0A0"/>
                    </a:solidFill>
                  </a:tcPr>
                </a:tc>
              </a:tr>
              <a:tr h="1018309">
                <a:tc>
                  <a:txBody>
                    <a:bodyPr/>
                    <a:lstStyle/>
                    <a:p>
                      <a:pPr marL="67945" marR="180975">
                        <a:lnSpc>
                          <a:spcPts val="1460"/>
                        </a:lnSpc>
                        <a:spcBef>
                          <a:spcPts val="2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Sasaran  </a:t>
                      </a:r>
                      <a:r>
                        <a:rPr sz="700" spc="5" dirty="0">
                          <a:latin typeface="Segoe UI"/>
                          <a:cs typeface="Segoe UI"/>
                        </a:rPr>
                        <a:t>P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ro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g</a:t>
                      </a:r>
                      <a:r>
                        <a:rPr sz="700" spc="-15" dirty="0">
                          <a:latin typeface="Segoe UI"/>
                          <a:cs typeface="Segoe UI"/>
                        </a:rPr>
                        <a:t>r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am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23520">
                        <a:lnSpc>
                          <a:spcPts val="1460"/>
                        </a:lnSpc>
                        <a:spcBef>
                          <a:spcPts val="2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Meningkatan  pendapatan  petani</a:t>
                      </a:r>
                      <a:r>
                        <a:rPr sz="700" spc="-5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melalui  intensifikasi  pertanian  tanaman 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pangan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HASIL/OUTCOME: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296545" marR="389255" indent="-228600">
                        <a:lnSpc>
                          <a:spcPct val="110900"/>
                        </a:lnSpc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Produksi padi  meningkat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7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%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296545" marR="389255" indent="-228600">
                        <a:lnSpc>
                          <a:spcPct val="110900"/>
                        </a:lnSpc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Harga gabah  meningkat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7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%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296545" marR="81915" indent="-228600">
                        <a:lnSpc>
                          <a:spcPct val="110900"/>
                        </a:lnSpc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Penghasilan petani  meningkat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 %</a:t>
                      </a:r>
                      <a:r>
                        <a:rPr sz="700" spc="-5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atau 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 Rupiah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per</a:t>
                      </a:r>
                      <a:r>
                        <a:rPr sz="700" spc="-7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tahun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7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1277">
                <a:tc rowSpan="4">
                  <a:txBody>
                    <a:bodyPr/>
                    <a:lstStyle/>
                    <a:p>
                      <a:pPr marL="67945" marR="174625">
                        <a:lnSpc>
                          <a:spcPts val="1460"/>
                        </a:lnSpc>
                        <a:spcBef>
                          <a:spcPts val="2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Kel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uaran  </a:t>
                      </a:r>
                      <a:r>
                        <a:rPr sz="700" spc="5" dirty="0">
                          <a:latin typeface="Segoe UI"/>
                          <a:cs typeface="Segoe UI"/>
                        </a:rPr>
                        <a:t>P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ro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g</a:t>
                      </a:r>
                      <a:r>
                        <a:rPr sz="700" spc="-15" dirty="0">
                          <a:latin typeface="Segoe UI"/>
                          <a:cs typeface="Segoe UI"/>
                        </a:rPr>
                        <a:t>r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am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157480">
                        <a:lnSpc>
                          <a:spcPts val="1460"/>
                        </a:lnSpc>
                        <a:spcBef>
                          <a:spcPts val="2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Tersedianya air 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untuk</a:t>
                      </a:r>
                      <a:r>
                        <a:rPr sz="700" spc="-6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mengairi  lahan 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persawahan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 marR="167005" indent="-228600">
                        <a:lnSpc>
                          <a:spcPts val="1460"/>
                        </a:lnSpc>
                        <a:spcBef>
                          <a:spcPts val="2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Terbangun saluran  irigasi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2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meter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296545" marR="252729" indent="-228600">
                        <a:lnSpc>
                          <a:spcPts val="1460"/>
                        </a:lnSpc>
                        <a:spcBef>
                          <a:spcPts val="5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Irigasi mengairi</a:t>
                      </a:r>
                      <a:r>
                        <a:rPr sz="700" spc="-5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  ha.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dirty="0">
                          <a:latin typeface="Symbol"/>
                          <a:cs typeface="Symbol"/>
                        </a:rPr>
                        <a:t></a:t>
                      </a:r>
                      <a:endParaRPr sz="700">
                        <a:latin typeface="Symbol"/>
                        <a:cs typeface="Symbol"/>
                      </a:endParaRPr>
                    </a:p>
                  </a:txBody>
                  <a:tcPr marL="0" marR="0" marT="7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050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14629">
                        <a:lnSpc>
                          <a:spcPts val="1460"/>
                        </a:lnSpc>
                        <a:spcBef>
                          <a:spcPts val="20"/>
                        </a:spcBef>
                      </a:pPr>
                      <a:r>
                        <a:rPr sz="700" spc="5" dirty="0">
                          <a:latin typeface="Segoe UI"/>
                          <a:cs typeface="Segoe UI"/>
                        </a:rPr>
                        <a:t>M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e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i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g</a:t>
                      </a:r>
                      <a:r>
                        <a:rPr sz="700" spc="-10" dirty="0">
                          <a:latin typeface="Segoe UI"/>
                          <a:cs typeface="Segoe UI"/>
                        </a:rPr>
                        <a:t>k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a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t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10" dirty="0">
                          <a:latin typeface="Segoe UI"/>
                          <a:cs typeface="Segoe UI"/>
                        </a:rPr>
                        <a:t>y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a 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kemampuan  petani</a:t>
                      </a:r>
                      <a:r>
                        <a:rPr sz="700" spc="-2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dalam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66675" marR="484505">
                        <a:lnSpc>
                          <a:spcPts val="1450"/>
                        </a:lnSpc>
                        <a:spcBef>
                          <a:spcPts val="2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budi</a:t>
                      </a:r>
                      <a:r>
                        <a:rPr sz="700" spc="-7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daya 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pertanian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 indent="-229235">
                        <a:lnSpc>
                          <a:spcPct val="100000"/>
                        </a:lnSpc>
                        <a:spcBef>
                          <a:spcPts val="85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Jenis-jenis</a:t>
                      </a:r>
                      <a:r>
                        <a:rPr sz="700" spc="-1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budidaya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296545" marR="208279" indent="-228600">
                        <a:lnSpc>
                          <a:spcPct val="110900"/>
                        </a:lnSpc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Sejumlah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5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petani  terlatih.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296545" marR="69215" indent="-228600">
                        <a:lnSpc>
                          <a:spcPct val="110500"/>
                        </a:lnSpc>
                        <a:spcBef>
                          <a:spcPts val="5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Tersedia sekian  perangkat teknologi  tepat</a:t>
                      </a:r>
                      <a:r>
                        <a:rPr sz="700" spc="-1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guna.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7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dirty="0">
                          <a:latin typeface="Symbol"/>
                          <a:cs typeface="Symbol"/>
                        </a:rPr>
                        <a:t></a:t>
                      </a:r>
                      <a:endParaRPr sz="700">
                        <a:latin typeface="Symbol"/>
                        <a:cs typeface="Symbol"/>
                      </a:endParaRPr>
                    </a:p>
                  </a:txBody>
                  <a:tcPr marL="0" marR="0" marT="7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116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66675">
                        <a:lnSpc>
                          <a:spcPts val="1460"/>
                        </a:lnSpc>
                        <a:spcBef>
                          <a:spcPts val="2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Transportasi</a:t>
                      </a:r>
                      <a:r>
                        <a:rPr sz="700" spc="-4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dan  pengangkutan  hasil-hasil  pertanian  berjalan</a:t>
                      </a:r>
                      <a:r>
                        <a:rPr sz="700" spc="-1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lancar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 marR="101600" indent="-228600">
                        <a:lnSpc>
                          <a:spcPts val="1460"/>
                        </a:lnSpc>
                        <a:spcBef>
                          <a:spcPts val="2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Terbangunnya jalan 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usaha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tani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3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km.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296545" marR="342265" indent="-228600">
                        <a:lnSpc>
                          <a:spcPts val="1460"/>
                        </a:lnSpc>
                        <a:spcBef>
                          <a:spcPts val="5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Jalan usaha</a:t>
                      </a:r>
                      <a:r>
                        <a:rPr sz="700" spc="-40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tani  melayani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 </a:t>
                      </a:r>
                      <a:r>
                        <a:rPr sz="700" spc="-10" dirty="0">
                          <a:latin typeface="Segoe UI"/>
                          <a:cs typeface="Segoe UI"/>
                        </a:rPr>
                        <a:t>ha 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sawah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dirty="0">
                          <a:latin typeface="Symbol"/>
                          <a:cs typeface="Symbol"/>
                        </a:rPr>
                        <a:t></a:t>
                      </a:r>
                      <a:endParaRPr sz="700">
                        <a:latin typeface="Symbol"/>
                        <a:cs typeface="Symbol"/>
                      </a:endParaRPr>
                    </a:p>
                  </a:txBody>
                  <a:tcPr marL="0" marR="0" marT="7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4082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marR="269240">
                        <a:lnSpc>
                          <a:spcPts val="1460"/>
                        </a:lnSpc>
                        <a:spcBef>
                          <a:spcPts val="20"/>
                        </a:spcBef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Tersedianya  modal dan 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p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e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r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li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d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un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g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an 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sosial bagi  petani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 marR="170815" indent="-228600" algn="just">
                        <a:lnSpc>
                          <a:spcPts val="1460"/>
                        </a:lnSpc>
                        <a:spcBef>
                          <a:spcPts val="20"/>
                        </a:spcBef>
                        <a:buFont typeface="Symbol"/>
                        <a:buChar char=""/>
                        <a:tabLst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Sejumlah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n rupiah  untuk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kredit</a:t>
                      </a:r>
                      <a:r>
                        <a:rPr sz="700" spc="-6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usaha  tani</a:t>
                      </a:r>
                      <a:endParaRPr sz="700">
                        <a:latin typeface="Segoe UI"/>
                        <a:cs typeface="Segoe UI"/>
                      </a:endParaRPr>
                    </a:p>
                    <a:p>
                      <a:pPr marL="296545" marR="398780" indent="-228600">
                        <a:lnSpc>
                          <a:spcPts val="1460"/>
                        </a:lnSpc>
                        <a:spcBef>
                          <a:spcPts val="1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700" spc="-5" dirty="0">
                          <a:latin typeface="Segoe UI"/>
                          <a:cs typeface="Segoe UI"/>
                        </a:rPr>
                        <a:t>Terbentuknya  “lumbung</a:t>
                      </a:r>
                      <a:r>
                        <a:rPr sz="700" spc="-4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padi  daerah” yang  membeli hasil  </a:t>
                      </a:r>
                      <a:r>
                        <a:rPr sz="700" dirty="0">
                          <a:latin typeface="Segoe UI"/>
                          <a:cs typeface="Segoe UI"/>
                        </a:rPr>
                        <a:t>panen</a:t>
                      </a:r>
                      <a:r>
                        <a:rPr sz="700" spc="-25" dirty="0">
                          <a:latin typeface="Segoe UI"/>
                          <a:cs typeface="Segoe UI"/>
                        </a:rPr>
                        <a:t> </a:t>
                      </a:r>
                      <a:r>
                        <a:rPr sz="700" spc="-5" dirty="0">
                          <a:latin typeface="Segoe UI"/>
                          <a:cs typeface="Segoe UI"/>
                        </a:rPr>
                        <a:t>petani</a:t>
                      </a:r>
                      <a:endParaRPr sz="700">
                        <a:latin typeface="Segoe UI"/>
                        <a:cs typeface="Segoe UI"/>
                      </a:endParaRPr>
                    </a:p>
                  </a:txBody>
                  <a:tcPr marL="0" marR="0" marT="1732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700" dirty="0">
                          <a:latin typeface="Symbol"/>
                          <a:cs typeface="Symbol"/>
                        </a:rPr>
                        <a:t></a:t>
                      </a:r>
                      <a:endParaRPr sz="700">
                        <a:latin typeface="Symbol"/>
                        <a:cs typeface="Symbol"/>
                      </a:endParaRPr>
                    </a:p>
                  </a:txBody>
                  <a:tcPr marL="0" marR="0" marT="73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diformulasikan</a:t>
            </a:r>
            <a:r>
              <a:rPr lang="en-US" dirty="0" smtClean="0"/>
              <a:t>,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rumuskan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menguji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apakah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indikator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bisa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ukur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realistik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Sumber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verifikasi</a:t>
            </a:r>
            <a:r>
              <a:rPr lang="en-US" dirty="0" smtClean="0">
                <a:sym typeface="Wingdings" pitchFamily="2" charset="2"/>
              </a:rPr>
              <a:t>: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ym typeface="Wingdings" pitchFamily="2" charset="2"/>
              </a:rPr>
              <a:t>Format </a:t>
            </a:r>
            <a:r>
              <a:rPr lang="en-US" dirty="0" err="1" smtClean="0">
                <a:sym typeface="Wingdings" pitchFamily="2" charset="2"/>
              </a:rPr>
              <a:t>penyediaan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informasi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laporan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keuangan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statistik,dll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err="1" smtClean="0">
                <a:sym typeface="Wingdings" pitchFamily="2" charset="2"/>
              </a:rPr>
              <a:t>Siapa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memberikan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informasi</a:t>
            </a:r>
            <a:endParaRPr lang="en-US" dirty="0" smtClean="0">
              <a:sym typeface="Wingdings" pitchFamily="2" charset="2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err="1" smtClean="0">
                <a:sym typeface="Wingdings" pitchFamily="2" charset="2"/>
              </a:rPr>
              <a:t>Frekuensi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penyampaian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informasi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bulanan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triwulan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tahunan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SUMBER VERIFIKASI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program.</a:t>
            </a:r>
          </a:p>
          <a:p>
            <a:r>
              <a:rPr lang="en-US" b="1" dirty="0" err="1" smtClean="0"/>
              <a:t>Asumsi</a:t>
            </a:r>
            <a:r>
              <a:rPr lang="en-US" b="1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temukan</a:t>
            </a:r>
            <a:r>
              <a:rPr lang="en-US" dirty="0" smtClean="0"/>
              <a:t> agar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program</a:t>
            </a:r>
          </a:p>
          <a:p>
            <a:r>
              <a:rPr lang="en-US" b="1" dirty="0" err="1" smtClean="0"/>
              <a:t>Resiko</a:t>
            </a:r>
            <a:r>
              <a:rPr lang="en-US" b="1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yang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 </a:t>
            </a:r>
            <a:r>
              <a:rPr lang="en-US" dirty="0" err="1" smtClean="0"/>
              <a:t>capaian</a:t>
            </a:r>
            <a:r>
              <a:rPr lang="en-US" dirty="0" smtClean="0"/>
              <a:t> program</a:t>
            </a:r>
            <a:endParaRPr lang="en-US" b="1" dirty="0" smtClean="0"/>
          </a:p>
          <a:p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ASUMSI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prasyarat</a:t>
            </a:r>
            <a:r>
              <a:rPr lang="en-US" dirty="0" smtClean="0"/>
              <a:t> yang </a:t>
            </a:r>
            <a:r>
              <a:rPr lang="en-US" dirty="0" err="1" smtClean="0"/>
              <a:t>ditemukan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program </a:t>
            </a:r>
            <a:r>
              <a:rPr lang="en-US" dirty="0" err="1" smtClean="0"/>
              <a:t>dimulai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Prakondisi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ak ndu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371600"/>
            <a:ext cx="6400800" cy="44958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TERIMAKASIH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367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Perkuliahan Manajemen Program </vt:lpstr>
      <vt:lpstr>Slide 2</vt:lpstr>
      <vt:lpstr>INDIKATOR OBYEKTIF</vt:lpstr>
      <vt:lpstr>Slide 4</vt:lpstr>
      <vt:lpstr>SUMBER VERIFIKASI</vt:lpstr>
      <vt:lpstr>ASUMSI</vt:lpstr>
      <vt:lpstr>Prakondisi</vt:lpstr>
      <vt:lpstr>TERIMAKASIH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Perkuliahan Manajemen Program </dc:title>
  <dc:creator>Heri</dc:creator>
  <cp:lastModifiedBy>Heri</cp:lastModifiedBy>
  <cp:revision>3</cp:revision>
  <dcterms:created xsi:type="dcterms:W3CDTF">2019-04-04T06:22:08Z</dcterms:created>
  <dcterms:modified xsi:type="dcterms:W3CDTF">2019-04-04T07:16:04Z</dcterms:modified>
</cp:coreProperties>
</file>