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18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FE2CD-377B-490B-8A57-62296FB6B840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DF63-C270-47E4-9A42-8908F567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32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3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2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3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5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6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7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8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1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48C5-8811-4C6B-911D-CACD387B376E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285720" y="357166"/>
            <a:ext cx="68580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ctr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5000" dirty="0">
                <a:solidFill>
                  <a:srgbClr val="04617B"/>
                </a:solidFill>
                <a:latin typeface="Calibri" pitchFamily="32" charset="0"/>
              </a:rPr>
              <a:t>TEORI EKONOMI</a:t>
            </a: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000000"/>
                </a:solidFill>
                <a:latin typeface="Constantia" pitchFamily="16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P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andangan yg menggambarkan sifat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hubungan ekonomi, dan ramalan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peristiwa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terjadi apabila suatu keadaan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mempengaruhinya mengalami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perubahan juga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, memberikan gambaran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sifat-sifat utama dari sistem ekonomi dan car</a:t>
            </a:r>
            <a:r>
              <a:rPr lang="en-US" sz="2800" dirty="0" smtClean="0">
                <a:solidFill>
                  <a:srgbClr val="000000"/>
                </a:solidFill>
                <a:latin typeface="Constantia" pitchFamily="16" charset="0"/>
              </a:rPr>
              <a:t>a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 sistem ekonomi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berfungsi.</a:t>
            </a:r>
          </a:p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 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Dalam teori ekonomi juga menerangkan gambaran umum mengenai kegiatan ekonomi dan sifat-sifat hubungan ekonomi.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 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143932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Ekonomi Makro atau Teori Makro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adalah ilmu yang yang terutama mempersoalkan totalitas-totalitas ekonomi </a:t>
            </a:r>
            <a:r>
              <a:rPr lang="id-ID" sz="3000" i="1" dirty="0" smtClean="0">
                <a:latin typeface="Rockwell" pitchFamily="16" charset="0"/>
              </a:rPr>
              <a:t>(Economic aggregate) </a:t>
            </a:r>
            <a:r>
              <a:rPr lang="id-ID" sz="3000" dirty="0" smtClean="0">
                <a:latin typeface="Rockwell" pitchFamily="16" charset="0"/>
              </a:rPr>
              <a:t>atau ekonomi secara keseluruhan.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terutama  bersangkutan dengan pengangguran dan inflasi</a:t>
            </a:r>
            <a:r>
              <a:rPr lang="id-ID" sz="3000" dirty="0" smtClean="0">
                <a:latin typeface="Rockwell" pitchFamily="16" charset="0"/>
              </a:rPr>
              <a:t>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Ada pengangguran, menunjukkan bahwa  produk total perekonomian  lebih kecil dari yang seharusnya.  Kondisi ini berpengaruh pada  distribusi produk suatu perekonomian.</a:t>
            </a: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0"/>
            <a:ext cx="7715304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Rockwell" pitchFamily="16" charset="0"/>
              </a:rPr>
              <a:t>Lanjutan Ekonomi Makro</a:t>
            </a:r>
          </a:p>
          <a:p>
            <a:r>
              <a:rPr lang="id-ID" sz="3600" dirty="0" smtClean="0">
                <a:latin typeface="Rockwell" pitchFamily="16" charset="0"/>
              </a:rPr>
              <a:t>Artinya penganggur menderita pengurangan pendapatan sehingga tidak dapat menuntut hak yang besar  atas barang-barang dan jasa- jasa dalam perekonomian. </a:t>
            </a:r>
          </a:p>
          <a:p>
            <a:r>
              <a:rPr lang="id-ID" sz="3600" dirty="0" smtClean="0">
                <a:latin typeface="Rockwell" pitchFamily="16" charset="0"/>
              </a:rPr>
              <a:t>Ekonomi makro a.l. mempelajari:</a:t>
            </a:r>
          </a:p>
          <a:p>
            <a:r>
              <a:rPr lang="id-ID" sz="3600" dirty="0" smtClean="0">
                <a:latin typeface="Rockwell" pitchFamily="16" charset="0"/>
              </a:rPr>
              <a:t>p</a:t>
            </a:r>
            <a:r>
              <a:rPr lang="id-ID" sz="3600" smtClean="0">
                <a:latin typeface="Rockwell" pitchFamily="16" charset="0"/>
              </a:rPr>
              <a:t>endapatan </a:t>
            </a:r>
            <a:r>
              <a:rPr lang="id-ID" sz="3600" dirty="0" smtClean="0">
                <a:latin typeface="Rockwell" pitchFamily="16" charset="0"/>
              </a:rPr>
              <a:t>nasional,  neraca pembayaran, kesempatan kerja,  kebijakan fiskal, investsi dalam perekonomian, inflasi, politik moneter,  persoalan konjungtur.</a:t>
            </a: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229600" cy="6370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analisis terhadap kesel</a:t>
            </a:r>
            <a:r>
              <a:rPr lang="en-US" sz="2800" dirty="0">
                <a:latin typeface="Constantia" pitchFamily="16" charset="0"/>
              </a:rPr>
              <a:t>u</a:t>
            </a:r>
            <a:r>
              <a:rPr lang="id-ID" sz="2800" dirty="0">
                <a:latin typeface="Constantia" pitchFamily="16" charset="0"/>
              </a:rPr>
              <a:t>ruhan kegiatan perekonomian. Analisisnya bersifat umum dan tidak memperhatikan kegiatan ekonomi </a:t>
            </a:r>
            <a:r>
              <a:rPr lang="id-ID" sz="2800" dirty="0" smtClean="0">
                <a:latin typeface="Constantia" pitchFamily="16" charset="0"/>
              </a:rPr>
              <a:t>yang </a:t>
            </a:r>
            <a:r>
              <a:rPr lang="id-ID" sz="2800" dirty="0">
                <a:latin typeface="Constantia" pitchFamily="16" charset="0"/>
              </a:rPr>
              <a:t>dilakukan oleh unit-unit kecil </a:t>
            </a:r>
            <a:r>
              <a:rPr lang="id-ID" sz="2800" dirty="0" smtClean="0">
                <a:latin typeface="Constantia" pitchFamily="16" charset="0"/>
              </a:rPr>
              <a:t>dalam </a:t>
            </a:r>
            <a:r>
              <a:rPr lang="id-ID" sz="2800" dirty="0">
                <a:latin typeface="Constantia" pitchFamily="16" charset="0"/>
              </a:rPr>
              <a:t>perek</a:t>
            </a:r>
            <a:r>
              <a:rPr lang="en-US" sz="2800" dirty="0" err="1">
                <a:latin typeface="Constantia" pitchFamily="16" charset="0"/>
              </a:rPr>
              <a:t>onomian</a:t>
            </a:r>
            <a:endParaRPr lang="en-US" sz="2800" dirty="0">
              <a:latin typeface="Constantia" pitchFamily="16" charset="0"/>
            </a:endParaRPr>
          </a:p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Pembeli (konsumen)</a:t>
            </a:r>
            <a:r>
              <a:rPr lang="en-US" sz="2800" dirty="0">
                <a:latin typeface="Constantia" pitchFamily="16" charset="0"/>
              </a:rPr>
              <a:t> </a:t>
            </a:r>
            <a:r>
              <a:rPr lang="en-US" sz="2800" dirty="0" err="1">
                <a:latin typeface="Constantia" pitchFamily="16" charset="0"/>
              </a:rPr>
              <a:t>yan</a:t>
            </a:r>
            <a:r>
              <a:rPr lang="id-ID" sz="2800" dirty="0">
                <a:latin typeface="Constantia" pitchFamily="16" charset="0"/>
              </a:rPr>
              <a:t>g dianalisis bukanlah mengenai tingkah laku seorang pembeli tetapi keseluruhan  pembeli yg ada dalam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erek</a:t>
            </a:r>
            <a:r>
              <a:rPr lang="en-US" sz="2800" dirty="0" err="1">
                <a:latin typeface="Constantia" pitchFamily="16" charset="0"/>
              </a:rPr>
              <a:t>onomian</a:t>
            </a:r>
            <a:r>
              <a:rPr lang="en-US" sz="2800" dirty="0">
                <a:latin typeface="Constantia" pitchFamily="16" charset="0"/>
              </a:rPr>
              <a:t> 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produsen, yg diamati bukanlah kegiatan seorang produsen tetapi kegiatan kesel</a:t>
            </a:r>
            <a:r>
              <a:rPr lang="en-US" sz="2800" dirty="0" err="1">
                <a:latin typeface="Constantia" pitchFamily="16" charset="0"/>
              </a:rPr>
              <a:t>uruhan</a:t>
            </a:r>
            <a:r>
              <a:rPr lang="id-ID" sz="2800" dirty="0">
                <a:latin typeface="Constantia" pitchFamily="16" charset="0"/>
              </a:rPr>
              <a:t>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rodusen dlm perekonomian.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35716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TEORI MAKRO EKONOMI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424456"/>
              </a:buClr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r>
              <a:rPr lang="id-ID" sz="3600" dirty="0">
                <a:solidFill>
                  <a:srgbClr val="424456"/>
                </a:solidFill>
                <a:latin typeface="Trebuchet MS" pitchFamily="32" charset="0"/>
              </a:rPr>
              <a:t>Aspek-aspek dalam </a:t>
            </a:r>
            <a:r>
              <a:rPr lang="id-ID" sz="3600" dirty="0" smtClean="0">
                <a:solidFill>
                  <a:srgbClr val="424456"/>
                </a:solidFill>
                <a:latin typeface="Trebuchet MS" pitchFamily="32" charset="0"/>
              </a:rPr>
              <a:t>Makro ekonomi</a:t>
            </a: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endParaRPr lang="en-US" sz="3600" dirty="0">
              <a:solidFill>
                <a:srgbClr val="424456"/>
              </a:solidFill>
              <a:latin typeface="Trebuchet MS" pitchFamily="32" charset="0"/>
            </a:endParaRPr>
          </a:p>
        </p:txBody>
      </p:sp>
      <p:sp>
        <p:nvSpPr>
          <p:cNvPr id="150531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>
                <a:solidFill>
                  <a:srgbClr val="000000"/>
                </a:solidFill>
                <a:latin typeface="Georgia" pitchFamily="16" charset="0"/>
              </a:rPr>
              <a:t>T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ingkat kegiatan perekonomian negara.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Masalah Pengangguran dan Inflasi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Peranan Kebijaksanaan Pemerintah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300">
                <a:solidFill>
                  <a:srgbClr val="572314"/>
                </a:solidFill>
                <a:latin typeface="Gill Sans MT" pitchFamily="32" charset="0"/>
              </a:rPr>
              <a:t>KEBIJAKAN FISKAL</a:t>
            </a:r>
          </a:p>
        </p:txBody>
      </p:sp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penerimaan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yg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membuat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itu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seimbang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defisit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atau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surplus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Partadiredja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; 1985:78)</a:t>
            </a:r>
            <a:r>
              <a:rPr lang="ar-SA" sz="32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tindakan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did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l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m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bidang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perpajakan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pengeluarannya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sumber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pendapatan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sbg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kekuatan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membeli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tangan-tangan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individu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)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380" y="380"/>
            <a:chExt cx="5164" cy="671"/>
          </a:xfrm>
        </p:grpSpPr>
        <p:pic>
          <p:nvPicPr>
            <p:cNvPr id="15258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2581" name="Text Box 3"/>
            <p:cNvSpPr txBox="1">
              <a:spLocks noChangeArrowheads="1"/>
            </p:cNvSpPr>
            <p:nvPr/>
          </p:nvSpPr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Langkah-langkah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dijalankan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oleh</a:t>
            </a:r>
            <a:r>
              <a:rPr lang="en-US" sz="3000" dirty="0">
                <a:latin typeface="Century Gothic" pitchFamily="32" charset="0"/>
              </a:rPr>
              <a:t> bank </a:t>
            </a:r>
            <a:r>
              <a:rPr lang="en-US" sz="3000" dirty="0" err="1">
                <a:latin typeface="Century Gothic" pitchFamily="32" charset="0"/>
              </a:rPr>
              <a:t>sentral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untuk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jumlah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beredar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masyarakat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Kebijaksanaan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keuangan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laju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inflasi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arah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besar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kredit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lalulintas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devisa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kurs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asing</a:t>
            </a:r>
            <a:r>
              <a:rPr lang="en-US" sz="3000" dirty="0">
                <a:latin typeface="Century Gothic" pitchFamily="32" charset="0"/>
              </a:rPr>
              <a:t> (Partadiredja;1985:79)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928662" y="0"/>
            <a:ext cx="5357850" cy="7857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Lanjutan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teori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28596" y="1071546"/>
            <a:ext cx="822960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kenyataan hidup, membahas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perekonomian saja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belum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cukup.</a:t>
            </a:r>
          </a:p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Yang lebih penting adalah menyusun kenyataan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secara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sistematik dan membuat gambaran umum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tentang kegiatan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suatu perkonomian dan komponen-komponennya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(tugas ini dijalankan oleh teori ekonomi)</a:t>
            </a:r>
            <a:r>
              <a:rPr lang="ar-SA" sz="28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id-ID" sz="28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Dengan mempelajari teori dan kenyataan ilmu ekonomi m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en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penting peranannya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masyarakat (pentingnya peranan kedua hal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tersebut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adalah teori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kenyataan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ada gunanya, tetapi mengetahui kenya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ta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an saja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teori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akan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  berarti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sama sekali).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Gill Sans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575F6D"/>
              </a:buClr>
              <a:buFont typeface="Century Schoolbook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000">
                <a:solidFill>
                  <a:srgbClr val="575F6D"/>
                </a:solidFill>
                <a:latin typeface="Century Schoolbook" pitchFamily="16" charset="0"/>
              </a:rPr>
              <a:t>EKONOMI TERAPAN</a:t>
            </a:r>
          </a:p>
        </p:txBody>
      </p:sp>
      <p:sp>
        <p:nvSpPr>
          <p:cNvPr id="14438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27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lazim disebut te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o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ri kebijakan ekonomi yaitu cabang ilmu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menelaah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tentang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perlu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P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eranan teori ekonomi adalah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sebagai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l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andasan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kebijakan-kebijakan ekonomi (bagaimana bentuk-bentuk 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harus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dihadapi di analisis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teori 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</a:t>
            </a:r>
            <a:r>
              <a:rPr lang="en-US" sz="2200" dirty="0" err="1" smtClean="0">
                <a:solidFill>
                  <a:srgbClr val="000000"/>
                </a:solidFill>
                <a:latin typeface="Century Schoolbook" pitchFamily="16" charset="0"/>
              </a:rPr>
              <a:t>Dalam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 ekonomi, harus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mem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perhatikan tujuan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dari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u="sng" dirty="0">
                <a:solidFill>
                  <a:srgbClr val="000000"/>
                </a:solidFill>
                <a:latin typeface="Century Schoolbook" pitchFamily="16" charset="0"/>
              </a:rPr>
              <a:t>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perekonomian tujuan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ingin dicapai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adalah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mencapai pertumbuhan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c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epat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menciptakan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stabilitas harga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mengatasi masalah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pengangguran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mewujudkan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distribusi pendapatan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merata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04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Cakupan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ilmu ekonomi ada</a:t>
            </a:r>
            <a:r>
              <a:rPr lang="en-US" sz="2800" dirty="0" err="1">
                <a:latin typeface="Rockwell" pitchFamily="16" charset="0"/>
              </a:rPr>
              <a:t>lah</a:t>
            </a:r>
            <a:r>
              <a:rPr lang="id-ID" sz="2800" dirty="0">
                <a:latin typeface="Rockwell" pitchFamily="16" charset="0"/>
              </a:rPr>
              <a:t> ekonomi moneter, </a:t>
            </a:r>
            <a:r>
              <a:rPr lang="en-US" sz="2800" dirty="0">
                <a:latin typeface="Rockwell" pitchFamily="16" charset="0"/>
              </a:rPr>
              <a:t>e</a:t>
            </a:r>
            <a:r>
              <a:rPr lang="id-ID" sz="2800" dirty="0">
                <a:latin typeface="Rockwell" pitchFamily="16" charset="0"/>
              </a:rPr>
              <a:t>konomi regional, ekonomi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perkotaan, dan ekonomi pembangunan.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memahaminya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kita</a:t>
            </a:r>
            <a:r>
              <a:rPr lang="en-US" sz="2800" dirty="0">
                <a:latin typeface="Rockwell" pitchFamily="16" charset="0"/>
              </a:rPr>
              <a:t> p</a:t>
            </a:r>
            <a:r>
              <a:rPr lang="id-ID" sz="2800" dirty="0">
                <a:latin typeface="Rockwell" pitchFamily="16" charset="0"/>
              </a:rPr>
              <a:t>erlu mengenal 2 teori pokok dlm analisis ekonomi yaitu: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Mikro atau Teori Mikro Ekonomi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Makro atau Teori Makro Ekonomi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5716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CAKUPAN ILMU EKONOMI</a:t>
            </a: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214422"/>
            <a:ext cx="85725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Ekonomi Mikro atau Teori Mikro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b="1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kegiatan ekonomi individu, grup atau sekoral individu.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 cara sumber-sumber  daya dialokasikan pada suatu perekonomian melalui sistem  pasar </a:t>
            </a:r>
            <a:r>
              <a:rPr lang="id-ID" sz="3000" dirty="0" smtClean="0">
                <a:latin typeface="Rockwell" pitchFamily="16" charset="0"/>
              </a:rPr>
              <a:t>dan </a:t>
            </a:r>
            <a:r>
              <a:rPr lang="id-ID" sz="3000" dirty="0" smtClean="0">
                <a:latin typeface="Rockwell" pitchFamily="16" charset="0"/>
              </a:rPr>
              <a:t>hal tersebut  mencakup studi secara terinci tentang  perusahaan-perusahaan,  industri- industri  &amp; hubungan pemerintah dengan individu.</a:t>
            </a: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0034" y="285728"/>
            <a:ext cx="8240713" cy="869950"/>
            <a:chOff x="284" y="173"/>
            <a:chExt cx="5191" cy="548"/>
          </a:xfrm>
        </p:grpSpPr>
        <p:pic>
          <p:nvPicPr>
            <p:cNvPr id="14643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6437" name="Text Box 3"/>
            <p:cNvSpPr txBox="1">
              <a:spLocks noChangeArrowheads="1"/>
            </p:cNvSpPr>
            <p:nvPr/>
          </p:nvSpPr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5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05800" cy="608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FFFFFF"/>
                </a:solidFill>
                <a:latin typeface="Book Antiqua" pitchFamily="16" charset="0"/>
              </a:rPr>
              <a:t>    </a:t>
            </a:r>
            <a:r>
              <a:rPr lang="en-US" sz="2400" dirty="0" err="1">
                <a:latin typeface="Book Antiqua" pitchFamily="16" charset="0"/>
              </a:rPr>
              <a:t>Adalah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Ilmu Ekonomi kecil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menganalisis mengenai bagian-bagian kecil d</a:t>
            </a:r>
            <a:r>
              <a:rPr lang="en-US" sz="2400" dirty="0">
                <a:latin typeface="Book Antiqua" pitchFamily="16" charset="0"/>
              </a:rPr>
              <a:t>a</a:t>
            </a:r>
            <a:r>
              <a:rPr lang="id-ID" sz="2400" dirty="0">
                <a:latin typeface="Book Antiqua" pitchFamily="16" charset="0"/>
              </a:rPr>
              <a:t>r</a:t>
            </a:r>
            <a:r>
              <a:rPr lang="en-US" sz="2400" dirty="0" err="1">
                <a:latin typeface="Book Antiqua" pitchFamily="16" charset="0"/>
              </a:rPr>
              <a:t>i</a:t>
            </a:r>
            <a:r>
              <a:rPr lang="id-ID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ke</a:t>
            </a:r>
            <a:r>
              <a:rPr lang="id-ID" sz="2400" dirty="0">
                <a:latin typeface="Book Antiqua" pitchFamily="16" charset="0"/>
              </a:rPr>
              <a:t>seluruhan kegiatan perekonomian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Isu pokok :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Bagaimana caranya </a:t>
            </a:r>
            <a:r>
              <a:rPr lang="en-US" sz="2400" dirty="0">
                <a:latin typeface="Book Antiqua" pitchFamily="16" charset="0"/>
              </a:rPr>
              <a:t>m</a:t>
            </a:r>
            <a:r>
              <a:rPr lang="id-ID" sz="2400" dirty="0">
                <a:latin typeface="Book Antiqua" pitchFamily="16" charset="0"/>
              </a:rPr>
              <a:t>enggunakan faktor-faktor produksi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tersedia </a:t>
            </a:r>
            <a:r>
              <a:rPr lang="id-ID" sz="2400" dirty="0" smtClean="0">
                <a:latin typeface="Book Antiqua" pitchFamily="16" charset="0"/>
              </a:rPr>
              <a:t>secara </a:t>
            </a:r>
            <a:r>
              <a:rPr lang="id-ID" sz="2400" dirty="0">
                <a:latin typeface="Book Antiqua" pitchFamily="16" charset="0"/>
              </a:rPr>
              <a:t>efisien agar kemakmuran masyarakat dapat dimaksimumkan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Book Antiqua" pitchFamily="16" charset="0"/>
              </a:rPr>
              <a:t>D</a:t>
            </a:r>
            <a:r>
              <a:rPr lang="id-ID" sz="2400" dirty="0">
                <a:latin typeface="Book Antiqua" pitchFamily="16" charset="0"/>
              </a:rPr>
              <a:t>asar pemikirannya adalah :</a:t>
            </a: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kebutuhan dan keinginan manusia tidak   terbatas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en-US" sz="2400" dirty="0" err="1" smtClean="0">
                <a:latin typeface="Book Antiqua" pitchFamily="16" charset="0"/>
              </a:rPr>
              <a:t>sedangkan</a:t>
            </a:r>
            <a:r>
              <a:rPr lang="id-ID" sz="2400" dirty="0" smtClean="0">
                <a:latin typeface="Book Antiqua" pitchFamily="16" charset="0"/>
              </a:rPr>
              <a:t>  </a:t>
            </a:r>
            <a:r>
              <a:rPr lang="id-ID" sz="2400" dirty="0" smtClean="0">
                <a:latin typeface="Book Antiqua" pitchFamily="16" charset="0"/>
              </a:rPr>
              <a:t>kemampuan </a:t>
            </a:r>
            <a:r>
              <a:rPr lang="id-ID" sz="2400" dirty="0">
                <a:latin typeface="Book Antiqua" pitchFamily="16" charset="0"/>
              </a:rPr>
              <a:t>faktor-faktor produksi menghasilkan barang dan jasa untuk memenuhi kebutuhan dan keinginan masy</a:t>
            </a:r>
            <a:r>
              <a:rPr lang="en-US" sz="2400" dirty="0" err="1">
                <a:latin typeface="Book Antiqua" pitchFamily="16" charset="0"/>
              </a:rPr>
              <a:t>arakat</a:t>
            </a:r>
            <a:r>
              <a:rPr lang="id-ID" sz="2400" dirty="0">
                <a:latin typeface="Book Antiqua" pitchFamily="16" charset="0"/>
              </a:rPr>
              <a:t> adalah </a:t>
            </a:r>
            <a:r>
              <a:rPr lang="id-ID" sz="2400" dirty="0" smtClean="0">
                <a:latin typeface="Book Antiqua" pitchFamily="16" charset="0"/>
              </a:rPr>
              <a:t>terbatas. </a:t>
            </a:r>
            <a:endParaRPr lang="id-ID" sz="24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solidFill>
                <a:srgbClr val="FFFFFF"/>
              </a:solidFill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6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Book Antiqua" pitchFamily="16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55588" y="-6350"/>
            <a:ext cx="8435975" cy="1266825"/>
            <a:chOff x="161" y="-4"/>
            <a:chExt cx="5314" cy="798"/>
          </a:xfrm>
        </p:grpSpPr>
        <p:pic>
          <p:nvPicPr>
            <p:cNvPr id="14746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7461" name="Text Box 3"/>
            <p:cNvSpPr txBox="1">
              <a:spLocks noChangeArrowheads="1"/>
            </p:cNvSpPr>
            <p:nvPr/>
          </p:nvSpPr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Berdasar dua pemikiran tsb. teori mikro ekonomi bertitik tolak pada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pemasalahan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, bahwa faktor-faktor produksi yang tersedia selalu sepenuhnya digunakan</a:t>
            </a:r>
          </a:p>
          <a:p>
            <a:pPr marL="341313" indent="-341313" algn="just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Mendorong masyarakat untuk memikirkan cara-cara yang paling efisien dalam menggunakan faktor-faktor produksi yang tersedia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Dalam teori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mikro ekonomi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masalah di atas dibagi dan dibedakan menjadi 3 persoalan yaitu: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What – apakah jenis-jenis barang dan jasa  yang perlu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en-US" sz="2400" dirty="0" err="1">
                <a:solidFill>
                  <a:srgbClr val="4E3B30"/>
                </a:solidFill>
                <a:latin typeface="Franklin Gothic Book" pitchFamily="32" charset="0"/>
              </a:rPr>
              <a:t>i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How – bagaimana barang dan jasa yang diperlukan masyarakat akan dihasilkan ?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For Whom – untuk siapakah barang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an jasa  perlu dihasilkan ?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341313" indent="-341313" algn="just" eaLnBrk="1" hangingPunct="1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3200" dirty="0">
                <a:solidFill>
                  <a:srgbClr val="000000"/>
                </a:solidFill>
                <a:cs typeface="Times New Roman" pitchFamily="16" charset="0"/>
              </a:rPr>
              <a:t>Aspek-aspek dalam Mikro Ekonomi</a:t>
            </a:r>
          </a:p>
        </p:txBody>
      </p:sp>
      <p:sp>
        <p:nvSpPr>
          <p:cNvPr id="14848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barang  </a:t>
            </a: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id-ID" sz="2800" dirty="0">
                <a:solidFill>
                  <a:srgbClr val="000000"/>
                </a:solidFill>
              </a:rPr>
              <a:t>Pasar adalah suatu institusi y</a:t>
            </a:r>
            <a:r>
              <a:rPr lang="en-US" sz="2800" dirty="0">
                <a:solidFill>
                  <a:srgbClr val="000000"/>
                </a:solidFill>
              </a:rPr>
              <a:t>an</a:t>
            </a:r>
            <a:r>
              <a:rPr lang="id-ID" sz="2800" dirty="0">
                <a:solidFill>
                  <a:srgbClr val="000000"/>
                </a:solidFill>
              </a:rPr>
              <a:t>g </a:t>
            </a:r>
            <a:r>
              <a:rPr lang="en-US" sz="2800" dirty="0">
                <a:solidFill>
                  <a:srgbClr val="000000"/>
                </a:solidFill>
              </a:rPr>
              <a:t>me</a:t>
            </a:r>
            <a:r>
              <a:rPr lang="id-ID" sz="2800" dirty="0">
                <a:solidFill>
                  <a:srgbClr val="000000"/>
                </a:solidFill>
              </a:rPr>
              <a:t>mpertemukan penjual dan pembeli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untuk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menen</a:t>
            </a:r>
            <a:r>
              <a:rPr lang="id-ID" sz="2800" dirty="0">
                <a:solidFill>
                  <a:srgbClr val="000000"/>
                </a:solidFill>
              </a:rPr>
              <a:t>tukan tingkat harga suatu barang dan jumlah barang yg </a:t>
            </a:r>
            <a:r>
              <a:rPr lang="id-ID" sz="2800" dirty="0" smtClean="0">
                <a:solidFill>
                  <a:srgbClr val="000000"/>
                </a:solidFill>
              </a:rPr>
              <a:t>diperjualbelikan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err="1">
                <a:solidFill>
                  <a:srgbClr val="000000"/>
                </a:solidFill>
              </a:rPr>
              <a:t>Mekanisme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harga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ad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l</a:t>
            </a:r>
            <a:r>
              <a:rPr lang="id-ID" sz="2800" dirty="0" smtClean="0">
                <a:solidFill>
                  <a:srgbClr val="000000"/>
                </a:solidFill>
              </a:rPr>
              <a:t>ah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proses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berjalan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atas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dasar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gaya</a:t>
            </a:r>
            <a:r>
              <a:rPr lang="id-ID" sz="2800" dirty="0" smtClean="0">
                <a:solidFill>
                  <a:srgbClr val="000000"/>
                </a:solidFill>
              </a:rPr>
              <a:t>/</a:t>
            </a:r>
            <a:r>
              <a:rPr lang="en-US" sz="2800" dirty="0" err="1" smtClean="0">
                <a:solidFill>
                  <a:srgbClr val="000000"/>
                </a:solidFill>
              </a:rPr>
              <a:t>kekuatan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produsen</a:t>
            </a:r>
            <a:r>
              <a:rPr lang="id-ID" sz="2800" dirty="0" smtClean="0">
                <a:solidFill>
                  <a:srgbClr val="000000"/>
                </a:solidFill>
              </a:rPr>
              <a:t>  dengan </a:t>
            </a:r>
            <a:r>
              <a:rPr lang="en-US" sz="2800" dirty="0" err="1" smtClean="0">
                <a:solidFill>
                  <a:srgbClr val="000000"/>
                </a:solidFill>
              </a:rPr>
              <a:t>konsumen</a:t>
            </a:r>
            <a:r>
              <a:rPr lang="en-US" sz="2800" dirty="0" smtClean="0">
                <a:solidFill>
                  <a:srgbClr val="000000"/>
                </a:solidFill>
              </a:rPr>
              <a:t> 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bertemu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pasar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SA" sz="2800" dirty="0">
                <a:solidFill>
                  <a:srgbClr val="000000"/>
                </a:solidFill>
                <a:cs typeface="Arial" charset="0"/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Tingkah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laku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penjual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pembeli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</a:t>
            </a:r>
            <a:r>
              <a:rPr lang="id-ID" sz="2800" dirty="0" smtClean="0">
                <a:solidFill>
                  <a:srgbClr val="000000"/>
                </a:solidFill>
              </a:rPr>
              <a:t>faktor- faktor produksi.</a:t>
            </a:r>
            <a:endParaRPr lang="id-ID" sz="28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571480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id-ID" sz="3600" b="1" dirty="0" smtClean="0">
                <a:solidFill>
                  <a:srgbClr val="000000"/>
                </a:solidFill>
                <a:cs typeface="Times New Roman" pitchFamily="16" charset="0"/>
              </a:rPr>
              <a:t>Ekonomi Mikro 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antara lain mempelajari motivsi dunia usaha,  biaya- biaya, teori permintaan,   fungsi permintaan, elastisitas, pertumbuhan perusahaan, </a:t>
            </a:r>
            <a:r>
              <a:rPr lang="id-ID" sz="3600" i="1" dirty="0" smtClean="0">
                <a:solidFill>
                  <a:srgbClr val="000000"/>
                </a:solidFill>
                <a:cs typeface="Times New Roman" pitchFamily="16" charset="0"/>
              </a:rPr>
              <a:t>input-output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, lokasi industri, model produksi, teori produksi.</a:t>
            </a:r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784</Words>
  <Application>Microsoft Office PowerPoint</Application>
  <PresentationFormat>On-screen Show (4:3)</PresentationFormat>
  <Paragraphs>72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20</cp:revision>
  <dcterms:created xsi:type="dcterms:W3CDTF">2016-10-13T04:20:43Z</dcterms:created>
  <dcterms:modified xsi:type="dcterms:W3CDTF">2021-10-11T04:47:42Z</dcterms:modified>
</cp:coreProperties>
</file>