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9"/>
  </p:notesMasterIdLst>
  <p:handoutMasterIdLst>
    <p:handoutMasterId r:id="rId100"/>
  </p:handoutMasterIdLst>
  <p:sldIdLst>
    <p:sldId id="407" r:id="rId3"/>
    <p:sldId id="385" r:id="rId4"/>
    <p:sldId id="281" r:id="rId5"/>
    <p:sldId id="369" r:id="rId6"/>
    <p:sldId id="386" r:id="rId7"/>
    <p:sldId id="260" r:id="rId8"/>
    <p:sldId id="387" r:id="rId9"/>
    <p:sldId id="390" r:id="rId10"/>
    <p:sldId id="271" r:id="rId11"/>
    <p:sldId id="388" r:id="rId12"/>
    <p:sldId id="389" r:id="rId13"/>
    <p:sldId id="391" r:id="rId14"/>
    <p:sldId id="261" r:id="rId15"/>
    <p:sldId id="262" r:id="rId16"/>
    <p:sldId id="263" r:id="rId17"/>
    <p:sldId id="404" r:id="rId18"/>
    <p:sldId id="268" r:id="rId19"/>
    <p:sldId id="269" r:id="rId20"/>
    <p:sldId id="350" r:id="rId21"/>
    <p:sldId id="351" r:id="rId22"/>
    <p:sldId id="360" r:id="rId23"/>
    <p:sldId id="352" r:id="rId24"/>
    <p:sldId id="374" r:id="rId25"/>
    <p:sldId id="373" r:id="rId26"/>
    <p:sldId id="284" r:id="rId27"/>
    <p:sldId id="408" r:id="rId28"/>
    <p:sldId id="409" r:id="rId29"/>
    <p:sldId id="410" r:id="rId30"/>
    <p:sldId id="411" r:id="rId31"/>
    <p:sldId id="412" r:id="rId32"/>
    <p:sldId id="375" r:id="rId33"/>
    <p:sldId id="413" r:id="rId34"/>
    <p:sldId id="285" r:id="rId35"/>
    <p:sldId id="414" r:id="rId36"/>
    <p:sldId id="415" r:id="rId37"/>
    <p:sldId id="416" r:id="rId38"/>
    <p:sldId id="417" r:id="rId39"/>
    <p:sldId id="287" r:id="rId40"/>
    <p:sldId id="418" r:id="rId41"/>
    <p:sldId id="419" r:id="rId42"/>
    <p:sldId id="420" r:id="rId43"/>
    <p:sldId id="376" r:id="rId44"/>
    <p:sldId id="421" r:id="rId45"/>
    <p:sldId id="422" r:id="rId46"/>
    <p:sldId id="290" r:id="rId47"/>
    <p:sldId id="424" r:id="rId48"/>
    <p:sldId id="291" r:id="rId49"/>
    <p:sldId id="423" r:id="rId50"/>
    <p:sldId id="292" r:id="rId51"/>
    <p:sldId id="359" r:id="rId52"/>
    <p:sldId id="377" r:id="rId53"/>
    <p:sldId id="368" r:id="rId54"/>
    <p:sldId id="346" r:id="rId55"/>
    <p:sldId id="347" r:id="rId56"/>
    <p:sldId id="392" r:id="rId57"/>
    <p:sldId id="400" r:id="rId58"/>
    <p:sldId id="394" r:id="rId59"/>
    <p:sldId id="395" r:id="rId60"/>
    <p:sldId id="396" r:id="rId61"/>
    <p:sldId id="393" r:id="rId62"/>
    <p:sldId id="401" r:id="rId63"/>
    <p:sldId id="397" r:id="rId64"/>
    <p:sldId id="398" r:id="rId65"/>
    <p:sldId id="403" r:id="rId66"/>
    <p:sldId id="402" r:id="rId67"/>
    <p:sldId id="349" r:id="rId68"/>
    <p:sldId id="308" r:id="rId69"/>
    <p:sldId id="309" r:id="rId70"/>
    <p:sldId id="310" r:id="rId71"/>
    <p:sldId id="311" r:id="rId72"/>
    <p:sldId id="314" r:id="rId73"/>
    <p:sldId id="317" r:id="rId74"/>
    <p:sldId id="318" r:id="rId75"/>
    <p:sldId id="319" r:id="rId76"/>
    <p:sldId id="320" r:id="rId77"/>
    <p:sldId id="321" r:id="rId78"/>
    <p:sldId id="378" r:id="rId79"/>
    <p:sldId id="322" r:id="rId80"/>
    <p:sldId id="323" r:id="rId81"/>
    <p:sldId id="405" r:id="rId82"/>
    <p:sldId id="324" r:id="rId83"/>
    <p:sldId id="372" r:id="rId84"/>
    <p:sldId id="326" r:id="rId85"/>
    <p:sldId id="343" r:id="rId86"/>
    <p:sldId id="341" r:id="rId87"/>
    <p:sldId id="342" r:id="rId88"/>
    <p:sldId id="354" r:id="rId89"/>
    <p:sldId id="362" r:id="rId90"/>
    <p:sldId id="364" r:id="rId91"/>
    <p:sldId id="333" r:id="rId92"/>
    <p:sldId id="363" r:id="rId93"/>
    <p:sldId id="335" r:id="rId94"/>
    <p:sldId id="371" r:id="rId95"/>
    <p:sldId id="336" r:id="rId96"/>
    <p:sldId id="383" r:id="rId97"/>
    <p:sldId id="384" r:id="rId98"/>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10" autoAdjust="0"/>
    <p:restoredTop sz="90339" autoAdjust="0"/>
  </p:normalViewPr>
  <p:slideViewPr>
    <p:cSldViewPr>
      <p:cViewPr>
        <p:scale>
          <a:sx n="62" d="100"/>
          <a:sy n="62" d="100"/>
        </p:scale>
        <p:origin x="-1374" y="-19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6906"/>
    </p:cViewPr>
  </p:sorterViewPr>
  <p:notesViewPr>
    <p:cSldViewPr>
      <p:cViewPr varScale="1">
        <p:scale>
          <a:sx n="59" d="100"/>
          <a:sy n="59" d="100"/>
        </p:scale>
        <p:origin x="-2508" y="-78"/>
      </p:cViewPr>
      <p:guideLst>
        <p:guide orient="horz" pos="3133"/>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notesMaster" Target="notesMasters/notesMaster1.xml"/><Relationship Id="rId10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97284"/>
          </a:xfrm>
          <a:prstGeom prst="rect">
            <a:avLst/>
          </a:prstGeom>
        </p:spPr>
        <p:txBody>
          <a:bodyPr vert="horz" lIns="91440" tIns="45720" rIns="91440" bIns="45720" rtlCol="0"/>
          <a:lstStyle>
            <a:lvl1pPr algn="r">
              <a:defRPr sz="1200"/>
            </a:lvl1pPr>
          </a:lstStyle>
          <a:p>
            <a:fld id="{F1C52FAD-5E3C-4C57-933E-192F53E66E55}" type="datetimeFigureOut">
              <a:rPr lang="en-US" smtClean="0"/>
              <a:pPr/>
              <a:t>10/24/2019</a:t>
            </a:fld>
            <a:endParaRPr lang="en-US"/>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14EFABB6-8DD0-4481-B3F5-15EACE68E5EB}" type="slidenum">
              <a:rPr lang="en-US" smtClean="0"/>
              <a:pPr/>
              <a:t>‹#›</a:t>
            </a:fld>
            <a:endParaRPr lang="en-US"/>
          </a:p>
        </p:txBody>
      </p:sp>
    </p:spTree>
    <p:extLst>
      <p:ext uri="{BB962C8B-B14F-4D97-AF65-F5344CB8AC3E}">
        <p14:creationId xmlns:p14="http://schemas.microsoft.com/office/powerpoint/2010/main" val="607770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97284"/>
          </a:xfrm>
          <a:prstGeom prst="rect">
            <a:avLst/>
          </a:prstGeom>
        </p:spPr>
        <p:txBody>
          <a:bodyPr vert="horz" lIns="91440" tIns="45720" rIns="91440" bIns="45720" rtlCol="0"/>
          <a:lstStyle>
            <a:lvl1pPr algn="r">
              <a:defRPr sz="1200"/>
            </a:lvl1pPr>
          </a:lstStyle>
          <a:p>
            <a:fld id="{BC449880-BAF1-4A4A-A9C6-D72D93D3E383}" type="datetimeFigureOut">
              <a:rPr lang="en-US" smtClean="0"/>
              <a:pPr/>
              <a:t>10/24/2019</a:t>
            </a:fld>
            <a:endParaRPr lang="en-US"/>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24202"/>
            <a:ext cx="5486400" cy="447555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F83A9410-2D9B-436A-9E66-096DF8E80F03}" type="slidenum">
              <a:rPr lang="en-US" smtClean="0"/>
              <a:pPr/>
              <a:t>‹#›</a:t>
            </a:fld>
            <a:endParaRPr lang="en-US"/>
          </a:p>
        </p:txBody>
      </p:sp>
    </p:spTree>
    <p:extLst>
      <p:ext uri="{BB962C8B-B14F-4D97-AF65-F5344CB8AC3E}">
        <p14:creationId xmlns:p14="http://schemas.microsoft.com/office/powerpoint/2010/main" val="274536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2975" y="746125"/>
            <a:ext cx="4972050" cy="3729038"/>
          </a:xfrm>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83A9410-2D9B-436A-9E66-096DF8E80F0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2975" y="746125"/>
            <a:ext cx="4972050" cy="3729038"/>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3A9410-2D9B-436A-9E66-096DF8E80F03}" type="slidenum">
              <a:rPr lang="en-US" smtClean="0"/>
              <a:pPr/>
              <a:t>70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F83A9410-2D9B-436A-9E66-096DF8E80F03}" type="slidenum">
              <a:rPr lang="en-US" smtClean="0"/>
              <a:pPr/>
              <a:t>94</a:t>
            </a:fld>
            <a:endParaRPr lang="en-US"/>
          </a:p>
        </p:txBody>
      </p:sp>
    </p:spTree>
    <p:extLst>
      <p:ext uri="{BB962C8B-B14F-4D97-AF65-F5344CB8AC3E}">
        <p14:creationId xmlns:p14="http://schemas.microsoft.com/office/powerpoint/2010/main" val="2488924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31A5CE-A4B2-4F01-9877-2463CB4CA8E3}"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AECBF-E3F1-442B-A543-587469057D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8A55D-EDB2-4E8E-827D-57FA3601013B}"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5F251-619B-4051-88C8-97E9B2E79A76}" type="slidenum">
              <a:rPr lang="en-US" smtClean="0"/>
              <a:pPr/>
              <a:t>‹#›</a:t>
            </a:fld>
            <a:endParaRPr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8A55D-EDB2-4E8E-827D-57FA3601013B}" type="datetimeFigureOut">
              <a:rPr lang="en-US" smtClean="0"/>
              <a:pPr/>
              <a:t>10/24/2019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5F251-619B-4051-88C8-97E9B2E79A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d"/>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31A5CE-A4B2-4F01-9877-2463CB4CA8E3}" type="datetimeFigureOut">
              <a:rPr lang="en-US" smtClean="0"/>
              <a:pPr/>
              <a:t>10/24/2019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AECBF-E3F1-442B-A543-587469057D7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95400"/>
            <a:ext cx="7772400" cy="1470025"/>
          </a:xfrm>
        </p:spPr>
        <p:txBody>
          <a:bodyPr>
            <a:normAutofit/>
          </a:bodyPr>
          <a:lstStyle/>
          <a:p>
            <a:r>
              <a:rPr lang="en-US" sz="4000" b="1" dirty="0" smtClean="0"/>
              <a:t>PERILAKU SOSIAL DAN KONTROL  SOSIAL</a:t>
            </a:r>
            <a:endParaRPr lang="en-US" sz="4000" b="1" dirty="0"/>
          </a:p>
        </p:txBody>
      </p:sp>
      <p:sp>
        <p:nvSpPr>
          <p:cNvPr id="3" name="Subtitle 2"/>
          <p:cNvSpPr>
            <a:spLocks noGrp="1"/>
          </p:cNvSpPr>
          <p:nvPr>
            <p:ph type="subTitle" idx="1"/>
          </p:nvPr>
        </p:nvSpPr>
        <p:spPr>
          <a:xfrm>
            <a:off x="1143000" y="4572000"/>
            <a:ext cx="6400800" cy="1752600"/>
          </a:xfrm>
        </p:spPr>
        <p:txBody>
          <a:bodyPr>
            <a:normAutofit/>
          </a:bodyPr>
          <a:lstStyle/>
          <a:p>
            <a:r>
              <a:rPr lang="id-ID" sz="2800" b="1" dirty="0" smtClean="0"/>
              <a:t>DRA. ANASTASIA ADIWIRAHAYU M.Si</a:t>
            </a:r>
            <a:endParaRPr lang="en-US" sz="2800" b="1" dirty="0"/>
          </a:p>
        </p:txBody>
      </p:sp>
    </p:spTree>
    <p:extLst>
      <p:ext uri="{BB962C8B-B14F-4D97-AF65-F5344CB8AC3E}">
        <p14:creationId xmlns:p14="http://schemas.microsoft.com/office/powerpoint/2010/main" val="941923127"/>
      </p:ext>
    </p:extLst>
  </p:cSld>
  <p:clrMapOvr>
    <a:masterClrMapping/>
  </p:clrMapOvr>
  <p:transition advTm="7067">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id-ID" sz="3600" b="1" dirty="0"/>
              <a:t>f</a:t>
            </a:r>
            <a:r>
              <a:rPr lang="id-ID" sz="3600" b="1" dirty="0" smtClean="0"/>
              <a:t>. Faktor Pembentuk Perilaku Manusia</a:t>
            </a:r>
            <a:endParaRPr lang="id-ID" sz="3600" b="1" dirty="0"/>
          </a:p>
        </p:txBody>
      </p:sp>
      <p:sp>
        <p:nvSpPr>
          <p:cNvPr id="3" name="Content Placeholder 2"/>
          <p:cNvSpPr>
            <a:spLocks noGrp="1"/>
          </p:cNvSpPr>
          <p:nvPr>
            <p:ph idx="1"/>
          </p:nvPr>
        </p:nvSpPr>
        <p:spPr>
          <a:xfrm>
            <a:off x="609600" y="1066800"/>
            <a:ext cx="8229600" cy="4525963"/>
          </a:xfrm>
        </p:spPr>
        <p:txBody>
          <a:bodyPr>
            <a:noAutofit/>
          </a:bodyPr>
          <a:lstStyle/>
          <a:p>
            <a:pPr marL="0" indent="0" algn="just">
              <a:buNone/>
            </a:pPr>
            <a:r>
              <a:rPr lang="id-ID" sz="2800" dirty="0" smtClean="0"/>
              <a:t>Pembentukan perilaku manusia dipengaruhi beberapa faktor yaitu :</a:t>
            </a:r>
          </a:p>
          <a:p>
            <a:pPr marL="0" indent="0" algn="just">
              <a:buNone/>
            </a:pPr>
            <a:r>
              <a:rPr lang="id-ID" sz="2800" b="1" dirty="0" smtClean="0"/>
              <a:t>1.Faktor Personal </a:t>
            </a:r>
            <a:r>
              <a:rPr lang="id-ID" sz="2800" dirty="0" smtClean="0"/>
              <a:t>:</a:t>
            </a:r>
          </a:p>
          <a:p>
            <a:pPr algn="just"/>
            <a:r>
              <a:rPr lang="id-ID" sz="2800" dirty="0" smtClean="0"/>
              <a:t>Motif biologis</a:t>
            </a:r>
          </a:p>
          <a:p>
            <a:pPr algn="just"/>
            <a:r>
              <a:rPr lang="id-ID" sz="2800" dirty="0" smtClean="0"/>
              <a:t>Motif sosiopsikologis</a:t>
            </a:r>
          </a:p>
          <a:p>
            <a:pPr algn="just">
              <a:buFont typeface="Courier New" pitchFamily="49" charset="0"/>
              <a:buChar char="o"/>
            </a:pPr>
            <a:r>
              <a:rPr lang="id-ID" sz="2800" dirty="0" smtClean="0"/>
              <a:t>Persepsi ( berdasarkan pengalaman )</a:t>
            </a:r>
          </a:p>
          <a:p>
            <a:pPr algn="just">
              <a:buFont typeface="Courier New" pitchFamily="49" charset="0"/>
              <a:buChar char="o"/>
            </a:pPr>
            <a:r>
              <a:rPr lang="id-ID" sz="2800" dirty="0" smtClean="0"/>
              <a:t>Motivasi ( dorongan untuk bertindak untuk mencapai tujuan)</a:t>
            </a:r>
          </a:p>
          <a:p>
            <a:pPr algn="just">
              <a:buFont typeface="Courier New" pitchFamily="49" charset="0"/>
              <a:buChar char="o"/>
            </a:pPr>
            <a:r>
              <a:rPr lang="id-ID" sz="2800" dirty="0" smtClean="0"/>
              <a:t>Emosi ( aspek psikologis )</a:t>
            </a:r>
          </a:p>
          <a:p>
            <a:pPr algn="just">
              <a:buFont typeface="Courier New" pitchFamily="49" charset="0"/>
              <a:buChar char="o"/>
            </a:pPr>
            <a:r>
              <a:rPr lang="id-ID" sz="2800" dirty="0" smtClean="0"/>
              <a:t>Belajar ( perilaku yang dihasilkan dari praktek – praktek dalam lingkungan kehidupan )</a:t>
            </a:r>
            <a:endParaRPr lang="id-ID" sz="2800" dirty="0"/>
          </a:p>
        </p:txBody>
      </p:sp>
    </p:spTree>
    <p:extLst>
      <p:ext uri="{BB962C8B-B14F-4D97-AF65-F5344CB8AC3E}">
        <p14:creationId xmlns:p14="http://schemas.microsoft.com/office/powerpoint/2010/main" val="2516097775"/>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382000" cy="1143000"/>
          </a:xfrm>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a:xfrm>
            <a:off x="228600" y="1066800"/>
            <a:ext cx="8229600" cy="4525963"/>
          </a:xfrm>
        </p:spPr>
        <p:txBody>
          <a:bodyPr>
            <a:noAutofit/>
          </a:bodyPr>
          <a:lstStyle/>
          <a:p>
            <a:pPr marL="0" indent="0" algn="just">
              <a:buNone/>
            </a:pPr>
            <a:r>
              <a:rPr lang="id-ID" sz="2800" b="1" dirty="0" smtClean="0"/>
              <a:t>2. Faktor situasional </a:t>
            </a:r>
            <a:r>
              <a:rPr lang="id-ID" sz="2800" dirty="0" smtClean="0"/>
              <a:t>:</a:t>
            </a:r>
          </a:p>
          <a:p>
            <a:pPr algn="just"/>
            <a:r>
              <a:rPr lang="id-ID" sz="2800" dirty="0" smtClean="0"/>
              <a:t>Faktor ekologis ( lingkungan alam )</a:t>
            </a:r>
          </a:p>
          <a:p>
            <a:pPr algn="just"/>
            <a:r>
              <a:rPr lang="id-ID" sz="2800" dirty="0" smtClean="0"/>
              <a:t>Faktor sosial ( struktur rganisasi, sistem, peranan, struktur kelompok, karakteristik populasi </a:t>
            </a:r>
          </a:p>
          <a:p>
            <a:pPr algn="just"/>
            <a:r>
              <a:rPr lang="id-ID" sz="2800" dirty="0" smtClean="0"/>
              <a:t>Faktor temporal atau pengaruh waktu ( dimana, bilamana mereka berada )</a:t>
            </a:r>
          </a:p>
          <a:p>
            <a:pPr algn="just"/>
            <a:r>
              <a:rPr lang="id-ID" sz="2800" dirty="0" smtClean="0"/>
              <a:t>Suasana perilaku yang dialami.</a:t>
            </a:r>
          </a:p>
          <a:p>
            <a:pPr algn="just"/>
            <a:r>
              <a:rPr lang="id-ID" sz="2800" dirty="0" smtClean="0"/>
              <a:t>Faktor psikososial ( persepsi seseorang tentang situasi lingkungan  yang dialami )</a:t>
            </a:r>
            <a:endParaRPr lang="id-ID" sz="2800" dirty="0"/>
          </a:p>
        </p:txBody>
      </p:sp>
    </p:spTree>
    <p:extLst>
      <p:ext uri="{BB962C8B-B14F-4D97-AF65-F5344CB8AC3E}">
        <p14:creationId xmlns:p14="http://schemas.microsoft.com/office/powerpoint/2010/main" val="2884004408"/>
      </p:ext>
    </p:extLst>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pPr algn="just"/>
            <a:r>
              <a:rPr lang="id-ID" sz="3600" b="1" dirty="0"/>
              <a:t>g</a:t>
            </a:r>
            <a:r>
              <a:rPr lang="id-ID" sz="3600" b="1" dirty="0" smtClean="0"/>
              <a:t>. Tahapan pembentukan perilaku manusia</a:t>
            </a:r>
            <a:endParaRPr lang="id-ID" sz="3600" b="1" dirty="0"/>
          </a:p>
        </p:txBody>
      </p:sp>
      <p:sp>
        <p:nvSpPr>
          <p:cNvPr id="3" name="Content Placeholder 2"/>
          <p:cNvSpPr>
            <a:spLocks noGrp="1"/>
          </p:cNvSpPr>
          <p:nvPr>
            <p:ph idx="1"/>
          </p:nvPr>
        </p:nvSpPr>
        <p:spPr>
          <a:xfrm>
            <a:off x="457200" y="1371600"/>
            <a:ext cx="8229600" cy="4525963"/>
          </a:xfrm>
        </p:spPr>
        <p:txBody>
          <a:bodyPr>
            <a:normAutofit/>
          </a:bodyPr>
          <a:lstStyle/>
          <a:p>
            <a:pPr marL="514350" indent="-514350" algn="just">
              <a:buFont typeface="+mj-lt"/>
              <a:buAutoNum type="arabicPeriod"/>
            </a:pPr>
            <a:r>
              <a:rPr lang="id-ID" dirty="0" smtClean="0"/>
              <a:t>Awareness ( kesadaran ) mulai menyadari atau mengetahui stimulus dulu. </a:t>
            </a:r>
          </a:p>
          <a:p>
            <a:pPr marL="514350" indent="-514350" algn="just">
              <a:buFont typeface="+mj-lt"/>
              <a:buAutoNum type="arabicPeriod"/>
            </a:pPr>
            <a:r>
              <a:rPr lang="id-ID" dirty="0" smtClean="0"/>
              <a:t>Interest ( tertarik )</a:t>
            </a:r>
          </a:p>
          <a:p>
            <a:pPr marL="514350" indent="-514350" algn="just">
              <a:buFont typeface="+mj-lt"/>
              <a:buAutoNum type="arabicPeriod"/>
            </a:pPr>
            <a:r>
              <a:rPr lang="id-ID" dirty="0" smtClean="0"/>
              <a:t>Evaluation ( menimbang )</a:t>
            </a:r>
          </a:p>
          <a:p>
            <a:pPr marL="514350" indent="-514350" algn="just">
              <a:buFont typeface="+mj-lt"/>
              <a:buAutoNum type="arabicPeriod"/>
            </a:pPr>
            <a:r>
              <a:rPr lang="id-ID" dirty="0" smtClean="0"/>
              <a:t>Trial ( mencoba perilaku )</a:t>
            </a:r>
          </a:p>
          <a:p>
            <a:pPr marL="514350" indent="-514350" algn="just">
              <a:buFont typeface="+mj-lt"/>
              <a:buAutoNum type="arabicPeriod"/>
            </a:pPr>
            <a:r>
              <a:rPr lang="id-ID" dirty="0" smtClean="0"/>
              <a:t>Adoption ( subyek telah berperilaku baru ) sesuai dengan pengetahuan, kesadaran dan sikapnya terhadap stimulus.</a:t>
            </a:r>
            <a:endParaRPr lang="id-ID" dirty="0"/>
          </a:p>
        </p:txBody>
      </p:sp>
    </p:spTree>
    <p:extLst>
      <p:ext uri="{BB962C8B-B14F-4D97-AF65-F5344CB8AC3E}">
        <p14:creationId xmlns:p14="http://schemas.microsoft.com/office/powerpoint/2010/main" val="1577589815"/>
      </p:ext>
    </p:extLst>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229600" cy="5562600"/>
          </a:xfrm>
        </p:spPr>
        <p:txBody>
          <a:bodyPr/>
          <a:lstStyle/>
          <a:p>
            <a:pPr algn="just">
              <a:buNone/>
            </a:pPr>
            <a:r>
              <a:rPr lang="en-US" dirty="0" smtClean="0"/>
              <a:t> </a:t>
            </a:r>
          </a:p>
          <a:p>
            <a:pPr algn="just">
              <a:buNone/>
            </a:pPr>
            <a:r>
              <a:rPr lang="en-US" dirty="0" err="1" smtClean="0"/>
              <a:t>Kesimpulan</a:t>
            </a:r>
            <a:r>
              <a:rPr lang="en-US" dirty="0" smtClean="0"/>
              <a:t> </a:t>
            </a:r>
            <a:r>
              <a:rPr lang="en-US" dirty="0" err="1" smtClean="0"/>
              <a:t>dari</a:t>
            </a:r>
            <a:r>
              <a:rPr lang="en-US" dirty="0" smtClean="0"/>
              <a:t> </a:t>
            </a:r>
            <a:r>
              <a:rPr lang="en-US" dirty="0" err="1" smtClean="0"/>
              <a:t>konsep</a:t>
            </a:r>
            <a:r>
              <a:rPr lang="en-US" dirty="0" smtClean="0"/>
              <a:t> </a:t>
            </a:r>
            <a:r>
              <a:rPr lang="en-US" dirty="0" err="1" smtClean="0"/>
              <a:t>perilaku</a:t>
            </a:r>
            <a:r>
              <a:rPr lang="en-US" dirty="0" smtClean="0"/>
              <a:t> </a:t>
            </a:r>
            <a:r>
              <a:rPr lang="en-US" dirty="0" err="1" smtClean="0"/>
              <a:t>manusia</a:t>
            </a:r>
            <a:r>
              <a:rPr lang="en-US" dirty="0" smtClean="0"/>
              <a:t>:</a:t>
            </a:r>
          </a:p>
          <a:p>
            <a:pPr marL="514350" indent="-514350" algn="just">
              <a:buFont typeface="+mj-lt"/>
              <a:buAutoNum type="arabicPeriod"/>
            </a:pPr>
            <a:r>
              <a:rPr lang="id-ID" dirty="0" smtClean="0"/>
              <a:t>Perilaku manusia adalah sekumpulan perilaku yang dimiliki oleh manusia.</a:t>
            </a:r>
          </a:p>
          <a:p>
            <a:pPr marL="514350" indent="-514350" algn="just">
              <a:buFont typeface="+mj-lt"/>
              <a:buAutoNum type="arabicPeriod"/>
            </a:pPr>
            <a:r>
              <a:rPr lang="en-US" dirty="0" err="1" smtClean="0"/>
              <a:t>Perilaku</a:t>
            </a:r>
            <a:r>
              <a:rPr lang="en-US" dirty="0" smtClean="0"/>
              <a:t> </a:t>
            </a:r>
            <a:r>
              <a:rPr lang="en-US" dirty="0" err="1" smtClean="0"/>
              <a:t>manusia</a:t>
            </a:r>
            <a:r>
              <a:rPr lang="en-US" dirty="0" smtClean="0"/>
              <a:t> </a:t>
            </a:r>
            <a:r>
              <a:rPr lang="en-US" dirty="0" err="1" smtClean="0"/>
              <a:t>tidak</a:t>
            </a:r>
            <a:r>
              <a:rPr lang="en-US" dirty="0" smtClean="0"/>
              <a:t> </a:t>
            </a:r>
            <a:r>
              <a:rPr lang="en-US" dirty="0" err="1" smtClean="0"/>
              <a:t>mudah</a:t>
            </a:r>
            <a:r>
              <a:rPr lang="en-US" dirty="0" smtClean="0"/>
              <a:t> </a:t>
            </a:r>
            <a:r>
              <a:rPr lang="en-US" dirty="0" err="1" smtClean="0"/>
              <a:t>dipahami</a:t>
            </a:r>
            <a:r>
              <a:rPr lang="en-US" dirty="0" smtClean="0"/>
              <a:t> </a:t>
            </a:r>
            <a:r>
              <a:rPr lang="en-US" dirty="0" err="1" smtClean="0"/>
              <a:t>dan</a:t>
            </a:r>
            <a:r>
              <a:rPr lang="en-US" dirty="0" smtClean="0"/>
              <a:t> </a:t>
            </a:r>
            <a:r>
              <a:rPr lang="en-US" dirty="0" err="1" smtClean="0"/>
              <a:t>diprediksikan</a:t>
            </a:r>
            <a:r>
              <a:rPr lang="en-US" dirty="0" smtClean="0"/>
              <a:t>.</a:t>
            </a:r>
          </a:p>
          <a:p>
            <a:pPr marL="514350" indent="-514350" algn="just">
              <a:buFont typeface="+mj-lt"/>
              <a:buAutoNum type="arabicPeriod"/>
            </a:pPr>
            <a:r>
              <a:rPr lang="en-US" dirty="0" err="1" smtClean="0"/>
              <a:t>Perilaku</a:t>
            </a:r>
            <a:r>
              <a:rPr lang="en-US" dirty="0" smtClean="0"/>
              <a:t> </a:t>
            </a:r>
            <a:r>
              <a:rPr lang="en-US" dirty="0" err="1" smtClean="0"/>
              <a:t>manusia</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faktor</a:t>
            </a:r>
            <a:r>
              <a:rPr lang="en-US" dirty="0" smtClean="0"/>
              <a:t> internal </a:t>
            </a:r>
            <a:r>
              <a:rPr lang="en-US" dirty="0" err="1" smtClean="0"/>
              <a:t>dan</a:t>
            </a:r>
            <a:r>
              <a:rPr lang="en-US" dirty="0" smtClean="0"/>
              <a:t> </a:t>
            </a:r>
            <a:r>
              <a:rPr lang="en-US" dirty="0" err="1" smtClean="0"/>
              <a:t>eksternal</a:t>
            </a:r>
            <a:r>
              <a:rPr lang="en-US" dirty="0" smtClean="0"/>
              <a:t>.</a:t>
            </a:r>
          </a:p>
          <a:p>
            <a:pPr marL="514350" indent="-514350" algn="just">
              <a:buFont typeface="+mj-lt"/>
              <a:buAutoNum type="arabicPeriod"/>
            </a:pPr>
            <a:r>
              <a:rPr lang="en-US" dirty="0" err="1" smtClean="0"/>
              <a:t>Faktor</a:t>
            </a:r>
            <a:r>
              <a:rPr lang="en-US" dirty="0" smtClean="0"/>
              <a:t> </a:t>
            </a:r>
            <a:r>
              <a:rPr lang="en-US" dirty="0" err="1" smtClean="0"/>
              <a:t>eksternal</a:t>
            </a:r>
            <a:r>
              <a:rPr lang="en-US" dirty="0" smtClean="0"/>
              <a:t> </a:t>
            </a:r>
            <a:r>
              <a:rPr lang="en-US" dirty="0" err="1" smtClean="0"/>
              <a:t>kekuatannya</a:t>
            </a:r>
            <a:r>
              <a:rPr lang="en-US" dirty="0" smtClean="0"/>
              <a:t> </a:t>
            </a:r>
            <a:r>
              <a:rPr lang="en-US" dirty="0" err="1" smtClean="0"/>
              <a:t>besar</a:t>
            </a:r>
            <a:r>
              <a:rPr lang="en-US" dirty="0" smtClean="0"/>
              <a:t> </a:t>
            </a:r>
            <a:r>
              <a:rPr lang="en-US" dirty="0" err="1" smtClean="0"/>
              <a:t>bahkan</a:t>
            </a:r>
            <a:r>
              <a:rPr lang="en-US" dirty="0" smtClean="0"/>
              <a:t> </a:t>
            </a:r>
            <a:r>
              <a:rPr lang="en-US" dirty="0" err="1" smtClean="0"/>
              <a:t>kadang</a:t>
            </a:r>
            <a:r>
              <a:rPr lang="en-US" dirty="0" smtClean="0"/>
              <a:t> –</a:t>
            </a:r>
            <a:r>
              <a:rPr lang="en-US" dirty="0" err="1" smtClean="0"/>
              <a:t>kadang</a:t>
            </a:r>
            <a:r>
              <a:rPr lang="en-US" dirty="0" smtClean="0"/>
              <a:t> </a:t>
            </a:r>
            <a:r>
              <a:rPr lang="en-US" dirty="0" err="1" smtClean="0"/>
              <a:t>melebihi</a:t>
            </a:r>
            <a:r>
              <a:rPr lang="en-US" dirty="0" smtClean="0"/>
              <a:t> </a:t>
            </a:r>
            <a:r>
              <a:rPr lang="en-US" dirty="0" err="1" smtClean="0"/>
              <a:t>faktor</a:t>
            </a:r>
            <a:r>
              <a:rPr lang="en-US" dirty="0" smtClean="0"/>
              <a:t> internal.</a:t>
            </a:r>
            <a:endParaRPr lang="en-US"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just"/>
            <a:r>
              <a:rPr lang="id-ID" sz="4000" b="1" dirty="0"/>
              <a:t>2</a:t>
            </a:r>
            <a:r>
              <a:rPr lang="id-ID" sz="4000" b="1" dirty="0" smtClean="0"/>
              <a:t>.</a:t>
            </a:r>
            <a:r>
              <a:rPr lang="en-US" sz="4000" b="1" dirty="0" smtClean="0"/>
              <a:t>TEORI </a:t>
            </a:r>
            <a:r>
              <a:rPr lang="id-ID" sz="4000" b="1" dirty="0" smtClean="0"/>
              <a:t>PERILAKU </a:t>
            </a:r>
            <a:r>
              <a:rPr lang="en-US" sz="4000" b="1" dirty="0" smtClean="0"/>
              <a:t>MANUSIA </a:t>
            </a:r>
            <a:endParaRPr lang="en-US" sz="4000" b="1" dirty="0"/>
          </a:p>
        </p:txBody>
      </p:sp>
      <p:sp>
        <p:nvSpPr>
          <p:cNvPr id="3" name="Content Placeholder 2"/>
          <p:cNvSpPr>
            <a:spLocks noGrp="1"/>
          </p:cNvSpPr>
          <p:nvPr>
            <p:ph idx="1"/>
          </p:nvPr>
        </p:nvSpPr>
        <p:spPr>
          <a:xfrm>
            <a:off x="381000" y="1371601"/>
            <a:ext cx="8229600" cy="4525963"/>
          </a:xfrm>
        </p:spPr>
        <p:txBody>
          <a:bodyPr>
            <a:normAutofit fontScale="77500" lnSpcReduction="20000"/>
          </a:bodyPr>
          <a:lstStyle/>
          <a:p>
            <a:pPr marL="514350" indent="-514350" algn="just">
              <a:buNone/>
            </a:pPr>
            <a:r>
              <a:rPr lang="id-ID" sz="4100" b="1" dirty="0" smtClean="0"/>
              <a:t>a. Aliran Psikoanalisis ( Sigmund Freud )</a:t>
            </a:r>
          </a:p>
          <a:p>
            <a:pPr marL="514350" indent="-514350" algn="just"/>
            <a:r>
              <a:rPr lang="en-US" sz="3400" dirty="0" err="1" smtClean="0"/>
              <a:t>Perilaku</a:t>
            </a:r>
            <a:r>
              <a:rPr lang="en-US" sz="3400" dirty="0" smtClean="0"/>
              <a:t> </a:t>
            </a:r>
            <a:r>
              <a:rPr lang="en-US" sz="3400" dirty="0" err="1" smtClean="0"/>
              <a:t>manusia</a:t>
            </a:r>
            <a:r>
              <a:rPr lang="en-US" sz="3400" dirty="0" smtClean="0"/>
              <a:t> </a:t>
            </a:r>
            <a:r>
              <a:rPr lang="en-US" sz="3400" dirty="0" err="1" smtClean="0"/>
              <a:t>digerakkan</a:t>
            </a:r>
            <a:r>
              <a:rPr lang="en-US" sz="3400" dirty="0" smtClean="0"/>
              <a:t> </a:t>
            </a:r>
            <a:r>
              <a:rPr lang="en-US" sz="3400" dirty="0" err="1" smtClean="0"/>
              <a:t>oleh</a:t>
            </a:r>
            <a:r>
              <a:rPr lang="en-US" sz="3400" dirty="0" smtClean="0"/>
              <a:t> </a:t>
            </a:r>
            <a:r>
              <a:rPr lang="en-US" sz="3400" dirty="0" err="1" smtClean="0"/>
              <a:t>keinginan</a:t>
            </a:r>
            <a:r>
              <a:rPr lang="en-US" sz="3400" dirty="0" smtClean="0"/>
              <a:t> yang </a:t>
            </a:r>
            <a:r>
              <a:rPr lang="en-US" sz="3400" dirty="0" err="1" smtClean="0"/>
              <a:t>terpendam</a:t>
            </a:r>
            <a:r>
              <a:rPr lang="en-US" sz="3400" dirty="0" smtClean="0"/>
              <a:t> </a:t>
            </a:r>
            <a:r>
              <a:rPr lang="en-US" sz="3400" dirty="0" err="1" smtClean="0"/>
              <a:t>dalam</a:t>
            </a:r>
            <a:r>
              <a:rPr lang="en-US" sz="3400" dirty="0" smtClean="0"/>
              <a:t> </a:t>
            </a:r>
            <a:r>
              <a:rPr lang="en-US" sz="3400" dirty="0" err="1" smtClean="0"/>
              <a:t>jiwanya</a:t>
            </a:r>
            <a:r>
              <a:rPr lang="en-US" sz="3400" dirty="0" smtClean="0"/>
              <a:t> (homo </a:t>
            </a:r>
            <a:r>
              <a:rPr lang="en-US" sz="3400" dirty="0" err="1" smtClean="0"/>
              <a:t>volens</a:t>
            </a:r>
            <a:r>
              <a:rPr lang="en-US" sz="3400" dirty="0" smtClean="0"/>
              <a:t>)</a:t>
            </a:r>
            <a:endParaRPr lang="id-ID" sz="3400" dirty="0" smtClean="0"/>
          </a:p>
          <a:p>
            <a:pPr marL="514350" indent="-514350" algn="just"/>
            <a:r>
              <a:rPr lang="en-US" sz="3400" dirty="0" err="1" smtClean="0"/>
              <a:t>Memperhatikan</a:t>
            </a:r>
            <a:r>
              <a:rPr lang="en-US" sz="3400" dirty="0" smtClean="0"/>
              <a:t> </a:t>
            </a:r>
            <a:r>
              <a:rPr lang="en-US" sz="3400" dirty="0" err="1" smtClean="0"/>
              <a:t>struktur</a:t>
            </a:r>
            <a:r>
              <a:rPr lang="en-US" sz="3400" dirty="0" smtClean="0"/>
              <a:t> </a:t>
            </a:r>
            <a:r>
              <a:rPr lang="en-US" sz="3400" dirty="0" err="1" smtClean="0"/>
              <a:t>manusia</a:t>
            </a:r>
            <a:r>
              <a:rPr lang="en-US" sz="3400" dirty="0" smtClean="0"/>
              <a:t> </a:t>
            </a:r>
            <a:r>
              <a:rPr lang="en-US" sz="3400" dirty="0" err="1" smtClean="0"/>
              <a:t>pada</a:t>
            </a:r>
            <a:r>
              <a:rPr lang="en-US" sz="3400" dirty="0" smtClean="0"/>
              <a:t> </a:t>
            </a:r>
            <a:r>
              <a:rPr lang="en-US" sz="3400" dirty="0" err="1" smtClean="0"/>
              <a:t>totalitas</a:t>
            </a:r>
            <a:r>
              <a:rPr lang="en-US" sz="3400" dirty="0" smtClean="0"/>
              <a:t> </a:t>
            </a:r>
            <a:r>
              <a:rPr lang="en-US" sz="3400" dirty="0" err="1" smtClean="0"/>
              <a:t>kepribadian</a:t>
            </a:r>
            <a:r>
              <a:rPr lang="en-US" sz="3400" dirty="0" smtClean="0"/>
              <a:t> (</a:t>
            </a:r>
            <a:r>
              <a:rPr lang="en-US" sz="3400" dirty="0" err="1" smtClean="0"/>
              <a:t>bukan</a:t>
            </a:r>
            <a:r>
              <a:rPr lang="en-US" sz="3400" dirty="0" smtClean="0"/>
              <a:t> </a:t>
            </a:r>
            <a:r>
              <a:rPr lang="en-US" sz="3400" dirty="0" err="1" smtClean="0"/>
              <a:t>bagian</a:t>
            </a:r>
            <a:r>
              <a:rPr lang="en-US" sz="3400" dirty="0" smtClean="0"/>
              <a:t> yang </a:t>
            </a:r>
            <a:r>
              <a:rPr lang="en-US" sz="3400" dirty="0" err="1" smtClean="0"/>
              <a:t>terpisah</a:t>
            </a:r>
            <a:r>
              <a:rPr lang="en-US" sz="3400" dirty="0" smtClean="0"/>
              <a:t> )</a:t>
            </a:r>
            <a:endParaRPr lang="id-ID" sz="3400" dirty="0" smtClean="0"/>
          </a:p>
          <a:p>
            <a:pPr marL="514350" indent="-514350" algn="just"/>
            <a:r>
              <a:rPr lang="en-US" sz="3400" dirty="0" err="1" smtClean="0"/>
              <a:t>Perilaku</a:t>
            </a:r>
            <a:r>
              <a:rPr lang="en-US" sz="3400" dirty="0" smtClean="0"/>
              <a:t> </a:t>
            </a:r>
            <a:r>
              <a:rPr lang="en-US" sz="3400" dirty="0" err="1" smtClean="0"/>
              <a:t>manusia</a:t>
            </a:r>
            <a:r>
              <a:rPr lang="en-US" sz="3400" dirty="0" smtClean="0"/>
              <a:t> dianggap </a:t>
            </a:r>
            <a:r>
              <a:rPr lang="en-US" sz="3400" dirty="0" err="1" smtClean="0"/>
              <a:t>sebagai</a:t>
            </a:r>
            <a:r>
              <a:rPr lang="en-US" sz="3400" dirty="0" smtClean="0"/>
              <a:t> </a:t>
            </a:r>
            <a:r>
              <a:rPr lang="en-US" sz="3400" dirty="0" err="1" smtClean="0"/>
              <a:t>hasil</a:t>
            </a:r>
            <a:r>
              <a:rPr lang="en-US" sz="3400" dirty="0" smtClean="0"/>
              <a:t> </a:t>
            </a:r>
            <a:r>
              <a:rPr lang="en-US" sz="3400" dirty="0" err="1" smtClean="0"/>
              <a:t>interaksi</a:t>
            </a:r>
            <a:r>
              <a:rPr lang="en-US" sz="3400" dirty="0" smtClean="0"/>
              <a:t> </a:t>
            </a:r>
            <a:r>
              <a:rPr lang="en-US" sz="3400" dirty="0" err="1" smtClean="0"/>
              <a:t>dalam</a:t>
            </a:r>
            <a:r>
              <a:rPr lang="en-US" sz="3400" dirty="0" smtClean="0"/>
              <a:t> </a:t>
            </a:r>
            <a:r>
              <a:rPr lang="en-US" sz="3400" dirty="0" err="1" smtClean="0"/>
              <a:t>kepribadian</a:t>
            </a:r>
            <a:r>
              <a:rPr lang="en-US" sz="3400" dirty="0" smtClean="0"/>
              <a:t> </a:t>
            </a:r>
            <a:r>
              <a:rPr lang="en-US" sz="3400" dirty="0" err="1" smtClean="0"/>
              <a:t>manusia</a:t>
            </a:r>
            <a:r>
              <a:rPr lang="en-US" sz="3400" dirty="0" smtClean="0"/>
              <a:t> </a:t>
            </a:r>
            <a:r>
              <a:rPr lang="en-US" sz="3400" dirty="0" err="1" smtClean="0"/>
              <a:t>yaitu</a:t>
            </a:r>
            <a:r>
              <a:rPr lang="en-US" sz="3400" dirty="0" smtClean="0"/>
              <a:t>:</a:t>
            </a:r>
          </a:p>
          <a:p>
            <a:pPr marL="914400" lvl="1" indent="-514350" algn="just">
              <a:buFont typeface="+mj-lt"/>
              <a:buAutoNum type="arabicPeriod"/>
            </a:pPr>
            <a:r>
              <a:rPr lang="en-US" sz="3400" b="1" dirty="0" smtClean="0"/>
              <a:t>ID</a:t>
            </a:r>
            <a:r>
              <a:rPr lang="en-US" sz="3400" dirty="0" smtClean="0"/>
              <a:t> (</a:t>
            </a:r>
            <a:r>
              <a:rPr lang="en-US" sz="3400" dirty="0" err="1" smtClean="0"/>
              <a:t>dorongan</a:t>
            </a:r>
            <a:r>
              <a:rPr lang="en-US" sz="3400" dirty="0" smtClean="0"/>
              <a:t> </a:t>
            </a:r>
            <a:r>
              <a:rPr lang="en-US" sz="3400" dirty="0" err="1" smtClean="0"/>
              <a:t>biologis</a:t>
            </a:r>
            <a:r>
              <a:rPr lang="en-US" sz="3400" dirty="0" smtClean="0"/>
              <a:t>),</a:t>
            </a:r>
          </a:p>
          <a:p>
            <a:pPr marL="914400" lvl="1" indent="-514350" algn="just">
              <a:buFont typeface="+mj-lt"/>
              <a:buAutoNum type="arabicPeriod"/>
            </a:pPr>
            <a:r>
              <a:rPr lang="en-US" sz="3400" b="1" dirty="0" smtClean="0"/>
              <a:t>EGO</a:t>
            </a:r>
            <a:r>
              <a:rPr lang="en-US" sz="3400" dirty="0" smtClean="0"/>
              <a:t> (</a:t>
            </a:r>
            <a:r>
              <a:rPr lang="en-US" sz="3400" dirty="0" err="1" smtClean="0"/>
              <a:t>hasrat</a:t>
            </a:r>
            <a:r>
              <a:rPr lang="en-US" sz="3400" dirty="0" smtClean="0"/>
              <a:t> </a:t>
            </a:r>
            <a:r>
              <a:rPr lang="en-US" sz="3400" dirty="0" err="1" smtClean="0"/>
              <a:t>hewani</a:t>
            </a:r>
            <a:r>
              <a:rPr lang="en-US" sz="3400" dirty="0" smtClean="0"/>
              <a:t> </a:t>
            </a:r>
            <a:r>
              <a:rPr lang="en-US" sz="3400" dirty="0" err="1" smtClean="0"/>
              <a:t>dengan</a:t>
            </a:r>
            <a:r>
              <a:rPr lang="en-US" sz="3400" dirty="0" smtClean="0"/>
              <a:t> </a:t>
            </a:r>
            <a:r>
              <a:rPr lang="en-US" sz="3400" dirty="0" err="1" smtClean="0"/>
              <a:t>tuntutan</a:t>
            </a:r>
            <a:r>
              <a:rPr lang="en-US" sz="3400" dirty="0" smtClean="0"/>
              <a:t> </a:t>
            </a:r>
            <a:r>
              <a:rPr lang="en-US" sz="3400" dirty="0" err="1" smtClean="0"/>
              <a:t>rasional</a:t>
            </a:r>
            <a:r>
              <a:rPr lang="en-US" sz="3400" dirty="0" smtClean="0"/>
              <a:t> </a:t>
            </a:r>
            <a:r>
              <a:rPr lang="en-US" sz="3400" dirty="0" err="1" smtClean="0"/>
              <a:t>dan</a:t>
            </a:r>
            <a:r>
              <a:rPr lang="en-US" sz="3400" dirty="0" smtClean="0"/>
              <a:t> </a:t>
            </a:r>
            <a:r>
              <a:rPr lang="en-US" sz="3400" dirty="0" err="1" smtClean="0"/>
              <a:t>realistik</a:t>
            </a:r>
            <a:r>
              <a:rPr lang="en-US" sz="3400" dirty="0" smtClean="0"/>
              <a:t> ).</a:t>
            </a:r>
          </a:p>
          <a:p>
            <a:pPr marL="914400" lvl="1" indent="-514350" algn="just">
              <a:buFont typeface="+mj-lt"/>
              <a:buAutoNum type="arabicPeriod"/>
            </a:pPr>
            <a:r>
              <a:rPr lang="en-US" sz="3400" b="1" dirty="0" smtClean="0"/>
              <a:t>SUPER EGO </a:t>
            </a:r>
            <a:r>
              <a:rPr lang="en-US" sz="3400" dirty="0" smtClean="0"/>
              <a:t>(</a:t>
            </a:r>
            <a:r>
              <a:rPr lang="en-US" sz="3400" dirty="0" err="1" smtClean="0"/>
              <a:t>hal</a:t>
            </a:r>
            <a:r>
              <a:rPr lang="en-US" sz="3400" dirty="0" smtClean="0"/>
              <a:t> yang </a:t>
            </a:r>
            <a:r>
              <a:rPr lang="en-US" sz="3400" dirty="0" err="1" smtClean="0"/>
              <a:t>bersifat</a:t>
            </a:r>
            <a:r>
              <a:rPr lang="en-US" sz="3400" dirty="0" smtClean="0"/>
              <a:t> </a:t>
            </a:r>
            <a:r>
              <a:rPr lang="en-US" sz="3400" dirty="0" err="1" smtClean="0"/>
              <a:t>normatif</a:t>
            </a:r>
            <a:r>
              <a:rPr lang="en-US" sz="3400" dirty="0" smtClean="0"/>
              <a:t> </a:t>
            </a:r>
            <a:r>
              <a:rPr lang="en-US" sz="3400" dirty="0" err="1" smtClean="0"/>
              <a:t>atau</a:t>
            </a:r>
            <a:r>
              <a:rPr lang="en-US" sz="3400" dirty="0" smtClean="0"/>
              <a:t> ideal)</a:t>
            </a:r>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1"/>
            <a:ext cx="8763000" cy="6126163"/>
          </a:xfrm>
        </p:spPr>
        <p:txBody>
          <a:bodyPr>
            <a:normAutofit fontScale="92500" lnSpcReduction="10000"/>
          </a:bodyPr>
          <a:lstStyle/>
          <a:p>
            <a:pPr marL="514350" indent="-514350" algn="just">
              <a:buNone/>
            </a:pPr>
            <a:r>
              <a:rPr lang="id-ID" sz="4100" b="1" dirty="0" smtClean="0"/>
              <a:t>b</a:t>
            </a:r>
            <a:r>
              <a:rPr lang="en-US" sz="4100" b="1" dirty="0" smtClean="0"/>
              <a:t>.A</a:t>
            </a:r>
            <a:r>
              <a:rPr lang="id-ID" sz="4100" b="1" dirty="0" smtClean="0"/>
              <a:t>liran Behaviourisme</a:t>
            </a:r>
            <a:r>
              <a:rPr lang="en-US" sz="4100" b="1" dirty="0" smtClean="0"/>
              <a:t>  (</a:t>
            </a:r>
            <a:r>
              <a:rPr lang="en-US" sz="4100" b="1" dirty="0" err="1" smtClean="0"/>
              <a:t>Paslov</a:t>
            </a:r>
            <a:r>
              <a:rPr lang="en-US" sz="4100" b="1" dirty="0" smtClean="0"/>
              <a:t> </a:t>
            </a:r>
            <a:r>
              <a:rPr lang="en-US" sz="4100" b="1" dirty="0" err="1" smtClean="0"/>
              <a:t>dan</a:t>
            </a:r>
            <a:r>
              <a:rPr lang="en-US" sz="4100" b="1" dirty="0" smtClean="0"/>
              <a:t> Skinner</a:t>
            </a:r>
            <a:r>
              <a:rPr lang="en-US" sz="3600" dirty="0" smtClean="0"/>
              <a:t>)</a:t>
            </a:r>
          </a:p>
          <a:p>
            <a:pPr marL="514350" indent="-514350" algn="just">
              <a:buFont typeface="+mj-lt"/>
              <a:buAutoNum type="arabicPeriod"/>
            </a:pPr>
            <a:r>
              <a:rPr lang="en-US" sz="3400" dirty="0" err="1" smtClean="0"/>
              <a:t>Manusia</a:t>
            </a:r>
            <a:r>
              <a:rPr lang="en-US" sz="3400" dirty="0" smtClean="0"/>
              <a:t> </a:t>
            </a:r>
            <a:r>
              <a:rPr lang="en-US" sz="3400" dirty="0" err="1" smtClean="0"/>
              <a:t>dan</a:t>
            </a:r>
            <a:r>
              <a:rPr lang="en-US" sz="3400" dirty="0" smtClean="0"/>
              <a:t> </a:t>
            </a:r>
            <a:r>
              <a:rPr lang="en-US" sz="3400" dirty="0" err="1" smtClean="0"/>
              <a:t>perilakunya</a:t>
            </a:r>
            <a:r>
              <a:rPr lang="en-US" sz="3400" dirty="0" smtClean="0"/>
              <a:t> </a:t>
            </a:r>
            <a:r>
              <a:rPr lang="en-US" sz="3400" dirty="0" err="1" smtClean="0"/>
              <a:t>digerakkan</a:t>
            </a:r>
            <a:r>
              <a:rPr lang="en-US" sz="3400" dirty="0" smtClean="0"/>
              <a:t> </a:t>
            </a:r>
            <a:r>
              <a:rPr lang="en-US" sz="3400" dirty="0" err="1" smtClean="0"/>
              <a:t>oleh</a:t>
            </a:r>
            <a:r>
              <a:rPr lang="en-US" sz="3400" dirty="0" smtClean="0"/>
              <a:t> </a:t>
            </a:r>
            <a:r>
              <a:rPr lang="en-US" sz="3400" dirty="0" err="1" smtClean="0"/>
              <a:t>lingkungannya</a:t>
            </a:r>
            <a:r>
              <a:rPr lang="en-US" sz="3400" dirty="0" smtClean="0"/>
              <a:t> ( homo </a:t>
            </a:r>
            <a:r>
              <a:rPr lang="en-US" sz="3400" dirty="0" err="1" smtClean="0"/>
              <a:t>mechanicus</a:t>
            </a:r>
            <a:r>
              <a:rPr lang="en-US" sz="3400" dirty="0" smtClean="0"/>
              <a:t>)</a:t>
            </a:r>
          </a:p>
          <a:p>
            <a:pPr marL="514350" indent="-514350" algn="just">
              <a:buFont typeface="+mj-lt"/>
              <a:buAutoNum type="arabicPeriod"/>
            </a:pPr>
            <a:r>
              <a:rPr lang="en-US" sz="3400" dirty="0" err="1" smtClean="0"/>
              <a:t>Perilaku</a:t>
            </a:r>
            <a:r>
              <a:rPr lang="en-US" sz="3400" dirty="0" smtClean="0"/>
              <a:t> </a:t>
            </a:r>
            <a:r>
              <a:rPr lang="en-US" sz="3400" dirty="0" err="1" smtClean="0"/>
              <a:t>manusia</a:t>
            </a:r>
            <a:r>
              <a:rPr lang="en-US" sz="3400" dirty="0" smtClean="0"/>
              <a:t> </a:t>
            </a:r>
            <a:r>
              <a:rPr lang="en-US" sz="3400" dirty="0" err="1" smtClean="0"/>
              <a:t>dan</a:t>
            </a:r>
            <a:r>
              <a:rPr lang="en-US" sz="3400" dirty="0" smtClean="0"/>
              <a:t> </a:t>
            </a:r>
            <a:r>
              <a:rPr lang="en-US" sz="3400" dirty="0" err="1" smtClean="0"/>
              <a:t>perubahan</a:t>
            </a:r>
            <a:r>
              <a:rPr lang="en-US" sz="3400" dirty="0" smtClean="0"/>
              <a:t> </a:t>
            </a:r>
            <a:r>
              <a:rPr lang="en-US" sz="3400" dirty="0" err="1" smtClean="0"/>
              <a:t>merupakan</a:t>
            </a:r>
            <a:r>
              <a:rPr lang="en-US" sz="3400" dirty="0" smtClean="0"/>
              <a:t> </a:t>
            </a:r>
            <a:r>
              <a:rPr lang="en-US" sz="3400" dirty="0" err="1" smtClean="0"/>
              <a:t>hasil</a:t>
            </a:r>
            <a:r>
              <a:rPr lang="en-US" sz="3400" dirty="0" smtClean="0"/>
              <a:t> </a:t>
            </a:r>
            <a:r>
              <a:rPr lang="en-US" sz="3400" dirty="0" err="1" smtClean="0"/>
              <a:t>belajar</a:t>
            </a:r>
            <a:r>
              <a:rPr lang="en-US" sz="3400" dirty="0" smtClean="0"/>
              <a:t> (</a:t>
            </a:r>
            <a:r>
              <a:rPr lang="en-US" sz="3400" dirty="0" err="1" smtClean="0"/>
              <a:t>pengaruh</a:t>
            </a:r>
            <a:r>
              <a:rPr lang="en-US" sz="3400" dirty="0" smtClean="0"/>
              <a:t> </a:t>
            </a:r>
            <a:r>
              <a:rPr lang="en-US" sz="3400" dirty="0" err="1" smtClean="0"/>
              <a:t>dari</a:t>
            </a:r>
            <a:r>
              <a:rPr lang="en-US" sz="3400" dirty="0" smtClean="0"/>
              <a:t> </a:t>
            </a:r>
            <a:r>
              <a:rPr lang="en-US" sz="3400" dirty="0" err="1" smtClean="0"/>
              <a:t>lingkungannya</a:t>
            </a:r>
            <a:r>
              <a:rPr lang="en-US" sz="3400" dirty="0" smtClean="0"/>
              <a:t> )</a:t>
            </a:r>
          </a:p>
          <a:p>
            <a:pPr marL="514350" indent="-514350" algn="just">
              <a:buFont typeface="+mj-lt"/>
              <a:buAutoNum type="arabicPeriod"/>
            </a:pPr>
            <a:r>
              <a:rPr lang="en-US" sz="3400" dirty="0" err="1" smtClean="0"/>
              <a:t>Muncul</a:t>
            </a:r>
            <a:r>
              <a:rPr lang="en-US" sz="3400" dirty="0" smtClean="0"/>
              <a:t> </a:t>
            </a:r>
            <a:r>
              <a:rPr lang="en-US" sz="3400" dirty="0" err="1" smtClean="0"/>
              <a:t>teori</a:t>
            </a:r>
            <a:r>
              <a:rPr lang="en-US" sz="3400" dirty="0" smtClean="0"/>
              <a:t> </a:t>
            </a:r>
            <a:r>
              <a:rPr lang="en-US" sz="3400" dirty="0" err="1" smtClean="0"/>
              <a:t>belajar</a:t>
            </a:r>
            <a:r>
              <a:rPr lang="en-US" sz="3400" dirty="0" smtClean="0"/>
              <a:t> </a:t>
            </a:r>
            <a:r>
              <a:rPr lang="en-US" sz="3400" dirty="0" err="1" smtClean="0"/>
              <a:t>dan</a:t>
            </a:r>
            <a:r>
              <a:rPr lang="en-US" sz="3400" dirty="0" smtClean="0"/>
              <a:t> </a:t>
            </a:r>
            <a:r>
              <a:rPr lang="en-US" sz="3400" dirty="0" err="1" smtClean="0"/>
              <a:t>teori</a:t>
            </a:r>
            <a:r>
              <a:rPr lang="en-US" sz="3400" dirty="0" smtClean="0"/>
              <a:t> tabula rasa yang </a:t>
            </a:r>
            <a:r>
              <a:rPr lang="en-US" sz="3400" dirty="0" err="1" smtClean="0"/>
              <a:t>mengibaratkan</a:t>
            </a:r>
            <a:r>
              <a:rPr lang="en-US" sz="3400" dirty="0" smtClean="0"/>
              <a:t> </a:t>
            </a:r>
            <a:r>
              <a:rPr lang="en-US" sz="3400" dirty="0" err="1" smtClean="0"/>
              <a:t>manusia</a:t>
            </a:r>
            <a:r>
              <a:rPr lang="en-US" sz="3400" dirty="0" smtClean="0"/>
              <a:t> </a:t>
            </a:r>
            <a:r>
              <a:rPr lang="en-US" sz="3400" dirty="0" err="1" smtClean="0"/>
              <a:t>sebagai</a:t>
            </a:r>
            <a:r>
              <a:rPr lang="en-US" sz="3400" dirty="0" smtClean="0"/>
              <a:t> </a:t>
            </a:r>
            <a:r>
              <a:rPr lang="en-US" sz="3400" dirty="0" err="1" smtClean="0"/>
              <a:t>kertas</a:t>
            </a:r>
            <a:r>
              <a:rPr lang="en-US" sz="3400" dirty="0" smtClean="0"/>
              <a:t> </a:t>
            </a:r>
            <a:r>
              <a:rPr lang="en-US" sz="3400" dirty="0" err="1" smtClean="0"/>
              <a:t>putih</a:t>
            </a:r>
            <a:r>
              <a:rPr lang="en-US" sz="3400" dirty="0" smtClean="0"/>
              <a:t> (</a:t>
            </a:r>
            <a:r>
              <a:rPr lang="en-US" sz="3400" dirty="0" err="1" smtClean="0"/>
              <a:t>masih</a:t>
            </a:r>
            <a:r>
              <a:rPr lang="en-US" sz="3400" dirty="0" smtClean="0"/>
              <a:t> </a:t>
            </a:r>
            <a:r>
              <a:rPr lang="en-US" sz="3400" dirty="0" err="1" smtClean="0"/>
              <a:t>polos</a:t>
            </a:r>
            <a:r>
              <a:rPr lang="en-US" sz="3400" dirty="0" smtClean="0"/>
              <a:t>) yang </a:t>
            </a:r>
            <a:r>
              <a:rPr lang="en-US" sz="3400" dirty="0" err="1" smtClean="0"/>
              <a:t>diisi</a:t>
            </a:r>
            <a:r>
              <a:rPr lang="en-US" sz="3400" dirty="0" smtClean="0"/>
              <a:t> </a:t>
            </a:r>
            <a:r>
              <a:rPr lang="en-US" sz="3400" dirty="0" err="1" smtClean="0"/>
              <a:t>berdasarkan</a:t>
            </a:r>
            <a:r>
              <a:rPr lang="en-US" sz="3400" dirty="0" smtClean="0"/>
              <a:t> </a:t>
            </a:r>
            <a:r>
              <a:rPr lang="en-US" sz="3400" dirty="0" err="1" smtClean="0"/>
              <a:t>hasil</a:t>
            </a:r>
            <a:r>
              <a:rPr lang="en-US" sz="3400" dirty="0" smtClean="0"/>
              <a:t> </a:t>
            </a:r>
            <a:r>
              <a:rPr lang="en-US" sz="3400" dirty="0" err="1" smtClean="0"/>
              <a:t>belajar</a:t>
            </a:r>
            <a:r>
              <a:rPr lang="en-US" sz="3400" dirty="0" smtClean="0"/>
              <a:t> </a:t>
            </a:r>
            <a:r>
              <a:rPr lang="en-US" sz="3400" dirty="0" err="1" smtClean="0"/>
              <a:t>dari</a:t>
            </a:r>
            <a:r>
              <a:rPr lang="en-US" sz="3400" dirty="0" smtClean="0"/>
              <a:t> </a:t>
            </a:r>
            <a:r>
              <a:rPr lang="en-US" sz="3400" dirty="0" err="1" smtClean="0"/>
              <a:t>lingkungan</a:t>
            </a:r>
            <a:r>
              <a:rPr lang="en-US" sz="3400" dirty="0" smtClean="0"/>
              <a:t>.</a:t>
            </a:r>
          </a:p>
          <a:p>
            <a:pPr marL="514350" indent="-514350" algn="just">
              <a:buFont typeface="+mj-lt"/>
              <a:buAutoNum type="arabicPeriod"/>
            </a:pPr>
            <a:r>
              <a:rPr lang="en-US" sz="3400" dirty="0" err="1" smtClean="0"/>
              <a:t>Perilaku</a:t>
            </a:r>
            <a:r>
              <a:rPr lang="en-US" sz="3400" dirty="0" smtClean="0"/>
              <a:t> </a:t>
            </a:r>
            <a:r>
              <a:rPr lang="en-US" sz="3400" dirty="0" err="1" smtClean="0"/>
              <a:t>manusia</a:t>
            </a:r>
            <a:r>
              <a:rPr lang="en-US" sz="3400" dirty="0" smtClean="0"/>
              <a:t> </a:t>
            </a:r>
            <a:r>
              <a:rPr lang="en-US" sz="3400" dirty="0" err="1" smtClean="0"/>
              <a:t>serta</a:t>
            </a:r>
            <a:r>
              <a:rPr lang="en-US" sz="3400" dirty="0" smtClean="0"/>
              <a:t> </a:t>
            </a:r>
            <a:r>
              <a:rPr lang="en-US" sz="3400" dirty="0" err="1" smtClean="0"/>
              <a:t>temperamen</a:t>
            </a:r>
            <a:r>
              <a:rPr lang="en-US" sz="3400" dirty="0" smtClean="0"/>
              <a:t> </a:t>
            </a:r>
            <a:r>
              <a:rPr lang="en-US" sz="3400" dirty="0" err="1" smtClean="0"/>
              <a:t>didasarkan</a:t>
            </a:r>
            <a:r>
              <a:rPr lang="en-US" sz="3400" dirty="0" smtClean="0"/>
              <a:t> </a:t>
            </a:r>
            <a:r>
              <a:rPr lang="en-US" sz="3400" dirty="0" err="1" smtClean="0"/>
              <a:t>pada</a:t>
            </a:r>
            <a:r>
              <a:rPr lang="en-US" sz="3400" dirty="0" smtClean="0"/>
              <a:t> </a:t>
            </a:r>
            <a:r>
              <a:rPr lang="en-US" sz="3400" dirty="0" err="1" smtClean="0"/>
              <a:t>pengalaman</a:t>
            </a:r>
            <a:r>
              <a:rPr lang="en-US" sz="3400" dirty="0" smtClean="0"/>
              <a:t> </a:t>
            </a:r>
            <a:r>
              <a:rPr lang="en-US" sz="3400" dirty="0" err="1" smtClean="0"/>
              <a:t>inderawi</a:t>
            </a:r>
            <a:r>
              <a:rPr lang="en-US" sz="3400" dirty="0" smtClean="0"/>
              <a:t>.</a:t>
            </a:r>
          </a:p>
          <a:p>
            <a:pPr marL="514350" indent="-514350" algn="just">
              <a:buNone/>
            </a:pPr>
            <a:endParaRPr lang="en-US" sz="3400" dirty="0" smtClean="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c.Aliran Psikologi Kognitif (James Badwin )</a:t>
            </a:r>
            <a:endParaRPr lang="id-ID" sz="3600" b="1" dirty="0"/>
          </a:p>
        </p:txBody>
      </p:sp>
      <p:sp>
        <p:nvSpPr>
          <p:cNvPr id="3" name="Content Placeholder 2"/>
          <p:cNvSpPr>
            <a:spLocks noGrp="1"/>
          </p:cNvSpPr>
          <p:nvPr>
            <p:ph idx="1"/>
          </p:nvPr>
        </p:nvSpPr>
        <p:spPr>
          <a:xfrm>
            <a:off x="457200" y="1600200"/>
            <a:ext cx="8229600" cy="4525963"/>
          </a:xfrm>
        </p:spPr>
        <p:txBody>
          <a:bodyPr>
            <a:normAutofit fontScale="92500" lnSpcReduction="20000"/>
          </a:bodyPr>
          <a:lstStyle/>
          <a:p>
            <a:pPr marL="514350" indent="-514350" algn="just">
              <a:buFont typeface="+mj-lt"/>
              <a:buAutoNum type="arabicPeriod"/>
            </a:pPr>
            <a:r>
              <a:rPr lang="id-ID" dirty="0" smtClean="0"/>
              <a:t>Manusia merupakan mahkluk yang aktif mengorganisasikan dan mengolah stimulus yang diterimanya (homo sapiens}</a:t>
            </a:r>
          </a:p>
          <a:p>
            <a:pPr marL="514350" indent="-514350" algn="just">
              <a:buFont typeface="+mj-lt"/>
              <a:buAutoNum type="arabicPeriod"/>
            </a:pPr>
            <a:r>
              <a:rPr lang="id-ID" dirty="0" smtClean="0"/>
              <a:t>Mahkluk yang berpikir dan tidak pasif dalam merespon lingkungannya</a:t>
            </a:r>
          </a:p>
          <a:p>
            <a:pPr marL="514350" indent="-514350" algn="just">
              <a:buFont typeface="+mj-lt"/>
              <a:buAutoNum type="arabicPeriod"/>
            </a:pPr>
            <a:r>
              <a:rPr lang="id-ID" dirty="0" smtClean="0"/>
              <a:t>Manusia akan menafsirkan pengalaman inderawi secara aktif ( mencipta, mengorganisasikan,menafsirkan, mendistorsi,  mencari makna )</a:t>
            </a:r>
          </a:p>
          <a:p>
            <a:pPr marL="514350" indent="-514350" algn="just">
              <a:buFont typeface="+mj-lt"/>
              <a:buAutoNum type="arabicPeriod"/>
            </a:pPr>
            <a:r>
              <a:rPr lang="id-ID" dirty="0" smtClean="0"/>
              <a:t>Manusia yang menentukan makna stimuli dan bukan stimuli itu sendiri</a:t>
            </a:r>
            <a:endParaRPr lang="id-ID" dirty="0"/>
          </a:p>
        </p:txBody>
      </p:sp>
    </p:spTree>
    <p:extLst>
      <p:ext uri="{BB962C8B-B14F-4D97-AF65-F5344CB8AC3E}">
        <p14:creationId xmlns:p14="http://schemas.microsoft.com/office/powerpoint/2010/main" val="3696600111"/>
      </p:ext>
    </p:extLst>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1"/>
            <a:ext cx="8229600" cy="4525963"/>
          </a:xfrm>
        </p:spPr>
        <p:txBody>
          <a:bodyPr>
            <a:noAutofit/>
          </a:bodyPr>
          <a:lstStyle/>
          <a:p>
            <a:pPr>
              <a:buNone/>
            </a:pPr>
            <a:r>
              <a:rPr lang="en-US" sz="2800" b="1" dirty="0" smtClean="0"/>
              <a:t>D.A</a:t>
            </a:r>
            <a:r>
              <a:rPr lang="id-ID" sz="2800" b="1" dirty="0" smtClean="0"/>
              <a:t>liran Psikologi Humanistik</a:t>
            </a:r>
            <a:endParaRPr lang="en-US" sz="2800" b="1" dirty="0" smtClean="0"/>
          </a:p>
          <a:p>
            <a:pPr marL="514350" indent="-514350" algn="just">
              <a:buFont typeface="+mj-lt"/>
              <a:buAutoNum type="arabicPeriod"/>
            </a:pPr>
            <a:r>
              <a:rPr lang="en-US" sz="2800" dirty="0" err="1" smtClean="0"/>
              <a:t>Manusia</a:t>
            </a:r>
            <a:r>
              <a:rPr lang="en-US" sz="2800" dirty="0" smtClean="0"/>
              <a:t> </a:t>
            </a:r>
            <a:r>
              <a:rPr lang="en-US" sz="2800" dirty="0" err="1" smtClean="0"/>
              <a:t>mahkluk</a:t>
            </a:r>
            <a:r>
              <a:rPr lang="en-US" sz="2800" dirty="0" smtClean="0"/>
              <a:t> </a:t>
            </a:r>
            <a:r>
              <a:rPr lang="en-US" sz="2800" dirty="0" err="1" smtClean="0"/>
              <a:t>aktif</a:t>
            </a:r>
            <a:r>
              <a:rPr lang="en-US" sz="2800" dirty="0" smtClean="0"/>
              <a:t> </a:t>
            </a:r>
            <a:r>
              <a:rPr lang="en-US" sz="2800" dirty="0" err="1" smtClean="0"/>
              <a:t>alam</a:t>
            </a:r>
            <a:r>
              <a:rPr lang="en-US" sz="2800" dirty="0" smtClean="0"/>
              <a:t> </a:t>
            </a:r>
            <a:r>
              <a:rPr lang="en-US" sz="2800" dirty="0" err="1" smtClean="0"/>
              <a:t>merumuskan</a:t>
            </a:r>
            <a:r>
              <a:rPr lang="en-US" sz="2800" dirty="0" smtClean="0"/>
              <a:t> </a:t>
            </a:r>
            <a:r>
              <a:rPr lang="en-US" sz="2800" dirty="0" err="1" smtClean="0"/>
              <a:t>strategi</a:t>
            </a:r>
            <a:r>
              <a:rPr lang="en-US" sz="2800" dirty="0" smtClean="0"/>
              <a:t> </a:t>
            </a:r>
            <a:r>
              <a:rPr lang="en-US" sz="2800" dirty="0" err="1" smtClean="0"/>
              <a:t>transaksional</a:t>
            </a:r>
            <a:r>
              <a:rPr lang="en-US" sz="2800" dirty="0" smtClean="0"/>
              <a:t> </a:t>
            </a:r>
            <a:r>
              <a:rPr lang="en-US" sz="2800" dirty="0" err="1" smtClean="0"/>
              <a:t>dengan</a:t>
            </a:r>
            <a:r>
              <a:rPr lang="en-US" sz="2800" dirty="0" smtClean="0"/>
              <a:t> </a:t>
            </a:r>
            <a:r>
              <a:rPr lang="en-US" sz="2800" dirty="0" err="1" smtClean="0"/>
              <a:t>lingkungannya</a:t>
            </a:r>
            <a:r>
              <a:rPr lang="en-US" sz="2800" dirty="0" smtClean="0"/>
              <a:t> (homo </a:t>
            </a:r>
            <a:r>
              <a:rPr lang="en-US" sz="2800" dirty="0" err="1" smtClean="0"/>
              <a:t>lodens</a:t>
            </a:r>
            <a:r>
              <a:rPr lang="en-US" sz="2800" dirty="0" smtClean="0"/>
              <a:t>)</a:t>
            </a:r>
          </a:p>
          <a:p>
            <a:pPr marL="514350" indent="-514350" algn="just">
              <a:buFont typeface="+mj-lt"/>
              <a:buAutoNum type="arabicPeriod"/>
            </a:pPr>
            <a:r>
              <a:rPr lang="en-US" sz="2800" dirty="0" err="1" smtClean="0"/>
              <a:t>Manusia</a:t>
            </a:r>
            <a:r>
              <a:rPr lang="en-US" sz="2800" dirty="0" smtClean="0"/>
              <a:t> </a:t>
            </a:r>
            <a:r>
              <a:rPr lang="en-US" sz="2800" dirty="0" err="1" smtClean="0"/>
              <a:t>dipandang</a:t>
            </a:r>
            <a:r>
              <a:rPr lang="en-US" sz="2800" dirty="0" smtClean="0"/>
              <a:t> </a:t>
            </a:r>
            <a:r>
              <a:rPr lang="en-US" sz="2800" dirty="0" err="1" smtClean="0"/>
              <a:t>dalam</a:t>
            </a:r>
            <a:r>
              <a:rPr lang="en-US" sz="2800" dirty="0" smtClean="0"/>
              <a:t> </a:t>
            </a:r>
            <a:r>
              <a:rPr lang="en-US" sz="2800" dirty="0" err="1" smtClean="0"/>
              <a:t>dunia</a:t>
            </a:r>
            <a:r>
              <a:rPr lang="en-US" sz="2800" dirty="0" smtClean="0"/>
              <a:t> </a:t>
            </a:r>
            <a:r>
              <a:rPr lang="en-US" sz="2800" dirty="0" err="1" smtClean="0"/>
              <a:t>kehidupan</a:t>
            </a:r>
            <a:r>
              <a:rPr lang="en-US" sz="2800" dirty="0" smtClean="0"/>
              <a:t> </a:t>
            </a:r>
            <a:r>
              <a:rPr lang="en-US" sz="2800" dirty="0" err="1" smtClean="0"/>
              <a:t>berupa</a:t>
            </a:r>
            <a:r>
              <a:rPr lang="en-US" sz="2800" dirty="0" smtClean="0"/>
              <a:t> I (</a:t>
            </a:r>
            <a:r>
              <a:rPr lang="en-US" sz="2800" dirty="0" err="1" smtClean="0"/>
              <a:t>aku</a:t>
            </a:r>
            <a:r>
              <a:rPr lang="en-US" sz="2800" dirty="0" smtClean="0"/>
              <a:t>) , Me  (</a:t>
            </a:r>
            <a:r>
              <a:rPr lang="en-US" sz="2800" dirty="0" err="1" smtClean="0"/>
              <a:t>ku</a:t>
            </a:r>
            <a:r>
              <a:rPr lang="en-US" sz="2800" dirty="0" smtClean="0"/>
              <a:t>) </a:t>
            </a:r>
            <a:r>
              <a:rPr lang="en-US" sz="2800" dirty="0" err="1" smtClean="0"/>
              <a:t>dan</a:t>
            </a:r>
            <a:r>
              <a:rPr lang="en-US" sz="2800" dirty="0" smtClean="0"/>
              <a:t> MY SELF (</a:t>
            </a:r>
            <a:r>
              <a:rPr lang="en-US" sz="2800" dirty="0" err="1" smtClean="0"/>
              <a:t>diriku</a:t>
            </a:r>
            <a:r>
              <a:rPr lang="en-US" sz="2800" dirty="0" smtClean="0"/>
              <a:t>) yang </a:t>
            </a:r>
            <a:r>
              <a:rPr lang="en-US" sz="2800" dirty="0" err="1" smtClean="0"/>
              <a:t>dipersepsi</a:t>
            </a:r>
            <a:r>
              <a:rPr lang="en-US" sz="2800" dirty="0" smtClean="0"/>
              <a:t> </a:t>
            </a:r>
            <a:r>
              <a:rPr lang="en-US" sz="2800" dirty="0" err="1" smtClean="0"/>
              <a:t>dan</a:t>
            </a:r>
            <a:r>
              <a:rPr lang="en-US" sz="2800" dirty="0" smtClean="0"/>
              <a:t> </a:t>
            </a:r>
            <a:r>
              <a:rPr lang="en-US" sz="2800" dirty="0" err="1" smtClean="0"/>
              <a:t>diinterpretasi</a:t>
            </a:r>
            <a:r>
              <a:rPr lang="en-US" sz="2800" dirty="0" smtClean="0"/>
              <a:t> </a:t>
            </a:r>
            <a:r>
              <a:rPr lang="en-US" sz="2800" dirty="0" err="1" smtClean="0"/>
              <a:t>secara</a:t>
            </a:r>
            <a:r>
              <a:rPr lang="en-US" sz="2800" dirty="0" smtClean="0"/>
              <a:t> </a:t>
            </a:r>
            <a:r>
              <a:rPr lang="en-US" sz="2800" dirty="0" err="1" smtClean="0"/>
              <a:t>subyektif</a:t>
            </a:r>
            <a:r>
              <a:rPr lang="en-US" sz="2800" dirty="0" smtClean="0"/>
              <a:t>.</a:t>
            </a:r>
          </a:p>
          <a:p>
            <a:pPr marL="514350" indent="-514350" algn="just">
              <a:buFont typeface="+mj-lt"/>
              <a:buAutoNum type="arabicPeriod"/>
            </a:pPr>
            <a:r>
              <a:rPr lang="en-US" sz="2800" dirty="0" err="1" smtClean="0"/>
              <a:t>Perilaku</a:t>
            </a:r>
            <a:r>
              <a:rPr lang="en-US" sz="2800" dirty="0" smtClean="0"/>
              <a:t> </a:t>
            </a:r>
            <a:r>
              <a:rPr lang="en-US" sz="2800" dirty="0" err="1" smtClean="0"/>
              <a:t>manusia</a:t>
            </a:r>
            <a:r>
              <a:rPr lang="en-US" sz="2800" dirty="0" smtClean="0"/>
              <a:t> </a:t>
            </a:r>
            <a:r>
              <a:rPr lang="en-US" sz="2800" dirty="0" err="1" smtClean="0"/>
              <a:t>berpusat</a:t>
            </a:r>
            <a:r>
              <a:rPr lang="en-US" sz="2800" dirty="0" smtClean="0"/>
              <a:t> </a:t>
            </a:r>
            <a:r>
              <a:rPr lang="en-US" sz="2800" dirty="0" err="1" smtClean="0"/>
              <a:t>pada</a:t>
            </a:r>
            <a:r>
              <a:rPr lang="en-US" sz="2800" dirty="0" smtClean="0"/>
              <a:t> </a:t>
            </a:r>
            <a:r>
              <a:rPr lang="en-US" sz="2800" dirty="0" err="1" smtClean="0"/>
              <a:t>konsep</a:t>
            </a:r>
            <a:r>
              <a:rPr lang="en-US" sz="2800" dirty="0" smtClean="0"/>
              <a:t> </a:t>
            </a:r>
            <a:r>
              <a:rPr lang="en-US" sz="2800" dirty="0" err="1" smtClean="0"/>
              <a:t>dirinya</a:t>
            </a:r>
            <a:r>
              <a:rPr lang="en-US" sz="2800" dirty="0" smtClean="0"/>
              <a:t> </a:t>
            </a:r>
            <a:r>
              <a:rPr lang="en-US" sz="2800" dirty="0" err="1" smtClean="0"/>
              <a:t>berupa</a:t>
            </a:r>
            <a:r>
              <a:rPr lang="en-US" sz="2800" dirty="0" smtClean="0"/>
              <a:t>  </a:t>
            </a:r>
            <a:r>
              <a:rPr lang="en-US" sz="2800" dirty="0" err="1" smtClean="0"/>
              <a:t>persepsi</a:t>
            </a:r>
            <a:r>
              <a:rPr lang="en-US" sz="2800" dirty="0" smtClean="0"/>
              <a:t> </a:t>
            </a:r>
            <a:r>
              <a:rPr lang="en-US" sz="2800" dirty="0" err="1" smtClean="0"/>
              <a:t>manusia</a:t>
            </a:r>
            <a:r>
              <a:rPr lang="en-US" sz="2800" dirty="0" smtClean="0"/>
              <a:t> </a:t>
            </a:r>
            <a:r>
              <a:rPr lang="en-US" sz="2800" dirty="0" err="1" smtClean="0"/>
              <a:t>ttng</a:t>
            </a:r>
            <a:r>
              <a:rPr lang="en-US" sz="2800" dirty="0" smtClean="0"/>
              <a:t> </a:t>
            </a:r>
            <a:r>
              <a:rPr lang="en-US" sz="2800" dirty="0" err="1" smtClean="0"/>
              <a:t>identitasnya</a:t>
            </a:r>
            <a:r>
              <a:rPr lang="en-US" sz="2800" dirty="0" smtClean="0"/>
              <a:t> </a:t>
            </a:r>
            <a:r>
              <a:rPr lang="en-US" sz="2800" dirty="0" err="1" smtClean="0"/>
              <a:t>dan</a:t>
            </a:r>
            <a:r>
              <a:rPr lang="en-US" sz="2800" dirty="0" smtClean="0"/>
              <a:t> </a:t>
            </a:r>
            <a:r>
              <a:rPr lang="en-US" sz="2800" dirty="0" err="1" smtClean="0"/>
              <a:t>bersifat</a:t>
            </a:r>
            <a:r>
              <a:rPr lang="en-US" sz="2800" dirty="0" smtClean="0"/>
              <a:t> </a:t>
            </a:r>
            <a:r>
              <a:rPr lang="en-US" sz="2800" dirty="0" err="1" smtClean="0"/>
              <a:t>fleksibel</a:t>
            </a:r>
            <a:r>
              <a:rPr lang="en-US" sz="2800" dirty="0" smtClean="0"/>
              <a:t>.</a:t>
            </a:r>
          </a:p>
          <a:p>
            <a:pPr marL="514350" indent="-514350" algn="just">
              <a:buFont typeface="+mj-lt"/>
              <a:buAutoNum type="arabicPeriod"/>
            </a:pPr>
            <a:r>
              <a:rPr lang="en-US" sz="2800" dirty="0" err="1" smtClean="0"/>
              <a:t>Perilaku</a:t>
            </a:r>
            <a:r>
              <a:rPr lang="en-US" sz="2800" dirty="0" smtClean="0"/>
              <a:t> </a:t>
            </a:r>
            <a:r>
              <a:rPr lang="en-US" sz="2800" dirty="0" err="1" smtClean="0"/>
              <a:t>manusia</a:t>
            </a:r>
            <a:r>
              <a:rPr lang="en-US" sz="2800" dirty="0" smtClean="0"/>
              <a:t> </a:t>
            </a:r>
            <a:r>
              <a:rPr lang="en-US" sz="2800" dirty="0" err="1" smtClean="0"/>
              <a:t>didasarkan</a:t>
            </a:r>
            <a:r>
              <a:rPr lang="en-US" sz="2800" dirty="0" smtClean="0"/>
              <a:t> </a:t>
            </a:r>
            <a:r>
              <a:rPr lang="en-US" sz="2800" dirty="0" err="1" smtClean="0"/>
              <a:t>pada</a:t>
            </a:r>
            <a:r>
              <a:rPr lang="en-US" sz="2800" dirty="0" smtClean="0"/>
              <a:t> </a:t>
            </a:r>
            <a:r>
              <a:rPr lang="en-US" sz="2800" dirty="0" err="1" smtClean="0"/>
              <a:t>kebutuhannya</a:t>
            </a:r>
            <a:r>
              <a:rPr lang="en-US" sz="2800" dirty="0" smtClean="0"/>
              <a:t> </a:t>
            </a:r>
            <a:r>
              <a:rPr lang="en-US" sz="2800" dirty="0" err="1" smtClean="0"/>
              <a:t>dalam</a:t>
            </a:r>
            <a:r>
              <a:rPr lang="en-US" sz="2800" dirty="0" smtClean="0"/>
              <a:t> </a:t>
            </a:r>
            <a:r>
              <a:rPr lang="en-US" sz="2800" dirty="0" err="1" smtClean="0"/>
              <a:t>fungsi</a:t>
            </a:r>
            <a:r>
              <a:rPr lang="en-US" sz="2800" dirty="0" smtClean="0"/>
              <a:t> </a:t>
            </a:r>
            <a:r>
              <a:rPr lang="en-US" sz="2800" dirty="0" err="1" smtClean="0"/>
              <a:t>untuk</a:t>
            </a:r>
            <a:r>
              <a:rPr lang="en-US" sz="2800" dirty="0" smtClean="0"/>
              <a:t> </a:t>
            </a:r>
            <a:r>
              <a:rPr lang="en-US" sz="2800" dirty="0" err="1" smtClean="0"/>
              <a:t>mempertahankan</a:t>
            </a:r>
            <a:r>
              <a:rPr lang="en-US" sz="2800" dirty="0" smtClean="0"/>
              <a:t>, </a:t>
            </a:r>
            <a:r>
              <a:rPr lang="en-US" sz="2800" dirty="0" err="1" smtClean="0"/>
              <a:t>meningkatkan</a:t>
            </a:r>
            <a:r>
              <a:rPr lang="en-US" sz="2800" dirty="0" smtClean="0"/>
              <a:t>, </a:t>
            </a:r>
            <a:r>
              <a:rPr lang="en-US" sz="2800" dirty="0" err="1" smtClean="0"/>
              <a:t>dan</a:t>
            </a:r>
            <a:r>
              <a:rPr lang="en-US" sz="2800" dirty="0" smtClean="0"/>
              <a:t> </a:t>
            </a:r>
            <a:r>
              <a:rPr lang="en-US" sz="2800" dirty="0" err="1" smtClean="0"/>
              <a:t>mengaktualisasikan</a:t>
            </a:r>
            <a:r>
              <a:rPr lang="en-US" sz="2800" dirty="0" smtClean="0"/>
              <a:t> </a:t>
            </a:r>
            <a:r>
              <a:rPr lang="en-US" sz="2800" dirty="0" err="1" smtClean="0"/>
              <a:t>dirinya</a:t>
            </a:r>
            <a:r>
              <a:rPr lang="en-US" sz="2800" dirty="0" smtClean="0"/>
              <a:t>.</a:t>
            </a:r>
            <a:endParaRPr lang="en-US" sz="2800" dirty="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8229600" cy="5715000"/>
          </a:xfrm>
        </p:spPr>
        <p:txBody>
          <a:bodyPr>
            <a:normAutofit lnSpcReduction="10000"/>
          </a:bodyPr>
          <a:lstStyle/>
          <a:p>
            <a:pPr algn="just">
              <a:buNone/>
            </a:pPr>
            <a:r>
              <a:rPr lang="en-US" dirty="0" err="1" smtClean="0"/>
              <a:t>Kesimpulan</a:t>
            </a:r>
            <a:r>
              <a:rPr lang="en-US" dirty="0" smtClean="0"/>
              <a:t> </a:t>
            </a:r>
            <a:r>
              <a:rPr lang="en-US" dirty="0" err="1" smtClean="0"/>
              <a:t>dari</a:t>
            </a:r>
            <a:r>
              <a:rPr lang="en-US" dirty="0" smtClean="0"/>
              <a:t> </a:t>
            </a:r>
            <a:r>
              <a:rPr lang="en-US" dirty="0" err="1" smtClean="0"/>
              <a:t>teori</a:t>
            </a:r>
            <a:r>
              <a:rPr lang="en-US" dirty="0" smtClean="0"/>
              <a:t> </a:t>
            </a:r>
            <a:r>
              <a:rPr lang="en-US" dirty="0" err="1" smtClean="0"/>
              <a:t>dan</a:t>
            </a:r>
            <a:r>
              <a:rPr lang="en-US" dirty="0" smtClean="0"/>
              <a:t> </a:t>
            </a:r>
            <a:r>
              <a:rPr lang="en-US" dirty="0" err="1" smtClean="0"/>
              <a:t>aliran</a:t>
            </a:r>
            <a:r>
              <a:rPr lang="en-US" dirty="0" smtClean="0"/>
              <a:t> </a:t>
            </a:r>
            <a:r>
              <a:rPr lang="en-US" dirty="0" err="1" smtClean="0"/>
              <a:t>perilaku</a:t>
            </a:r>
            <a:r>
              <a:rPr lang="en-US" dirty="0" smtClean="0"/>
              <a:t> </a:t>
            </a:r>
            <a:r>
              <a:rPr lang="en-US" dirty="0" err="1" smtClean="0"/>
              <a:t>manusia</a:t>
            </a:r>
            <a:r>
              <a:rPr lang="en-US" dirty="0" smtClean="0"/>
              <a:t> :</a:t>
            </a:r>
          </a:p>
          <a:p>
            <a:pPr marL="514350" indent="-514350" algn="just">
              <a:buFont typeface="+mj-lt"/>
              <a:buAutoNum type="arabicPeriod"/>
            </a:pPr>
            <a:r>
              <a:rPr lang="en-US" dirty="0" err="1" smtClean="0"/>
              <a:t>Perilaku</a:t>
            </a:r>
            <a:r>
              <a:rPr lang="en-US" dirty="0" smtClean="0"/>
              <a:t> </a:t>
            </a:r>
            <a:r>
              <a:rPr lang="en-US" dirty="0" err="1" smtClean="0"/>
              <a:t>tidak</a:t>
            </a:r>
            <a:r>
              <a:rPr lang="en-US" dirty="0" smtClean="0"/>
              <a:t> </a:t>
            </a:r>
            <a:r>
              <a:rPr lang="en-US" dirty="0" err="1" smtClean="0"/>
              <a:t>timbul</a:t>
            </a:r>
            <a:r>
              <a:rPr lang="en-US" dirty="0" smtClean="0"/>
              <a:t> </a:t>
            </a:r>
            <a:r>
              <a:rPr lang="en-US" dirty="0" err="1" smtClean="0"/>
              <a:t>dengan</a:t>
            </a:r>
            <a:r>
              <a:rPr lang="en-US" dirty="0" smtClean="0"/>
              <a:t> </a:t>
            </a:r>
            <a:r>
              <a:rPr lang="en-US" dirty="0" err="1" smtClean="0"/>
              <a:t>sendirinya</a:t>
            </a:r>
            <a:r>
              <a:rPr lang="en-US" dirty="0" smtClean="0"/>
              <a:t> (</a:t>
            </a:r>
            <a:r>
              <a:rPr lang="en-US" dirty="0" err="1" smtClean="0"/>
              <a:t>akibat</a:t>
            </a:r>
            <a:r>
              <a:rPr lang="en-US" dirty="0" smtClean="0"/>
              <a:t> </a:t>
            </a:r>
            <a:r>
              <a:rPr lang="en-US" dirty="0" err="1" smtClean="0"/>
              <a:t>rangsangan</a:t>
            </a:r>
            <a:r>
              <a:rPr lang="en-US" dirty="0" smtClean="0"/>
              <a:t> ) yang </a:t>
            </a:r>
            <a:r>
              <a:rPr lang="en-US" dirty="0" err="1" smtClean="0"/>
              <a:t>diterima</a:t>
            </a:r>
            <a:r>
              <a:rPr lang="en-US" dirty="0" smtClean="0"/>
              <a:t> </a:t>
            </a:r>
            <a:r>
              <a:rPr lang="en-US" dirty="0" err="1" smtClean="0"/>
              <a:t>baik</a:t>
            </a:r>
            <a:r>
              <a:rPr lang="en-US" dirty="0" smtClean="0"/>
              <a:t> internal </a:t>
            </a:r>
            <a:r>
              <a:rPr lang="en-US" dirty="0" err="1" smtClean="0"/>
              <a:t>maupun</a:t>
            </a:r>
            <a:r>
              <a:rPr lang="en-US" dirty="0" smtClean="0"/>
              <a:t> </a:t>
            </a:r>
            <a:r>
              <a:rPr lang="en-US" dirty="0" err="1" smtClean="0"/>
              <a:t>eksternal</a:t>
            </a:r>
            <a:r>
              <a:rPr lang="en-US" dirty="0" smtClean="0"/>
              <a:t>  </a:t>
            </a:r>
            <a:r>
              <a:rPr lang="id-ID" dirty="0" smtClean="0"/>
              <a:t>.</a:t>
            </a:r>
          </a:p>
          <a:p>
            <a:pPr marL="514350" indent="-514350" algn="just">
              <a:buFont typeface="+mj-lt"/>
              <a:buAutoNum type="arabicPeriod"/>
            </a:pPr>
            <a:r>
              <a:rPr lang="en-US" dirty="0" err="1" smtClean="0"/>
              <a:t>Perilaku</a:t>
            </a:r>
            <a:r>
              <a:rPr lang="en-US" dirty="0" smtClean="0"/>
              <a:t> </a:t>
            </a:r>
            <a:r>
              <a:rPr lang="en-US" dirty="0" err="1" smtClean="0"/>
              <a:t>manusia</a:t>
            </a:r>
            <a:r>
              <a:rPr lang="en-US" dirty="0" smtClean="0"/>
              <a:t> </a:t>
            </a:r>
            <a:r>
              <a:rPr lang="en-US" dirty="0" err="1" smtClean="0"/>
              <a:t>berhubungan</a:t>
            </a:r>
            <a:r>
              <a:rPr lang="en-US" dirty="0" smtClean="0"/>
              <a:t> </a:t>
            </a:r>
            <a:r>
              <a:rPr lang="en-US" dirty="0" err="1" smtClean="0"/>
              <a:t>dengan</a:t>
            </a:r>
            <a:r>
              <a:rPr lang="en-US" dirty="0" smtClean="0"/>
              <a:t> stimulus</a:t>
            </a:r>
          </a:p>
          <a:p>
            <a:pPr marL="514350" indent="-514350" algn="just">
              <a:buFont typeface="+mj-lt"/>
              <a:buAutoNum type="arabicPeriod"/>
            </a:pPr>
            <a:r>
              <a:rPr lang="en-US" dirty="0" err="1" smtClean="0"/>
              <a:t>Perilaku</a:t>
            </a:r>
            <a:r>
              <a:rPr lang="en-US" dirty="0" smtClean="0"/>
              <a:t> </a:t>
            </a:r>
            <a:r>
              <a:rPr lang="id-ID" dirty="0" smtClean="0"/>
              <a:t>individu dan </a:t>
            </a:r>
            <a:r>
              <a:rPr lang="en-US" dirty="0" err="1" smtClean="0"/>
              <a:t>lingkungan</a:t>
            </a:r>
            <a:r>
              <a:rPr lang="en-US" dirty="0" smtClean="0"/>
              <a:t>  </a:t>
            </a:r>
            <a:r>
              <a:rPr lang="en-US" dirty="0" err="1" smtClean="0"/>
              <a:t>saling</a:t>
            </a:r>
            <a:r>
              <a:rPr lang="en-US" dirty="0" smtClean="0"/>
              <a:t> </a:t>
            </a:r>
            <a:r>
              <a:rPr lang="en-US" dirty="0" err="1" smtClean="0"/>
              <a:t>berhubungan</a:t>
            </a:r>
            <a:r>
              <a:rPr lang="en-US" dirty="0" smtClean="0"/>
              <a:t>  </a:t>
            </a:r>
            <a:r>
              <a:rPr lang="en-US" dirty="0" err="1" smtClean="0"/>
              <a:t>bahkan</a:t>
            </a:r>
            <a:r>
              <a:rPr lang="en-US" dirty="0" smtClean="0"/>
              <a:t> </a:t>
            </a:r>
            <a:r>
              <a:rPr lang="en-US" dirty="0" err="1" smtClean="0"/>
              <a:t>saling</a:t>
            </a:r>
            <a:r>
              <a:rPr lang="en-US" dirty="0" smtClean="0"/>
              <a:t> </a:t>
            </a:r>
            <a:r>
              <a:rPr lang="en-US" dirty="0" err="1" smtClean="0"/>
              <a:t>mempengaruhi</a:t>
            </a:r>
            <a:r>
              <a:rPr lang="en-US" dirty="0" smtClean="0"/>
              <a:t>.</a:t>
            </a:r>
          </a:p>
          <a:p>
            <a:pPr marL="514350" indent="-514350" algn="just">
              <a:buFont typeface="+mj-lt"/>
              <a:buAutoNum type="arabicPeriod"/>
            </a:pPr>
            <a:r>
              <a:rPr lang="en-US" dirty="0" err="1" smtClean="0"/>
              <a:t>Sifat</a:t>
            </a:r>
            <a:r>
              <a:rPr lang="en-US" dirty="0" smtClean="0"/>
              <a:t> </a:t>
            </a:r>
            <a:r>
              <a:rPr lang="en-US" dirty="0" err="1" smtClean="0"/>
              <a:t>manusia</a:t>
            </a:r>
            <a:r>
              <a:rPr lang="en-US" dirty="0" smtClean="0"/>
              <a:t> </a:t>
            </a:r>
            <a:r>
              <a:rPr lang="en-US" dirty="0" err="1" smtClean="0"/>
              <a:t>meniru</a:t>
            </a:r>
            <a:r>
              <a:rPr lang="en-US" dirty="0" smtClean="0"/>
              <a:t> </a:t>
            </a:r>
            <a:r>
              <a:rPr lang="en-US" dirty="0" err="1" smtClean="0"/>
              <a:t>tingkah</a:t>
            </a:r>
            <a:r>
              <a:rPr lang="en-US" dirty="0" smtClean="0"/>
              <a:t> </a:t>
            </a:r>
            <a:r>
              <a:rPr lang="en-US" dirty="0" err="1" smtClean="0"/>
              <a:t>laku</a:t>
            </a:r>
            <a:r>
              <a:rPr lang="en-US" dirty="0" smtClean="0"/>
              <a:t> /</a:t>
            </a:r>
            <a:r>
              <a:rPr lang="en-US" dirty="0" err="1" smtClean="0"/>
              <a:t>tindakan</a:t>
            </a:r>
            <a:r>
              <a:rPr lang="en-US" dirty="0" smtClean="0"/>
              <a:t> </a:t>
            </a:r>
            <a:r>
              <a:rPr lang="en-US" dirty="0" err="1" smtClean="0"/>
              <a:t>orang</a:t>
            </a:r>
            <a:r>
              <a:rPr lang="en-US" dirty="0" smtClean="0"/>
              <a:t> lain</a:t>
            </a:r>
            <a:r>
              <a:rPr lang="id-ID" dirty="0" smtClean="0"/>
              <a:t>.</a:t>
            </a:r>
          </a:p>
          <a:p>
            <a:pPr marL="514350" indent="-514350" algn="just">
              <a:buFont typeface="+mj-lt"/>
              <a:buAutoNum type="arabicPeriod"/>
            </a:pPr>
            <a:endParaRPr lang="en-US" dirty="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PERILAKU SOSIAL</a:t>
            </a:r>
            <a:endParaRPr lang="id-ID" b="1" dirty="0"/>
          </a:p>
        </p:txBody>
      </p:sp>
      <p:sp>
        <p:nvSpPr>
          <p:cNvPr id="3" name="Content Placeholder 2"/>
          <p:cNvSpPr>
            <a:spLocks noGrp="1"/>
          </p:cNvSpPr>
          <p:nvPr>
            <p:ph idx="1"/>
          </p:nvPr>
        </p:nvSpPr>
        <p:spPr>
          <a:xfrm>
            <a:off x="533400" y="1524000"/>
            <a:ext cx="8229600" cy="4525963"/>
          </a:xfrm>
        </p:spPr>
        <p:txBody>
          <a:bodyPr>
            <a:normAutofit/>
          </a:bodyPr>
          <a:lstStyle/>
          <a:p>
            <a:pPr>
              <a:buNone/>
            </a:pPr>
            <a:r>
              <a:rPr lang="id-ID" b="1" dirty="0" smtClean="0"/>
              <a:t>a. Konsep perilaku sosial</a:t>
            </a:r>
            <a:r>
              <a:rPr lang="id-ID" dirty="0" smtClean="0"/>
              <a:t>:</a:t>
            </a:r>
          </a:p>
          <a:p>
            <a:pPr marL="514350" indent="-514350" algn="just">
              <a:buFont typeface="+mj-lt"/>
              <a:buAutoNum type="arabicPeriod"/>
            </a:pPr>
            <a:r>
              <a:rPr lang="id-ID" dirty="0" smtClean="0"/>
              <a:t>Perilaku sosial adalah suasana saling ketergantungan yang merupakan keharusan untuk menjamin keberadaan manusia ( </a:t>
            </a:r>
            <a:r>
              <a:rPr lang="id-ID" b="1" dirty="0" smtClean="0"/>
              <a:t>Rusli Ibrahim )</a:t>
            </a:r>
            <a:r>
              <a:rPr lang="id-ID" dirty="0" smtClean="0"/>
              <a:t>.</a:t>
            </a:r>
          </a:p>
          <a:p>
            <a:pPr marL="514350" indent="-514350" algn="just">
              <a:buFont typeface="+mj-lt"/>
              <a:buAutoNum type="arabicPeriod"/>
            </a:pPr>
            <a:r>
              <a:rPr lang="id-ID" dirty="0" smtClean="0"/>
              <a:t>Perilaku sosial identik dengan reaksi seseorang terhadap orang lain </a:t>
            </a:r>
            <a:r>
              <a:rPr lang="id-ID" b="1" dirty="0" smtClean="0"/>
              <a:t>(</a:t>
            </a:r>
            <a:r>
              <a:rPr lang="id-ID" dirty="0" smtClean="0"/>
              <a:t> </a:t>
            </a:r>
            <a:r>
              <a:rPr lang="id-ID" b="1" dirty="0" smtClean="0"/>
              <a:t>Baron &amp; Byrne )</a:t>
            </a:r>
          </a:p>
          <a:p>
            <a:pPr marL="514350" indent="-514350" algn="just">
              <a:buNone/>
            </a:pPr>
            <a:endParaRPr lang="id-ID" dirty="0" smtClean="0"/>
          </a:p>
          <a:p>
            <a:pPr marL="514350" indent="-514350" algn="just">
              <a:buNone/>
            </a:pPr>
            <a:endParaRPr lang="id-ID"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LATAR BELAKANG MATA KULIAH</a:t>
            </a:r>
            <a:endParaRPr lang="id-ID" b="1" dirty="0"/>
          </a:p>
        </p:txBody>
      </p:sp>
      <p:sp>
        <p:nvSpPr>
          <p:cNvPr id="3" name="Content Placeholder 2"/>
          <p:cNvSpPr>
            <a:spLocks noGrp="1"/>
          </p:cNvSpPr>
          <p:nvPr>
            <p:ph idx="1"/>
          </p:nvPr>
        </p:nvSpPr>
        <p:spPr>
          <a:xfrm>
            <a:off x="457200" y="1371600"/>
            <a:ext cx="8229600" cy="4525963"/>
          </a:xfrm>
        </p:spPr>
        <p:txBody>
          <a:bodyPr>
            <a:normAutofit fontScale="92500" lnSpcReduction="20000"/>
          </a:bodyPr>
          <a:lstStyle/>
          <a:p>
            <a:pPr algn="just"/>
            <a:r>
              <a:rPr lang="id-ID" dirty="0" smtClean="0"/>
              <a:t>Manusia selalu hidup bersama dengan manusia yang lain dalam suatu lingkungan ( mahkluk  sosial ).</a:t>
            </a:r>
          </a:p>
          <a:p>
            <a:pPr algn="just"/>
            <a:r>
              <a:rPr lang="id-ID" dirty="0" smtClean="0"/>
              <a:t>Terdapat perilaku sosial dalam kehidupan manusia.</a:t>
            </a:r>
          </a:p>
          <a:p>
            <a:pPr algn="just"/>
            <a:r>
              <a:rPr lang="id-ID" dirty="0" smtClean="0"/>
              <a:t>Dalam masyarakat selalu ditemui norma dan nilai yang mengatur kehidupan bersama.</a:t>
            </a:r>
          </a:p>
          <a:p>
            <a:pPr algn="just"/>
            <a:r>
              <a:rPr lang="id-ID" dirty="0" smtClean="0"/>
              <a:t>Kemungkinan yang muncul perilaku pro sosial maupun perilaku anti sosial ( perilaku menyimpang )</a:t>
            </a:r>
          </a:p>
          <a:p>
            <a:pPr algn="just"/>
            <a:r>
              <a:rPr lang="id-ID" dirty="0" smtClean="0"/>
              <a:t>Perlu adanya kontrol sosial</a:t>
            </a:r>
            <a:endParaRPr lang="id-ID" dirty="0"/>
          </a:p>
        </p:txBody>
      </p:sp>
    </p:spTree>
    <p:extLst>
      <p:ext uri="{BB962C8B-B14F-4D97-AF65-F5344CB8AC3E}">
        <p14:creationId xmlns:p14="http://schemas.microsoft.com/office/powerpoint/2010/main" val="2722041732"/>
      </p:ext>
    </p:extLst>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i="1" dirty="0" smtClean="0"/>
              <a:t>lanjutan</a:t>
            </a:r>
            <a:endParaRPr lang="id-ID" sz="3200" i="1" dirty="0"/>
          </a:p>
        </p:txBody>
      </p:sp>
      <p:sp>
        <p:nvSpPr>
          <p:cNvPr id="3" name="Content Placeholder 2"/>
          <p:cNvSpPr>
            <a:spLocks noGrp="1"/>
          </p:cNvSpPr>
          <p:nvPr>
            <p:ph idx="1"/>
          </p:nvPr>
        </p:nvSpPr>
        <p:spPr>
          <a:xfrm>
            <a:off x="457200" y="1143000"/>
            <a:ext cx="8229600" cy="4525963"/>
          </a:xfrm>
        </p:spPr>
        <p:txBody>
          <a:bodyPr>
            <a:normAutofit fontScale="92500" lnSpcReduction="20000"/>
          </a:bodyPr>
          <a:lstStyle/>
          <a:p>
            <a:pPr algn="just">
              <a:buNone/>
            </a:pPr>
            <a:endParaRPr lang="id-ID" dirty="0" smtClean="0"/>
          </a:p>
          <a:p>
            <a:pPr algn="just"/>
            <a:r>
              <a:rPr lang="id-ID" sz="3500" dirty="0" smtClean="0"/>
              <a:t>Perilaku sosial seseorang tampak dalam pola respon antar orang yang dinyatakan dengan hubungan timbal balik antar pribadi ( </a:t>
            </a:r>
            <a:r>
              <a:rPr lang="id-ID" sz="3500" b="1" dirty="0" smtClean="0"/>
              <a:t>Krech, Crutshfield )</a:t>
            </a:r>
          </a:p>
          <a:p>
            <a:pPr algn="just"/>
            <a:r>
              <a:rPr lang="id-ID" sz="3500" dirty="0" smtClean="0"/>
              <a:t>Perilaku sosial identik dengan reaksi seseorang terhadap orang lain </a:t>
            </a:r>
            <a:r>
              <a:rPr lang="id-ID" sz="3500" b="1" dirty="0" smtClean="0"/>
              <a:t>( Baron &amp; Byrne </a:t>
            </a:r>
            <a:r>
              <a:rPr lang="id-ID" sz="3500" dirty="0" smtClean="0"/>
              <a:t>)</a:t>
            </a:r>
          </a:p>
          <a:p>
            <a:pPr algn="just"/>
            <a:r>
              <a:rPr lang="id-ID" sz="3500" dirty="0" smtClean="0"/>
              <a:t>Perilaku sosial seseorang merupakan sifat relatif untuk menanggapi orang lain dengan cara yang berbeda.</a:t>
            </a:r>
            <a:endParaRPr lang="id-ID" sz="3500" dirty="0"/>
          </a:p>
        </p:txBody>
      </p:sp>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l"/>
            <a:r>
              <a:rPr lang="id-ID" sz="4000" b="1" dirty="0" smtClean="0"/>
              <a:t>Inti perilaku sosial </a:t>
            </a:r>
            <a:endParaRPr lang="id-ID" sz="4000" b="1" dirty="0"/>
          </a:p>
        </p:txBody>
      </p:sp>
      <p:sp>
        <p:nvSpPr>
          <p:cNvPr id="3" name="Content Placeholder 2"/>
          <p:cNvSpPr>
            <a:spLocks noGrp="1"/>
          </p:cNvSpPr>
          <p:nvPr>
            <p:ph idx="1"/>
          </p:nvPr>
        </p:nvSpPr>
        <p:spPr>
          <a:xfrm>
            <a:off x="457200" y="1295400"/>
            <a:ext cx="8229600" cy="4525963"/>
          </a:xfrm>
        </p:spPr>
        <p:txBody>
          <a:bodyPr>
            <a:normAutofit fontScale="92500" lnSpcReduction="10000"/>
          </a:bodyPr>
          <a:lstStyle/>
          <a:p>
            <a:pPr algn="just"/>
            <a:r>
              <a:rPr lang="id-ID" dirty="0" smtClean="0"/>
              <a:t>Pada hakekatnya manusia adalah mahkluk sosial.</a:t>
            </a:r>
          </a:p>
          <a:p>
            <a:pPr algn="just"/>
            <a:r>
              <a:rPr lang="id-ID" dirty="0" smtClean="0"/>
              <a:t>Perilaku sosial perilaku yang secara khusus ditujukan kepada orang lain (beda dengan perilaku manusia ) </a:t>
            </a:r>
          </a:p>
          <a:p>
            <a:pPr algn="just"/>
            <a:r>
              <a:rPr lang="id-ID" dirty="0" smtClean="0"/>
              <a:t>Potensi – potensi manusia sebagai sosok pribadi pada awal diketahui melalui perilaku kesehariannya , pada saat bersosialisasi maka yang ditunjukkan perilaku sosialnya</a:t>
            </a:r>
          </a:p>
          <a:p>
            <a:pPr algn="just"/>
            <a:r>
              <a:rPr lang="id-ID" dirty="0" smtClean="0"/>
              <a:t>Interaksi antar manusia dapat merealisasikan kehidupan secara individual.</a:t>
            </a:r>
            <a:endParaRPr lang="id-ID" dirty="0"/>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id-ID" sz="3600" b="1" dirty="0" smtClean="0"/>
              <a:t>b. Faktor pembentuk perilaku sosial</a:t>
            </a:r>
            <a:endParaRPr lang="id-ID" sz="3600" b="1" dirty="0"/>
          </a:p>
        </p:txBody>
      </p:sp>
      <p:sp>
        <p:nvSpPr>
          <p:cNvPr id="3" name="Content Placeholder 2"/>
          <p:cNvSpPr>
            <a:spLocks noGrp="1"/>
          </p:cNvSpPr>
          <p:nvPr>
            <p:ph idx="1"/>
          </p:nvPr>
        </p:nvSpPr>
        <p:spPr>
          <a:xfrm>
            <a:off x="457200" y="1143000"/>
            <a:ext cx="8229600" cy="4525963"/>
          </a:xfrm>
        </p:spPr>
        <p:txBody>
          <a:bodyPr>
            <a:noAutofit/>
          </a:bodyPr>
          <a:lstStyle/>
          <a:p>
            <a:pPr marL="514350" indent="-514350">
              <a:buNone/>
            </a:pPr>
            <a:r>
              <a:rPr lang="id-ID" dirty="0" smtClean="0"/>
              <a:t>Bimo Walgito membedakan :</a:t>
            </a:r>
          </a:p>
          <a:p>
            <a:pPr marL="514350" indent="-514350">
              <a:buFont typeface="+mj-lt"/>
              <a:buAutoNum type="arabicPeriod"/>
            </a:pPr>
            <a:r>
              <a:rPr lang="id-ID" dirty="0" smtClean="0"/>
              <a:t>Faktor internal ( individu itu sendiri )</a:t>
            </a:r>
          </a:p>
          <a:p>
            <a:pPr marL="514350" indent="-514350">
              <a:buFont typeface="+mj-lt"/>
              <a:buAutoNum type="arabicPeriod"/>
            </a:pPr>
            <a:r>
              <a:rPr lang="id-ID" dirty="0" smtClean="0"/>
              <a:t>Faktor eksternal ( situasi sosial )</a:t>
            </a:r>
          </a:p>
          <a:p>
            <a:pPr marL="514350" indent="-514350">
              <a:buNone/>
            </a:pPr>
            <a:r>
              <a:rPr lang="id-ID" dirty="0" smtClean="0"/>
              <a:t>Baron dan Byrne ( 4 kategori utama ):</a:t>
            </a:r>
          </a:p>
          <a:p>
            <a:pPr marL="514350" indent="-514350" algn="just">
              <a:buFont typeface="+mj-lt"/>
              <a:buAutoNum type="arabicPeriod"/>
            </a:pPr>
            <a:r>
              <a:rPr lang="id-ID" dirty="0" smtClean="0"/>
              <a:t>Perilaku dan karakteristik orang lain</a:t>
            </a:r>
          </a:p>
          <a:p>
            <a:pPr marL="514350" indent="-514350" algn="just">
              <a:buFont typeface="+mj-lt"/>
              <a:buAutoNum type="arabicPeriod"/>
            </a:pPr>
            <a:r>
              <a:rPr lang="id-ID" dirty="0" smtClean="0"/>
              <a:t>Proses kognitif</a:t>
            </a:r>
          </a:p>
          <a:p>
            <a:pPr marL="514350" indent="-514350" algn="just">
              <a:buFont typeface="+mj-lt"/>
              <a:buAutoNum type="arabicPeriod"/>
            </a:pPr>
            <a:r>
              <a:rPr lang="id-ID" dirty="0" smtClean="0"/>
              <a:t>Faktor lingkungan</a:t>
            </a:r>
          </a:p>
          <a:p>
            <a:pPr marL="514350" indent="-514350" algn="just">
              <a:buFont typeface="+mj-lt"/>
              <a:buAutoNum type="arabicPeriod"/>
            </a:pPr>
            <a:r>
              <a:rPr lang="id-ID" dirty="0" smtClean="0"/>
              <a:t>Tatar budaya ( tempat perilaku sosial dan pemikiran sosial terjadi )</a:t>
            </a:r>
            <a:endParaRPr lang="id-ID" dirty="0"/>
          </a:p>
        </p:txBody>
      </p:sp>
    </p:spTree>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c. Kecenderungan Perilaku Sosial</a:t>
            </a:r>
            <a:endParaRPr lang="id-ID" sz="3600" b="1" dirty="0"/>
          </a:p>
        </p:txBody>
      </p:sp>
      <p:sp>
        <p:nvSpPr>
          <p:cNvPr id="3" name="Content Placeholder 2"/>
          <p:cNvSpPr>
            <a:spLocks noGrp="1"/>
          </p:cNvSpPr>
          <p:nvPr>
            <p:ph idx="1"/>
          </p:nvPr>
        </p:nvSpPr>
        <p:spPr/>
        <p:txBody>
          <a:bodyPr>
            <a:normAutofit lnSpcReduction="10000"/>
          </a:bodyPr>
          <a:lstStyle/>
          <a:p>
            <a:pPr algn="just"/>
            <a:r>
              <a:rPr lang="id-ID" dirty="0" smtClean="0"/>
              <a:t>Bentuk perilaku sosial dapat dilihat dari kecenderungan tertentu pada individu yaitu :</a:t>
            </a:r>
          </a:p>
          <a:p>
            <a:pPr marL="514350" indent="-514350" algn="just">
              <a:buFont typeface="+mj-lt"/>
              <a:buAutoNum type="alphaLcPeriod"/>
            </a:pPr>
            <a:r>
              <a:rPr lang="id-ID" dirty="0" smtClean="0"/>
              <a:t>Kecenderungan perilaku peran ( terkait pada peranan  dan tugas individu)</a:t>
            </a:r>
          </a:p>
          <a:p>
            <a:pPr marL="514350" indent="-514350" algn="just">
              <a:buFont typeface="+mj-lt"/>
              <a:buAutoNum type="alphaLcPeriod"/>
            </a:pPr>
            <a:r>
              <a:rPr lang="id-ID" dirty="0" smtClean="0"/>
              <a:t>Kecenderungan perilaku dalm hubungan antar pribadi ( hubungan terhadp individu lain)</a:t>
            </a:r>
          </a:p>
          <a:p>
            <a:pPr marL="514350" indent="-514350" algn="just">
              <a:buFont typeface="+mj-lt"/>
              <a:buAutoNum type="alphaLcPeriod"/>
            </a:pPr>
            <a:r>
              <a:rPr lang="id-ID" dirty="0" smtClean="0"/>
              <a:t>Kecenderungan perilaku ekspressi ( ekspressi diri )</a:t>
            </a:r>
            <a:endParaRPr lang="id-ID" dirty="0"/>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i="1" dirty="0" smtClean="0"/>
              <a:t>lanjutan</a:t>
            </a:r>
            <a:endParaRPr lang="id-ID" sz="3200" i="1" dirty="0"/>
          </a:p>
        </p:txBody>
      </p:sp>
      <p:sp>
        <p:nvSpPr>
          <p:cNvPr id="3" name="Content Placeholder 2"/>
          <p:cNvSpPr>
            <a:spLocks noGrp="1"/>
          </p:cNvSpPr>
          <p:nvPr>
            <p:ph idx="1"/>
          </p:nvPr>
        </p:nvSpPr>
        <p:spPr/>
        <p:txBody>
          <a:bodyPr>
            <a:normAutofit fontScale="55000" lnSpcReduction="20000"/>
          </a:bodyPr>
          <a:lstStyle/>
          <a:p>
            <a:pPr marL="514350" indent="-514350" algn="just">
              <a:buNone/>
            </a:pPr>
            <a:r>
              <a:rPr lang="id-ID" sz="5800" dirty="0" smtClean="0"/>
              <a:t>Kecenderungan perilaku sosial bersifat bipolar (berlawanan ) dan hasil dari beberapa faktor pengaruh :</a:t>
            </a:r>
          </a:p>
          <a:p>
            <a:pPr marL="914400" lvl="1" indent="-514350">
              <a:buFont typeface="+mj-lt"/>
              <a:buAutoNum type="alphaLcPeriod"/>
            </a:pPr>
            <a:r>
              <a:rPr lang="id-ID" sz="5800" dirty="0" smtClean="0"/>
              <a:t>Faktor konstitusional</a:t>
            </a:r>
          </a:p>
          <a:p>
            <a:pPr marL="914400" lvl="1" indent="-514350">
              <a:buFont typeface="+mj-lt"/>
              <a:buAutoNum type="alphaLcPeriod"/>
            </a:pPr>
            <a:r>
              <a:rPr lang="id-ID" sz="5800" dirty="0" smtClean="0"/>
              <a:t>Perkembangan individu dalam lingkungan sosial tertentu.</a:t>
            </a:r>
          </a:p>
          <a:p>
            <a:pPr marL="914400" lvl="1" indent="-514350">
              <a:buFont typeface="+mj-lt"/>
              <a:buAutoNum type="alphaLcPeriod"/>
            </a:pPr>
            <a:r>
              <a:rPr lang="id-ID" sz="5800" dirty="0" smtClean="0"/>
              <a:t>Pengalaman masa lampau (keberhasilan /kegagalan )</a:t>
            </a:r>
          </a:p>
          <a:p>
            <a:pPr marL="514350" indent="-514350">
              <a:buFont typeface="+mj-lt"/>
              <a:buAutoNum type="alphaLcPeriod"/>
            </a:pPr>
            <a:endParaRPr lang="id-ID" sz="4600" dirty="0" smtClean="0"/>
          </a:p>
          <a:p>
            <a:pPr marL="514350" indent="-514350">
              <a:buFont typeface="+mj-lt"/>
              <a:buAutoNum type="alphaLcPeriod"/>
            </a:pPr>
            <a:endParaRPr lang="id-ID" dirty="0" smtClean="0"/>
          </a:p>
          <a:p>
            <a:pPr marL="514350" indent="-514350">
              <a:buNone/>
            </a:pPr>
            <a:r>
              <a:rPr lang="id-ID" dirty="0" smtClean="0"/>
              <a:t> </a:t>
            </a:r>
          </a:p>
          <a:p>
            <a:pPr marL="514350" indent="-514350">
              <a:buFont typeface="+mj-lt"/>
              <a:buAutoNum type="alphaLcPeriod"/>
            </a:pPr>
            <a:endParaRPr lang="id-ID" dirty="0"/>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1"/>
            <a:ext cx="8229600" cy="4525963"/>
          </a:xfrm>
        </p:spPr>
        <p:txBody>
          <a:bodyPr>
            <a:noAutofit/>
          </a:bodyPr>
          <a:lstStyle/>
          <a:p>
            <a:pPr>
              <a:buNone/>
            </a:pPr>
            <a:r>
              <a:rPr lang="id-ID" sz="2800" b="1" dirty="0" smtClean="0"/>
              <a:t>d.PERSPEKTIF </a:t>
            </a:r>
            <a:r>
              <a:rPr lang="en-US" sz="2800" b="1" dirty="0" smtClean="0"/>
              <a:t>PERILAKU SOSIAL :</a:t>
            </a:r>
          </a:p>
          <a:p>
            <a:pPr algn="just">
              <a:buNone/>
            </a:pPr>
            <a:r>
              <a:rPr lang="en-US" sz="2800" b="1" dirty="0" smtClean="0"/>
              <a:t>1.Perspektif </a:t>
            </a:r>
            <a:r>
              <a:rPr lang="en-US" sz="2800" b="1" dirty="0" err="1" smtClean="0"/>
              <a:t>Perilaku</a:t>
            </a:r>
            <a:r>
              <a:rPr lang="en-US" sz="2800" b="1" dirty="0" smtClean="0"/>
              <a:t> ( John B Watson</a:t>
            </a:r>
            <a:r>
              <a:rPr lang="en-US" sz="2800" dirty="0" smtClean="0"/>
              <a:t>): </a:t>
            </a:r>
            <a:endParaRPr lang="id-ID" sz="2800" dirty="0" smtClean="0"/>
          </a:p>
          <a:p>
            <a:pPr algn="just">
              <a:buNone/>
            </a:pPr>
            <a:r>
              <a:rPr lang="id-ID" sz="2800" dirty="0" smtClean="0"/>
              <a:t>	</a:t>
            </a:r>
            <a:r>
              <a:rPr lang="en-US" sz="2800" dirty="0" err="1" smtClean="0"/>
              <a:t>perilaku</a:t>
            </a:r>
            <a:r>
              <a:rPr lang="id-ID" sz="2800" dirty="0" smtClean="0"/>
              <a:t> sosial</a:t>
            </a:r>
            <a:r>
              <a:rPr lang="en-US" sz="2800" dirty="0" smtClean="0"/>
              <a:t> </a:t>
            </a:r>
            <a:r>
              <a:rPr lang="en-US" sz="2800" dirty="0" err="1" smtClean="0"/>
              <a:t>tidak</a:t>
            </a:r>
            <a:r>
              <a:rPr lang="en-US" sz="2800" dirty="0" smtClean="0"/>
              <a:t> </a:t>
            </a:r>
            <a:r>
              <a:rPr lang="en-US" sz="2800" dirty="0" err="1" smtClean="0"/>
              <a:t>hanya</a:t>
            </a:r>
            <a:r>
              <a:rPr lang="en-US" sz="2800" dirty="0" smtClean="0"/>
              <a:t> </a:t>
            </a:r>
            <a:r>
              <a:rPr lang="en-US" sz="2800" dirty="0" err="1" smtClean="0"/>
              <a:t>bersifat</a:t>
            </a:r>
            <a:r>
              <a:rPr lang="en-US" sz="2800" dirty="0" smtClean="0"/>
              <a:t> </a:t>
            </a:r>
            <a:r>
              <a:rPr lang="en-US" sz="2800" dirty="0" err="1" smtClean="0"/>
              <a:t>instik</a:t>
            </a:r>
            <a:r>
              <a:rPr lang="en-US" sz="2800" dirty="0" smtClean="0"/>
              <a:t> yang </a:t>
            </a:r>
            <a:r>
              <a:rPr lang="en-US" sz="2800" dirty="0" err="1" smtClean="0"/>
              <a:t>dikatakan</a:t>
            </a:r>
            <a:r>
              <a:rPr lang="en-US" sz="2800" dirty="0" smtClean="0"/>
              <a:t> </a:t>
            </a:r>
            <a:r>
              <a:rPr lang="en-US" sz="2800" dirty="0" err="1" smtClean="0"/>
              <a:t>bersifat</a:t>
            </a:r>
            <a:r>
              <a:rPr lang="en-US" sz="2800" dirty="0" smtClean="0"/>
              <a:t> </a:t>
            </a:r>
            <a:r>
              <a:rPr lang="en-US" sz="2800" dirty="0" err="1" smtClean="0"/>
              <a:t>mistik</a:t>
            </a:r>
            <a:r>
              <a:rPr lang="en-US" sz="2800" dirty="0" smtClean="0"/>
              <a:t> </a:t>
            </a:r>
            <a:r>
              <a:rPr lang="en-US" sz="2800" dirty="0" err="1" smtClean="0"/>
              <a:t>mentalistik</a:t>
            </a:r>
            <a:r>
              <a:rPr lang="en-US" sz="2800" dirty="0" smtClean="0"/>
              <a:t> </a:t>
            </a:r>
            <a:r>
              <a:rPr lang="en-US" sz="2800" dirty="0" err="1" smtClean="0"/>
              <a:t>dan</a:t>
            </a:r>
            <a:r>
              <a:rPr lang="en-US" sz="2800" dirty="0" smtClean="0"/>
              <a:t> </a:t>
            </a:r>
            <a:r>
              <a:rPr lang="en-US" sz="2800" dirty="0" err="1" smtClean="0"/>
              <a:t>subyektif</a:t>
            </a:r>
            <a:r>
              <a:rPr lang="en-US" sz="2800" dirty="0" smtClean="0"/>
              <a:t>  </a:t>
            </a:r>
            <a:r>
              <a:rPr lang="en-US" sz="2800" dirty="0" err="1" smtClean="0"/>
              <a:t>tetapi</a:t>
            </a:r>
            <a:r>
              <a:rPr lang="en-US" sz="2800" dirty="0" smtClean="0"/>
              <a:t> </a:t>
            </a:r>
            <a:r>
              <a:rPr lang="en-US" sz="2800" dirty="0" err="1" smtClean="0"/>
              <a:t>memasu</a:t>
            </a:r>
            <a:r>
              <a:rPr lang="id-ID" sz="2800" dirty="0" smtClean="0"/>
              <a:t>k</a:t>
            </a:r>
            <a:r>
              <a:rPr lang="en-US" sz="2800" dirty="0" err="1" smtClean="0"/>
              <a:t>kan</a:t>
            </a:r>
            <a:r>
              <a:rPr lang="en-US" sz="2800" dirty="0" smtClean="0"/>
              <a:t> </a:t>
            </a:r>
            <a:r>
              <a:rPr lang="en-US" sz="2800" dirty="0" err="1" smtClean="0"/>
              <a:t>bahwa</a:t>
            </a:r>
            <a:r>
              <a:rPr lang="en-US" sz="2800" dirty="0" smtClean="0"/>
              <a:t> </a:t>
            </a:r>
            <a:r>
              <a:rPr lang="en-US" sz="2800" dirty="0" err="1" smtClean="0"/>
              <a:t>tanggapan</a:t>
            </a:r>
            <a:r>
              <a:rPr lang="en-US" sz="2800" dirty="0" smtClean="0"/>
              <a:t> </a:t>
            </a:r>
            <a:r>
              <a:rPr lang="en-US" sz="2800" dirty="0" err="1" smtClean="0"/>
              <a:t>dan</a:t>
            </a:r>
            <a:r>
              <a:rPr lang="en-US" sz="2800" dirty="0" smtClean="0"/>
              <a:t> </a:t>
            </a:r>
            <a:r>
              <a:rPr lang="en-US" sz="2800" dirty="0" err="1" smtClean="0"/>
              <a:t>rangsangan</a:t>
            </a:r>
            <a:r>
              <a:rPr lang="en-US" sz="2800" dirty="0" smtClean="0"/>
              <a:t> </a:t>
            </a:r>
            <a:r>
              <a:rPr lang="en-US" sz="2800" dirty="0" err="1" smtClean="0"/>
              <a:t>bisa</a:t>
            </a:r>
            <a:r>
              <a:rPr lang="en-US" sz="2800" dirty="0" smtClean="0"/>
              <a:t> </a:t>
            </a:r>
            <a:r>
              <a:rPr lang="en-US" sz="2800" dirty="0" err="1" smtClean="0"/>
              <a:t>berasosiasi</a:t>
            </a:r>
            <a:r>
              <a:rPr lang="en-US" sz="2800" dirty="0" smtClean="0"/>
              <a:t> </a:t>
            </a:r>
            <a:r>
              <a:rPr lang="en-US" sz="2800" dirty="0" err="1" smtClean="0"/>
              <a:t>satu</a:t>
            </a:r>
            <a:r>
              <a:rPr lang="en-US" sz="2800" dirty="0" smtClean="0"/>
              <a:t> </a:t>
            </a:r>
            <a:r>
              <a:rPr lang="en-US" sz="2800" dirty="0" err="1" smtClean="0"/>
              <a:t>dengan</a:t>
            </a:r>
            <a:r>
              <a:rPr lang="en-US" sz="2800" dirty="0" smtClean="0"/>
              <a:t> yang lain </a:t>
            </a:r>
            <a:r>
              <a:rPr lang="en-US" sz="2800" dirty="0" err="1" smtClean="0"/>
              <a:t>dan</a:t>
            </a:r>
            <a:r>
              <a:rPr lang="en-US" sz="2800" dirty="0" smtClean="0"/>
              <a:t> </a:t>
            </a:r>
            <a:r>
              <a:rPr lang="en-US" sz="2800" dirty="0" err="1" smtClean="0"/>
              <a:t>menghasilkan</a:t>
            </a:r>
            <a:r>
              <a:rPr lang="en-US" sz="2800" dirty="0" smtClean="0"/>
              <a:t> </a:t>
            </a:r>
            <a:r>
              <a:rPr lang="en-US" sz="2800" dirty="0" err="1" smtClean="0"/>
              <a:t>bentuk</a:t>
            </a:r>
            <a:r>
              <a:rPr lang="en-US" sz="2800" dirty="0" smtClean="0"/>
              <a:t> </a:t>
            </a:r>
            <a:r>
              <a:rPr lang="en-US" sz="2800" dirty="0" err="1" smtClean="0"/>
              <a:t>fungsional</a:t>
            </a:r>
            <a:r>
              <a:rPr lang="en-US" sz="2800" b="1" dirty="0" smtClean="0"/>
              <a:t>.</a:t>
            </a:r>
          </a:p>
          <a:p>
            <a:pPr algn="just">
              <a:buNone/>
            </a:pPr>
            <a:r>
              <a:rPr lang="en-US" sz="2800" dirty="0" smtClean="0"/>
              <a:t>Dari </a:t>
            </a:r>
            <a:r>
              <a:rPr lang="en-US" sz="2800" dirty="0" err="1" smtClean="0"/>
              <a:t>perspektif</a:t>
            </a:r>
            <a:r>
              <a:rPr lang="en-US" sz="2800" dirty="0" smtClean="0"/>
              <a:t> </a:t>
            </a:r>
            <a:r>
              <a:rPr lang="en-US" sz="2800" dirty="0" err="1" smtClean="0"/>
              <a:t>ini</a:t>
            </a:r>
            <a:r>
              <a:rPr lang="en-US" sz="2800" dirty="0" smtClean="0"/>
              <a:t> </a:t>
            </a:r>
            <a:r>
              <a:rPr lang="en-US" sz="2800" dirty="0" err="1" smtClean="0"/>
              <a:t>muncul</a:t>
            </a:r>
            <a:r>
              <a:rPr lang="en-US" sz="2800" dirty="0" smtClean="0"/>
              <a:t> </a:t>
            </a:r>
            <a:r>
              <a:rPr lang="en-US" sz="2800" dirty="0" err="1" smtClean="0"/>
              <a:t>teori</a:t>
            </a:r>
            <a:r>
              <a:rPr lang="en-US" sz="2800" dirty="0" smtClean="0"/>
              <a:t> :</a:t>
            </a:r>
          </a:p>
          <a:p>
            <a:pPr algn="just">
              <a:buNone/>
            </a:pPr>
            <a:r>
              <a:rPr lang="en-US" sz="2800" b="1" dirty="0" err="1" smtClean="0"/>
              <a:t>a.Teori</a:t>
            </a:r>
            <a:r>
              <a:rPr lang="en-US" sz="2800" b="1" dirty="0" smtClean="0"/>
              <a:t> </a:t>
            </a:r>
            <a:r>
              <a:rPr lang="en-US" sz="2800" b="1" dirty="0" err="1" smtClean="0"/>
              <a:t>pembelajaran</a:t>
            </a:r>
            <a:r>
              <a:rPr lang="en-US" sz="2800" b="1" dirty="0" smtClean="0"/>
              <a:t> </a:t>
            </a:r>
            <a:r>
              <a:rPr lang="en-US" sz="2800" b="1" dirty="0" err="1" smtClean="0"/>
              <a:t>Sosial</a:t>
            </a:r>
            <a:r>
              <a:rPr lang="en-US" sz="2800" b="1" dirty="0" smtClean="0"/>
              <a:t> : </a:t>
            </a:r>
            <a:r>
              <a:rPr lang="en-US" sz="2800" dirty="0" err="1" smtClean="0"/>
              <a:t>perilaku</a:t>
            </a:r>
            <a:r>
              <a:rPr lang="en-US" sz="2800" dirty="0" smtClean="0"/>
              <a:t> </a:t>
            </a:r>
            <a:r>
              <a:rPr lang="en-US" sz="2800" dirty="0" err="1" smtClean="0"/>
              <a:t>sosial</a:t>
            </a:r>
            <a:r>
              <a:rPr lang="en-US" sz="2800" dirty="0" smtClean="0"/>
              <a:t> </a:t>
            </a:r>
            <a:r>
              <a:rPr lang="en-US" sz="2800" dirty="0" err="1" smtClean="0"/>
              <a:t>hasil</a:t>
            </a:r>
            <a:r>
              <a:rPr lang="en-US" sz="2800" dirty="0" smtClean="0"/>
              <a:t> </a:t>
            </a:r>
            <a:r>
              <a:rPr lang="en-US" sz="2800" dirty="0" err="1" smtClean="0"/>
              <a:t>dari</a:t>
            </a:r>
            <a:r>
              <a:rPr lang="en-US" sz="2800" dirty="0" smtClean="0"/>
              <a:t> </a:t>
            </a:r>
            <a:r>
              <a:rPr lang="en-US" sz="2800" dirty="0" err="1" smtClean="0"/>
              <a:t>proses</a:t>
            </a:r>
            <a:r>
              <a:rPr lang="en-US" sz="2800" dirty="0" smtClean="0"/>
              <a:t> </a:t>
            </a:r>
            <a:r>
              <a:rPr lang="en-US" sz="2800" dirty="0" err="1" smtClean="0"/>
              <a:t>belajar</a:t>
            </a:r>
            <a:r>
              <a:rPr lang="en-US" sz="2800" dirty="0" smtClean="0"/>
              <a:t> </a:t>
            </a:r>
            <a:r>
              <a:rPr lang="en-US" sz="2800" dirty="0" err="1" smtClean="0"/>
              <a:t>dengan</a:t>
            </a:r>
            <a:r>
              <a:rPr lang="en-US" sz="2800" dirty="0" smtClean="0"/>
              <a:t> </a:t>
            </a:r>
            <a:r>
              <a:rPr lang="en-US" sz="2800" dirty="0" err="1" smtClean="0"/>
              <a:t>meniru</a:t>
            </a:r>
            <a:r>
              <a:rPr lang="en-US" sz="2800" dirty="0" smtClean="0"/>
              <a:t> </a:t>
            </a:r>
            <a:r>
              <a:rPr lang="en-US" sz="2800" dirty="0" err="1" smtClean="0"/>
              <a:t>perilaku</a:t>
            </a:r>
            <a:r>
              <a:rPr lang="en-US" sz="2800" dirty="0" smtClean="0"/>
              <a:t> </a:t>
            </a:r>
            <a:r>
              <a:rPr lang="en-US" sz="2800" dirty="0" err="1" smtClean="0"/>
              <a:t>orang</a:t>
            </a:r>
            <a:r>
              <a:rPr lang="en-US" sz="2800" dirty="0" smtClean="0"/>
              <a:t> lain.</a:t>
            </a:r>
          </a:p>
          <a:p>
            <a:pPr algn="just">
              <a:buNone/>
            </a:pPr>
            <a:r>
              <a:rPr lang="en-US" sz="2800" b="1" dirty="0" err="1" smtClean="0"/>
              <a:t>b.Teori</a:t>
            </a:r>
            <a:r>
              <a:rPr lang="en-US" sz="2800" b="1" dirty="0" smtClean="0"/>
              <a:t> </a:t>
            </a:r>
            <a:r>
              <a:rPr lang="en-US" sz="2800" b="1" dirty="0" err="1" smtClean="0"/>
              <a:t>pertukaran</a:t>
            </a:r>
            <a:r>
              <a:rPr lang="en-US" sz="2800" b="1" dirty="0" smtClean="0"/>
              <a:t> </a:t>
            </a:r>
            <a:r>
              <a:rPr lang="en-US" sz="2800" b="1" dirty="0" err="1" smtClean="0"/>
              <a:t>Sosial</a:t>
            </a:r>
            <a:r>
              <a:rPr lang="en-US" sz="2800" b="1" dirty="0" smtClean="0"/>
              <a:t> </a:t>
            </a:r>
            <a:r>
              <a:rPr lang="en-US" sz="2800" dirty="0" smtClean="0"/>
              <a:t>: </a:t>
            </a:r>
            <a:r>
              <a:rPr lang="en-US" sz="2800" dirty="0" err="1" smtClean="0"/>
              <a:t>melihat</a:t>
            </a:r>
            <a:r>
              <a:rPr lang="en-US" sz="2800" dirty="0" smtClean="0"/>
              <a:t> </a:t>
            </a:r>
            <a:r>
              <a:rPr lang="en-US" sz="2800" dirty="0" err="1" smtClean="0"/>
              <a:t>adanya</a:t>
            </a:r>
            <a:r>
              <a:rPr lang="en-US" sz="2800" dirty="0" smtClean="0"/>
              <a:t> </a:t>
            </a:r>
            <a:r>
              <a:rPr lang="en-US" sz="2800" dirty="0" err="1" smtClean="0"/>
              <a:t>hubungan</a:t>
            </a:r>
            <a:r>
              <a:rPr lang="en-US" sz="2800" dirty="0" smtClean="0"/>
              <a:t> </a:t>
            </a:r>
            <a:r>
              <a:rPr lang="en-US" sz="2800" dirty="0" err="1" smtClean="0"/>
              <a:t>saling</a:t>
            </a:r>
            <a:r>
              <a:rPr lang="en-US" sz="2800" dirty="0" smtClean="0"/>
              <a:t> </a:t>
            </a:r>
            <a:r>
              <a:rPr lang="en-US" sz="2800" dirty="0" err="1" smtClean="0"/>
              <a:t>mempengaruhi</a:t>
            </a:r>
            <a:r>
              <a:rPr lang="en-US" sz="2800" dirty="0" smtClean="0"/>
              <a:t> </a:t>
            </a:r>
            <a:r>
              <a:rPr lang="en-US" sz="2800" dirty="0" err="1" smtClean="0"/>
              <a:t>perilaku</a:t>
            </a:r>
            <a:r>
              <a:rPr lang="en-US" sz="2800" dirty="0" smtClean="0"/>
              <a:t> </a:t>
            </a:r>
            <a:r>
              <a:rPr lang="en-US" sz="2800" dirty="0" err="1" smtClean="0"/>
              <a:t>dengan</a:t>
            </a:r>
            <a:r>
              <a:rPr lang="en-US" sz="2800" dirty="0" smtClean="0"/>
              <a:t> </a:t>
            </a:r>
            <a:r>
              <a:rPr lang="en-US" sz="2800" dirty="0" err="1" smtClean="0"/>
              <a:t>lingkungan,dan</a:t>
            </a:r>
            <a:r>
              <a:rPr lang="en-US" sz="2800" dirty="0" smtClean="0"/>
              <a:t> </a:t>
            </a:r>
            <a:r>
              <a:rPr lang="en-US" sz="2800" dirty="0" err="1" smtClean="0"/>
              <a:t>dalam</a:t>
            </a:r>
            <a:r>
              <a:rPr lang="en-US" sz="2800" dirty="0" smtClean="0"/>
              <a:t> </a:t>
            </a:r>
            <a:r>
              <a:rPr lang="en-US" sz="2800" dirty="0" err="1" smtClean="0"/>
              <a:t>hubungan</a:t>
            </a:r>
            <a:r>
              <a:rPr lang="en-US" sz="2800" dirty="0" smtClean="0"/>
              <a:t> </a:t>
            </a:r>
            <a:r>
              <a:rPr lang="en-US" sz="2800" dirty="0" err="1" smtClean="0"/>
              <a:t>tersebut</a:t>
            </a:r>
            <a:r>
              <a:rPr lang="en-US" sz="2800" dirty="0" smtClean="0"/>
              <a:t> </a:t>
            </a:r>
            <a:r>
              <a:rPr lang="en-US" sz="2800" dirty="0" err="1" smtClean="0"/>
              <a:t>terdapat</a:t>
            </a:r>
            <a:r>
              <a:rPr lang="en-US" sz="2800" dirty="0" smtClean="0"/>
              <a:t> </a:t>
            </a:r>
            <a:r>
              <a:rPr lang="en-US" sz="2800" dirty="0" err="1" smtClean="0"/>
              <a:t>imbalan,pengorbanan</a:t>
            </a:r>
            <a:r>
              <a:rPr lang="en-US" sz="2800" dirty="0" smtClean="0"/>
              <a:t> </a:t>
            </a:r>
            <a:r>
              <a:rPr lang="en-US" sz="2800" dirty="0" err="1" smtClean="0"/>
              <a:t>dan</a:t>
            </a:r>
            <a:r>
              <a:rPr lang="en-US" sz="2800" dirty="0" smtClean="0"/>
              <a:t> </a:t>
            </a:r>
            <a:r>
              <a:rPr lang="en-US" sz="2800" dirty="0" err="1" smtClean="0"/>
              <a:t>keuntungan</a:t>
            </a:r>
            <a:r>
              <a:rPr lang="en-US" sz="2800" dirty="0" smtClean="0"/>
              <a:t>.</a:t>
            </a:r>
          </a:p>
          <a:p>
            <a:pPr algn="just">
              <a:buNone/>
            </a:pPr>
            <a:endParaRPr lang="en-US" sz="2400" dirty="0" smtClean="0"/>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457200" y="762000"/>
            <a:ext cx="8229600" cy="4525963"/>
          </a:xfrm>
        </p:spPr>
        <p:txBody>
          <a:bodyPr>
            <a:noAutofit/>
          </a:bodyPr>
          <a:lstStyle/>
          <a:p>
            <a:pPr marL="0" indent="0" algn="just">
              <a:buNone/>
            </a:pPr>
            <a:endParaRPr lang="id-ID" sz="2700" b="1" dirty="0" smtClean="0">
              <a:latin typeface="Arial" pitchFamily="34" charset="0"/>
              <a:cs typeface="Arial" pitchFamily="34" charset="0"/>
            </a:endParaRPr>
          </a:p>
          <a:p>
            <a:pPr algn="just"/>
            <a:r>
              <a:rPr lang="id-ID" sz="2500" dirty="0" smtClean="0">
                <a:latin typeface="Arial" pitchFamily="34" charset="0"/>
                <a:cs typeface="Arial" pitchFamily="34" charset="0"/>
              </a:rPr>
              <a:t>Perilaku sosial yang ditunjukkan dengan cara menunjukkan sikap langsung ( dapat diamati  dengan mata),yang terjadi karena adanya efek lingkungan sekitar  yang menyebabkan perilaku kita berubah .</a:t>
            </a:r>
          </a:p>
          <a:p>
            <a:pPr algn="just"/>
            <a:r>
              <a:rPr lang="id-ID" sz="2500" dirty="0" smtClean="0">
                <a:latin typeface="Arial" pitchFamily="34" charset="0"/>
                <a:cs typeface="Arial" pitchFamily="34" charset="0"/>
              </a:rPr>
              <a:t>Fokus perilaku sosial harus pada sesuatu  yang dapat diamati  yaitu pada yang dikatakan dan apa yang dilakukan</a:t>
            </a:r>
          </a:p>
          <a:p>
            <a:pPr algn="just"/>
            <a:r>
              <a:rPr lang="id-ID" sz="2500" dirty="0" smtClean="0">
                <a:latin typeface="Arial" pitchFamily="34" charset="0"/>
                <a:cs typeface="Arial" pitchFamily="34" charset="0"/>
              </a:rPr>
              <a:t>Proses mental dan perilaku yang teramati berperan menjelaskan perilaku sosial</a:t>
            </a:r>
          </a:p>
          <a:p>
            <a:pPr algn="just"/>
            <a:r>
              <a:rPr lang="id-ID" sz="2500" dirty="0" smtClean="0">
                <a:latin typeface="Arial" pitchFamily="34" charset="0"/>
                <a:cs typeface="Arial" pitchFamily="34" charset="0"/>
              </a:rPr>
              <a:t>Langkah yang dilakukan memasukkan perilaku dalam satu unit yang dinamakan “ Tanggapan” dan lingkungan ke dalam unit “ Rangsangan</a:t>
            </a:r>
            <a:r>
              <a:rPr lang="id-ID" sz="2600" dirty="0" smtClean="0">
                <a:latin typeface="Arial" pitchFamily="34" charset="0"/>
                <a:cs typeface="Arial" pitchFamily="34" charset="0"/>
              </a:rPr>
              <a:t>”</a:t>
            </a:r>
          </a:p>
          <a:p>
            <a:pPr marL="0" indent="0" algn="just">
              <a:buNone/>
            </a:pPr>
            <a:endParaRPr lang="id-ID" sz="2700" dirty="0">
              <a:latin typeface="Arial" pitchFamily="34" charset="0"/>
              <a:cs typeface="Arial" pitchFamily="34" charset="0"/>
            </a:endParaRPr>
          </a:p>
        </p:txBody>
      </p:sp>
    </p:spTree>
    <p:extLst>
      <p:ext uri="{BB962C8B-B14F-4D97-AF65-F5344CB8AC3E}">
        <p14:creationId xmlns:p14="http://schemas.microsoft.com/office/powerpoint/2010/main" val="4292975113"/>
      </p:ext>
    </p:extLst>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304800" y="1219200"/>
            <a:ext cx="8229600" cy="4525963"/>
          </a:xfrm>
        </p:spPr>
        <p:txBody>
          <a:bodyPr>
            <a:normAutofit fontScale="92500" lnSpcReduction="10000"/>
          </a:bodyPr>
          <a:lstStyle/>
          <a:p>
            <a:pPr algn="just"/>
            <a:r>
              <a:rPr lang="id-ID" dirty="0" smtClean="0"/>
              <a:t>Satu rangsangan dan tanggapan teretentu bisa berasosiasi satu dengan lainnya dan menghasilkan satu bentuk hubungan fungsional</a:t>
            </a:r>
          </a:p>
          <a:p>
            <a:pPr algn="just"/>
            <a:r>
              <a:rPr lang="id-ID" dirty="0" smtClean="0"/>
              <a:t>Contoh sebuah rangsangan “teman datang “ akan muncul tanggapan misalnya “tersenyum”</a:t>
            </a:r>
          </a:p>
          <a:p>
            <a:pPr algn="just"/>
            <a:r>
              <a:rPr lang="id-ID" dirty="0" smtClean="0"/>
              <a:t>Rangsangan masuk kedalam kotak hitam   (struktur internal  / proses mental ) memunculkan tanggapan.</a:t>
            </a:r>
          </a:p>
          <a:p>
            <a:pPr algn="just"/>
            <a:r>
              <a:rPr lang="id-ID" dirty="0" smtClean="0"/>
              <a:t>Ada fokus yang mengubah perilaku yaitu “ operant behavior “ dan “reinforcement “</a:t>
            </a:r>
            <a:endParaRPr lang="id-ID" dirty="0"/>
          </a:p>
        </p:txBody>
      </p:sp>
    </p:spTree>
    <p:extLst>
      <p:ext uri="{BB962C8B-B14F-4D97-AF65-F5344CB8AC3E}">
        <p14:creationId xmlns:p14="http://schemas.microsoft.com/office/powerpoint/2010/main" val="3183279747"/>
      </p:ext>
    </p:extLst>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609600" y="1600200"/>
            <a:ext cx="8229600" cy="4525963"/>
          </a:xfrm>
        </p:spPr>
        <p:txBody>
          <a:bodyPr>
            <a:normAutofit fontScale="85000" lnSpcReduction="10000"/>
          </a:bodyPr>
          <a:lstStyle/>
          <a:p>
            <a:pPr algn="just"/>
            <a:r>
              <a:rPr lang="id-ID" dirty="0" smtClean="0"/>
              <a:t>Operant condition : setiap perilaku yang beroperasi dalam suatu lingkungan tertentu,lalu memunculkan akibat atau perubahan dalam lingkungan tersebut . Contoh </a:t>
            </a:r>
            <a:r>
              <a:rPr lang="id-ID" b="1" dirty="0" smtClean="0"/>
              <a:t>kita tersenyum pada orang lain yang kita hadapi </a:t>
            </a:r>
            <a:r>
              <a:rPr lang="id-ID" dirty="0" smtClean="0"/>
              <a:t>secara umum akan menghasilkan senyuman yang dtang dari orang lain tsb.</a:t>
            </a:r>
          </a:p>
          <a:p>
            <a:pPr algn="just"/>
            <a:r>
              <a:rPr lang="id-ID" dirty="0" smtClean="0"/>
              <a:t>Reinforcement : proses dimana akibat atau perubahan yang terjadi dallam lingkungan memperkuat perilaku di masa yang akan datang</a:t>
            </a:r>
          </a:p>
          <a:p>
            <a:pPr algn="just"/>
            <a:r>
              <a:rPr lang="id-ID" dirty="0" smtClean="0"/>
              <a:t>Reinforcement bisa bersifat positif maupun negatif</a:t>
            </a:r>
            <a:endParaRPr lang="id-ID" dirty="0"/>
          </a:p>
        </p:txBody>
      </p:sp>
    </p:spTree>
    <p:extLst>
      <p:ext uri="{BB962C8B-B14F-4D97-AF65-F5344CB8AC3E}">
        <p14:creationId xmlns:p14="http://schemas.microsoft.com/office/powerpoint/2010/main" val="3583133039"/>
      </p:ext>
    </p:extLst>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just"/>
            <a:r>
              <a:rPr lang="id-ID" sz="3200" b="1" i="1" dirty="0" smtClean="0"/>
              <a:t>ulasan</a:t>
            </a:r>
            <a:endParaRPr lang="id-ID" sz="3200" b="1" i="1" dirty="0"/>
          </a:p>
        </p:txBody>
      </p:sp>
      <p:sp>
        <p:nvSpPr>
          <p:cNvPr id="3" name="Content Placeholder 2"/>
          <p:cNvSpPr>
            <a:spLocks noGrp="1"/>
          </p:cNvSpPr>
          <p:nvPr>
            <p:ph idx="1"/>
          </p:nvPr>
        </p:nvSpPr>
        <p:spPr>
          <a:xfrm>
            <a:off x="457200" y="1219200"/>
            <a:ext cx="8229600" cy="4525963"/>
          </a:xfrm>
        </p:spPr>
        <p:txBody>
          <a:bodyPr>
            <a:normAutofit fontScale="92500" lnSpcReduction="20000"/>
          </a:bodyPr>
          <a:lstStyle/>
          <a:p>
            <a:pPr marL="0" indent="0">
              <a:buNone/>
            </a:pPr>
            <a:r>
              <a:rPr lang="id-ID" b="1" dirty="0" smtClean="0"/>
              <a:t>Teori Pembelajaran Sosial</a:t>
            </a:r>
          </a:p>
          <a:p>
            <a:r>
              <a:rPr lang="id-ID" dirty="0" smtClean="0"/>
              <a:t>Perilaku sosial disebabkan karena peniruan akibat proses belajar (belajar meniru perilaku orang lain) bukan begitu saja karena instink</a:t>
            </a:r>
          </a:p>
          <a:p>
            <a:r>
              <a:rPr lang="id-ID" dirty="0" smtClean="0"/>
              <a:t>Belajar harus dilatih</a:t>
            </a:r>
          </a:p>
          <a:p>
            <a:pPr algn="just"/>
            <a:r>
              <a:rPr lang="id-ID" dirty="0" smtClean="0"/>
              <a:t>Perilaku peniruan kita terjadi karena kita merasa memperoleh imbalan ketika meniru perilaku orang lain dan hukuman kalau tidak meniru.</a:t>
            </a:r>
          </a:p>
          <a:p>
            <a:pPr algn="just"/>
            <a:r>
              <a:rPr lang="id-ID" dirty="0" smtClean="0"/>
              <a:t>Contoh anak dapat belajar untuk meniru atau tidak meniru karena </a:t>
            </a:r>
            <a:r>
              <a:rPr lang="id-ID" smtClean="0"/>
              <a:t>memperoleh imbalan</a:t>
            </a:r>
          </a:p>
          <a:p>
            <a:pPr marL="0" indent="0" algn="just">
              <a:buNone/>
            </a:pPr>
            <a:endParaRPr lang="id-ID" dirty="0" smtClean="0"/>
          </a:p>
          <a:p>
            <a:pPr algn="just"/>
            <a:endParaRPr lang="id-ID" dirty="0"/>
          </a:p>
          <a:p>
            <a:pPr marL="0" indent="0" algn="just">
              <a:buNone/>
            </a:pPr>
            <a:endParaRPr lang="id-ID" dirty="0" smtClean="0"/>
          </a:p>
          <a:p>
            <a:pPr algn="just"/>
            <a:endParaRPr lang="id-ID" dirty="0"/>
          </a:p>
        </p:txBody>
      </p:sp>
    </p:spTree>
    <p:extLst>
      <p:ext uri="{BB962C8B-B14F-4D97-AF65-F5344CB8AC3E}">
        <p14:creationId xmlns:p14="http://schemas.microsoft.com/office/powerpoint/2010/main" val="1656707332"/>
      </p:ext>
    </p:extLst>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4294967295"/>
          </p:nvPr>
        </p:nvSpPr>
        <p:spPr>
          <a:xfrm>
            <a:off x="762000" y="609600"/>
            <a:ext cx="6400800" cy="1752600"/>
          </a:xfrm>
        </p:spPr>
        <p:txBody>
          <a:bodyPr>
            <a:normAutofit fontScale="25000" lnSpcReduction="20000"/>
          </a:bodyPr>
          <a:lstStyle/>
          <a:p>
            <a:pPr algn="just">
              <a:buNone/>
            </a:pPr>
            <a:r>
              <a:rPr lang="en-US" sz="11200" b="1" dirty="0" smtClean="0"/>
              <a:t>KOMPETENSI AKHIR  YANG DIHARAPKAN</a:t>
            </a:r>
            <a:endParaRPr lang="id-ID" sz="11200" b="1" dirty="0" smtClean="0"/>
          </a:p>
          <a:p>
            <a:pPr algn="just">
              <a:buNone/>
            </a:pPr>
            <a:endParaRPr lang="id-ID" sz="10400" dirty="0" smtClean="0"/>
          </a:p>
          <a:p>
            <a:pPr algn="just"/>
            <a:r>
              <a:rPr lang="en-US" sz="10400" dirty="0" smtClean="0"/>
              <a:t>MEMPUNYAI PENGETAHUAN TENTANG PERILAKU SOSIAL DAN KONTROL SOSIA</a:t>
            </a:r>
            <a:r>
              <a:rPr lang="id-ID" sz="10400" dirty="0" smtClean="0"/>
              <a:t>l</a:t>
            </a:r>
          </a:p>
          <a:p>
            <a:pPr algn="just"/>
            <a:r>
              <a:rPr lang="en-US" sz="10400" dirty="0" smtClean="0"/>
              <a:t>MAMPU MENGENALI BERBAGAI PERILAKU SOSIAL YANG TERDAPAT DALAM MASYARAKAT DAN MENGKAITKANNYA DENGAN BERBAGAI BENTUK KONTROL SOSIAL </a:t>
            </a:r>
            <a:endParaRPr lang="id-ID" sz="10400" dirty="0" smtClean="0"/>
          </a:p>
          <a:p>
            <a:pPr algn="just"/>
            <a:r>
              <a:rPr lang="en-US" sz="10400" dirty="0" smtClean="0"/>
              <a:t>MAMPU MELAKUKAN ADAPTASI DENGAN LINGKUNGAN SOSIAL. </a:t>
            </a:r>
            <a:endParaRPr lang="id-ID" sz="10400" dirty="0" smtClean="0"/>
          </a:p>
          <a:p>
            <a:pPr algn="just"/>
            <a:r>
              <a:rPr lang="en-US" sz="10400" dirty="0" smtClean="0"/>
              <a:t>MAMPU MENANGGAPI BERBAGAI GEJALA SOSIAL DALAM RANGKA PEMBANGUNAN </a:t>
            </a:r>
            <a:r>
              <a:rPr lang="id-ID" sz="10400" dirty="0" smtClean="0"/>
              <a:t>SOSIAl</a:t>
            </a:r>
            <a:r>
              <a:rPr lang="en-US" sz="10400" b="1" dirty="0" smtClean="0"/>
              <a:t>.</a:t>
            </a:r>
          </a:p>
          <a:p>
            <a:pPr marL="1371600" indent="-1371600" algn="just">
              <a:buNone/>
            </a:pPr>
            <a:r>
              <a:rPr lang="en-US" sz="10400" b="1" dirty="0" smtClean="0"/>
              <a:t> </a:t>
            </a:r>
            <a:endParaRPr lang="en-US" sz="10400" dirty="0" smtClean="0"/>
          </a:p>
          <a:p>
            <a:pPr marL="1371600" indent="-1371600" algn="just"/>
            <a:endParaRPr lang="en-US" sz="7400" dirty="0" smtClean="0"/>
          </a:p>
          <a:p>
            <a:pPr marL="514350" indent="-514350" algn="just">
              <a:buFont typeface="+mj-lt"/>
              <a:buAutoNum type="arabicPeriod"/>
            </a:pPr>
            <a:endParaRPr lang="en-US" sz="7400" dirty="0" smtClean="0"/>
          </a:p>
          <a:p>
            <a:pPr marL="514350" indent="-514350" algn="just">
              <a:buFont typeface="+mj-lt"/>
              <a:buAutoNum type="arabicPeriod"/>
            </a:pPr>
            <a:endParaRPr lang="en-US" sz="7400" dirty="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533400" y="1371600"/>
            <a:ext cx="8229600" cy="4525963"/>
          </a:xfrm>
        </p:spPr>
        <p:txBody>
          <a:bodyPr>
            <a:normAutofit fontScale="85000" lnSpcReduction="10000"/>
          </a:bodyPr>
          <a:lstStyle/>
          <a:p>
            <a:pPr marL="0" indent="0" algn="just">
              <a:buNone/>
            </a:pPr>
            <a:r>
              <a:rPr lang="id-ID" b="1" dirty="0" smtClean="0"/>
              <a:t>Teori Pertukaran Sosial</a:t>
            </a:r>
          </a:p>
          <a:p>
            <a:pPr algn="just"/>
            <a:r>
              <a:rPr lang="id-ID" dirty="0" smtClean="0"/>
              <a:t>Menjelaskan hubungan pertukaran dengan orang lain akan menhasilkan suatu imbalan bagi kita.</a:t>
            </a:r>
          </a:p>
          <a:p>
            <a:pPr algn="just"/>
            <a:r>
              <a:rPr lang="id-ID" dirty="0" smtClean="0"/>
              <a:t>Melihat antara perilaku dan lingkungan terdapat hubungan yang saling mempengaruhi.(lingkungan terdapat dua orang atau lebih dipandang perilaku seseorang mempunyai perilaku yang saling mempengaruhi dan di dalamnya terdapat imbalan dan pengorbanan</a:t>
            </a:r>
          </a:p>
          <a:p>
            <a:pPr algn="just"/>
            <a:r>
              <a:rPr lang="id-ID" dirty="0" smtClean="0"/>
              <a:t>Perilaku sosial terdiriatas pertukaran paling sedikit antara 2 orang berdasarkan perhitungan untung rugi</a:t>
            </a:r>
            <a:endParaRPr lang="id-ID" dirty="0"/>
          </a:p>
        </p:txBody>
      </p:sp>
    </p:spTree>
    <p:extLst>
      <p:ext uri="{BB962C8B-B14F-4D97-AF65-F5344CB8AC3E}">
        <p14:creationId xmlns:p14="http://schemas.microsoft.com/office/powerpoint/2010/main" val="1167170506"/>
      </p:ext>
    </p:extLst>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i="1" dirty="0" smtClean="0"/>
              <a:t>lanjutan</a:t>
            </a:r>
            <a:endParaRPr lang="id-ID" sz="3200" i="1" dirty="0"/>
          </a:p>
        </p:txBody>
      </p:sp>
      <p:sp>
        <p:nvSpPr>
          <p:cNvPr id="3" name="Content Placeholder 2"/>
          <p:cNvSpPr>
            <a:spLocks noGrp="1"/>
          </p:cNvSpPr>
          <p:nvPr>
            <p:ph idx="1"/>
          </p:nvPr>
        </p:nvSpPr>
        <p:spPr/>
        <p:txBody>
          <a:bodyPr>
            <a:normAutofit fontScale="85000" lnSpcReduction="10000"/>
          </a:bodyPr>
          <a:lstStyle/>
          <a:p>
            <a:pPr algn="just">
              <a:buNone/>
            </a:pPr>
            <a:r>
              <a:rPr lang="id-ID" dirty="0" smtClean="0"/>
              <a:t>Dari 2 teori diatas perilaku sosial hanya bisa dijelaskan melalui pengamatan dan bukan bersifat mentalistik . </a:t>
            </a:r>
          </a:p>
          <a:p>
            <a:pPr algn="just">
              <a:buNone/>
            </a:pPr>
            <a:endParaRPr lang="id-ID" dirty="0" smtClean="0"/>
          </a:p>
          <a:p>
            <a:pPr algn="just">
              <a:buNone/>
            </a:pPr>
            <a:r>
              <a:rPr lang="id-ID" sz="3800" b="1" dirty="0" smtClean="0"/>
              <a:t>2. PERSPEKTIF KOGNITIF ( JAMES BANDWIN )</a:t>
            </a:r>
          </a:p>
          <a:p>
            <a:pPr algn="just">
              <a:buNone/>
            </a:pPr>
            <a:r>
              <a:rPr lang="id-ID" sz="3500" dirty="0" smtClean="0"/>
              <a:t>	teori ini mengatakan bahwa perilaku sosial merupakan 2 bentuk peniruan yaitu hasil dari kebiasaan dan wawasan dari diri kita dan wawasan dan kebisaan dari orang lain yang kita tiru</a:t>
            </a:r>
          </a:p>
          <a:p>
            <a:pPr algn="just">
              <a:buNone/>
            </a:pPr>
            <a:r>
              <a:rPr lang="id-ID" sz="3500" dirty="0" smtClean="0"/>
              <a:t>	</a:t>
            </a:r>
          </a:p>
          <a:p>
            <a:pPr algn="just">
              <a:buNone/>
            </a:pPr>
            <a:endParaRPr lang="id-ID" dirty="0"/>
          </a:p>
        </p:txBody>
      </p:sp>
    </p:spTree>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533400" y="1295400"/>
            <a:ext cx="8229600" cy="4525963"/>
          </a:xfrm>
        </p:spPr>
        <p:txBody>
          <a:bodyPr>
            <a:normAutofit fontScale="85000" lnSpcReduction="20000"/>
          </a:bodyPr>
          <a:lstStyle/>
          <a:p>
            <a:pPr algn="just"/>
            <a:r>
              <a:rPr lang="id-ID" dirty="0" smtClean="0"/>
              <a:t>Merupakan indikasi bahwa kebiasaan (habit) merupakan penjelasan alternatif untuk digunakan untuk memahami perilaku sosial seseorang tidak hanya instink.</a:t>
            </a:r>
          </a:p>
          <a:p>
            <a:pPr algn="just"/>
            <a:r>
              <a:rPr lang="id-ID" dirty="0" smtClean="0"/>
              <a:t>Ada 2 bentuk kebiasaan ,satu didasarkan pada kebiasaan kita dan yang lain didasarkan pawasan diri kita sendiri dan ata orang lain yang perilakunya kita tiru</a:t>
            </a:r>
          </a:p>
          <a:p>
            <a:pPr algn="just"/>
            <a:r>
              <a:rPr lang="id-ID" dirty="0" smtClean="0"/>
              <a:t>Perspektif kognitif suatu cara pandang yang menjelaskan perilaku sosial dengan cara memusatkan perhatian pada bagaimana kita menyusun mental (pikiran,perasaan) dan memproses informasi yang datangnya dari lingkungan </a:t>
            </a:r>
            <a:endParaRPr lang="id-ID" dirty="0"/>
          </a:p>
        </p:txBody>
      </p:sp>
    </p:spTree>
    <p:extLst>
      <p:ext uri="{BB962C8B-B14F-4D97-AF65-F5344CB8AC3E}">
        <p14:creationId xmlns:p14="http://schemas.microsoft.com/office/powerpoint/2010/main" val="2575039227"/>
      </p:ext>
    </p:extLst>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4525963"/>
          </a:xfrm>
        </p:spPr>
        <p:txBody>
          <a:bodyPr>
            <a:noAutofit/>
          </a:bodyPr>
          <a:lstStyle/>
          <a:p>
            <a:pPr>
              <a:buNone/>
            </a:pPr>
            <a:r>
              <a:rPr lang="en-US" sz="2000" dirty="0" smtClean="0"/>
              <a:t> </a:t>
            </a:r>
            <a:r>
              <a:rPr lang="en-US" sz="2800" dirty="0" smtClean="0"/>
              <a:t>Dari </a:t>
            </a:r>
            <a:r>
              <a:rPr lang="en-US" sz="2800" dirty="0" err="1" smtClean="0"/>
              <a:t>perpektif</a:t>
            </a:r>
            <a:r>
              <a:rPr lang="en-US" sz="2800" dirty="0" smtClean="0"/>
              <a:t> </a:t>
            </a:r>
            <a:r>
              <a:rPr lang="en-US" sz="2800" dirty="0" err="1" smtClean="0"/>
              <a:t>itu</a:t>
            </a:r>
            <a:r>
              <a:rPr lang="en-US" sz="2800" dirty="0" smtClean="0"/>
              <a:t> </a:t>
            </a:r>
            <a:r>
              <a:rPr lang="en-US" sz="2800" dirty="0" err="1" smtClean="0"/>
              <a:t>muncul</a:t>
            </a:r>
            <a:r>
              <a:rPr lang="en-US" sz="2800" dirty="0" smtClean="0"/>
              <a:t> </a:t>
            </a:r>
            <a:r>
              <a:rPr lang="en-US" sz="2800" dirty="0" err="1" smtClean="0"/>
              <a:t>teori</a:t>
            </a:r>
            <a:r>
              <a:rPr lang="en-US" sz="2800" dirty="0" smtClean="0"/>
              <a:t> :</a:t>
            </a:r>
          </a:p>
          <a:p>
            <a:pPr algn="just">
              <a:lnSpc>
                <a:spcPct val="120000"/>
              </a:lnSpc>
              <a:buNone/>
            </a:pPr>
            <a:r>
              <a:rPr lang="en-US" sz="2800" b="1" dirty="0" err="1" smtClean="0"/>
              <a:t>a.Teori</a:t>
            </a:r>
            <a:r>
              <a:rPr lang="en-US" sz="2800" b="1" dirty="0" smtClean="0"/>
              <a:t> </a:t>
            </a:r>
            <a:r>
              <a:rPr lang="id-ID" sz="2800" b="1" dirty="0" err="1" smtClean="0"/>
              <a:t>M</a:t>
            </a:r>
            <a:r>
              <a:rPr lang="en-US" sz="2800" b="1" dirty="0" err="1" smtClean="0"/>
              <a:t>edan</a:t>
            </a:r>
            <a:r>
              <a:rPr lang="en-US" sz="2800" b="1" dirty="0" smtClean="0"/>
              <a:t> ( </a:t>
            </a:r>
            <a:r>
              <a:rPr lang="en-US" sz="2800" b="1" dirty="0" err="1" smtClean="0"/>
              <a:t>Lewin</a:t>
            </a:r>
            <a:r>
              <a:rPr lang="en-US" sz="2800" b="1" dirty="0" smtClean="0"/>
              <a:t> ) </a:t>
            </a:r>
            <a:r>
              <a:rPr lang="en-US" sz="2800" dirty="0" smtClean="0"/>
              <a:t> </a:t>
            </a:r>
            <a:r>
              <a:rPr lang="en-US" sz="2800" dirty="0" err="1" smtClean="0"/>
              <a:t>melihat</a:t>
            </a:r>
            <a:r>
              <a:rPr lang="en-US" sz="2800" dirty="0" smtClean="0"/>
              <a:t> </a:t>
            </a:r>
            <a:r>
              <a:rPr lang="en-US" sz="2800" dirty="0" err="1" smtClean="0"/>
              <a:t>bahwa</a:t>
            </a:r>
            <a:r>
              <a:rPr lang="en-US" sz="2800" dirty="0" smtClean="0"/>
              <a:t> </a:t>
            </a:r>
            <a:r>
              <a:rPr lang="en-US" sz="2800" dirty="0" err="1" smtClean="0"/>
              <a:t>perilaku</a:t>
            </a:r>
            <a:r>
              <a:rPr lang="en-US" sz="2800" dirty="0" smtClean="0"/>
              <a:t> </a:t>
            </a:r>
            <a:r>
              <a:rPr lang="id-ID" sz="2800" dirty="0" smtClean="0"/>
              <a:t>sosial </a:t>
            </a:r>
            <a:r>
              <a:rPr lang="en-US" sz="2800" dirty="0" err="1" smtClean="0"/>
              <a:t>seseorang</a:t>
            </a:r>
            <a:r>
              <a:rPr lang="en-US" sz="2800" dirty="0" smtClean="0"/>
              <a:t> se</a:t>
            </a:r>
            <a:r>
              <a:rPr lang="id-ID" sz="2800" dirty="0" smtClean="0"/>
              <a:t>suai</a:t>
            </a:r>
            <a:r>
              <a:rPr lang="en-US" sz="2800" dirty="0" smtClean="0"/>
              <a:t> </a:t>
            </a:r>
            <a:r>
              <a:rPr lang="id-ID" sz="2800" dirty="0" smtClean="0"/>
              <a:t>dengan si</a:t>
            </a:r>
            <a:r>
              <a:rPr lang="en-US" sz="2800" dirty="0" err="1" smtClean="0"/>
              <a:t>tuasi</a:t>
            </a:r>
            <a:r>
              <a:rPr lang="en-US" sz="2800" dirty="0" smtClean="0"/>
              <a:t> yang </a:t>
            </a:r>
            <a:r>
              <a:rPr lang="en-US" sz="2800" dirty="0" err="1" smtClean="0"/>
              <a:t>ada</a:t>
            </a:r>
            <a:r>
              <a:rPr lang="en-US" sz="2800" dirty="0" smtClean="0"/>
              <a:t> </a:t>
            </a:r>
            <a:r>
              <a:rPr lang="en-US" sz="2800" dirty="0" err="1" smtClean="0"/>
              <a:t>di</a:t>
            </a:r>
            <a:r>
              <a:rPr lang="en-US" sz="2800" dirty="0" smtClean="0"/>
              <a:t> </a:t>
            </a:r>
            <a:r>
              <a:rPr lang="en-US" sz="2800" dirty="0" err="1" smtClean="0"/>
              <a:t>sekeliling</a:t>
            </a:r>
            <a:r>
              <a:rPr lang="en-US" sz="2800" dirty="0" smtClean="0"/>
              <a:t> </a:t>
            </a:r>
            <a:r>
              <a:rPr lang="en-US" sz="2800" dirty="0" err="1" smtClean="0"/>
              <a:t>individu</a:t>
            </a:r>
            <a:r>
              <a:rPr lang="en-US" sz="2800" dirty="0" smtClean="0"/>
              <a:t> </a:t>
            </a:r>
            <a:r>
              <a:rPr lang="en-US" sz="2800" dirty="0" err="1" smtClean="0"/>
              <a:t>akan</a:t>
            </a:r>
            <a:r>
              <a:rPr lang="en-US" sz="2800" dirty="0" smtClean="0"/>
              <a:t> </a:t>
            </a:r>
            <a:r>
              <a:rPr lang="en-US" sz="2800" dirty="0" err="1" smtClean="0"/>
              <a:t>berpengaruh</a:t>
            </a:r>
            <a:r>
              <a:rPr lang="en-US" sz="2800" dirty="0" smtClean="0"/>
              <a:t> </a:t>
            </a:r>
            <a:r>
              <a:rPr lang="en-US" sz="2800" dirty="0" err="1" smtClean="0"/>
              <a:t>pada</a:t>
            </a:r>
            <a:r>
              <a:rPr lang="en-US" sz="2800" dirty="0" smtClean="0"/>
              <a:t> </a:t>
            </a:r>
            <a:r>
              <a:rPr lang="en-US" sz="2800" dirty="0" err="1" smtClean="0"/>
              <a:t>perilakunya</a:t>
            </a:r>
            <a:r>
              <a:rPr lang="en-US" sz="2800" dirty="0" smtClean="0"/>
              <a:t>.</a:t>
            </a:r>
          </a:p>
          <a:p>
            <a:pPr algn="just">
              <a:lnSpc>
                <a:spcPct val="120000"/>
              </a:lnSpc>
              <a:buNone/>
            </a:pPr>
            <a:r>
              <a:rPr lang="en-US" sz="2800" b="1" dirty="0" err="1" smtClean="0"/>
              <a:t>b.Teori</a:t>
            </a:r>
            <a:r>
              <a:rPr lang="en-US" sz="2800" b="1" dirty="0" smtClean="0"/>
              <a:t> </a:t>
            </a:r>
            <a:r>
              <a:rPr lang="en-US" sz="2800" b="1" dirty="0" err="1" smtClean="0"/>
              <a:t>Kontribusi</a:t>
            </a:r>
            <a:r>
              <a:rPr lang="en-US" sz="2800" b="1" dirty="0" smtClean="0"/>
              <a:t> </a:t>
            </a:r>
            <a:r>
              <a:rPr lang="en-US" sz="2800" b="1" dirty="0" err="1" smtClean="0"/>
              <a:t>dan</a:t>
            </a:r>
            <a:r>
              <a:rPr lang="en-US" sz="2800" b="1" dirty="0" smtClean="0"/>
              <a:t> </a:t>
            </a:r>
            <a:r>
              <a:rPr lang="en-US" sz="2800" b="1" dirty="0" err="1" smtClean="0"/>
              <a:t>Konsistensi</a:t>
            </a:r>
            <a:r>
              <a:rPr lang="en-US" sz="2800" b="1" dirty="0" smtClean="0"/>
              <a:t> </a:t>
            </a:r>
            <a:r>
              <a:rPr lang="en-US" sz="2800" b="1" dirty="0" err="1" smtClean="0"/>
              <a:t>Sikap</a:t>
            </a:r>
            <a:r>
              <a:rPr lang="en-US" sz="2800" b="1" dirty="0" smtClean="0"/>
              <a:t> (Fritz </a:t>
            </a:r>
            <a:r>
              <a:rPr lang="en-US" sz="2800" b="1" dirty="0" err="1" smtClean="0"/>
              <a:t>Heider</a:t>
            </a:r>
            <a:r>
              <a:rPr lang="en-US" sz="2800" b="1" dirty="0" smtClean="0"/>
              <a:t>): </a:t>
            </a:r>
            <a:r>
              <a:rPr lang="id-ID" sz="2800" b="1" dirty="0" smtClean="0"/>
              <a:t>perilaku sosial </a:t>
            </a:r>
            <a:r>
              <a:rPr lang="en-US" sz="2800" dirty="0" err="1" smtClean="0"/>
              <a:t>manusia</a:t>
            </a:r>
            <a:r>
              <a:rPr lang="en-US" sz="2800" dirty="0" smtClean="0"/>
              <a:t> </a:t>
            </a:r>
            <a:r>
              <a:rPr lang="en-US" sz="2800" dirty="0" err="1" smtClean="0"/>
              <a:t>cenderung</a:t>
            </a:r>
            <a:r>
              <a:rPr lang="en-US" sz="2800" dirty="0" smtClean="0"/>
              <a:t> </a:t>
            </a:r>
            <a:r>
              <a:rPr lang="en-US" sz="2800" dirty="0" err="1" smtClean="0"/>
              <a:t>mengorganisasikan</a:t>
            </a:r>
            <a:r>
              <a:rPr lang="en-US" sz="2800" dirty="0" smtClean="0"/>
              <a:t> ( </a:t>
            </a:r>
            <a:r>
              <a:rPr lang="en-US" sz="2800" dirty="0" err="1" smtClean="0"/>
              <a:t>menyesuaikan</a:t>
            </a:r>
            <a:r>
              <a:rPr lang="en-US" sz="2800" dirty="0" smtClean="0"/>
              <a:t>) </a:t>
            </a:r>
            <a:r>
              <a:rPr lang="en-US" sz="2800" dirty="0" err="1" smtClean="0"/>
              <a:t>dengan</a:t>
            </a:r>
            <a:r>
              <a:rPr lang="en-US" sz="2800" dirty="0" smtClean="0"/>
              <a:t> </a:t>
            </a:r>
            <a:r>
              <a:rPr lang="en-US" sz="2800" dirty="0" err="1" smtClean="0"/>
              <a:t>sikap</a:t>
            </a:r>
            <a:r>
              <a:rPr lang="en-US" sz="2800" dirty="0" smtClean="0"/>
              <a:t> </a:t>
            </a:r>
            <a:r>
              <a:rPr lang="en-US" sz="2800" dirty="0" err="1" smtClean="0"/>
              <a:t>orang</a:t>
            </a:r>
            <a:r>
              <a:rPr lang="en-US" sz="2800" dirty="0" smtClean="0"/>
              <a:t> lain agar </a:t>
            </a:r>
            <a:r>
              <a:rPr lang="en-US" sz="2800" dirty="0" err="1" smtClean="0"/>
              <a:t>terjadi</a:t>
            </a:r>
            <a:r>
              <a:rPr lang="en-US" sz="2800" dirty="0" smtClean="0"/>
              <a:t> </a:t>
            </a:r>
            <a:r>
              <a:rPr lang="en-US" sz="2800" dirty="0" err="1" smtClean="0"/>
              <a:t>keseimbangan</a:t>
            </a:r>
            <a:r>
              <a:rPr lang="en-US" sz="2800" dirty="0" smtClean="0"/>
              <a:t> </a:t>
            </a:r>
            <a:r>
              <a:rPr lang="en-US" sz="2800" dirty="0" err="1" smtClean="0"/>
              <a:t>dan</a:t>
            </a:r>
            <a:r>
              <a:rPr lang="en-US" sz="2800" dirty="0" smtClean="0"/>
              <a:t> </a:t>
            </a:r>
            <a:r>
              <a:rPr lang="en-US" sz="2800" dirty="0" err="1" smtClean="0"/>
              <a:t>menimbulkan</a:t>
            </a:r>
            <a:r>
              <a:rPr lang="en-US" sz="2800" dirty="0" smtClean="0"/>
              <a:t> </a:t>
            </a:r>
            <a:r>
              <a:rPr lang="en-US" sz="2800" dirty="0" err="1" smtClean="0"/>
              <a:t>situasi</a:t>
            </a:r>
            <a:r>
              <a:rPr lang="en-US" sz="2800" dirty="0" smtClean="0"/>
              <a:t> yang </a:t>
            </a:r>
            <a:r>
              <a:rPr lang="en-US" sz="2800" dirty="0" err="1" smtClean="0"/>
              <a:t>nyaman</a:t>
            </a:r>
            <a:r>
              <a:rPr lang="en-US" sz="2800" dirty="0" smtClean="0"/>
              <a:t>.</a:t>
            </a:r>
          </a:p>
          <a:p>
            <a:pPr algn="just">
              <a:lnSpc>
                <a:spcPct val="120000"/>
              </a:lnSpc>
              <a:buNone/>
            </a:pPr>
            <a:r>
              <a:rPr lang="en-US" sz="2800" b="1" dirty="0" err="1" smtClean="0"/>
              <a:t>c.Teori</a:t>
            </a:r>
            <a:r>
              <a:rPr lang="en-US" sz="2800" b="1" dirty="0" smtClean="0"/>
              <a:t> </a:t>
            </a:r>
            <a:r>
              <a:rPr lang="en-US" sz="2800" b="1" dirty="0" err="1" smtClean="0"/>
              <a:t>Kognisi</a:t>
            </a:r>
            <a:r>
              <a:rPr lang="en-US" sz="2800" b="1" dirty="0" smtClean="0"/>
              <a:t> </a:t>
            </a:r>
            <a:r>
              <a:rPr lang="en-US" sz="2800" b="1" dirty="0" err="1" smtClean="0"/>
              <a:t>Kontemporer</a:t>
            </a:r>
            <a:r>
              <a:rPr lang="en-US" sz="2800" b="1" dirty="0" smtClean="0"/>
              <a:t>: </a:t>
            </a:r>
            <a:r>
              <a:rPr lang="id-ID" sz="2800" b="1" dirty="0" smtClean="0"/>
              <a:t>perilaku sosial</a:t>
            </a:r>
            <a:r>
              <a:rPr lang="en-US" sz="2800" dirty="0" smtClean="0"/>
              <a:t> </a:t>
            </a:r>
            <a:r>
              <a:rPr lang="en-US" sz="2800" dirty="0" err="1" smtClean="0"/>
              <a:t>seseorang</a:t>
            </a:r>
            <a:r>
              <a:rPr lang="en-US" sz="2800" dirty="0" smtClean="0"/>
              <a:t> </a:t>
            </a:r>
            <a:r>
              <a:rPr lang="id-ID" sz="2800" dirty="0" smtClean="0"/>
              <a:t>muncul setelah </a:t>
            </a:r>
            <a:r>
              <a:rPr lang="en-US" sz="2800" dirty="0" smtClean="0"/>
              <a:t> </a:t>
            </a:r>
            <a:r>
              <a:rPr lang="en-US" sz="2800" dirty="0" err="1" smtClean="0"/>
              <a:t>memproses</a:t>
            </a:r>
            <a:r>
              <a:rPr lang="en-US" sz="2800" dirty="0" smtClean="0"/>
              <a:t> </a:t>
            </a:r>
            <a:r>
              <a:rPr lang="en-US" sz="2800" dirty="0" err="1" smtClean="0"/>
              <a:t>informasi</a:t>
            </a:r>
            <a:r>
              <a:rPr lang="en-US" sz="2800" dirty="0" smtClean="0"/>
              <a:t> yang </a:t>
            </a:r>
            <a:r>
              <a:rPr lang="en-US" sz="2800" dirty="0" err="1" smtClean="0"/>
              <a:t>datang</a:t>
            </a:r>
            <a:r>
              <a:rPr lang="en-US" sz="2800" dirty="0" smtClean="0"/>
              <a:t> </a:t>
            </a:r>
            <a:r>
              <a:rPr lang="en-US" sz="2800" dirty="0" err="1" smtClean="0"/>
              <a:t>dari</a:t>
            </a:r>
            <a:r>
              <a:rPr lang="en-US" sz="2800" dirty="0" smtClean="0"/>
              <a:t> </a:t>
            </a:r>
            <a:r>
              <a:rPr lang="en-US" sz="2800" dirty="0" err="1" smtClean="0"/>
              <a:t>lingkungan</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struktur</a:t>
            </a:r>
            <a:r>
              <a:rPr lang="en-US" sz="2800" dirty="0" smtClean="0"/>
              <a:t> </a:t>
            </a:r>
            <a:r>
              <a:rPr lang="en-US" sz="2800" dirty="0" err="1" smtClean="0"/>
              <a:t>mentalnya</a:t>
            </a:r>
            <a:r>
              <a:rPr lang="en-US" sz="2800" dirty="0" smtClean="0"/>
              <a:t>. </a:t>
            </a:r>
          </a:p>
          <a:p>
            <a:pPr algn="just">
              <a:buNone/>
            </a:pPr>
            <a:endParaRPr lang="en-US" sz="2000" b="1" dirty="0" smtClean="0"/>
          </a:p>
          <a:p>
            <a:pPr>
              <a:buNone/>
            </a:pPr>
            <a:endParaRPr lang="en-US" sz="2000" dirty="0"/>
          </a:p>
        </p:txBody>
      </p:sp>
    </p:spTree>
  </p:cSld>
  <p:clrMapOvr>
    <a:masterClrMapping/>
  </p:clrMapOvr>
  <p:transition>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pPr algn="l"/>
            <a:r>
              <a:rPr lang="id-ID" sz="3200" b="1" i="1" dirty="0" smtClean="0"/>
              <a:t>ulasan</a:t>
            </a:r>
            <a:endParaRPr lang="id-ID" sz="3200" b="1" i="1" dirty="0"/>
          </a:p>
        </p:txBody>
      </p:sp>
      <p:sp>
        <p:nvSpPr>
          <p:cNvPr id="3" name="Content Placeholder 2"/>
          <p:cNvSpPr>
            <a:spLocks noGrp="1"/>
          </p:cNvSpPr>
          <p:nvPr>
            <p:ph idx="1"/>
          </p:nvPr>
        </p:nvSpPr>
        <p:spPr>
          <a:xfrm>
            <a:off x="381000" y="990600"/>
            <a:ext cx="8229600" cy="4525963"/>
          </a:xfrm>
        </p:spPr>
        <p:txBody>
          <a:bodyPr>
            <a:noAutofit/>
          </a:bodyPr>
          <a:lstStyle/>
          <a:p>
            <a:pPr marL="0" indent="0" algn="just">
              <a:buNone/>
            </a:pPr>
            <a:r>
              <a:rPr lang="id-ID" sz="2800" dirty="0" smtClean="0"/>
              <a:t>Teori Medan </a:t>
            </a:r>
          </a:p>
          <a:p>
            <a:pPr algn="just"/>
            <a:r>
              <a:rPr lang="id-ID" sz="2800" dirty="0" smtClean="0"/>
              <a:t>Mengkaji perilaku sosial melalui pendekatan teori medan atau ruang kehidupan</a:t>
            </a:r>
          </a:p>
          <a:p>
            <a:pPr algn="just"/>
            <a:r>
              <a:rPr lang="id-ID" sz="2800" dirty="0" smtClean="0"/>
              <a:t>Semua peristiwa baik itu tindakan,pikiran impian, harapan atau apapun semuanya merupakan fungsi dari ruang kehidupan individu dan semuanya dipandang sebuah konstelasi yang saling tergantung satu dengan yang lainnya.</a:t>
            </a:r>
          </a:p>
          <a:p>
            <a:pPr algn="just"/>
            <a:r>
              <a:rPr lang="id-ID" sz="2800" dirty="0" smtClean="0"/>
              <a:t>Ruang kehidupan  dimaknai sebagai seluruh peristiwa ( masa sekarang, lampau masa datang ) yang berpengaruh pada perilakudalam situasi tertentu.</a:t>
            </a:r>
          </a:p>
          <a:p>
            <a:endParaRPr lang="id-ID" sz="2800" dirty="0"/>
          </a:p>
        </p:txBody>
      </p:sp>
    </p:spTree>
    <p:extLst>
      <p:ext uri="{BB962C8B-B14F-4D97-AF65-F5344CB8AC3E}">
        <p14:creationId xmlns:p14="http://schemas.microsoft.com/office/powerpoint/2010/main" val="2568734717"/>
      </p:ext>
    </p:extLst>
  </p:cSld>
  <p:clrMapOvr>
    <a:masterClrMapping/>
  </p:clrMapOvr>
  <p:transition>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457200" y="1143000"/>
            <a:ext cx="8229600" cy="4525963"/>
          </a:xfrm>
        </p:spPr>
        <p:txBody>
          <a:bodyPr>
            <a:noAutofit/>
          </a:bodyPr>
          <a:lstStyle/>
          <a:p>
            <a:pPr marL="0" indent="0">
              <a:buNone/>
            </a:pPr>
            <a:r>
              <a:rPr lang="id-ID" sz="2800" b="1" dirty="0" smtClean="0"/>
              <a:t>Teori Atribusi dan konstitusi Sikap</a:t>
            </a:r>
          </a:p>
          <a:p>
            <a:pPr algn="just"/>
            <a:r>
              <a:rPr lang="id-ID" sz="2800" dirty="0" smtClean="0"/>
              <a:t>Kita cenderung mengorganisasikan sikap kita,sehingga tidak menimbulkan konflik.</a:t>
            </a:r>
          </a:p>
          <a:p>
            <a:pPr algn="just"/>
            <a:r>
              <a:rPr lang="id-ID" sz="2800" dirty="0" smtClean="0"/>
              <a:t>Contoh  jika sikap kita setuju terhadap aborsi demikian juga pada orang lain.kita akan bersikap konsisten atau seimbang, tetapi jika kita setujutetapi teman drkat,orang di sekitar kita tidak setuju kita akan tertekan,kurang nyaman dan kemudian kita akan memcoba merubah sikap atau menyesuaikan.</a:t>
            </a:r>
          </a:p>
          <a:p>
            <a:pPr algn="just"/>
            <a:r>
              <a:rPr lang="id-ID" sz="2800" dirty="0" smtClean="0"/>
              <a:t>Kita mengorganisaikan pikiran kita dengan kerangka “sebab dan  akibat “</a:t>
            </a:r>
            <a:endParaRPr lang="id-ID" sz="2800" dirty="0"/>
          </a:p>
        </p:txBody>
      </p:sp>
    </p:spTree>
    <p:extLst>
      <p:ext uri="{BB962C8B-B14F-4D97-AF65-F5344CB8AC3E}">
        <p14:creationId xmlns:p14="http://schemas.microsoft.com/office/powerpoint/2010/main" val="2531107522"/>
      </p:ext>
    </p:extLst>
  </p:cSld>
  <p:clrMapOvr>
    <a:masterClrMapping/>
  </p:clrMapOvr>
  <p:transition>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457200" y="1295400"/>
            <a:ext cx="8229600" cy="4525963"/>
          </a:xfrm>
        </p:spPr>
        <p:txBody>
          <a:bodyPr>
            <a:normAutofit lnSpcReduction="10000"/>
          </a:bodyPr>
          <a:lstStyle/>
          <a:p>
            <a:pPr algn="just"/>
            <a:r>
              <a:rPr lang="id-ID" dirty="0" smtClean="0"/>
              <a:t>Kita bisa menjelaskan perilaku sosial  yang sama pada dua orang yang berbeda dapat dilihat dari penyebabnya </a:t>
            </a:r>
          </a:p>
          <a:p>
            <a:pPr algn="just"/>
            <a:r>
              <a:rPr lang="id-ID" dirty="0" smtClean="0"/>
              <a:t>Dalam kehidupan sehari –hari penyebab dapat dibedakan menjadi 2 jenis yaitu penyebab internal (internal casuality ) merupakan atribut yang melekat pada sifat dan kualitas diri  dan penyebab eksternal  yang terdapat pada lingkungan atau situasi</a:t>
            </a:r>
            <a:endParaRPr lang="id-ID" dirty="0"/>
          </a:p>
        </p:txBody>
      </p:sp>
    </p:spTree>
    <p:extLst>
      <p:ext uri="{BB962C8B-B14F-4D97-AF65-F5344CB8AC3E}">
        <p14:creationId xmlns:p14="http://schemas.microsoft.com/office/powerpoint/2010/main" val="1118913938"/>
      </p:ext>
    </p:extLst>
  </p:cSld>
  <p:clrMapOvr>
    <a:masterClrMapping/>
  </p:clrMapOvr>
  <p:transition>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just"/>
            <a:r>
              <a:rPr lang="id-ID" sz="3200" b="1" i="1" dirty="0" smtClean="0"/>
              <a:t>Ulasan</a:t>
            </a:r>
            <a:r>
              <a:rPr lang="id-ID" sz="3200" b="1" dirty="0" smtClean="0"/>
              <a:t> Teori Kognitif Kontemporer</a:t>
            </a:r>
            <a:endParaRPr lang="id-ID" sz="3200" b="1" dirty="0"/>
          </a:p>
        </p:txBody>
      </p:sp>
      <p:sp>
        <p:nvSpPr>
          <p:cNvPr id="3" name="Content Placeholder 2"/>
          <p:cNvSpPr>
            <a:spLocks noGrp="1"/>
          </p:cNvSpPr>
          <p:nvPr>
            <p:ph idx="1"/>
          </p:nvPr>
        </p:nvSpPr>
        <p:spPr>
          <a:xfrm>
            <a:off x="304800" y="1066800"/>
            <a:ext cx="8229600" cy="4525963"/>
          </a:xfrm>
        </p:spPr>
        <p:txBody>
          <a:bodyPr>
            <a:noAutofit/>
          </a:bodyPr>
          <a:lstStyle/>
          <a:p>
            <a:pPr algn="just"/>
            <a:r>
              <a:rPr lang="id-ID" sz="2800" dirty="0" smtClean="0"/>
              <a:t>Istilah kognisi digunakan untuk menunjukkan adanya proses mental dalam diri seseorang  sebelum melakukan tindakan.</a:t>
            </a:r>
          </a:p>
          <a:p>
            <a:pPr algn="just"/>
            <a:r>
              <a:rPr lang="id-ID" sz="2800" dirty="0" smtClean="0"/>
              <a:t>Teori kognisi kontemporer  memandang manusia sebagai agen yang secara aktif menerima, menggunakan,memanipulasi dan mengabdikan informasi ( secara aktif berpikir, membuat rencana, memecahkan masalah dan mengambil tindakan, mengambil keputusan)</a:t>
            </a:r>
          </a:p>
          <a:p>
            <a:pPr algn="just"/>
            <a:r>
              <a:rPr lang="id-ID" sz="2800" dirty="0" smtClean="0"/>
              <a:t>Manusia memproses informasi dengan cara tertentu melalui stuktur kognitif yang berperan untuk menginterpretaikan informasi yang diterima.</a:t>
            </a:r>
          </a:p>
          <a:p>
            <a:pPr marL="0" indent="0" algn="just">
              <a:buNone/>
            </a:pPr>
            <a:r>
              <a:rPr lang="id-ID" sz="2800" dirty="0"/>
              <a:t> </a:t>
            </a:r>
          </a:p>
        </p:txBody>
      </p:sp>
    </p:spTree>
    <p:extLst>
      <p:ext uri="{BB962C8B-B14F-4D97-AF65-F5344CB8AC3E}">
        <p14:creationId xmlns:p14="http://schemas.microsoft.com/office/powerpoint/2010/main" val="1143909959"/>
      </p:ext>
    </p:extLst>
  </p:cSld>
  <p:clrMapOvr>
    <a:masterClrMapping/>
  </p:clrMapOvr>
  <p:transition>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1"/>
            <a:ext cx="8229600" cy="4525963"/>
          </a:xfrm>
        </p:spPr>
        <p:txBody>
          <a:bodyPr>
            <a:noAutofit/>
          </a:bodyPr>
          <a:lstStyle/>
          <a:p>
            <a:pPr algn="just">
              <a:buNone/>
            </a:pPr>
            <a:r>
              <a:rPr lang="en-US" sz="2800" b="1" dirty="0" smtClean="0"/>
              <a:t>3.Perspektif </a:t>
            </a:r>
            <a:r>
              <a:rPr lang="en-US" sz="2800" b="1" dirty="0" err="1" smtClean="0"/>
              <a:t>Struktural</a:t>
            </a:r>
            <a:r>
              <a:rPr lang="en-US" sz="2800" b="1" dirty="0" smtClean="0"/>
              <a:t> (William James </a:t>
            </a:r>
            <a:r>
              <a:rPr lang="en-US" sz="2800" b="1" dirty="0" err="1" smtClean="0"/>
              <a:t>dan</a:t>
            </a:r>
            <a:r>
              <a:rPr lang="en-US" sz="2800" b="1" dirty="0" smtClean="0"/>
              <a:t> John Dewey  ): </a:t>
            </a:r>
          </a:p>
          <a:p>
            <a:pPr algn="just">
              <a:buNone/>
            </a:pPr>
            <a:r>
              <a:rPr lang="en-US" sz="2800" b="1" dirty="0" smtClean="0"/>
              <a:t>     </a:t>
            </a:r>
            <a:r>
              <a:rPr lang="en-US" sz="2800" dirty="0" err="1" smtClean="0"/>
              <a:t>menjelaskan</a:t>
            </a:r>
            <a:r>
              <a:rPr lang="en-US" sz="2800" dirty="0" smtClean="0"/>
              <a:t> </a:t>
            </a:r>
            <a:r>
              <a:rPr lang="en-US" sz="2800" dirty="0" err="1" smtClean="0"/>
              <a:t>hubungan</a:t>
            </a:r>
            <a:r>
              <a:rPr lang="en-US" sz="2800" dirty="0" smtClean="0"/>
              <a:t> </a:t>
            </a:r>
            <a:r>
              <a:rPr lang="en-US" sz="2800" dirty="0" err="1" smtClean="0"/>
              <a:t>antara</a:t>
            </a:r>
            <a:r>
              <a:rPr lang="en-US" sz="2800" dirty="0" smtClean="0"/>
              <a:t> </a:t>
            </a:r>
            <a:r>
              <a:rPr lang="en-US" sz="2800" dirty="0" err="1" smtClean="0"/>
              <a:t>masyarakat</a:t>
            </a:r>
            <a:r>
              <a:rPr lang="en-US" sz="2800" dirty="0" smtClean="0"/>
              <a:t> </a:t>
            </a:r>
            <a:r>
              <a:rPr lang="en-US" sz="2800" dirty="0" err="1" smtClean="0"/>
              <a:t>dengan</a:t>
            </a:r>
            <a:r>
              <a:rPr lang="en-US" sz="2800" dirty="0" smtClean="0"/>
              <a:t> </a:t>
            </a:r>
            <a:r>
              <a:rPr lang="en-US" sz="2800" dirty="0" err="1" smtClean="0"/>
              <a:t>individu</a:t>
            </a:r>
            <a:r>
              <a:rPr lang="en-US" sz="2800" dirty="0" smtClean="0"/>
              <a:t> </a:t>
            </a:r>
            <a:r>
              <a:rPr lang="en-US" sz="2800" dirty="0" err="1" smtClean="0"/>
              <a:t>termasuk</a:t>
            </a:r>
            <a:r>
              <a:rPr lang="en-US" sz="2800" dirty="0" smtClean="0"/>
              <a:t> </a:t>
            </a:r>
            <a:r>
              <a:rPr lang="en-US" sz="2800" dirty="0" err="1" smtClean="0"/>
              <a:t>perilaku</a:t>
            </a:r>
            <a:r>
              <a:rPr lang="en-US" sz="2800" dirty="0" smtClean="0"/>
              <a:t> </a:t>
            </a:r>
            <a:r>
              <a:rPr lang="en-US" sz="2800" dirty="0" err="1" smtClean="0"/>
              <a:t>sosialnya</a:t>
            </a:r>
            <a:r>
              <a:rPr lang="en-US" sz="2800" dirty="0" smtClean="0"/>
              <a:t> </a:t>
            </a:r>
            <a:r>
              <a:rPr lang="en-US" sz="2800" dirty="0" err="1" smtClean="0"/>
              <a:t>yaitu</a:t>
            </a:r>
            <a:r>
              <a:rPr lang="en-US" sz="2800" dirty="0" smtClean="0"/>
              <a:t> </a:t>
            </a:r>
            <a:r>
              <a:rPr lang="en-US" sz="2800" dirty="0" err="1" smtClean="0"/>
              <a:t>melihat</a:t>
            </a:r>
            <a:r>
              <a:rPr lang="en-US" sz="2800" dirty="0" smtClean="0"/>
              <a:t> </a:t>
            </a:r>
            <a:r>
              <a:rPr lang="en-US" sz="2800" dirty="0" err="1" smtClean="0"/>
              <a:t>kebiasaan</a:t>
            </a:r>
            <a:r>
              <a:rPr lang="en-US" sz="2800" dirty="0" smtClean="0"/>
              <a:t> </a:t>
            </a:r>
            <a:r>
              <a:rPr lang="en-US" sz="2800" dirty="0" err="1" smtClean="0"/>
              <a:t>individu</a:t>
            </a:r>
            <a:r>
              <a:rPr lang="en-US" sz="2800" dirty="0" smtClean="0"/>
              <a:t> </a:t>
            </a:r>
            <a:r>
              <a:rPr lang="en-US" sz="2800" dirty="0" err="1" smtClean="0"/>
              <a:t>mencerminkan</a:t>
            </a:r>
            <a:r>
              <a:rPr lang="en-US" sz="2800" dirty="0" smtClean="0"/>
              <a:t> </a:t>
            </a:r>
            <a:r>
              <a:rPr lang="en-US" sz="2800" dirty="0" err="1" smtClean="0"/>
              <a:t>kebiasaan</a:t>
            </a:r>
            <a:r>
              <a:rPr lang="en-US" sz="2800" dirty="0" smtClean="0"/>
              <a:t> </a:t>
            </a:r>
            <a:r>
              <a:rPr lang="en-US" sz="2800" dirty="0" err="1" smtClean="0"/>
              <a:t>kelompok</a:t>
            </a:r>
            <a:r>
              <a:rPr lang="en-US" sz="2800" dirty="0" smtClean="0"/>
              <a:t> </a:t>
            </a:r>
            <a:r>
              <a:rPr lang="en-US" sz="2800" dirty="0" err="1" smtClean="0"/>
              <a:t>yaitu</a:t>
            </a:r>
            <a:r>
              <a:rPr lang="en-US" sz="2800" dirty="0" smtClean="0"/>
              <a:t> </a:t>
            </a:r>
            <a:r>
              <a:rPr lang="en-US" sz="2800" dirty="0" err="1" smtClean="0"/>
              <a:t>adat</a:t>
            </a:r>
            <a:r>
              <a:rPr lang="en-US" sz="2800" dirty="0" smtClean="0"/>
              <a:t> </a:t>
            </a:r>
            <a:r>
              <a:rPr lang="en-US" sz="2800" dirty="0" err="1" smtClean="0"/>
              <a:t>istiadat</a:t>
            </a:r>
            <a:r>
              <a:rPr lang="en-US" sz="2800" dirty="0" smtClean="0"/>
              <a:t> </a:t>
            </a:r>
            <a:r>
              <a:rPr lang="en-US" sz="2800" dirty="0" err="1" smtClean="0"/>
              <a:t>dan</a:t>
            </a:r>
            <a:r>
              <a:rPr lang="en-US" sz="2800" dirty="0" smtClean="0"/>
              <a:t> </a:t>
            </a:r>
            <a:r>
              <a:rPr lang="en-US" sz="2800" dirty="0" err="1" smtClean="0"/>
              <a:t>struktur</a:t>
            </a:r>
            <a:r>
              <a:rPr lang="en-US" sz="2800" dirty="0" smtClean="0"/>
              <a:t> </a:t>
            </a:r>
            <a:r>
              <a:rPr lang="en-US" sz="2800" dirty="0" err="1" smtClean="0"/>
              <a:t>sosial</a:t>
            </a:r>
            <a:r>
              <a:rPr lang="en-US" sz="2800" dirty="0" smtClean="0"/>
              <a:t>.</a:t>
            </a:r>
          </a:p>
          <a:p>
            <a:pPr algn="just">
              <a:buNone/>
            </a:pPr>
            <a:r>
              <a:rPr lang="en-US" sz="2800" dirty="0" smtClean="0"/>
              <a:t>Dari </a:t>
            </a:r>
            <a:r>
              <a:rPr lang="en-US" sz="2800" dirty="0" err="1" smtClean="0"/>
              <a:t>perspektif</a:t>
            </a:r>
            <a:r>
              <a:rPr lang="en-US" sz="2800" dirty="0" smtClean="0"/>
              <a:t> </a:t>
            </a:r>
            <a:r>
              <a:rPr lang="en-US" sz="2800" dirty="0" err="1" smtClean="0"/>
              <a:t>ini</a:t>
            </a:r>
            <a:r>
              <a:rPr lang="en-US" sz="2800" dirty="0" smtClean="0"/>
              <a:t> </a:t>
            </a:r>
            <a:r>
              <a:rPr lang="en-US" sz="2800" dirty="0" err="1" smtClean="0"/>
              <a:t>muncul</a:t>
            </a:r>
            <a:r>
              <a:rPr lang="en-US" sz="2800" dirty="0" smtClean="0"/>
              <a:t> </a:t>
            </a:r>
            <a:r>
              <a:rPr lang="en-US" sz="2800" dirty="0" err="1" smtClean="0"/>
              <a:t>teori</a:t>
            </a:r>
            <a:r>
              <a:rPr lang="en-US" sz="2800" dirty="0" smtClean="0"/>
              <a:t>  :</a:t>
            </a:r>
          </a:p>
          <a:p>
            <a:pPr algn="just">
              <a:buNone/>
            </a:pPr>
            <a:r>
              <a:rPr lang="en-US" sz="2800" b="1" dirty="0" smtClean="0"/>
              <a:t> </a:t>
            </a:r>
            <a:r>
              <a:rPr lang="en-US" sz="2800" b="1" dirty="0" err="1" smtClean="0"/>
              <a:t>a.Teori</a:t>
            </a:r>
            <a:r>
              <a:rPr lang="en-US" sz="2800" b="1" dirty="0" smtClean="0"/>
              <a:t> </a:t>
            </a:r>
            <a:r>
              <a:rPr lang="en-US" sz="2800" b="1" dirty="0" err="1" smtClean="0"/>
              <a:t>Peran</a:t>
            </a:r>
            <a:r>
              <a:rPr lang="en-US" sz="2800" b="1" dirty="0" smtClean="0"/>
              <a:t> ( Ralph Linton): </a:t>
            </a:r>
            <a:endParaRPr lang="id-ID" sz="2800" b="1" dirty="0" smtClean="0"/>
          </a:p>
          <a:p>
            <a:pPr algn="just">
              <a:buNone/>
            </a:pPr>
            <a:r>
              <a:rPr lang="id-ID" sz="2800" b="1" dirty="0" smtClean="0"/>
              <a:t>	</a:t>
            </a:r>
            <a:r>
              <a:rPr lang="en-US" sz="2800" dirty="0" err="1" smtClean="0"/>
              <a:t>harapan</a:t>
            </a:r>
            <a:r>
              <a:rPr lang="en-US" sz="2800" dirty="0" smtClean="0"/>
              <a:t> –</a:t>
            </a:r>
            <a:r>
              <a:rPr lang="en-US" sz="2800" dirty="0" err="1" smtClean="0"/>
              <a:t>harapan</a:t>
            </a:r>
            <a:r>
              <a:rPr lang="en-US" sz="2800" dirty="0" smtClean="0"/>
              <a:t> </a:t>
            </a:r>
            <a:r>
              <a:rPr lang="en-US" sz="2800" dirty="0" err="1" smtClean="0"/>
              <a:t>peran</a:t>
            </a:r>
            <a:r>
              <a:rPr lang="en-US" sz="2800" dirty="0" smtClean="0"/>
              <a:t> </a:t>
            </a:r>
            <a:r>
              <a:rPr lang="en-US" sz="2800" dirty="0" err="1" smtClean="0"/>
              <a:t>merupakan</a:t>
            </a:r>
            <a:r>
              <a:rPr lang="en-US" sz="2800" dirty="0" smtClean="0"/>
              <a:t> </a:t>
            </a:r>
            <a:r>
              <a:rPr lang="en-US" sz="2800" dirty="0" err="1" smtClean="0"/>
              <a:t>pemahaman</a:t>
            </a:r>
            <a:r>
              <a:rPr lang="en-US" sz="2800" dirty="0" smtClean="0"/>
              <a:t> </a:t>
            </a:r>
            <a:r>
              <a:rPr lang="en-US" sz="2800" dirty="0" err="1" smtClean="0"/>
              <a:t>bersama</a:t>
            </a:r>
            <a:r>
              <a:rPr lang="en-US" sz="2800" dirty="0" smtClean="0"/>
              <a:t> yang </a:t>
            </a:r>
            <a:r>
              <a:rPr lang="en-US" sz="2800" dirty="0" err="1" smtClean="0"/>
              <a:t>menuntun</a:t>
            </a:r>
            <a:r>
              <a:rPr lang="en-US" sz="2800" dirty="0" smtClean="0"/>
              <a:t> </a:t>
            </a:r>
            <a:r>
              <a:rPr lang="en-US" sz="2800" dirty="0" err="1" smtClean="0"/>
              <a:t>kita</a:t>
            </a:r>
            <a:r>
              <a:rPr lang="en-US" sz="2800" dirty="0" smtClean="0"/>
              <a:t> </a:t>
            </a:r>
            <a:r>
              <a:rPr lang="en-US" sz="2800" dirty="0" err="1" smtClean="0"/>
              <a:t>berperilaku</a:t>
            </a:r>
            <a:r>
              <a:rPr lang="en-US" sz="2800" dirty="0" smtClean="0"/>
              <a:t> </a:t>
            </a:r>
            <a:r>
              <a:rPr lang="en-US" sz="2800" dirty="0" err="1" smtClean="0"/>
              <a:t>atau</a:t>
            </a:r>
            <a:r>
              <a:rPr lang="en-US" sz="2800" dirty="0" smtClean="0"/>
              <a:t> </a:t>
            </a:r>
            <a:r>
              <a:rPr lang="en-US" sz="2800" dirty="0" err="1" smtClean="0"/>
              <a:t>dengan</a:t>
            </a:r>
            <a:r>
              <a:rPr lang="en-US" sz="2800" dirty="0" smtClean="0"/>
              <a:t> </a:t>
            </a:r>
            <a:r>
              <a:rPr lang="en-US" sz="2800" dirty="0" err="1" smtClean="0"/>
              <a:t>kata</a:t>
            </a:r>
            <a:r>
              <a:rPr lang="en-US" sz="2800" dirty="0" smtClean="0"/>
              <a:t> lain </a:t>
            </a:r>
            <a:r>
              <a:rPr lang="en-US" sz="2800" dirty="0" err="1" smtClean="0"/>
              <a:t>perilaku</a:t>
            </a:r>
            <a:r>
              <a:rPr lang="id-ID" sz="2800" dirty="0" smtClean="0"/>
              <a:t>  sosial</a:t>
            </a:r>
            <a:r>
              <a:rPr lang="en-US" sz="2800" dirty="0" smtClean="0"/>
              <a:t> </a:t>
            </a:r>
            <a:r>
              <a:rPr lang="en-US" sz="2800" dirty="0" err="1" smtClean="0"/>
              <a:t>seseorang</a:t>
            </a:r>
            <a:r>
              <a:rPr lang="en-US" sz="2800" dirty="0" smtClean="0"/>
              <a:t> </a:t>
            </a:r>
            <a:r>
              <a:rPr lang="en-US" sz="2800" dirty="0" err="1" smtClean="0"/>
              <a:t>ditentukan</a:t>
            </a:r>
            <a:r>
              <a:rPr lang="en-US" sz="2800" dirty="0" smtClean="0"/>
              <a:t> </a:t>
            </a:r>
            <a:r>
              <a:rPr lang="en-US" sz="2800" dirty="0" err="1" smtClean="0"/>
              <a:t>oleh</a:t>
            </a:r>
            <a:r>
              <a:rPr lang="en-US" sz="2800" dirty="0" smtClean="0"/>
              <a:t> </a:t>
            </a:r>
            <a:r>
              <a:rPr lang="en-US" sz="2800" dirty="0" err="1" smtClean="0"/>
              <a:t>peran</a:t>
            </a:r>
            <a:r>
              <a:rPr lang="en-US" sz="2800" dirty="0" smtClean="0"/>
              <a:t> </a:t>
            </a:r>
            <a:r>
              <a:rPr lang="en-US" sz="2800" dirty="0" err="1" smtClean="0"/>
              <a:t>sosialnya</a:t>
            </a:r>
            <a:r>
              <a:rPr lang="en-US" sz="2800" dirty="0" smtClean="0"/>
              <a:t>.</a:t>
            </a:r>
          </a:p>
          <a:p>
            <a:pPr algn="just">
              <a:buNone/>
            </a:pPr>
            <a:endParaRPr lang="en-US" sz="2800" dirty="0" smtClean="0"/>
          </a:p>
          <a:p>
            <a:pPr algn="just">
              <a:buNone/>
            </a:pPr>
            <a:endParaRPr lang="en-US" sz="2000" dirty="0" smtClean="0"/>
          </a:p>
          <a:p>
            <a:pPr>
              <a:buNone/>
            </a:pPr>
            <a:endParaRPr lang="en-US" sz="2000" b="1" dirty="0"/>
          </a:p>
        </p:txBody>
      </p:sp>
    </p:spTree>
  </p:cSld>
  <p:clrMapOvr>
    <a:masterClrMapping/>
  </p:clrMapOvr>
  <p:transition>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8229600" cy="1143000"/>
          </a:xfrm>
        </p:spPr>
        <p:txBody>
          <a:bodyPr/>
          <a:lstStyle/>
          <a:p>
            <a:pPr algn="just"/>
            <a:r>
              <a:rPr lang="id-ID" b="1" i="1" dirty="0" smtClean="0"/>
              <a:t>ulasan</a:t>
            </a:r>
            <a:endParaRPr lang="id-ID" b="1" i="1" dirty="0"/>
          </a:p>
        </p:txBody>
      </p:sp>
      <p:sp>
        <p:nvSpPr>
          <p:cNvPr id="3" name="Content Placeholder 2"/>
          <p:cNvSpPr>
            <a:spLocks noGrp="1"/>
          </p:cNvSpPr>
          <p:nvPr>
            <p:ph idx="1"/>
          </p:nvPr>
        </p:nvSpPr>
        <p:spPr>
          <a:xfrm>
            <a:off x="304800" y="1066800"/>
            <a:ext cx="8229600" cy="4525963"/>
          </a:xfrm>
        </p:spPr>
        <p:txBody>
          <a:bodyPr>
            <a:normAutofit fontScale="25000" lnSpcReduction="20000"/>
          </a:bodyPr>
          <a:lstStyle/>
          <a:p>
            <a:pPr marL="0" indent="0">
              <a:buNone/>
            </a:pPr>
            <a:r>
              <a:rPr lang="id-ID" sz="11200" b="1" dirty="0" smtClean="0"/>
              <a:t>Perspektif struktural</a:t>
            </a:r>
          </a:p>
          <a:p>
            <a:pPr algn="just"/>
            <a:r>
              <a:rPr lang="id-ID" sz="11200" dirty="0" smtClean="0"/>
              <a:t>Menurut sosiolog struktur sosial terdiri dari jalinan interaksi antar manusia dengan cara yang relatif stabil.</a:t>
            </a:r>
          </a:p>
          <a:p>
            <a:pPr algn="just"/>
            <a:r>
              <a:rPr lang="id-ID" sz="11200" dirty="0" smtClean="0"/>
              <a:t>Dalam hidup seseorang mewarisi struktur sosial dalam pola perilaku yang diwariskan oleh satu generasi ke generasi berikutnya melalu proses sosialisasi membentuk pola hidup yang terpolakan</a:t>
            </a:r>
          </a:p>
          <a:p>
            <a:pPr algn="just"/>
            <a:r>
              <a:rPr lang="id-ID" sz="11200" dirty="0" smtClean="0"/>
              <a:t>Struktur sosial mempengaruhi diri- self</a:t>
            </a:r>
          </a:p>
          <a:p>
            <a:pPr algn="just"/>
            <a:r>
              <a:rPr lang="id-ID" sz="11200" dirty="0" smtClean="0"/>
              <a:t>Masyarakat mengorganisasikan,mengintegrasikan dan mengarahkan kekuatan individu ke dalam berbagai peran</a:t>
            </a:r>
          </a:p>
          <a:p>
            <a:pPr algn="just"/>
            <a:r>
              <a:rPr lang="id-ID" sz="11200" dirty="0" smtClean="0"/>
              <a:t>Konsep kita tentang diri kita tergantung dari peran yang kita lakukan dalam masyarakat</a:t>
            </a:r>
          </a:p>
          <a:p>
            <a:endParaRPr lang="id-ID" sz="11200" dirty="0"/>
          </a:p>
        </p:txBody>
      </p:sp>
    </p:spTree>
    <p:extLst>
      <p:ext uri="{BB962C8B-B14F-4D97-AF65-F5344CB8AC3E}">
        <p14:creationId xmlns:p14="http://schemas.microsoft.com/office/powerpoint/2010/main" val="1168658334"/>
      </p:ext>
    </p:extLst>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p:txBody>
          <a:bodyPr/>
          <a:lstStyle/>
          <a:p>
            <a:r>
              <a:rPr lang="id-ID" dirty="0" smtClean="0"/>
              <a:t>Pendahuluan</a:t>
            </a:r>
          </a:p>
          <a:p>
            <a:r>
              <a:rPr lang="id-ID" dirty="0" smtClean="0"/>
              <a:t>Perilaku Manusia</a:t>
            </a:r>
          </a:p>
          <a:p>
            <a:r>
              <a:rPr lang="id-ID" dirty="0" smtClean="0"/>
              <a:t>Perilaku Sosial</a:t>
            </a:r>
          </a:p>
          <a:p>
            <a:r>
              <a:rPr lang="id-ID" dirty="0" smtClean="0"/>
              <a:t>Perilaku Pro Sosial</a:t>
            </a:r>
          </a:p>
          <a:p>
            <a:r>
              <a:rPr lang="id-ID" dirty="0" smtClean="0"/>
              <a:t>Perilaku Anti Sosial/Perilaku Menyimpang</a:t>
            </a:r>
          </a:p>
          <a:p>
            <a:r>
              <a:rPr lang="id-ID" dirty="0" smtClean="0"/>
              <a:t>Kontrol Sosial</a:t>
            </a:r>
          </a:p>
          <a:p>
            <a:r>
              <a:rPr lang="id-ID" dirty="0" smtClean="0"/>
              <a:t>Perilaku Sosial dan Kontrol Sosial</a:t>
            </a:r>
          </a:p>
          <a:p>
            <a:pPr>
              <a:buNone/>
            </a:pPr>
            <a:endParaRPr lang="id-ID" dirty="0"/>
          </a:p>
        </p:txBody>
      </p:sp>
    </p:spTree>
  </p:cSld>
  <p:clrMapOvr>
    <a:masterClrMapping/>
  </p:clrMapOvr>
  <p:transition>
    <p:wipe dir="d"/>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i="1" dirty="0" smtClean="0"/>
              <a:t>ulasan</a:t>
            </a:r>
            <a:endParaRPr lang="id-ID" sz="3600" b="1" i="1" dirty="0"/>
          </a:p>
        </p:txBody>
      </p:sp>
      <p:sp>
        <p:nvSpPr>
          <p:cNvPr id="3" name="Content Placeholder 2"/>
          <p:cNvSpPr>
            <a:spLocks noGrp="1"/>
          </p:cNvSpPr>
          <p:nvPr>
            <p:ph idx="1"/>
          </p:nvPr>
        </p:nvSpPr>
        <p:spPr>
          <a:xfrm>
            <a:off x="381000" y="1219200"/>
            <a:ext cx="8229600" cy="4525963"/>
          </a:xfrm>
        </p:spPr>
        <p:txBody>
          <a:bodyPr>
            <a:normAutofit fontScale="85000" lnSpcReduction="20000"/>
          </a:bodyPr>
          <a:lstStyle/>
          <a:p>
            <a:pPr algn="just"/>
            <a:r>
              <a:rPr lang="id-ID" sz="3300" dirty="0" smtClean="0"/>
              <a:t>Menjelaskan bahwa perilaku manusia dapat dimengerti dengan baik jika diketahui peranan sosialnya</a:t>
            </a:r>
          </a:p>
          <a:p>
            <a:pPr algn="just"/>
            <a:r>
              <a:rPr lang="id-ID" sz="3300" dirty="0" smtClean="0"/>
              <a:t>Setiap masyaraktmempunyai harapan kepada setiap anggotanya untuk berperilaku tertentu sesuai dengan kategori yang berlaku dalam masyarakat itu sendiri.</a:t>
            </a:r>
          </a:p>
          <a:p>
            <a:pPr algn="just"/>
            <a:r>
              <a:rPr lang="id-ID" sz="3300" dirty="0" smtClean="0"/>
              <a:t>Semua keinginan itu akan mempengaruhi interaksi diantara anggota kelompok</a:t>
            </a:r>
          </a:p>
          <a:p>
            <a:pPr algn="just"/>
            <a:r>
              <a:rPr lang="id-ID" sz="3300" dirty="0" smtClean="0"/>
              <a:t>Semuaanggota kelompok sosial tertarik untuk berlaku sebaik mungkin agar hubungan antara masyaakat dan individu tercipta</a:t>
            </a:r>
          </a:p>
          <a:p>
            <a:endParaRPr lang="id-ID" b="1" dirty="0"/>
          </a:p>
        </p:txBody>
      </p:sp>
    </p:spTree>
    <p:extLst>
      <p:ext uri="{BB962C8B-B14F-4D97-AF65-F5344CB8AC3E}">
        <p14:creationId xmlns:p14="http://schemas.microsoft.com/office/powerpoint/2010/main" val="1061492816"/>
      </p:ext>
    </p:extLst>
  </p:cSld>
  <p:clrMapOvr>
    <a:masterClrMapping/>
  </p:clrMapOvr>
  <p:transition>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l"/>
            <a:r>
              <a:rPr lang="id-ID" sz="3200" b="1" i="1" dirty="0" smtClean="0"/>
              <a:t>ulasan</a:t>
            </a:r>
            <a:endParaRPr lang="id-ID" sz="3200" b="1" i="1" dirty="0"/>
          </a:p>
        </p:txBody>
      </p:sp>
      <p:sp>
        <p:nvSpPr>
          <p:cNvPr id="3" name="Content Placeholder 2"/>
          <p:cNvSpPr>
            <a:spLocks noGrp="1"/>
          </p:cNvSpPr>
          <p:nvPr>
            <p:ph idx="1"/>
          </p:nvPr>
        </p:nvSpPr>
        <p:spPr>
          <a:xfrm>
            <a:off x="304800" y="1066800"/>
            <a:ext cx="8229600" cy="4525963"/>
          </a:xfrm>
        </p:spPr>
        <p:txBody>
          <a:bodyPr>
            <a:normAutofit fontScale="92500" lnSpcReduction="10000"/>
          </a:bodyPr>
          <a:lstStyle/>
          <a:p>
            <a:pPr marL="0" indent="0">
              <a:buNone/>
            </a:pPr>
            <a:r>
              <a:rPr lang="id-ID" b="1" dirty="0" smtClean="0"/>
              <a:t>Teori Peran</a:t>
            </a:r>
          </a:p>
          <a:p>
            <a:pPr algn="just"/>
            <a:r>
              <a:rPr lang="id-ID" dirty="0" smtClean="0"/>
              <a:t>Peran mnggambarkan interaksi sosial dalam terminologi aktor- aktor yang bermainsesuai dengan apa yang ditetapkan dalam budaya.</a:t>
            </a:r>
          </a:p>
          <a:p>
            <a:pPr algn="just"/>
            <a:r>
              <a:rPr lang="id-ID" dirty="0" smtClean="0"/>
              <a:t>Harapan harapan  peran merupakan pemahaman bersama yang menuntun kita berperilaku dalam kehidupan sehari –hari</a:t>
            </a:r>
          </a:p>
          <a:p>
            <a:pPr algn="just"/>
            <a:r>
              <a:rPr lang="id-ID" dirty="0" smtClean="0"/>
              <a:t>Setiap orang mempunyai peran –peran tertentu dan diharapak orang berperilaku sosial sesuai  dengan peran itu</a:t>
            </a:r>
            <a:endParaRPr lang="id-ID" dirty="0"/>
          </a:p>
        </p:txBody>
      </p:sp>
    </p:spTree>
    <p:extLst>
      <p:ext uri="{BB962C8B-B14F-4D97-AF65-F5344CB8AC3E}">
        <p14:creationId xmlns:p14="http://schemas.microsoft.com/office/powerpoint/2010/main" val="1947431708"/>
      </p:ext>
    </p:extLst>
  </p:cSld>
  <p:clrMapOvr>
    <a:masterClrMapping/>
  </p:clrMapOvr>
  <p:transition>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229600" cy="1143000"/>
          </a:xfrm>
        </p:spPr>
        <p:txBody>
          <a:bodyPr>
            <a:normAutofit/>
          </a:bodyPr>
          <a:lstStyle/>
          <a:p>
            <a:pPr algn="just"/>
            <a:r>
              <a:rPr lang="id-ID" sz="3200" i="1" dirty="0" smtClean="0"/>
              <a:t>lanjutan</a:t>
            </a:r>
            <a:endParaRPr lang="id-ID" sz="3200" i="1" dirty="0"/>
          </a:p>
        </p:txBody>
      </p:sp>
      <p:sp>
        <p:nvSpPr>
          <p:cNvPr id="3" name="Content Placeholder 2"/>
          <p:cNvSpPr>
            <a:spLocks noGrp="1"/>
          </p:cNvSpPr>
          <p:nvPr>
            <p:ph idx="1"/>
          </p:nvPr>
        </p:nvSpPr>
        <p:spPr>
          <a:xfrm>
            <a:off x="304800" y="914400"/>
            <a:ext cx="8229600" cy="4525963"/>
          </a:xfrm>
        </p:spPr>
        <p:txBody>
          <a:bodyPr>
            <a:noAutofit/>
          </a:bodyPr>
          <a:lstStyle/>
          <a:p>
            <a:pPr marL="514350" indent="-514350" algn="just">
              <a:buNone/>
            </a:pPr>
            <a:r>
              <a:rPr lang="id-ID" sz="2800" dirty="0" smtClean="0"/>
              <a:t>b</a:t>
            </a:r>
            <a:r>
              <a:rPr lang="id-ID" sz="2800" b="1" dirty="0" smtClean="0"/>
              <a:t>.   Teori Pernyataan – Harapan  (Yosef Berger )</a:t>
            </a:r>
          </a:p>
          <a:p>
            <a:pPr marL="514350" indent="-514350" algn="just">
              <a:buNone/>
            </a:pPr>
            <a:r>
              <a:rPr lang="id-ID" sz="2800" dirty="0" smtClean="0"/>
              <a:t>	perilaku sosial berfokus pada kelompok kerja yang lebih kecil. Dikatakan setiap anggota – anggota kelompok membentuk harapan dirinya dan orang lain sesuai dengan tugas – tugas yang relevan sesuai dengan kemampuan dan harapan mempengaruhi interaksi diantara anggota kelompok.</a:t>
            </a:r>
          </a:p>
          <a:p>
            <a:pPr marL="514350" indent="-514350" algn="just">
              <a:buNone/>
            </a:pPr>
            <a:r>
              <a:rPr lang="id-ID" sz="2800" dirty="0" smtClean="0"/>
              <a:t>c</a:t>
            </a:r>
            <a:r>
              <a:rPr lang="id-ID" sz="2800" b="1" dirty="0" smtClean="0"/>
              <a:t>. Teori Post Modernisme ( Fauzin ,Murphi, Down ,Georgen)</a:t>
            </a:r>
          </a:p>
          <a:p>
            <a:pPr marL="514350" indent="-514350" algn="just">
              <a:buNone/>
            </a:pPr>
            <a:r>
              <a:rPr lang="id-ID" sz="2800" b="1" dirty="0" smtClean="0"/>
              <a:t>	</a:t>
            </a:r>
            <a:r>
              <a:rPr lang="id-ID" sz="2800" dirty="0" smtClean="0"/>
              <a:t>upaya untuk memenuhi peran yang dirancang masyarakat menyebabkan individualita diri kita digantikan oleh sekumpulan  citra diri</a:t>
            </a:r>
          </a:p>
          <a:p>
            <a:pPr marL="514350" indent="-514350" algn="just">
              <a:buNone/>
            </a:pPr>
            <a:endParaRPr lang="id-ID" sz="2800" dirty="0"/>
          </a:p>
        </p:txBody>
      </p:sp>
    </p:spTree>
  </p:cSld>
  <p:clrMapOvr>
    <a:masterClrMapping/>
  </p:clrMapOvr>
  <p:transition>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457200" y="1371600"/>
            <a:ext cx="8229600" cy="4525963"/>
          </a:xfrm>
        </p:spPr>
        <p:txBody>
          <a:bodyPr>
            <a:normAutofit fontScale="92500" lnSpcReduction="20000"/>
          </a:bodyPr>
          <a:lstStyle/>
          <a:p>
            <a:pPr marL="0" indent="0">
              <a:buNone/>
            </a:pPr>
            <a:r>
              <a:rPr lang="id-ID" b="1" dirty="0" smtClean="0"/>
              <a:t>Teori Pernyataan Harapan</a:t>
            </a:r>
          </a:p>
          <a:p>
            <a:pPr algn="just"/>
            <a:r>
              <a:rPr lang="id-ID" dirty="0" smtClean="0"/>
              <a:t>Diterapkan dalam kelompok kerja yang kecil</a:t>
            </a:r>
          </a:p>
          <a:p>
            <a:pPr algn="just"/>
            <a:r>
              <a:rPr lang="id-ID" dirty="0" smtClean="0"/>
              <a:t>Anggota  - anggota kelompok membentuk harapan –harapan atas dirinya sendiri dan diri orang lai sesuai dengan tugas –tugas yang relevan dengan kemampuan mereka dan harapan tersebut mempengaruhi gaya interaksi diantara anggota –anggota kelompok tersebut</a:t>
            </a:r>
          </a:p>
          <a:p>
            <a:pPr algn="just"/>
            <a:r>
              <a:rPr lang="id-ID" dirty="0" smtClean="0"/>
              <a:t>Harapan tersebut sering terkait pada atribut pribadi yang dimiliki seseorang ( sering atribut pribadi lebih penting dari pada kemampuan )</a:t>
            </a:r>
            <a:endParaRPr lang="id-ID" dirty="0"/>
          </a:p>
        </p:txBody>
      </p:sp>
    </p:spTree>
    <p:extLst>
      <p:ext uri="{BB962C8B-B14F-4D97-AF65-F5344CB8AC3E}">
        <p14:creationId xmlns:p14="http://schemas.microsoft.com/office/powerpoint/2010/main" val="1956546924"/>
      </p:ext>
    </p:extLst>
  </p:cSld>
  <p:clrMapOvr>
    <a:masterClrMapping/>
  </p:clrMapOvr>
  <p:transition>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
            <a:ext cx="8229600" cy="1143000"/>
          </a:xfrm>
        </p:spPr>
        <p:txBody>
          <a:bodyPr>
            <a:normAutofit/>
          </a:bodyPr>
          <a:lstStyle/>
          <a:p>
            <a:pPr algn="just"/>
            <a:r>
              <a:rPr lang="id-ID" sz="3600" b="1" dirty="0" smtClean="0"/>
              <a:t>Teori Post modernisme</a:t>
            </a:r>
            <a:endParaRPr lang="id-ID" sz="3600" b="1" dirty="0"/>
          </a:p>
        </p:txBody>
      </p:sp>
      <p:sp>
        <p:nvSpPr>
          <p:cNvPr id="3" name="Content Placeholder 2"/>
          <p:cNvSpPr>
            <a:spLocks noGrp="1"/>
          </p:cNvSpPr>
          <p:nvPr>
            <p:ph idx="1"/>
          </p:nvPr>
        </p:nvSpPr>
        <p:spPr>
          <a:xfrm>
            <a:off x="609600" y="533400"/>
            <a:ext cx="8229600" cy="4525963"/>
          </a:xfrm>
        </p:spPr>
        <p:txBody>
          <a:bodyPr>
            <a:noAutofit/>
          </a:bodyPr>
          <a:lstStyle/>
          <a:p>
            <a:pPr marL="0" indent="0">
              <a:buNone/>
            </a:pPr>
            <a:endParaRPr lang="id-ID" sz="2700" b="1" dirty="0" smtClean="0"/>
          </a:p>
          <a:p>
            <a:pPr algn="just"/>
            <a:r>
              <a:rPr lang="id-ID" sz="2700" dirty="0" smtClean="0"/>
              <a:t>Sebagai upaya kita untuk memnuhi peran yang dirancangkan oleh masyarakat menyebabkan individualitas kita digantikan oleh kumpulan citra diri yang kita pakai semntara dan kemudian kita campakkan.</a:t>
            </a:r>
          </a:p>
          <a:p>
            <a:pPr algn="just"/>
            <a:r>
              <a:rPr lang="id-ID" sz="2700" dirty="0" smtClean="0"/>
              <a:t>Erosi gradual individu muncul bersamaan dengan kapitalisme dan rasionalisme.</a:t>
            </a:r>
          </a:p>
          <a:p>
            <a:pPr algn="just"/>
            <a:r>
              <a:rPr lang="id-ID" sz="2700" dirty="0"/>
              <a:t>D</a:t>
            </a:r>
            <a:r>
              <a:rPr lang="id-ID" sz="2700" dirty="0" smtClean="0"/>
              <a:t>alam teori ini memandang manusia yang bisa diperdagangkan nilainya ditentukan oeh seberapa besr yang bisa dihasilkannya.</a:t>
            </a:r>
          </a:p>
          <a:p>
            <a:pPr algn="just"/>
            <a:r>
              <a:rPr lang="id-ID" sz="2700" dirty="0" smtClean="0"/>
              <a:t>Individu mempunyai peran yang pasif dalam menetukan perilakunya  ( individu bertindak karena ada tekanan –tekan dari struktur sosial )</a:t>
            </a:r>
            <a:endParaRPr lang="id-ID" sz="2700" dirty="0"/>
          </a:p>
        </p:txBody>
      </p:sp>
    </p:spTree>
    <p:extLst>
      <p:ext uri="{BB962C8B-B14F-4D97-AF65-F5344CB8AC3E}">
        <p14:creationId xmlns:p14="http://schemas.microsoft.com/office/powerpoint/2010/main" val="2784447559"/>
      </p:ext>
    </p:extLst>
  </p:cSld>
  <p:clrMapOvr>
    <a:masterClrMapping/>
  </p:clrMapOvr>
  <p:transition>
    <p:wipe di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4525963"/>
          </a:xfrm>
        </p:spPr>
        <p:txBody>
          <a:bodyPr>
            <a:noAutofit/>
          </a:bodyPr>
          <a:lstStyle/>
          <a:p>
            <a:pPr algn="just">
              <a:buNone/>
            </a:pPr>
            <a:r>
              <a:rPr lang="en-US" dirty="0" smtClean="0"/>
              <a:t>4</a:t>
            </a:r>
            <a:r>
              <a:rPr lang="en-US" b="1" dirty="0" smtClean="0"/>
              <a:t>. </a:t>
            </a:r>
            <a:r>
              <a:rPr lang="en-US" b="1" dirty="0" err="1" smtClean="0"/>
              <a:t>Perspektif</a:t>
            </a:r>
            <a:r>
              <a:rPr lang="en-US" b="1" dirty="0" smtClean="0"/>
              <a:t>  </a:t>
            </a:r>
            <a:r>
              <a:rPr lang="en-US" b="1" dirty="0" err="1" smtClean="0"/>
              <a:t>Interaksionisme</a:t>
            </a:r>
            <a:r>
              <a:rPr lang="en-US" b="1" dirty="0" smtClean="0"/>
              <a:t> ( GH. Mead </a:t>
            </a:r>
            <a:r>
              <a:rPr lang="en-US" dirty="0" smtClean="0"/>
              <a:t>):</a:t>
            </a:r>
          </a:p>
          <a:p>
            <a:pPr algn="just"/>
            <a:r>
              <a:rPr lang="en-US" dirty="0" err="1" smtClean="0"/>
              <a:t>Keanggotaan</a:t>
            </a:r>
            <a:r>
              <a:rPr lang="en-US" dirty="0" smtClean="0"/>
              <a:t> </a:t>
            </a:r>
            <a:r>
              <a:rPr lang="en-US" dirty="0" err="1" smtClean="0"/>
              <a:t>individu</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sosial</a:t>
            </a:r>
            <a:r>
              <a:rPr lang="en-US" dirty="0" smtClean="0"/>
              <a:t> </a:t>
            </a:r>
            <a:r>
              <a:rPr lang="en-US" dirty="0" err="1" smtClean="0"/>
              <a:t>menghasilkan</a:t>
            </a:r>
            <a:r>
              <a:rPr lang="en-US" dirty="0" smtClean="0"/>
              <a:t> </a:t>
            </a:r>
            <a:r>
              <a:rPr lang="en-US" dirty="0" err="1" smtClean="0"/>
              <a:t>perilaku</a:t>
            </a:r>
            <a:r>
              <a:rPr lang="en-US" dirty="0" smtClean="0"/>
              <a:t> </a:t>
            </a:r>
            <a:r>
              <a:rPr lang="en-US" dirty="0" err="1" smtClean="0"/>
              <a:t>bersama</a:t>
            </a:r>
            <a:r>
              <a:rPr lang="en-US" dirty="0" smtClean="0"/>
              <a:t> ( </a:t>
            </a:r>
            <a:r>
              <a:rPr lang="en-US" dirty="0" err="1" smtClean="0"/>
              <a:t>budaya</a:t>
            </a:r>
            <a:r>
              <a:rPr lang="en-US" dirty="0" smtClean="0"/>
              <a:t>).</a:t>
            </a:r>
          </a:p>
          <a:p>
            <a:pPr algn="just"/>
            <a:r>
              <a:rPr lang="en-US" dirty="0" err="1" smtClean="0"/>
              <a:t>Individu</a:t>
            </a:r>
            <a:r>
              <a:rPr lang="en-US" dirty="0" smtClean="0"/>
              <a:t> </a:t>
            </a:r>
            <a:r>
              <a:rPr lang="en-US" dirty="0" err="1" smtClean="0"/>
              <a:t>mempunyai</a:t>
            </a:r>
            <a:r>
              <a:rPr lang="en-US" dirty="0" smtClean="0"/>
              <a:t> </a:t>
            </a:r>
            <a:r>
              <a:rPr lang="en-US" dirty="0" err="1" smtClean="0"/>
              <a:t>peran</a:t>
            </a:r>
            <a:r>
              <a:rPr lang="en-US" dirty="0" smtClean="0"/>
              <a:t> </a:t>
            </a:r>
            <a:r>
              <a:rPr lang="en-US" dirty="0" err="1" smtClean="0"/>
              <a:t>berbeda</a:t>
            </a:r>
            <a:r>
              <a:rPr lang="en-US" dirty="0" smtClean="0"/>
              <a:t>, </a:t>
            </a:r>
            <a:r>
              <a:rPr lang="en-US" dirty="0" err="1" smtClean="0"/>
              <a:t>menghasilkan</a:t>
            </a:r>
            <a:r>
              <a:rPr lang="en-US" dirty="0" smtClean="0"/>
              <a:t> </a:t>
            </a:r>
            <a:r>
              <a:rPr lang="en-US" dirty="0" err="1" smtClean="0"/>
              <a:t>perilaku</a:t>
            </a:r>
            <a:r>
              <a:rPr lang="en-US" dirty="0" smtClean="0"/>
              <a:t> </a:t>
            </a:r>
            <a:r>
              <a:rPr lang="en-US" dirty="0" err="1" smtClean="0"/>
              <a:t>sosial</a:t>
            </a:r>
            <a:r>
              <a:rPr lang="en-US" dirty="0" smtClean="0"/>
              <a:t> yang </a:t>
            </a:r>
            <a:r>
              <a:rPr lang="en-US" dirty="0" err="1" smtClean="0"/>
              <a:t>berbeda</a:t>
            </a:r>
            <a:r>
              <a:rPr lang="en-US" dirty="0" smtClean="0"/>
              <a:t>.</a:t>
            </a:r>
          </a:p>
          <a:p>
            <a:pPr algn="just"/>
            <a:r>
              <a:rPr lang="id-ID" dirty="0" smtClean="0"/>
              <a:t>Perilaku sosial sangat dipengaruhi oleh lingkungan sosial dan individu ( tidak harus senatiasa kompromi ).</a:t>
            </a:r>
            <a:endParaRPr lang="en-US" dirty="0" smtClean="0"/>
          </a:p>
          <a:p>
            <a:pPr algn="just"/>
            <a:r>
              <a:rPr lang="en-US" dirty="0" err="1" smtClean="0"/>
              <a:t>Untuk</a:t>
            </a:r>
            <a:r>
              <a:rPr lang="en-US" dirty="0" smtClean="0"/>
              <a:t> </a:t>
            </a:r>
            <a:r>
              <a:rPr lang="en-US" dirty="0" err="1" smtClean="0"/>
              <a:t>mengkaji</a:t>
            </a:r>
            <a:r>
              <a:rPr lang="en-US" dirty="0" smtClean="0"/>
              <a:t> </a:t>
            </a:r>
            <a:r>
              <a:rPr lang="en-US" dirty="0" err="1" smtClean="0"/>
              <a:t>perilaku</a:t>
            </a:r>
            <a:r>
              <a:rPr lang="en-US" dirty="0" smtClean="0"/>
              <a:t> </a:t>
            </a:r>
            <a:r>
              <a:rPr lang="en-US" dirty="0" err="1" smtClean="0"/>
              <a:t>sosial</a:t>
            </a:r>
            <a:r>
              <a:rPr lang="en-US" dirty="0" smtClean="0"/>
              <a:t> </a:t>
            </a:r>
            <a:r>
              <a:rPr lang="en-US" dirty="0" err="1" smtClean="0"/>
              <a:t>harus</a:t>
            </a:r>
            <a:r>
              <a:rPr lang="en-US" dirty="0" smtClean="0"/>
              <a:t> </a:t>
            </a:r>
            <a:r>
              <a:rPr lang="en-US" dirty="0" err="1" smtClean="0"/>
              <a:t>melihat</a:t>
            </a:r>
            <a:r>
              <a:rPr lang="en-US" dirty="0" smtClean="0"/>
              <a:t> </a:t>
            </a:r>
            <a:r>
              <a:rPr lang="en-US" dirty="0" err="1" smtClean="0"/>
              <a:t>sama</a:t>
            </a:r>
            <a:r>
              <a:rPr lang="en-US" dirty="0" smtClean="0"/>
              <a:t> </a:t>
            </a:r>
            <a:r>
              <a:rPr lang="en-US" dirty="0" err="1" smtClean="0"/>
              <a:t>pentingnya</a:t>
            </a:r>
            <a:r>
              <a:rPr lang="en-US" dirty="0" smtClean="0"/>
              <a:t> </a:t>
            </a:r>
            <a:r>
              <a:rPr lang="en-US" dirty="0" err="1" smtClean="0"/>
              <a:t>aspek</a:t>
            </a:r>
            <a:r>
              <a:rPr lang="en-US" dirty="0" smtClean="0"/>
              <a:t> </a:t>
            </a:r>
            <a:r>
              <a:rPr lang="en-US" dirty="0" err="1" smtClean="0"/>
              <a:t>ekternal</a:t>
            </a:r>
            <a:r>
              <a:rPr lang="en-US" dirty="0" smtClean="0"/>
              <a:t> ( </a:t>
            </a:r>
            <a:r>
              <a:rPr lang="en-US" dirty="0" err="1" smtClean="0"/>
              <a:t>perilaku</a:t>
            </a:r>
            <a:r>
              <a:rPr lang="en-US" dirty="0" smtClean="0"/>
              <a:t> yang </a:t>
            </a:r>
            <a:r>
              <a:rPr lang="en-US" dirty="0" err="1" smtClean="0"/>
              <a:t>teramati</a:t>
            </a:r>
            <a:r>
              <a:rPr lang="en-US" dirty="0" smtClean="0"/>
              <a:t> ) </a:t>
            </a:r>
            <a:r>
              <a:rPr lang="en-US" dirty="0" err="1" smtClean="0"/>
              <a:t>dan</a:t>
            </a:r>
            <a:r>
              <a:rPr lang="en-US" dirty="0" smtClean="0"/>
              <a:t> </a:t>
            </a:r>
            <a:r>
              <a:rPr lang="en-US" dirty="0" err="1" smtClean="0"/>
              <a:t>aspek</a:t>
            </a:r>
            <a:r>
              <a:rPr lang="en-US" dirty="0" smtClean="0"/>
              <a:t>  internal ( mental).</a:t>
            </a:r>
          </a:p>
          <a:p>
            <a:pPr>
              <a:buNone/>
            </a:pPr>
            <a:endParaRPr lang="en-US" dirty="0"/>
          </a:p>
        </p:txBody>
      </p:sp>
    </p:spTree>
  </p:cSld>
  <p:clrMapOvr>
    <a:masterClrMapping/>
  </p:clrMapOvr>
  <p:transition>
    <p:wipe dir="d"/>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457200" y="1371600"/>
            <a:ext cx="8229600" cy="4525963"/>
          </a:xfrm>
        </p:spPr>
        <p:txBody>
          <a:bodyPr>
            <a:normAutofit fontScale="85000" lnSpcReduction="10000"/>
          </a:bodyPr>
          <a:lstStyle/>
          <a:p>
            <a:r>
              <a:rPr lang="id-ID" dirty="0" smtClean="0"/>
              <a:t>Perspektif ini merupakan cara pandang yang menekankan bahwa manusia mhkluk yang aktif dalam menentukan perilakunya sendiri.</a:t>
            </a:r>
          </a:p>
          <a:p>
            <a:r>
              <a:rPr lang="id-ID" dirty="0" smtClean="0"/>
              <a:t>Dalam interaksinya mahluk yang menggunakan gerak atau isyarat yang diberi makna oleh oleh mahkluk yang terlibat sebagai sebuah simbol yang penting.</a:t>
            </a:r>
          </a:p>
          <a:p>
            <a:r>
              <a:rPr lang="id-ID" dirty="0"/>
              <a:t>I</a:t>
            </a:r>
            <a:r>
              <a:rPr lang="id-ID" dirty="0" smtClean="0"/>
              <a:t>nteraksi terjadi saling mempengaruhi antar individu dan individu dengan masyarakat.individu memegang posisi berbeda sehingga memunculkan perilaku yang berbeda.</a:t>
            </a:r>
          </a:p>
          <a:p>
            <a:r>
              <a:rPr lang="id-ID" dirty="0" smtClean="0"/>
              <a:t>Proses interaksi  mempengaruhi perilaku sosial </a:t>
            </a:r>
          </a:p>
          <a:p>
            <a:endParaRPr lang="id-ID" dirty="0"/>
          </a:p>
        </p:txBody>
      </p:sp>
    </p:spTree>
    <p:extLst>
      <p:ext uri="{BB962C8B-B14F-4D97-AF65-F5344CB8AC3E}">
        <p14:creationId xmlns:p14="http://schemas.microsoft.com/office/powerpoint/2010/main" val="3599080463"/>
      </p:ext>
    </p:extLst>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1"/>
            <a:ext cx="8229600" cy="4525963"/>
          </a:xfrm>
        </p:spPr>
        <p:txBody>
          <a:bodyPr>
            <a:normAutofit fontScale="92500" lnSpcReduction="10000"/>
          </a:bodyPr>
          <a:lstStyle/>
          <a:p>
            <a:pPr marL="514350" indent="-514350">
              <a:buAutoNum type="alphaLcPeriod"/>
            </a:pPr>
            <a:r>
              <a:rPr lang="en-US" b="1" dirty="0" err="1" smtClean="0"/>
              <a:t>Teori</a:t>
            </a:r>
            <a:r>
              <a:rPr lang="en-US" b="1" dirty="0" smtClean="0"/>
              <a:t> </a:t>
            </a:r>
            <a:r>
              <a:rPr lang="en-US" b="1" dirty="0" err="1" smtClean="0"/>
              <a:t>Interaksi</a:t>
            </a:r>
            <a:r>
              <a:rPr lang="en-US" b="1" dirty="0" smtClean="0"/>
              <a:t> </a:t>
            </a:r>
            <a:r>
              <a:rPr lang="en-US" b="1" dirty="0" err="1" smtClean="0"/>
              <a:t>simbolis</a:t>
            </a:r>
            <a:r>
              <a:rPr lang="en-US" b="1" dirty="0" smtClean="0"/>
              <a:t>.</a:t>
            </a:r>
          </a:p>
          <a:p>
            <a:pPr marL="514350" indent="-514350" algn="just"/>
            <a:r>
              <a:rPr lang="id-ID" dirty="0" err="1"/>
              <a:t>I</a:t>
            </a:r>
            <a:r>
              <a:rPr lang="en-US" dirty="0" err="1" smtClean="0"/>
              <a:t>ndividu</a:t>
            </a:r>
            <a:r>
              <a:rPr lang="en-US" dirty="0" smtClean="0"/>
              <a:t> </a:t>
            </a:r>
            <a:r>
              <a:rPr lang="en-US" dirty="0" err="1" smtClean="0"/>
              <a:t>melakukan</a:t>
            </a:r>
            <a:r>
              <a:rPr lang="en-US" dirty="0" smtClean="0"/>
              <a:t> </a:t>
            </a:r>
            <a:r>
              <a:rPr lang="en-US" dirty="0" err="1" smtClean="0"/>
              <a:t>interaksi</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bentuk</a:t>
            </a:r>
            <a:r>
              <a:rPr lang="en-US" dirty="0" smtClean="0"/>
              <a:t> </a:t>
            </a:r>
            <a:r>
              <a:rPr lang="en-US" dirty="0" err="1" smtClean="0"/>
              <a:t>simbol</a:t>
            </a:r>
            <a:r>
              <a:rPr lang="en-US" dirty="0" smtClean="0"/>
              <a:t> yang </a:t>
            </a:r>
            <a:r>
              <a:rPr lang="en-US" dirty="0" err="1" smtClean="0"/>
              <a:t>mempunyai</a:t>
            </a:r>
            <a:r>
              <a:rPr lang="en-US" dirty="0" smtClean="0"/>
              <a:t> </a:t>
            </a:r>
            <a:r>
              <a:rPr lang="en-US" dirty="0" err="1" smtClean="0"/>
              <a:t>arti</a:t>
            </a:r>
            <a:r>
              <a:rPr lang="en-US" dirty="0" smtClean="0"/>
              <a:t> </a:t>
            </a:r>
            <a:r>
              <a:rPr lang="en-US" dirty="0" err="1" smtClean="0"/>
              <a:t>penting</a:t>
            </a:r>
            <a:r>
              <a:rPr lang="en-US" dirty="0" smtClean="0"/>
              <a:t>, </a:t>
            </a:r>
            <a:r>
              <a:rPr lang="en-US" dirty="0" err="1" smtClean="0"/>
              <a:t>misal</a:t>
            </a:r>
            <a:r>
              <a:rPr lang="en-US" dirty="0" smtClean="0"/>
              <a:t> </a:t>
            </a:r>
            <a:r>
              <a:rPr lang="en-US" dirty="0" err="1" smtClean="0"/>
              <a:t>suara</a:t>
            </a:r>
            <a:r>
              <a:rPr lang="en-US" dirty="0" smtClean="0"/>
              <a:t>, </a:t>
            </a:r>
            <a:r>
              <a:rPr lang="en-US" dirty="0" err="1" smtClean="0"/>
              <a:t>gerak</a:t>
            </a:r>
            <a:r>
              <a:rPr lang="en-US" dirty="0" smtClean="0"/>
              <a:t>, </a:t>
            </a:r>
            <a:r>
              <a:rPr lang="en-US" dirty="0" err="1" smtClean="0"/>
              <a:t>baju</a:t>
            </a:r>
            <a:r>
              <a:rPr lang="en-US" dirty="0" smtClean="0"/>
              <a:t>.</a:t>
            </a:r>
          </a:p>
          <a:p>
            <a:pPr marL="514350" indent="-514350" algn="just"/>
            <a:r>
              <a:rPr lang="en-US" dirty="0" err="1" smtClean="0"/>
              <a:t>Perilaku</a:t>
            </a:r>
            <a:r>
              <a:rPr lang="en-US" dirty="0" smtClean="0"/>
              <a:t> </a:t>
            </a:r>
            <a:r>
              <a:rPr lang="en-US" dirty="0" err="1" smtClean="0"/>
              <a:t>sosial</a:t>
            </a:r>
            <a:r>
              <a:rPr lang="en-US" dirty="0" smtClean="0"/>
              <a:t> </a:t>
            </a:r>
            <a:r>
              <a:rPr lang="en-US" dirty="0" err="1" smtClean="0"/>
              <a:t>individu</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simbol</a:t>
            </a:r>
            <a:r>
              <a:rPr lang="en-US" dirty="0" smtClean="0"/>
              <a:t> </a:t>
            </a:r>
            <a:r>
              <a:rPr lang="en-US" dirty="0" err="1" smtClean="0"/>
              <a:t>dari</a:t>
            </a:r>
            <a:r>
              <a:rPr lang="en-US" dirty="0" smtClean="0"/>
              <a:t> </a:t>
            </a:r>
            <a:r>
              <a:rPr lang="en-US" dirty="0" err="1" smtClean="0"/>
              <a:t>orang</a:t>
            </a:r>
            <a:r>
              <a:rPr lang="en-US" dirty="0" smtClean="0"/>
              <a:t> lain </a:t>
            </a:r>
            <a:r>
              <a:rPr lang="en-US" dirty="0" err="1" smtClean="0"/>
              <a:t>dan</a:t>
            </a:r>
            <a:r>
              <a:rPr lang="en-US" dirty="0" smtClean="0"/>
              <a:t> </a:t>
            </a:r>
            <a:r>
              <a:rPr lang="en-US" dirty="0" err="1" smtClean="0"/>
              <a:t>sebaliknya</a:t>
            </a:r>
            <a:r>
              <a:rPr lang="en-US" dirty="0" smtClean="0"/>
              <a:t>.</a:t>
            </a:r>
          </a:p>
          <a:p>
            <a:pPr marL="514350" indent="-514350" algn="just"/>
            <a:r>
              <a:rPr lang="en-US" dirty="0" err="1" smtClean="0"/>
              <a:t>Melalui</a:t>
            </a:r>
            <a:r>
              <a:rPr lang="en-US" dirty="0" smtClean="0"/>
              <a:t> </a:t>
            </a:r>
            <a:r>
              <a:rPr lang="en-US" dirty="0" err="1" smtClean="0"/>
              <a:t>simbol</a:t>
            </a:r>
            <a:r>
              <a:rPr lang="en-US" dirty="0" smtClean="0"/>
              <a:t> ,</a:t>
            </a:r>
            <a:r>
              <a:rPr lang="en-US" dirty="0" err="1" smtClean="0"/>
              <a:t>antar</a:t>
            </a:r>
            <a:r>
              <a:rPr lang="en-US" dirty="0" smtClean="0"/>
              <a:t> </a:t>
            </a:r>
            <a:r>
              <a:rPr lang="en-US" dirty="0" err="1" smtClean="0"/>
              <a:t>individu</a:t>
            </a:r>
            <a:r>
              <a:rPr lang="en-US" dirty="0" smtClean="0"/>
              <a:t>  </a:t>
            </a:r>
            <a:r>
              <a:rPr lang="en-US" dirty="0" err="1" smtClean="0"/>
              <a:t>bisa</a:t>
            </a:r>
            <a:r>
              <a:rPr lang="en-US" dirty="0" smtClean="0"/>
              <a:t> </a:t>
            </a:r>
            <a:r>
              <a:rPr lang="en-US" dirty="0" err="1" smtClean="0"/>
              <a:t>mengutarakan</a:t>
            </a:r>
            <a:r>
              <a:rPr lang="en-US" dirty="0" smtClean="0"/>
              <a:t> </a:t>
            </a:r>
            <a:r>
              <a:rPr lang="en-US" dirty="0" err="1" smtClean="0"/>
              <a:t>dan</a:t>
            </a:r>
            <a:r>
              <a:rPr lang="en-US" dirty="0" smtClean="0"/>
              <a:t> </a:t>
            </a:r>
            <a:r>
              <a:rPr lang="en-US" dirty="0" err="1" smtClean="0"/>
              <a:t>menangkap</a:t>
            </a:r>
            <a:r>
              <a:rPr lang="en-US" dirty="0" smtClean="0"/>
              <a:t> </a:t>
            </a:r>
            <a:r>
              <a:rPr lang="en-US" dirty="0" err="1" smtClean="0"/>
              <a:t>makna</a:t>
            </a:r>
            <a:r>
              <a:rPr lang="en-US" dirty="0" smtClean="0"/>
              <a:t> </a:t>
            </a:r>
            <a:r>
              <a:rPr lang="en-US" dirty="0" err="1" smtClean="0"/>
              <a:t>simbol</a:t>
            </a:r>
            <a:r>
              <a:rPr lang="en-US" dirty="0" smtClean="0"/>
              <a:t> </a:t>
            </a:r>
            <a:r>
              <a:rPr lang="en-US" dirty="0" err="1" smtClean="0"/>
              <a:t>tersebut</a:t>
            </a:r>
            <a:r>
              <a:rPr lang="en-US" dirty="0" smtClean="0"/>
              <a:t> ( </a:t>
            </a:r>
            <a:r>
              <a:rPr lang="en-US" dirty="0" err="1" smtClean="0"/>
              <a:t>perasaan,pikiran</a:t>
            </a:r>
            <a:r>
              <a:rPr lang="en-US" dirty="0" smtClean="0"/>
              <a:t> ).</a:t>
            </a:r>
          </a:p>
          <a:p>
            <a:pPr marL="514350" indent="-514350" algn="just">
              <a:buNone/>
            </a:pPr>
            <a:endParaRPr lang="en-US" dirty="0" smtClean="0"/>
          </a:p>
        </p:txBody>
      </p:sp>
    </p:spTree>
  </p:cSld>
  <p:clrMapOvr>
    <a:masterClrMapping/>
  </p:clrMapOvr>
  <p:transition>
    <p:wipe dir="d"/>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just"/>
            <a:r>
              <a:rPr lang="id-ID" sz="3600" b="1" i="1" dirty="0" smtClean="0"/>
              <a:t>ulasan</a:t>
            </a:r>
            <a:endParaRPr lang="id-ID" sz="3600" b="1" i="1" dirty="0"/>
          </a:p>
        </p:txBody>
      </p:sp>
      <p:sp>
        <p:nvSpPr>
          <p:cNvPr id="3" name="Content Placeholder 2"/>
          <p:cNvSpPr>
            <a:spLocks noGrp="1"/>
          </p:cNvSpPr>
          <p:nvPr>
            <p:ph idx="1"/>
          </p:nvPr>
        </p:nvSpPr>
        <p:spPr>
          <a:xfrm>
            <a:off x="533400" y="1219200"/>
            <a:ext cx="8229600" cy="4525963"/>
          </a:xfrm>
        </p:spPr>
        <p:txBody>
          <a:bodyPr>
            <a:normAutofit fontScale="25000" lnSpcReduction="20000"/>
          </a:bodyPr>
          <a:lstStyle/>
          <a:p>
            <a:pPr marL="0" indent="0">
              <a:buNone/>
            </a:pPr>
            <a:endParaRPr lang="id-ID" sz="4500" dirty="0" smtClean="0"/>
          </a:p>
          <a:p>
            <a:r>
              <a:rPr lang="id-ID" sz="11200" dirty="0" smtClean="0"/>
              <a:t>Dalam interaksi ada gerak atau isyarat yang maknanya diberi bersama oleh semua manusia yang terlihat dalam interaksi merupakan sebuah simbol yang penting,</a:t>
            </a:r>
          </a:p>
          <a:p>
            <a:r>
              <a:rPr lang="id-ID" sz="11200" dirty="0" smtClean="0"/>
              <a:t>Ada hubungn ataaragerak .isyarat teretentu dan maknanya mempengaruhi orang –orang yang berinteraksi</a:t>
            </a:r>
          </a:p>
          <a:p>
            <a:r>
              <a:rPr lang="id-ID" sz="11200" dirty="0" smtClean="0"/>
              <a:t>Perilaku seseorang dipengaruhi oleh simbol yang dikeluarkan oleh orang lain demikian pula perilaku orang lain</a:t>
            </a:r>
          </a:p>
          <a:p>
            <a:r>
              <a:rPr lang="id-ID" sz="11200" dirty="0" smtClean="0"/>
              <a:t>Dengan pemberian simbol /isyarat kita bisa mengutarakan pendapat ,memahami pikiran,perasaan orang lain</a:t>
            </a:r>
          </a:p>
          <a:p>
            <a:endParaRPr lang="id-ID" sz="11200" dirty="0" smtClean="0"/>
          </a:p>
          <a:p>
            <a:endParaRPr lang="id-ID" dirty="0"/>
          </a:p>
        </p:txBody>
      </p:sp>
    </p:spTree>
    <p:extLst>
      <p:ext uri="{BB962C8B-B14F-4D97-AF65-F5344CB8AC3E}">
        <p14:creationId xmlns:p14="http://schemas.microsoft.com/office/powerpoint/2010/main" val="1289728480"/>
      </p:ext>
    </p:extLst>
  </p:cSld>
  <p:clrMapOvr>
    <a:masterClrMapping/>
  </p:clrMapOvr>
  <p:transition>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62500" lnSpcReduction="20000"/>
          </a:bodyPr>
          <a:lstStyle/>
          <a:p>
            <a:pPr>
              <a:buNone/>
            </a:pPr>
            <a:r>
              <a:rPr lang="en-US" sz="4100" b="1" dirty="0" smtClean="0"/>
              <a:t>b. </a:t>
            </a:r>
            <a:r>
              <a:rPr lang="en-US" sz="4100" b="1" dirty="0" err="1" smtClean="0"/>
              <a:t>Teori</a:t>
            </a:r>
            <a:r>
              <a:rPr lang="en-US" sz="4100" b="1" dirty="0" smtClean="0"/>
              <a:t> </a:t>
            </a:r>
            <a:r>
              <a:rPr lang="en-US" sz="4100" b="1" dirty="0" err="1" smtClean="0"/>
              <a:t>Identitas</a:t>
            </a:r>
            <a:r>
              <a:rPr lang="en-US" sz="4100" b="1" dirty="0" smtClean="0"/>
              <a:t> ( Sheldon &amp; Stryker ):</a:t>
            </a:r>
            <a:endParaRPr lang="id-ID" sz="4100" b="1" dirty="0" smtClean="0"/>
          </a:p>
          <a:p>
            <a:pPr>
              <a:buNone/>
            </a:pPr>
            <a:endParaRPr lang="en-US" sz="3300" b="1" dirty="0" smtClean="0"/>
          </a:p>
          <a:p>
            <a:pPr algn="just"/>
            <a:r>
              <a:rPr lang="en-US" sz="4500" dirty="0" err="1" smtClean="0"/>
              <a:t>Ada</a:t>
            </a:r>
            <a:r>
              <a:rPr lang="en-US" sz="4500" dirty="0" smtClean="0"/>
              <a:t> </a:t>
            </a:r>
            <a:r>
              <a:rPr lang="en-US" sz="4500" dirty="0" err="1" smtClean="0"/>
              <a:t>hubungan</a:t>
            </a:r>
            <a:r>
              <a:rPr lang="en-US" sz="4500" dirty="0" smtClean="0"/>
              <a:t> </a:t>
            </a:r>
            <a:r>
              <a:rPr lang="en-US" sz="4500" dirty="0" err="1" smtClean="0"/>
              <a:t>saling</a:t>
            </a:r>
            <a:r>
              <a:rPr lang="en-US" sz="4500" dirty="0" smtClean="0"/>
              <a:t> </a:t>
            </a:r>
            <a:r>
              <a:rPr lang="en-US" sz="4500" dirty="0" err="1" smtClean="0"/>
              <a:t>mempengaruhi</a:t>
            </a:r>
            <a:r>
              <a:rPr lang="en-US" sz="4500" dirty="0" smtClean="0"/>
              <a:t> </a:t>
            </a:r>
            <a:r>
              <a:rPr lang="en-US" sz="4500" dirty="0" err="1" smtClean="0"/>
              <a:t>antara</a:t>
            </a:r>
            <a:r>
              <a:rPr lang="en-US" sz="4500" dirty="0" smtClean="0"/>
              <a:t>  </a:t>
            </a:r>
            <a:r>
              <a:rPr lang="en-US" sz="4500" dirty="0" err="1" smtClean="0"/>
              <a:t>individu</a:t>
            </a:r>
            <a:r>
              <a:rPr lang="en-US" sz="4500" dirty="0" smtClean="0"/>
              <a:t> </a:t>
            </a:r>
            <a:r>
              <a:rPr lang="en-US" sz="4500" dirty="0" err="1" smtClean="0"/>
              <a:t>dengan</a:t>
            </a:r>
            <a:r>
              <a:rPr lang="en-US" sz="4500" dirty="0" smtClean="0"/>
              <a:t> </a:t>
            </a:r>
            <a:r>
              <a:rPr lang="en-US" sz="4500" dirty="0" err="1" smtClean="0"/>
              <a:t>struktur</a:t>
            </a:r>
            <a:r>
              <a:rPr lang="en-US" sz="4500" dirty="0" smtClean="0"/>
              <a:t> </a:t>
            </a:r>
            <a:r>
              <a:rPr lang="en-US" sz="4500" dirty="0" err="1" smtClean="0"/>
              <a:t>sosial</a:t>
            </a:r>
            <a:r>
              <a:rPr lang="en-US" sz="4500" dirty="0" smtClean="0"/>
              <a:t> </a:t>
            </a:r>
            <a:r>
              <a:rPr lang="en-US" sz="4500" dirty="0" err="1" smtClean="0"/>
              <a:t>dalam</a:t>
            </a:r>
            <a:r>
              <a:rPr lang="en-US" sz="4500" dirty="0" smtClean="0"/>
              <a:t> </a:t>
            </a:r>
            <a:r>
              <a:rPr lang="en-US" sz="4500" dirty="0" err="1" smtClean="0"/>
              <a:t>masyarakat</a:t>
            </a:r>
            <a:r>
              <a:rPr lang="en-US" sz="4500" dirty="0" smtClean="0"/>
              <a:t> (</a:t>
            </a:r>
            <a:r>
              <a:rPr lang="en-US" sz="4500" dirty="0" err="1" smtClean="0"/>
              <a:t>bagai</a:t>
            </a:r>
            <a:r>
              <a:rPr lang="en-US" sz="4500" dirty="0" smtClean="0"/>
              <a:t> 2 </a:t>
            </a:r>
            <a:r>
              <a:rPr lang="en-US" sz="4500" dirty="0" err="1" smtClean="0"/>
              <a:t>sisi</a:t>
            </a:r>
            <a:r>
              <a:rPr lang="en-US" sz="4500" dirty="0" smtClean="0"/>
              <a:t> </a:t>
            </a:r>
            <a:r>
              <a:rPr lang="en-US" sz="4500" dirty="0" err="1" smtClean="0"/>
              <a:t>mata</a:t>
            </a:r>
            <a:r>
              <a:rPr lang="en-US" sz="4500" dirty="0" smtClean="0"/>
              <a:t> </a:t>
            </a:r>
            <a:r>
              <a:rPr lang="en-US" sz="4500" dirty="0" err="1" smtClean="0"/>
              <a:t>uang</a:t>
            </a:r>
            <a:r>
              <a:rPr lang="en-US" sz="4500" dirty="0" smtClean="0"/>
              <a:t> ) .</a:t>
            </a:r>
          </a:p>
          <a:p>
            <a:pPr algn="just"/>
            <a:r>
              <a:rPr lang="en-US" sz="4500" dirty="0" err="1" smtClean="0"/>
              <a:t>Mengkombinasikan</a:t>
            </a:r>
            <a:r>
              <a:rPr lang="en-US" sz="4500" dirty="0" smtClean="0"/>
              <a:t> 2 </a:t>
            </a:r>
            <a:r>
              <a:rPr lang="en-US" sz="4500" dirty="0" err="1" smtClean="0"/>
              <a:t>teori</a:t>
            </a:r>
            <a:r>
              <a:rPr lang="en-US" sz="4500" dirty="0" smtClean="0"/>
              <a:t>  </a:t>
            </a:r>
            <a:r>
              <a:rPr lang="en-US" sz="4500" dirty="0" err="1" smtClean="0"/>
              <a:t>yaitu</a:t>
            </a:r>
            <a:r>
              <a:rPr lang="en-US" sz="4500" dirty="0" smtClean="0"/>
              <a:t> </a:t>
            </a:r>
            <a:r>
              <a:rPr lang="en-US" sz="4500" dirty="0" err="1" smtClean="0"/>
              <a:t>yaitu</a:t>
            </a:r>
            <a:r>
              <a:rPr lang="en-US" sz="4500" dirty="0" smtClean="0"/>
              <a:t> </a:t>
            </a:r>
            <a:r>
              <a:rPr lang="en-US" sz="4500" dirty="0" err="1" smtClean="0"/>
              <a:t>teori</a:t>
            </a:r>
            <a:r>
              <a:rPr lang="en-US" sz="4500" dirty="0" smtClean="0"/>
              <a:t> </a:t>
            </a:r>
            <a:r>
              <a:rPr lang="en-US" sz="4500" dirty="0" err="1" smtClean="0"/>
              <a:t>peran</a:t>
            </a:r>
            <a:r>
              <a:rPr lang="en-US" sz="4500" dirty="0" smtClean="0"/>
              <a:t> </a:t>
            </a:r>
            <a:r>
              <a:rPr lang="en-US" sz="4500" dirty="0" err="1" smtClean="0"/>
              <a:t>dan</a:t>
            </a:r>
            <a:r>
              <a:rPr lang="en-US" sz="4500" dirty="0" smtClean="0"/>
              <a:t> </a:t>
            </a:r>
            <a:r>
              <a:rPr lang="en-US" sz="4500" dirty="0" err="1" smtClean="0"/>
              <a:t>teori</a:t>
            </a:r>
            <a:r>
              <a:rPr lang="en-US" sz="4500" dirty="0" smtClean="0"/>
              <a:t> </a:t>
            </a:r>
            <a:r>
              <a:rPr lang="en-US" sz="4500" dirty="0" err="1" smtClean="0"/>
              <a:t>interaksi</a:t>
            </a:r>
            <a:r>
              <a:rPr lang="en-US" sz="4500" dirty="0" smtClean="0"/>
              <a:t> </a:t>
            </a:r>
            <a:r>
              <a:rPr lang="en-US" sz="4500" dirty="0" err="1" smtClean="0"/>
              <a:t>simbolis</a:t>
            </a:r>
            <a:r>
              <a:rPr lang="en-US" sz="4500" dirty="0" smtClean="0"/>
              <a:t>.</a:t>
            </a:r>
          </a:p>
          <a:p>
            <a:pPr algn="just"/>
            <a:r>
              <a:rPr lang="en-US" sz="4500" dirty="0" err="1" smtClean="0"/>
              <a:t>Dalam</a:t>
            </a:r>
            <a:r>
              <a:rPr lang="en-US" sz="4500" dirty="0" smtClean="0"/>
              <a:t> </a:t>
            </a:r>
            <a:r>
              <a:rPr lang="en-US" sz="4500" dirty="0" err="1" smtClean="0"/>
              <a:t>berinteraksi</a:t>
            </a:r>
            <a:r>
              <a:rPr lang="en-US" sz="4500" dirty="0" smtClean="0"/>
              <a:t> </a:t>
            </a:r>
            <a:r>
              <a:rPr lang="en-US" sz="4500" dirty="0" err="1" smtClean="0"/>
              <a:t>individu</a:t>
            </a:r>
            <a:r>
              <a:rPr lang="en-US" sz="4500" dirty="0" smtClean="0"/>
              <a:t> </a:t>
            </a:r>
            <a:r>
              <a:rPr lang="en-US" sz="4500" dirty="0" err="1" smtClean="0"/>
              <a:t>mempunyai</a:t>
            </a:r>
            <a:r>
              <a:rPr lang="en-US" sz="4500" dirty="0" smtClean="0"/>
              <a:t> </a:t>
            </a:r>
            <a:r>
              <a:rPr lang="en-US" sz="4500" dirty="0" err="1" smtClean="0"/>
              <a:t>definisi</a:t>
            </a:r>
            <a:r>
              <a:rPr lang="en-US" sz="4500" dirty="0" smtClean="0"/>
              <a:t> </a:t>
            </a:r>
            <a:r>
              <a:rPr lang="en-US" sz="4500" dirty="0" err="1" smtClean="0"/>
              <a:t>tentang</a:t>
            </a:r>
            <a:r>
              <a:rPr lang="en-US" sz="4500" dirty="0" smtClean="0"/>
              <a:t> </a:t>
            </a:r>
            <a:r>
              <a:rPr lang="en-US" sz="4500" dirty="0" err="1" smtClean="0"/>
              <a:t>diri</a:t>
            </a:r>
            <a:r>
              <a:rPr lang="en-US" sz="4500" dirty="0" smtClean="0"/>
              <a:t> yang </a:t>
            </a:r>
            <a:r>
              <a:rPr lang="en-US" sz="4500" dirty="0" err="1" smtClean="0"/>
              <a:t>disebut</a:t>
            </a:r>
            <a:r>
              <a:rPr lang="en-US" sz="4500" dirty="0" smtClean="0"/>
              <a:t> </a:t>
            </a:r>
            <a:r>
              <a:rPr lang="en-US" sz="4500" dirty="0" err="1" smtClean="0"/>
              <a:t>sebagai</a:t>
            </a:r>
            <a:r>
              <a:rPr lang="en-US" sz="4500" dirty="0" smtClean="0"/>
              <a:t> </a:t>
            </a:r>
            <a:r>
              <a:rPr lang="en-US" sz="4500" dirty="0" err="1" smtClean="0"/>
              <a:t>identitas</a:t>
            </a:r>
            <a:r>
              <a:rPr lang="en-US" sz="4500" dirty="0" smtClean="0"/>
              <a:t> (</a:t>
            </a:r>
            <a:r>
              <a:rPr lang="en-US" sz="4500" dirty="0" err="1" smtClean="0"/>
              <a:t>banyak</a:t>
            </a:r>
            <a:r>
              <a:rPr lang="en-US" sz="4500" dirty="0" smtClean="0"/>
              <a:t> </a:t>
            </a:r>
            <a:r>
              <a:rPr lang="en-US" sz="4500" dirty="0" err="1" smtClean="0"/>
              <a:t>peran</a:t>
            </a:r>
            <a:r>
              <a:rPr lang="en-US" sz="4500" dirty="0" smtClean="0"/>
              <a:t> – </a:t>
            </a:r>
            <a:r>
              <a:rPr lang="en-US" sz="4500" dirty="0" err="1" smtClean="0"/>
              <a:t>banyak</a:t>
            </a:r>
            <a:r>
              <a:rPr lang="en-US" sz="4500" dirty="0" smtClean="0"/>
              <a:t> </a:t>
            </a:r>
            <a:r>
              <a:rPr lang="en-US" sz="4500" dirty="0" err="1" smtClean="0"/>
              <a:t>identitas</a:t>
            </a:r>
            <a:r>
              <a:rPr lang="en-US" sz="4500" dirty="0" smtClean="0"/>
              <a:t>)</a:t>
            </a:r>
          </a:p>
          <a:p>
            <a:pPr algn="just"/>
            <a:r>
              <a:rPr lang="en-US" sz="4500" dirty="0" err="1" smtClean="0"/>
              <a:t>Perilaku</a:t>
            </a:r>
            <a:r>
              <a:rPr lang="en-US" sz="4500" dirty="0" smtClean="0"/>
              <a:t> </a:t>
            </a:r>
            <a:r>
              <a:rPr lang="en-US" sz="4500" dirty="0" err="1" smtClean="0"/>
              <a:t>sosial</a:t>
            </a:r>
            <a:r>
              <a:rPr lang="en-US" sz="4500" dirty="0" smtClean="0"/>
              <a:t> </a:t>
            </a:r>
            <a:r>
              <a:rPr lang="en-US" sz="4500" dirty="0" err="1" smtClean="0"/>
              <a:t>dipengaruhi</a:t>
            </a:r>
            <a:r>
              <a:rPr lang="en-US" sz="4500" dirty="0" smtClean="0"/>
              <a:t> </a:t>
            </a:r>
            <a:r>
              <a:rPr lang="en-US" sz="4500" dirty="0" err="1" smtClean="0"/>
              <a:t>oleh</a:t>
            </a:r>
            <a:r>
              <a:rPr lang="en-US" sz="4500" dirty="0" smtClean="0"/>
              <a:t> </a:t>
            </a:r>
            <a:r>
              <a:rPr lang="en-US" sz="4500" dirty="0" err="1" smtClean="0"/>
              <a:t>harapan</a:t>
            </a:r>
            <a:r>
              <a:rPr lang="en-US" sz="4500" dirty="0" smtClean="0"/>
              <a:t> </a:t>
            </a:r>
            <a:r>
              <a:rPr lang="en-US" sz="4500" dirty="0" err="1" smtClean="0"/>
              <a:t>peran</a:t>
            </a:r>
            <a:r>
              <a:rPr lang="en-US" sz="4500" dirty="0" smtClean="0"/>
              <a:t> </a:t>
            </a:r>
            <a:r>
              <a:rPr lang="en-US" sz="4500" dirty="0" err="1" smtClean="0"/>
              <a:t>dan</a:t>
            </a:r>
            <a:r>
              <a:rPr lang="en-US" sz="4500" dirty="0" smtClean="0"/>
              <a:t> </a:t>
            </a:r>
            <a:r>
              <a:rPr lang="en-US" sz="4500" dirty="0" err="1" smtClean="0"/>
              <a:t>identitas</a:t>
            </a:r>
            <a:r>
              <a:rPr lang="en-US" sz="4500" dirty="0" smtClean="0"/>
              <a:t> </a:t>
            </a:r>
            <a:r>
              <a:rPr lang="en-US" sz="4500" dirty="0" err="1" smtClean="0"/>
              <a:t>seseorang</a:t>
            </a:r>
            <a:r>
              <a:rPr lang="en-US" sz="4500" dirty="0" smtClean="0"/>
              <a:t> </a:t>
            </a:r>
            <a:r>
              <a:rPr lang="en-US" sz="4500" dirty="0" err="1" smtClean="0"/>
              <a:t>demikian</a:t>
            </a:r>
            <a:r>
              <a:rPr lang="en-US" sz="4500" dirty="0" smtClean="0"/>
              <a:t> pula </a:t>
            </a:r>
            <a:r>
              <a:rPr lang="en-US" sz="4500" dirty="0" err="1" smtClean="0"/>
              <a:t>pada</a:t>
            </a:r>
            <a:r>
              <a:rPr lang="en-US" sz="4500" dirty="0" smtClean="0"/>
              <a:t> </a:t>
            </a:r>
            <a:r>
              <a:rPr lang="en-US" sz="4500" dirty="0" err="1" smtClean="0"/>
              <a:t>orang</a:t>
            </a:r>
            <a:r>
              <a:rPr lang="en-US" sz="4500" dirty="0" smtClean="0"/>
              <a:t> lain.</a:t>
            </a:r>
          </a:p>
          <a:p>
            <a:pPr algn="just"/>
            <a:endParaRPr lang="en-US"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600" dirty="0" smtClean="0"/>
              <a:t> </a:t>
            </a:r>
            <a:r>
              <a:rPr lang="id-ID" sz="3600" b="1" dirty="0" smtClean="0"/>
              <a:t>PERILAKU MANUSIA</a:t>
            </a:r>
            <a:endParaRPr lang="id-ID" sz="3600" b="1" dirty="0"/>
          </a:p>
        </p:txBody>
      </p:sp>
      <p:sp>
        <p:nvSpPr>
          <p:cNvPr id="3" name="Content Placeholder 2"/>
          <p:cNvSpPr>
            <a:spLocks noGrp="1"/>
          </p:cNvSpPr>
          <p:nvPr>
            <p:ph idx="1"/>
          </p:nvPr>
        </p:nvSpPr>
        <p:spPr>
          <a:xfrm>
            <a:off x="381000" y="1600200"/>
            <a:ext cx="8229600" cy="4525963"/>
          </a:xfrm>
        </p:spPr>
        <p:txBody>
          <a:bodyPr>
            <a:normAutofit fontScale="92500" lnSpcReduction="10000"/>
          </a:bodyPr>
          <a:lstStyle/>
          <a:p>
            <a:pPr marL="514350" indent="-514350" algn="just">
              <a:buAutoNum type="arabicPeriod"/>
            </a:pPr>
            <a:r>
              <a:rPr lang="id-ID" b="1" dirty="0" smtClean="0"/>
              <a:t>Pengertian Perilaku</a:t>
            </a:r>
          </a:p>
          <a:p>
            <a:pPr algn="just"/>
            <a:r>
              <a:rPr lang="id-ID" dirty="0" smtClean="0"/>
              <a:t>Segala perbuatan atau tindakan yang dilakukan oleh mahkluk hidup. (</a:t>
            </a:r>
            <a:r>
              <a:rPr lang="id-ID" b="1" dirty="0" smtClean="0"/>
              <a:t>Sukijo Notoatmojo </a:t>
            </a:r>
            <a:r>
              <a:rPr lang="id-ID" dirty="0" smtClean="0"/>
              <a:t>)</a:t>
            </a:r>
          </a:p>
          <a:p>
            <a:pPr algn="just"/>
            <a:r>
              <a:rPr lang="id-ID" dirty="0" smtClean="0"/>
              <a:t>Tindakan atau perbuatan organisme yang dapat diamati bahkan dipelajari </a:t>
            </a:r>
            <a:r>
              <a:rPr lang="id-ID" b="1" dirty="0" smtClean="0"/>
              <a:t>(Robert Y.Kwick </a:t>
            </a:r>
            <a:r>
              <a:rPr lang="id-ID" dirty="0" smtClean="0"/>
              <a:t>)</a:t>
            </a:r>
          </a:p>
          <a:p>
            <a:pPr algn="just"/>
            <a:r>
              <a:rPr lang="id-ID" dirty="0" smtClean="0"/>
              <a:t>Suatu aksi dan reaksi organisme terhadap lingkungannya </a:t>
            </a:r>
            <a:r>
              <a:rPr lang="id-ID" b="1" dirty="0" smtClean="0"/>
              <a:t>( Ensiklopedi Amerika )</a:t>
            </a:r>
          </a:p>
          <a:p>
            <a:pPr algn="just"/>
            <a:r>
              <a:rPr lang="id-ID" dirty="0" smtClean="0"/>
              <a:t>Gerakan yang dapat diamati  dari luar ( </a:t>
            </a:r>
            <a:r>
              <a:rPr lang="id-ID" b="1" dirty="0" smtClean="0"/>
              <a:t>Leonad F. Polhaupassy</a:t>
            </a:r>
            <a:r>
              <a:rPr lang="id-ID" dirty="0" smtClean="0"/>
              <a:t>)</a:t>
            </a:r>
          </a:p>
          <a:p>
            <a:pPr algn="just"/>
            <a:endParaRPr lang="id-ID" dirty="0"/>
          </a:p>
        </p:txBody>
      </p:sp>
    </p:spTree>
    <p:extLst>
      <p:ext uri="{BB962C8B-B14F-4D97-AF65-F5344CB8AC3E}">
        <p14:creationId xmlns:p14="http://schemas.microsoft.com/office/powerpoint/2010/main" val="1057328635"/>
      </p:ext>
    </p:extLst>
  </p:cSld>
  <p:clrMapOvr>
    <a:masterClrMapping/>
  </p:clrMapOvr>
  <p:transition>
    <p:wipe di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a:t>e</a:t>
            </a:r>
            <a:r>
              <a:rPr lang="id-ID" b="1" dirty="0" smtClean="0"/>
              <a:t>. Bentuk Perilaku Sosial</a:t>
            </a:r>
            <a:endParaRPr lang="id-ID" b="1" dirty="0"/>
          </a:p>
        </p:txBody>
      </p:sp>
      <p:sp>
        <p:nvSpPr>
          <p:cNvPr id="3" name="Content Placeholder 2"/>
          <p:cNvSpPr>
            <a:spLocks noGrp="1"/>
          </p:cNvSpPr>
          <p:nvPr>
            <p:ph idx="1"/>
          </p:nvPr>
        </p:nvSpPr>
        <p:spPr>
          <a:xfrm>
            <a:off x="533400" y="1447800"/>
            <a:ext cx="8229600" cy="4525963"/>
          </a:xfrm>
        </p:spPr>
        <p:txBody>
          <a:bodyPr>
            <a:normAutofit fontScale="92500" lnSpcReduction="20000"/>
          </a:bodyPr>
          <a:lstStyle/>
          <a:p>
            <a:pPr algn="just"/>
            <a:r>
              <a:rPr lang="id-ID" dirty="0" smtClean="0"/>
              <a:t>Ditunjukkan oleh tindakan, sikap sosial individu</a:t>
            </a:r>
          </a:p>
          <a:p>
            <a:pPr algn="just"/>
            <a:r>
              <a:rPr lang="id-ID" dirty="0" smtClean="0"/>
              <a:t>Sikap sosial adalah suatu cara bereaksi terhadap suatu perangsang tertentu </a:t>
            </a:r>
          </a:p>
          <a:p>
            <a:pPr algn="just"/>
            <a:r>
              <a:rPr lang="id-ID" dirty="0" smtClean="0"/>
              <a:t>Bentuk dan jenis perilaku sosial seseorang pada dasarnya merupakan karakter atau ciri kepribadian yang dapat teramati ketika seseorang berinteraksi dengan orang lain</a:t>
            </a:r>
          </a:p>
          <a:p>
            <a:pPr algn="just"/>
            <a:r>
              <a:rPr lang="id-ID" dirty="0" smtClean="0"/>
              <a:t>Bentuk perilaku sosial :</a:t>
            </a:r>
          </a:p>
          <a:p>
            <a:pPr marL="514350" indent="-514350" algn="just">
              <a:buFont typeface="+mj-lt"/>
              <a:buAutoNum type="arabicPeriod"/>
            </a:pPr>
            <a:r>
              <a:rPr lang="id-ID" dirty="0" smtClean="0"/>
              <a:t>Perilaku Pro Sosial</a:t>
            </a:r>
          </a:p>
          <a:p>
            <a:pPr marL="514350" indent="-514350" algn="just">
              <a:buFont typeface="+mj-lt"/>
              <a:buAutoNum type="arabicPeriod"/>
            </a:pPr>
            <a:r>
              <a:rPr lang="id-ID" dirty="0" smtClean="0"/>
              <a:t>Perilaku Anti Sosial</a:t>
            </a:r>
          </a:p>
          <a:p>
            <a:pPr algn="just">
              <a:buNone/>
            </a:pPr>
            <a:endParaRPr lang="id-ID" dirty="0" smtClean="0"/>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8229600" cy="1143000"/>
          </a:xfrm>
        </p:spPr>
        <p:txBody>
          <a:bodyPr>
            <a:normAutofit/>
          </a:bodyPr>
          <a:lstStyle/>
          <a:p>
            <a:r>
              <a:rPr lang="id-ID" sz="3600" b="1" dirty="0" smtClean="0"/>
              <a:t>PERILAKU PRO SOSIAL</a:t>
            </a:r>
            <a:endParaRPr lang="id-ID" sz="3600" b="1" dirty="0"/>
          </a:p>
        </p:txBody>
      </p:sp>
      <p:sp>
        <p:nvSpPr>
          <p:cNvPr id="3" name="Content Placeholder 2"/>
          <p:cNvSpPr>
            <a:spLocks noGrp="1"/>
          </p:cNvSpPr>
          <p:nvPr>
            <p:ph idx="1"/>
          </p:nvPr>
        </p:nvSpPr>
        <p:spPr>
          <a:xfrm>
            <a:off x="533400" y="1219200"/>
            <a:ext cx="8229600" cy="4525963"/>
          </a:xfrm>
        </p:spPr>
        <p:txBody>
          <a:bodyPr>
            <a:noAutofit/>
          </a:bodyPr>
          <a:lstStyle/>
          <a:p>
            <a:pPr marL="514350" indent="-514350" algn="just">
              <a:buAutoNum type="alphaLcPeriod"/>
            </a:pPr>
            <a:r>
              <a:rPr lang="id-ID" sz="2800" b="1" dirty="0" smtClean="0"/>
              <a:t>Pengertian Perilaku Pro Sosial </a:t>
            </a:r>
          </a:p>
          <a:p>
            <a:pPr marL="514350" indent="-514350" algn="just"/>
            <a:r>
              <a:rPr lang="id-ID" sz="2800" dirty="0" smtClean="0"/>
              <a:t>Perilaku yang menguntungkan orang lain tanpa harus memberikan keuntungan langsung  bagi orang yang melakukan pertolongan bahkan mungkin melibatkan bagi yang melakukan ( Baron &amp; Byrne )</a:t>
            </a:r>
          </a:p>
          <a:p>
            <a:pPr marL="514350" indent="-514350" algn="just"/>
            <a:r>
              <a:rPr lang="id-ID" sz="2800" dirty="0" smtClean="0"/>
              <a:t>Perilaku yang memberi konsekuensi positif pada orang lain baik dalam bentuk materi,fisikdan psikologis ( Gerungan )</a:t>
            </a:r>
          </a:p>
          <a:p>
            <a:pPr marL="514350" indent="-514350" algn="just"/>
            <a:r>
              <a:rPr lang="id-ID" sz="2800" dirty="0" smtClean="0"/>
              <a:t>Perilaku yang menguntungkan orang lain yang dilakukan secara sukarela dan tanpa paksaan ( Staub )</a:t>
            </a:r>
          </a:p>
          <a:p>
            <a:pPr marL="514350" indent="-514350" algn="just"/>
            <a:endParaRPr lang="id-ID" sz="2800" dirty="0"/>
          </a:p>
        </p:txBody>
      </p:sp>
    </p:spTree>
  </p:cSld>
  <p:clrMapOvr>
    <a:masterClrMapping/>
  </p:clrMapOvr>
  <p:transition>
    <p:wipe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sz="3200" b="1" dirty="0" smtClean="0"/>
              <a:t>b. Indikator Perilaku Prososial ( Staub)</a:t>
            </a:r>
            <a:endParaRPr lang="id-ID" sz="3200" b="1" dirty="0"/>
          </a:p>
        </p:txBody>
      </p:sp>
      <p:sp>
        <p:nvSpPr>
          <p:cNvPr id="3" name="Content Placeholder 2"/>
          <p:cNvSpPr>
            <a:spLocks noGrp="1"/>
          </p:cNvSpPr>
          <p:nvPr>
            <p:ph idx="1"/>
          </p:nvPr>
        </p:nvSpPr>
        <p:spPr/>
        <p:txBody>
          <a:bodyPr/>
          <a:lstStyle/>
          <a:p>
            <a:pPr algn="just"/>
            <a:r>
              <a:rPr lang="id-ID" dirty="0" smtClean="0"/>
              <a:t>Tindakan itu berakhir pada dirinya dan tidak menuntut keuntungan pada pihak pelaku</a:t>
            </a:r>
          </a:p>
          <a:p>
            <a:pPr algn="just"/>
            <a:r>
              <a:rPr lang="id-ID" dirty="0" smtClean="0"/>
              <a:t>Tindakan itu dilahirkan secara sukarela</a:t>
            </a:r>
          </a:p>
          <a:p>
            <a:pPr algn="just"/>
            <a:r>
              <a:rPr lang="id-ID" dirty="0" smtClean="0"/>
              <a:t>Tindakan itu menghasilkan kebaikan</a:t>
            </a:r>
            <a:endParaRPr lang="id-ID" dirty="0"/>
          </a:p>
        </p:txBody>
      </p:sp>
    </p:spTree>
  </p:cSld>
  <p:clrMapOvr>
    <a:masterClrMapping/>
  </p:clrMapOvr>
  <p:transition>
    <p:wipe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71500"/>
            <a:ext cx="8229600" cy="1143000"/>
          </a:xfrm>
        </p:spPr>
        <p:txBody>
          <a:bodyPr/>
          <a:lstStyle/>
          <a:p>
            <a:endParaRPr lang="en-US" dirty="0"/>
          </a:p>
        </p:txBody>
      </p:sp>
      <p:sp>
        <p:nvSpPr>
          <p:cNvPr id="3" name="Content Placeholder 2"/>
          <p:cNvSpPr>
            <a:spLocks noGrp="1"/>
          </p:cNvSpPr>
          <p:nvPr>
            <p:ph idx="1"/>
          </p:nvPr>
        </p:nvSpPr>
        <p:spPr>
          <a:xfrm>
            <a:off x="381000" y="914400"/>
            <a:ext cx="8229600" cy="4525963"/>
          </a:xfrm>
        </p:spPr>
        <p:txBody>
          <a:bodyPr/>
          <a:lstStyle/>
          <a:p>
            <a:pPr>
              <a:buNone/>
            </a:pPr>
            <a:r>
              <a:rPr lang="id-ID" b="1" dirty="0" smtClean="0"/>
              <a:t>c</a:t>
            </a:r>
            <a:r>
              <a:rPr lang="en-US" b="1" dirty="0" smtClean="0"/>
              <a:t>. </a:t>
            </a:r>
            <a:r>
              <a:rPr lang="en-US" b="1" dirty="0" err="1" smtClean="0"/>
              <a:t>Aspek</a:t>
            </a:r>
            <a:r>
              <a:rPr lang="en-US" b="1" dirty="0" smtClean="0"/>
              <a:t> </a:t>
            </a:r>
            <a:r>
              <a:rPr lang="en-US" b="1" dirty="0" err="1" smtClean="0"/>
              <a:t>perilaku</a:t>
            </a:r>
            <a:r>
              <a:rPr lang="id-ID" b="1" dirty="0" smtClean="0"/>
              <a:t> pro</a:t>
            </a:r>
            <a:r>
              <a:rPr lang="en-US" b="1" dirty="0" err="1" smtClean="0"/>
              <a:t>sosial</a:t>
            </a:r>
            <a:r>
              <a:rPr lang="en-US" b="1" dirty="0" smtClean="0"/>
              <a:t> :</a:t>
            </a:r>
          </a:p>
          <a:p>
            <a:pPr marL="514350" indent="-514350"/>
            <a:r>
              <a:rPr lang="en-US" dirty="0" err="1" smtClean="0"/>
              <a:t>Berbagi</a:t>
            </a:r>
            <a:r>
              <a:rPr lang="en-US" dirty="0" smtClean="0"/>
              <a:t> ( </a:t>
            </a:r>
            <a:r>
              <a:rPr lang="en-US" dirty="0" err="1" smtClean="0"/>
              <a:t>perasaan</a:t>
            </a:r>
            <a:r>
              <a:rPr lang="en-US" dirty="0" smtClean="0"/>
              <a:t>)</a:t>
            </a:r>
          </a:p>
          <a:p>
            <a:pPr marL="514350" indent="-514350"/>
            <a:r>
              <a:rPr lang="en-US" dirty="0" err="1" smtClean="0"/>
              <a:t>Menolong</a:t>
            </a:r>
            <a:r>
              <a:rPr lang="en-US" dirty="0" smtClean="0"/>
              <a:t> ( </a:t>
            </a:r>
            <a:r>
              <a:rPr lang="en-US" dirty="0" err="1" smtClean="0"/>
              <a:t>orang</a:t>
            </a:r>
            <a:r>
              <a:rPr lang="en-US" dirty="0" smtClean="0"/>
              <a:t> </a:t>
            </a:r>
            <a:r>
              <a:rPr lang="en-US" dirty="0" err="1" smtClean="0"/>
              <a:t>mengalami</a:t>
            </a:r>
            <a:r>
              <a:rPr lang="en-US" dirty="0" smtClean="0"/>
              <a:t> </a:t>
            </a:r>
            <a:r>
              <a:rPr lang="en-US" dirty="0" err="1" smtClean="0"/>
              <a:t>kesulitan</a:t>
            </a:r>
            <a:r>
              <a:rPr lang="en-US" dirty="0" smtClean="0"/>
              <a:t>)</a:t>
            </a:r>
          </a:p>
          <a:p>
            <a:pPr marL="514350" indent="-514350"/>
            <a:r>
              <a:rPr lang="en-US" dirty="0" err="1" smtClean="0"/>
              <a:t>Kerjasama</a:t>
            </a:r>
            <a:r>
              <a:rPr lang="en-US" dirty="0" smtClean="0"/>
              <a:t> (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a:t>
            </a:r>
          </a:p>
          <a:p>
            <a:pPr marL="514350" indent="-514350"/>
            <a:r>
              <a:rPr lang="en-US" dirty="0" err="1" smtClean="0"/>
              <a:t>Bertindak</a:t>
            </a:r>
            <a:r>
              <a:rPr lang="en-US" dirty="0" smtClean="0"/>
              <a:t> </a:t>
            </a:r>
            <a:r>
              <a:rPr lang="en-US" dirty="0" err="1" smtClean="0"/>
              <a:t>jujur</a:t>
            </a:r>
            <a:r>
              <a:rPr lang="en-US" dirty="0" smtClean="0"/>
              <a:t> (</a:t>
            </a:r>
            <a:r>
              <a:rPr lang="en-US" dirty="0" err="1" smtClean="0"/>
              <a:t>apa</a:t>
            </a:r>
            <a:r>
              <a:rPr lang="en-US" dirty="0" smtClean="0"/>
              <a:t> </a:t>
            </a:r>
            <a:r>
              <a:rPr lang="en-US" dirty="0" err="1" smtClean="0"/>
              <a:t>adanya</a:t>
            </a:r>
            <a:r>
              <a:rPr lang="en-US" dirty="0" smtClean="0"/>
              <a:t> /</a:t>
            </a:r>
            <a:r>
              <a:rPr lang="en-US" dirty="0" err="1" smtClean="0"/>
              <a:t>tidak</a:t>
            </a:r>
            <a:r>
              <a:rPr lang="en-US" dirty="0" smtClean="0"/>
              <a:t> </a:t>
            </a:r>
            <a:r>
              <a:rPr lang="en-US" dirty="0" err="1" smtClean="0"/>
              <a:t>curang</a:t>
            </a:r>
            <a:r>
              <a:rPr lang="en-US" dirty="0" smtClean="0"/>
              <a:t>)</a:t>
            </a:r>
          </a:p>
          <a:p>
            <a:pPr marL="514350" indent="-514350"/>
            <a:r>
              <a:rPr lang="en-US" dirty="0" err="1" smtClean="0"/>
              <a:t>Berderma</a:t>
            </a:r>
            <a:r>
              <a:rPr lang="en-US" dirty="0" smtClean="0"/>
              <a:t> ( </a:t>
            </a:r>
            <a:r>
              <a:rPr lang="en-US" dirty="0" err="1" smtClean="0"/>
              <a:t>secara</a:t>
            </a:r>
            <a:r>
              <a:rPr lang="en-US" dirty="0" smtClean="0"/>
              <a:t> </a:t>
            </a:r>
            <a:r>
              <a:rPr lang="en-US" dirty="0" err="1" smtClean="0"/>
              <a:t>sukarela</a:t>
            </a:r>
            <a:r>
              <a:rPr lang="en-US" dirty="0" smtClean="0"/>
              <a:t>)</a:t>
            </a:r>
          </a:p>
          <a:p>
            <a:pPr marL="514350" indent="-514350"/>
            <a:r>
              <a:rPr lang="en-US" dirty="0" err="1" smtClean="0"/>
              <a:t>Mempertimbangkan</a:t>
            </a:r>
            <a:r>
              <a:rPr lang="en-US" dirty="0" smtClean="0"/>
              <a:t> </a:t>
            </a:r>
            <a:r>
              <a:rPr lang="en-US" dirty="0" err="1" smtClean="0"/>
              <a:t>kesejahteraan</a:t>
            </a:r>
            <a:r>
              <a:rPr lang="en-US" dirty="0" smtClean="0"/>
              <a:t> </a:t>
            </a:r>
            <a:r>
              <a:rPr lang="en-US" dirty="0" err="1" smtClean="0"/>
              <a:t>orang</a:t>
            </a:r>
            <a:r>
              <a:rPr lang="en-US" dirty="0" smtClean="0"/>
              <a:t> lain</a:t>
            </a:r>
          </a:p>
          <a:p>
            <a:pPr marL="514350" indent="-514350"/>
            <a:endParaRPr lang="en-US" dirty="0" smtClean="0"/>
          </a:p>
          <a:p>
            <a:pPr>
              <a:buNone/>
            </a:pPr>
            <a:endParaRPr lang="en-US" dirty="0"/>
          </a:p>
        </p:txBody>
      </p:sp>
    </p:spTree>
  </p:cSld>
  <p:clrMapOvr>
    <a:masterClrMapping/>
  </p:clrMapOvr>
  <p:transition>
    <p:wipe dir="d"/>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normAutofit fontScale="90000"/>
          </a:bodyPr>
          <a:lstStyle/>
          <a:p>
            <a:pPr algn="just"/>
            <a:r>
              <a:rPr lang="en-US" sz="3600" dirty="0" smtClean="0"/>
              <a:t/>
            </a:r>
            <a:br>
              <a:rPr lang="en-US" sz="3600" dirty="0" smtClean="0"/>
            </a:br>
            <a:r>
              <a:rPr lang="id-ID" sz="3600" b="1" dirty="0"/>
              <a:t>d</a:t>
            </a:r>
            <a:r>
              <a:rPr lang="id-ID" sz="3600" b="1" dirty="0" smtClean="0"/>
              <a:t>.</a:t>
            </a:r>
            <a:r>
              <a:rPr lang="id-ID" sz="3600" dirty="0" smtClean="0"/>
              <a:t> </a:t>
            </a:r>
            <a:r>
              <a:rPr lang="en-US" sz="3600" b="1" dirty="0" err="1" smtClean="0"/>
              <a:t>Faktor</a:t>
            </a:r>
            <a:r>
              <a:rPr lang="en-US" sz="3600" b="1" dirty="0" smtClean="0"/>
              <a:t> </a:t>
            </a:r>
            <a:r>
              <a:rPr lang="en-US" sz="3600" b="1" dirty="0" err="1" smtClean="0"/>
              <a:t>dasar</a:t>
            </a:r>
            <a:r>
              <a:rPr lang="en-US" sz="3600" b="1" dirty="0" smtClean="0"/>
              <a:t>  </a:t>
            </a:r>
            <a:r>
              <a:rPr lang="en-US" sz="3600" b="1" dirty="0" err="1" smtClean="0"/>
              <a:t>penentu</a:t>
            </a:r>
            <a:r>
              <a:rPr lang="en-US" sz="3600" b="1" dirty="0" smtClean="0"/>
              <a:t> </a:t>
            </a:r>
            <a:r>
              <a:rPr lang="en-US" sz="3600" b="1" dirty="0" err="1" smtClean="0"/>
              <a:t>perilaku</a:t>
            </a:r>
            <a:r>
              <a:rPr lang="en-US" sz="3600" b="1" dirty="0" smtClean="0"/>
              <a:t> </a:t>
            </a:r>
            <a:r>
              <a:rPr lang="id-ID" sz="3600" b="1" dirty="0" smtClean="0"/>
              <a:t>pro</a:t>
            </a:r>
            <a:r>
              <a:rPr lang="en-US" sz="3600" b="1" dirty="0" err="1" smtClean="0"/>
              <a:t>sosi</a:t>
            </a:r>
            <a:r>
              <a:rPr lang="en-US" sz="3600" dirty="0" err="1" smtClean="0"/>
              <a:t>al</a:t>
            </a:r>
            <a:endParaRPr lang="en-US" sz="3600" dirty="0"/>
          </a:p>
        </p:txBody>
      </p:sp>
      <p:sp>
        <p:nvSpPr>
          <p:cNvPr id="3" name="Content Placeholder 2"/>
          <p:cNvSpPr>
            <a:spLocks noGrp="1"/>
          </p:cNvSpPr>
          <p:nvPr>
            <p:ph idx="1"/>
          </p:nvPr>
        </p:nvSpPr>
        <p:spPr>
          <a:xfrm>
            <a:off x="304800" y="1295400"/>
            <a:ext cx="8229600" cy="4525963"/>
          </a:xfrm>
        </p:spPr>
        <p:txBody>
          <a:bodyPr>
            <a:normAutofit fontScale="85000" lnSpcReduction="10000"/>
          </a:bodyPr>
          <a:lstStyle/>
          <a:p>
            <a:pPr algn="just"/>
            <a:r>
              <a:rPr lang="en-US" dirty="0" err="1" smtClean="0"/>
              <a:t>Harapan</a:t>
            </a:r>
            <a:r>
              <a:rPr lang="en-US" dirty="0" smtClean="0"/>
              <a:t> </a:t>
            </a:r>
            <a:r>
              <a:rPr lang="en-US" dirty="0" err="1" smtClean="0"/>
              <a:t>seseorang</a:t>
            </a:r>
            <a:r>
              <a:rPr lang="en-US" dirty="0" smtClean="0"/>
              <a:t> ( self –gain)</a:t>
            </a:r>
          </a:p>
          <a:p>
            <a:pPr algn="just"/>
            <a:r>
              <a:rPr lang="en-US" dirty="0" err="1" smtClean="0"/>
              <a:t>Nilai</a:t>
            </a:r>
            <a:r>
              <a:rPr lang="en-US" dirty="0" smtClean="0"/>
              <a:t> </a:t>
            </a:r>
            <a:r>
              <a:rPr lang="en-US" dirty="0" err="1" smtClean="0"/>
              <a:t>dan</a:t>
            </a:r>
            <a:r>
              <a:rPr lang="en-US" dirty="0" smtClean="0"/>
              <a:t> </a:t>
            </a:r>
            <a:r>
              <a:rPr lang="en-US" dirty="0" err="1" smtClean="0"/>
              <a:t>norma</a:t>
            </a:r>
            <a:r>
              <a:rPr lang="en-US" dirty="0" smtClean="0"/>
              <a:t> </a:t>
            </a:r>
            <a:r>
              <a:rPr lang="en-US" dirty="0" err="1" smtClean="0"/>
              <a:t>sosial</a:t>
            </a:r>
            <a:r>
              <a:rPr lang="en-US" dirty="0" smtClean="0"/>
              <a:t> yang </a:t>
            </a:r>
            <a:r>
              <a:rPr lang="en-US" dirty="0" err="1" smtClean="0"/>
              <a:t>diinternalisasikan</a:t>
            </a:r>
            <a:r>
              <a:rPr lang="en-US" dirty="0" smtClean="0"/>
              <a:t> ( personal value and norms ).</a:t>
            </a:r>
          </a:p>
          <a:p>
            <a:pPr algn="just"/>
            <a:r>
              <a:rPr lang="en-US" dirty="0" err="1" smtClean="0"/>
              <a:t>Kemampuan</a:t>
            </a:r>
            <a:r>
              <a:rPr lang="en-US" dirty="0" smtClean="0"/>
              <a:t> </a:t>
            </a:r>
            <a:r>
              <a:rPr lang="en-US" dirty="0" err="1" smtClean="0"/>
              <a:t>seseorang</a:t>
            </a:r>
            <a:r>
              <a:rPr lang="en-US" dirty="0" smtClean="0"/>
              <a:t> </a:t>
            </a:r>
            <a:r>
              <a:rPr lang="en-US" dirty="0" err="1" smtClean="0"/>
              <a:t>untuk</a:t>
            </a:r>
            <a:r>
              <a:rPr lang="en-US" dirty="0" smtClean="0"/>
              <a:t> </a:t>
            </a:r>
            <a:r>
              <a:rPr lang="en-US" dirty="0" err="1" smtClean="0"/>
              <a:t>merasakan</a:t>
            </a:r>
            <a:r>
              <a:rPr lang="en-US" dirty="0" smtClean="0"/>
              <a:t> </a:t>
            </a:r>
            <a:r>
              <a:rPr lang="en-US" dirty="0" err="1" smtClean="0"/>
              <a:t>perasaan</a:t>
            </a:r>
            <a:r>
              <a:rPr lang="en-US" dirty="0" smtClean="0"/>
              <a:t> </a:t>
            </a:r>
            <a:r>
              <a:rPr lang="en-US" dirty="0" err="1" smtClean="0"/>
              <a:t>orang</a:t>
            </a:r>
            <a:r>
              <a:rPr lang="en-US" dirty="0" smtClean="0"/>
              <a:t> lain ( </a:t>
            </a:r>
            <a:r>
              <a:rPr lang="en-US" dirty="0" err="1" smtClean="0"/>
              <a:t>empati</a:t>
            </a:r>
            <a:r>
              <a:rPr lang="en-US" dirty="0" smtClean="0"/>
              <a:t> ).</a:t>
            </a:r>
            <a:endParaRPr lang="id-ID" dirty="0" smtClean="0"/>
          </a:p>
          <a:p>
            <a:pPr algn="just"/>
            <a:r>
              <a:rPr lang="en-US" dirty="0" err="1" smtClean="0"/>
              <a:t>Situasional</a:t>
            </a:r>
            <a:r>
              <a:rPr lang="en-US" dirty="0" smtClean="0"/>
              <a:t> </a:t>
            </a:r>
            <a:r>
              <a:rPr lang="id-ID" dirty="0" smtClean="0"/>
              <a:t>( kehadiran orang lain, lingkungan ,waktu )</a:t>
            </a:r>
          </a:p>
          <a:p>
            <a:pPr algn="just"/>
            <a:r>
              <a:rPr lang="id-ID" dirty="0" smtClean="0"/>
              <a:t>Faktor penolong (kepribadian,suasana hati,rasa bersalah )</a:t>
            </a:r>
          </a:p>
          <a:p>
            <a:pPr algn="just"/>
            <a:r>
              <a:rPr lang="id-ID" dirty="0" smtClean="0"/>
              <a:t>Orang lain yang membutuhkan pertolongan (orang yang disukai,orang yang pantas ditolong)</a:t>
            </a:r>
            <a:endParaRPr lang="en-US" dirty="0" smtClean="0"/>
          </a:p>
          <a:p>
            <a:pPr marL="514350" indent="-514350" algn="just">
              <a:buNone/>
            </a:pPr>
            <a:endParaRPr lang="en-US" dirty="0" smtClean="0"/>
          </a:p>
          <a:p>
            <a:pPr marL="514350" indent="-514350">
              <a:buNone/>
            </a:pPr>
            <a:endParaRPr lang="en-US" dirty="0" smtClean="0"/>
          </a:p>
          <a:p>
            <a:pPr marL="514350" indent="-514350">
              <a:buNone/>
            </a:pPr>
            <a:endParaRPr lang="en-US" dirty="0" smtClean="0"/>
          </a:p>
          <a:p>
            <a:pPr marL="514350" indent="-514350">
              <a:buNone/>
            </a:pPr>
            <a:endParaRPr lang="en-US" dirty="0" smtClean="0"/>
          </a:p>
          <a:p>
            <a:pPr>
              <a:buNone/>
            </a:pPr>
            <a:endParaRPr lang="en-US" dirty="0"/>
          </a:p>
        </p:txBody>
      </p:sp>
    </p:spTree>
  </p:cSld>
  <p:clrMapOvr>
    <a:masterClrMapping/>
  </p:clrMapOvr>
  <p:transition>
    <p:wipe dir="d"/>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id-ID" sz="3600" b="1" dirty="0" smtClean="0"/>
              <a:t>PERILAKU ANTI SOSIAL</a:t>
            </a:r>
            <a:endParaRPr lang="id-ID" b="1" dirty="0"/>
          </a:p>
        </p:txBody>
      </p:sp>
      <p:sp>
        <p:nvSpPr>
          <p:cNvPr id="3" name="Content Placeholder 2"/>
          <p:cNvSpPr>
            <a:spLocks noGrp="1"/>
          </p:cNvSpPr>
          <p:nvPr>
            <p:ph idx="1"/>
          </p:nvPr>
        </p:nvSpPr>
        <p:spPr>
          <a:xfrm>
            <a:off x="533400" y="1295400"/>
            <a:ext cx="8229600" cy="4525963"/>
          </a:xfrm>
        </p:spPr>
        <p:txBody>
          <a:bodyPr>
            <a:normAutofit fontScale="85000" lnSpcReduction="20000"/>
          </a:bodyPr>
          <a:lstStyle/>
          <a:p>
            <a:pPr marL="0" indent="0">
              <a:buNone/>
            </a:pPr>
            <a:r>
              <a:rPr lang="id-ID" sz="3300" b="1" dirty="0" smtClean="0"/>
              <a:t>a.Pengertian Perilaku Sosial</a:t>
            </a:r>
          </a:p>
          <a:p>
            <a:pPr algn="just"/>
            <a:r>
              <a:rPr lang="id-ID" sz="3300" dirty="0" smtClean="0"/>
              <a:t>Terdiri dari 2 kata : anti  (menentang, memusuhi )  dan sosial ( masyarakat ). Anti Sosial : perilaku ,sikap yang melawan kebiasaan masyarakat/ kepentingan umum.</a:t>
            </a:r>
          </a:p>
          <a:p>
            <a:pPr algn="just"/>
            <a:r>
              <a:rPr lang="id-ID" sz="3300" dirty="0" smtClean="0"/>
              <a:t>Sikap dan perilaku yang tidak mempertimbangkan penilaian dan keberadaan orang lain ataupun masyarakat secara umum di sekitarnya ( Kethleen &amp; Stesser Berger )</a:t>
            </a:r>
          </a:p>
          <a:p>
            <a:pPr algn="just"/>
            <a:r>
              <a:rPr lang="id-ID" sz="3300" dirty="0" smtClean="0"/>
              <a:t>Perilaku yang kurang pertimbangan untuk orang lain yang dapat menyebabkan kerusakan pada masyarakat baik disengaja maupun tidak ( psikologi )</a:t>
            </a:r>
          </a:p>
          <a:p>
            <a:pPr algn="just"/>
            <a:endParaRPr lang="id-ID" dirty="0"/>
          </a:p>
        </p:txBody>
      </p:sp>
    </p:spTree>
    <p:extLst>
      <p:ext uri="{BB962C8B-B14F-4D97-AF65-F5344CB8AC3E}">
        <p14:creationId xmlns:p14="http://schemas.microsoft.com/office/powerpoint/2010/main" val="1360186337"/>
      </p:ext>
    </p:extLst>
  </p:cSld>
  <p:clrMapOvr>
    <a:masterClrMapping/>
  </p:clrMapOvr>
  <p:transition>
    <p:wipe dir="d"/>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p:txBody>
          <a:bodyPr>
            <a:normAutofit lnSpcReduction="10000"/>
          </a:bodyPr>
          <a:lstStyle/>
          <a:p>
            <a:r>
              <a:rPr lang="id-ID" dirty="0" smtClean="0"/>
              <a:t>Gangguan perilaku anti sosialadalah gangguan perilaku yang ditandai dengan perilaku anti sosial dan tidak bertanggung jawab serta kurangnya penyesalan atas kesalahan mereka (Nevid)</a:t>
            </a:r>
          </a:p>
          <a:p>
            <a:r>
              <a:rPr lang="id-ID" dirty="0" smtClean="0"/>
              <a:t>Sikap anti sosial adalah sikap dan perilaku yang tidak mempertimbangkan penilaian orang lain dan keberadaan orang lain di sekitarnya (Kathleen Stassen Berger )</a:t>
            </a:r>
            <a:endParaRPr lang="id-ID" dirty="0"/>
          </a:p>
        </p:txBody>
      </p:sp>
    </p:spTree>
    <p:extLst>
      <p:ext uri="{BB962C8B-B14F-4D97-AF65-F5344CB8AC3E}">
        <p14:creationId xmlns:p14="http://schemas.microsoft.com/office/powerpoint/2010/main" val="3382019207"/>
      </p:ext>
    </p:extLst>
  </p:cSld>
  <p:clrMapOvr>
    <a:masterClrMapping/>
  </p:clrMapOvr>
  <p:transition>
    <p:wipe di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b.Faktor yang mempengaruhi sikap anti sosial</a:t>
            </a:r>
            <a:endParaRPr lang="id-ID" sz="3600" b="1" dirty="0"/>
          </a:p>
        </p:txBody>
      </p:sp>
      <p:sp>
        <p:nvSpPr>
          <p:cNvPr id="3" name="Content Placeholder 2"/>
          <p:cNvSpPr>
            <a:spLocks noGrp="1"/>
          </p:cNvSpPr>
          <p:nvPr>
            <p:ph idx="1"/>
          </p:nvPr>
        </p:nvSpPr>
        <p:spPr/>
        <p:txBody>
          <a:bodyPr>
            <a:normAutofit fontScale="85000" lnSpcReduction="10000"/>
          </a:bodyPr>
          <a:lstStyle/>
          <a:p>
            <a:pPr algn="just"/>
            <a:r>
              <a:rPr lang="id-ID" dirty="0" smtClean="0"/>
              <a:t>Norma dan nilai yang tidak sesuai /sejalan dengan keinginan masyarakat.</a:t>
            </a:r>
          </a:p>
          <a:p>
            <a:pPr algn="just"/>
            <a:r>
              <a:rPr lang="id-ID" dirty="0" smtClean="0"/>
              <a:t>Ideologi yang dipaksakan masuk ke dalam lingkungan masyarakat (guncangan budya /masyarakat belum siap menerima perubahan.</a:t>
            </a:r>
          </a:p>
          <a:p>
            <a:pPr algn="just"/>
            <a:r>
              <a:rPr lang="id-ID" dirty="0" smtClean="0"/>
              <a:t>Ketidakmampuan seseorang untuk memahami / menerima mengenai bentuk –bentuk perbedaan sosial dalam masyarakat.</a:t>
            </a:r>
          </a:p>
          <a:p>
            <a:pPr algn="just"/>
            <a:r>
              <a:rPr lang="id-ID" dirty="0" smtClean="0"/>
              <a:t>Pemimpin kurang sigap dan tanggap terhadap fenomena sosial dalam masyarakat /tidak mampu mengartikan keinginan masyarakat secara keseluruhan</a:t>
            </a:r>
            <a:endParaRPr lang="id-ID" dirty="0"/>
          </a:p>
        </p:txBody>
      </p:sp>
    </p:spTree>
    <p:extLst>
      <p:ext uri="{BB962C8B-B14F-4D97-AF65-F5344CB8AC3E}">
        <p14:creationId xmlns:p14="http://schemas.microsoft.com/office/powerpoint/2010/main" val="684645635"/>
      </p:ext>
    </p:extLst>
  </p:cSld>
  <p:clrMapOvr>
    <a:masterClrMapping/>
  </p:clrMapOvr>
  <p:transition>
    <p:wipe dir="d"/>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609600" y="1143000"/>
            <a:ext cx="8229600" cy="4525963"/>
          </a:xfrm>
        </p:spPr>
        <p:txBody>
          <a:bodyPr>
            <a:noAutofit/>
          </a:bodyPr>
          <a:lstStyle/>
          <a:p>
            <a:r>
              <a:rPr lang="id-ID" sz="2800" dirty="0" smtClean="0"/>
              <a:t>Wines membedakan menjadi 2 :</a:t>
            </a:r>
          </a:p>
          <a:p>
            <a:pPr marL="514350" indent="-514350">
              <a:buFont typeface="+mj-lt"/>
              <a:buAutoNum type="arabicPeriod"/>
            </a:pPr>
            <a:r>
              <a:rPr lang="id-ID" sz="2800" dirty="0" smtClean="0"/>
              <a:t>Faktor subyektif ( faktor dari seseorang )</a:t>
            </a:r>
          </a:p>
          <a:p>
            <a:pPr marL="514350" indent="-514350">
              <a:buFont typeface="+mj-lt"/>
              <a:buAutoNum type="alphaLcPeriod"/>
            </a:pPr>
            <a:r>
              <a:rPr lang="id-ID" sz="2800" dirty="0" smtClean="0"/>
              <a:t>Sifat pembawaan ( kepribadian) : mempunyai ciri –ciri watak seorang /indivisu yang konsisten yang memberikan kepadanya suatu identitas sebagai individu yang khusus ( Kuntjaraningrat )</a:t>
            </a:r>
          </a:p>
          <a:p>
            <a:pPr marL="0" indent="0">
              <a:buNone/>
            </a:pPr>
            <a:r>
              <a:rPr lang="id-ID" sz="2800" dirty="0" smtClean="0"/>
              <a:t>2. Faktor Obyektif ( faktor yang berasal dari luar )</a:t>
            </a:r>
          </a:p>
          <a:p>
            <a:pPr marL="514350" indent="-514350">
              <a:buFont typeface="+mj-lt"/>
              <a:buAutoNum type="alphaLcPeriod"/>
            </a:pPr>
            <a:r>
              <a:rPr lang="id-ID" sz="2800" dirty="0" smtClean="0"/>
              <a:t>Ketidaksanggupan menyerap norma –norma kebudayaan </a:t>
            </a:r>
          </a:p>
          <a:p>
            <a:pPr marL="514350" indent="-514350">
              <a:buFont typeface="+mj-lt"/>
              <a:buAutoNum type="alphaLcPeriod"/>
            </a:pPr>
            <a:r>
              <a:rPr lang="id-ID" sz="2800" dirty="0" smtClean="0"/>
              <a:t>Proses belajar yang menyimpang</a:t>
            </a:r>
          </a:p>
          <a:p>
            <a:pPr marL="514350" indent="-514350">
              <a:buFont typeface="+mj-lt"/>
              <a:buAutoNum type="alphaLcPeriod"/>
            </a:pPr>
            <a:r>
              <a:rPr lang="id-ID" sz="2800" dirty="0" smtClean="0"/>
              <a:t>Ikatan sosial yang berlainan</a:t>
            </a:r>
          </a:p>
        </p:txBody>
      </p:sp>
    </p:spTree>
    <p:extLst>
      <p:ext uri="{BB962C8B-B14F-4D97-AF65-F5344CB8AC3E}">
        <p14:creationId xmlns:p14="http://schemas.microsoft.com/office/powerpoint/2010/main" val="1018965500"/>
      </p:ext>
    </p:extLst>
  </p:cSld>
  <p:clrMapOvr>
    <a:masterClrMapping/>
  </p:clrMapOvr>
  <p:transition>
    <p:wipe di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381000" y="1295400"/>
            <a:ext cx="8229600" cy="4525963"/>
          </a:xfrm>
        </p:spPr>
        <p:txBody>
          <a:bodyPr>
            <a:normAutofit lnSpcReduction="10000"/>
          </a:bodyPr>
          <a:lstStyle/>
          <a:p>
            <a:pPr algn="just"/>
            <a:r>
              <a:rPr lang="id-ID" dirty="0" smtClean="0"/>
              <a:t>Ketegangan antara kebudayaan dan struktur sosial</a:t>
            </a:r>
          </a:p>
          <a:p>
            <a:pPr algn="just"/>
            <a:r>
              <a:rPr lang="id-ID" dirty="0" smtClean="0"/>
              <a:t>Perkembangan kehidupan manusia yang semakin kompleks</a:t>
            </a:r>
          </a:p>
          <a:p>
            <a:pPr algn="just"/>
            <a:r>
              <a:rPr lang="id-ID" dirty="0" smtClean="0"/>
              <a:t>Perkembangan kebudayaan masyarakat khususnya pengetahuan/tehnologi yang tidak disertai dengan unsur yang membawa kearah positif</a:t>
            </a:r>
          </a:p>
          <a:p>
            <a:pPr algn="just"/>
            <a:r>
              <a:rPr lang="id-ID" dirty="0" smtClean="0"/>
              <a:t>Kondisi keluarga</a:t>
            </a:r>
            <a:endParaRPr lang="id-ID" dirty="0"/>
          </a:p>
        </p:txBody>
      </p:sp>
    </p:spTree>
    <p:extLst>
      <p:ext uri="{BB962C8B-B14F-4D97-AF65-F5344CB8AC3E}">
        <p14:creationId xmlns:p14="http://schemas.microsoft.com/office/powerpoint/2010/main" val="2554110248"/>
      </p:ext>
    </p:extLst>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5791200"/>
          </a:xfrm>
        </p:spPr>
        <p:txBody>
          <a:bodyPr>
            <a:normAutofit fontScale="92500" lnSpcReduction="10000"/>
          </a:bodyPr>
          <a:lstStyle/>
          <a:p>
            <a:pPr marL="514350" indent="-514350" algn="just">
              <a:buAutoNum type="arabicPeriod" startAt="2"/>
            </a:pPr>
            <a:r>
              <a:rPr lang="id-ID" b="1" dirty="0" smtClean="0"/>
              <a:t>Konsep Perilaku Manusia</a:t>
            </a:r>
          </a:p>
          <a:p>
            <a:pPr algn="just">
              <a:buNone/>
            </a:pPr>
            <a:r>
              <a:rPr lang="id-ID" b="1" dirty="0" smtClean="0"/>
              <a:t>a. Pengertian Perilaku Manusia</a:t>
            </a:r>
            <a:endParaRPr lang="en-US" dirty="0" smtClean="0"/>
          </a:p>
          <a:p>
            <a:pPr marL="514350" indent="-514350" algn="just"/>
            <a:r>
              <a:rPr lang="en-US" dirty="0" err="1" smtClean="0"/>
              <a:t>Perilaku</a:t>
            </a:r>
            <a:r>
              <a:rPr lang="en-US" dirty="0" smtClean="0"/>
              <a:t> </a:t>
            </a:r>
            <a:r>
              <a:rPr lang="en-US" dirty="0" err="1" smtClean="0"/>
              <a:t>manusia</a:t>
            </a:r>
            <a:r>
              <a:rPr lang="en-US" dirty="0" smtClean="0"/>
              <a:t> </a:t>
            </a:r>
            <a:r>
              <a:rPr lang="en-US" dirty="0" err="1" smtClean="0"/>
              <a:t>bersifat</a:t>
            </a:r>
            <a:r>
              <a:rPr lang="en-US" dirty="0" smtClean="0"/>
              <a:t> </a:t>
            </a:r>
            <a:r>
              <a:rPr lang="en-US" dirty="0" err="1" smtClean="0"/>
              <a:t>kompleks</a:t>
            </a:r>
            <a:r>
              <a:rPr lang="en-US" dirty="0" smtClean="0"/>
              <a:t> ,</a:t>
            </a:r>
            <a:r>
              <a:rPr lang="en-US" dirty="0" err="1" smtClean="0"/>
              <a:t>nampak</a:t>
            </a:r>
            <a:r>
              <a:rPr lang="en-US" dirty="0" smtClean="0"/>
              <a:t> </a:t>
            </a:r>
            <a:r>
              <a:rPr lang="en-US" dirty="0" err="1" smtClean="0"/>
              <a:t>dari</a:t>
            </a:r>
            <a:r>
              <a:rPr lang="en-US" dirty="0" smtClean="0"/>
              <a:t> </a:t>
            </a:r>
            <a:r>
              <a:rPr lang="en-US" dirty="0" err="1" smtClean="0"/>
              <a:t>perilaku</a:t>
            </a:r>
            <a:r>
              <a:rPr lang="en-US" dirty="0" smtClean="0"/>
              <a:t> </a:t>
            </a:r>
            <a:r>
              <a:rPr lang="en-US" dirty="0" err="1" smtClean="0"/>
              <a:t>instintif</a:t>
            </a:r>
            <a:r>
              <a:rPr lang="en-US" dirty="0" smtClean="0"/>
              <a:t> , </a:t>
            </a:r>
            <a:r>
              <a:rPr lang="en-US" dirty="0" err="1" smtClean="0"/>
              <a:t>perilaku</a:t>
            </a:r>
            <a:r>
              <a:rPr lang="en-US" dirty="0" smtClean="0"/>
              <a:t> </a:t>
            </a:r>
            <a:r>
              <a:rPr lang="en-US" dirty="0" err="1" smtClean="0"/>
              <a:t>sehari</a:t>
            </a:r>
            <a:r>
              <a:rPr lang="en-US" dirty="0" smtClean="0"/>
              <a:t> –</a:t>
            </a:r>
            <a:r>
              <a:rPr lang="en-US" dirty="0" err="1" smtClean="0"/>
              <a:t>hari</a:t>
            </a:r>
            <a:r>
              <a:rPr lang="en-US" dirty="0" smtClean="0"/>
              <a:t>  </a:t>
            </a:r>
            <a:r>
              <a:rPr lang="en-US" dirty="0" err="1" smtClean="0"/>
              <a:t>baik</a:t>
            </a:r>
            <a:r>
              <a:rPr lang="en-US" dirty="0" smtClean="0"/>
              <a:t> normal /</a:t>
            </a:r>
            <a:r>
              <a:rPr lang="en-US" dirty="0" err="1" smtClean="0"/>
              <a:t>menyimpang</a:t>
            </a:r>
            <a:r>
              <a:rPr lang="en-US" dirty="0" smtClean="0"/>
              <a:t> </a:t>
            </a:r>
            <a:r>
              <a:rPr lang="en-US" b="1" dirty="0" smtClean="0"/>
              <a:t>( </a:t>
            </a:r>
            <a:r>
              <a:rPr lang="en-US" b="1" dirty="0" err="1" smtClean="0"/>
              <a:t>Saifudin</a:t>
            </a:r>
            <a:r>
              <a:rPr lang="en-US" b="1" dirty="0" smtClean="0"/>
              <a:t> </a:t>
            </a:r>
            <a:r>
              <a:rPr lang="en-US" b="1" dirty="0" err="1" smtClean="0"/>
              <a:t>Azwar</a:t>
            </a:r>
            <a:r>
              <a:rPr lang="en-US" b="1" dirty="0" smtClean="0"/>
              <a:t> )</a:t>
            </a:r>
          </a:p>
          <a:p>
            <a:pPr marL="514350" indent="-514350" algn="just"/>
            <a:r>
              <a:rPr lang="en-US" dirty="0" err="1" smtClean="0"/>
              <a:t>Perilaku</a:t>
            </a:r>
            <a:r>
              <a:rPr lang="en-US" dirty="0" smtClean="0"/>
              <a:t> </a:t>
            </a:r>
            <a:r>
              <a:rPr lang="en-US" dirty="0" err="1" smtClean="0"/>
              <a:t>manusia</a:t>
            </a:r>
            <a:r>
              <a:rPr lang="en-US" dirty="0" smtClean="0"/>
              <a:t> </a:t>
            </a:r>
            <a:r>
              <a:rPr lang="en-US" dirty="0" err="1" smtClean="0"/>
              <a:t>sebagai</a:t>
            </a:r>
            <a:r>
              <a:rPr lang="en-US" dirty="0" smtClean="0"/>
              <a:t> </a:t>
            </a:r>
            <a:r>
              <a:rPr lang="en-US" dirty="0" err="1" smtClean="0"/>
              <a:t>fungsi</a:t>
            </a:r>
            <a:r>
              <a:rPr lang="en-US" dirty="0" smtClean="0"/>
              <a:t> </a:t>
            </a:r>
            <a:r>
              <a:rPr lang="en-US" dirty="0" err="1" smtClean="0"/>
              <a:t>dari</a:t>
            </a:r>
            <a:r>
              <a:rPr lang="en-US" dirty="0" smtClean="0"/>
              <a:t> </a:t>
            </a:r>
            <a:r>
              <a:rPr lang="en-US" dirty="0" err="1" smtClean="0"/>
              <a:t>interaksi</a:t>
            </a:r>
            <a:r>
              <a:rPr lang="en-US" dirty="0" smtClean="0"/>
              <a:t> </a:t>
            </a:r>
            <a:r>
              <a:rPr lang="en-US" dirty="0" err="1" smtClean="0"/>
              <a:t>manusia</a:t>
            </a:r>
            <a:r>
              <a:rPr lang="en-US" dirty="0" smtClean="0"/>
              <a:t> </a:t>
            </a:r>
            <a:r>
              <a:rPr lang="en-US" dirty="0" err="1" smtClean="0"/>
              <a:t>dengan</a:t>
            </a:r>
            <a:r>
              <a:rPr lang="en-US" dirty="0" smtClean="0"/>
              <a:t> </a:t>
            </a:r>
            <a:r>
              <a:rPr lang="en-US" dirty="0" err="1" smtClean="0"/>
              <a:t>lingkungan</a:t>
            </a:r>
            <a:r>
              <a:rPr lang="en-US" dirty="0" smtClean="0"/>
              <a:t> (</a:t>
            </a:r>
            <a:r>
              <a:rPr lang="en-US" dirty="0" err="1" smtClean="0"/>
              <a:t>hasil</a:t>
            </a:r>
            <a:r>
              <a:rPr lang="en-US" dirty="0" smtClean="0"/>
              <a:t> </a:t>
            </a:r>
            <a:r>
              <a:rPr lang="en-US" dirty="0" err="1" smtClean="0"/>
              <a:t>dari</a:t>
            </a:r>
            <a:r>
              <a:rPr lang="en-US" dirty="0" smtClean="0"/>
              <a:t> </a:t>
            </a:r>
            <a:r>
              <a:rPr lang="en-US" dirty="0" err="1" smtClean="0"/>
              <a:t>pengalaman</a:t>
            </a:r>
            <a:r>
              <a:rPr lang="en-US" dirty="0" smtClean="0"/>
              <a:t> </a:t>
            </a:r>
            <a:r>
              <a:rPr lang="en-US" dirty="0" err="1" smtClean="0"/>
              <a:t>dan</a:t>
            </a:r>
            <a:r>
              <a:rPr lang="en-US" dirty="0" smtClean="0"/>
              <a:t> </a:t>
            </a:r>
            <a:r>
              <a:rPr lang="en-US" dirty="0" err="1" smtClean="0"/>
              <a:t>interaksi</a:t>
            </a:r>
            <a:r>
              <a:rPr lang="en-US" dirty="0" smtClean="0"/>
              <a:t> ) </a:t>
            </a:r>
            <a:r>
              <a:rPr lang="en-US" dirty="0" err="1" smtClean="0"/>
              <a:t>dalam</a:t>
            </a:r>
            <a:r>
              <a:rPr lang="en-US" dirty="0" smtClean="0"/>
              <a:t> </a:t>
            </a:r>
            <a:r>
              <a:rPr lang="en-US" dirty="0" err="1" smtClean="0"/>
              <a:t>wujud</a:t>
            </a:r>
            <a:r>
              <a:rPr lang="en-US" dirty="0" smtClean="0"/>
              <a:t> </a:t>
            </a:r>
            <a:r>
              <a:rPr lang="en-US" dirty="0" err="1" smtClean="0"/>
              <a:t>pengetahuan</a:t>
            </a:r>
            <a:r>
              <a:rPr lang="en-US" dirty="0" smtClean="0"/>
              <a:t>, </a:t>
            </a:r>
            <a:r>
              <a:rPr lang="en-US" dirty="0" err="1" smtClean="0"/>
              <a:t>sikap</a:t>
            </a:r>
            <a:r>
              <a:rPr lang="en-US" dirty="0" smtClean="0"/>
              <a:t>, </a:t>
            </a:r>
            <a:r>
              <a:rPr lang="en-US" dirty="0" err="1" smtClean="0"/>
              <a:t>tindakan</a:t>
            </a:r>
            <a:r>
              <a:rPr lang="en-US" dirty="0" smtClean="0"/>
              <a:t>.</a:t>
            </a:r>
            <a:endParaRPr lang="id-ID" dirty="0" smtClean="0"/>
          </a:p>
          <a:p>
            <a:pPr marL="514350" indent="-514350" algn="just"/>
            <a:r>
              <a:rPr lang="id-ID" dirty="0" smtClean="0"/>
              <a:t>Perilaku manusia adalah tindakan yang mendasar yang tidak ditujukan kepada orang lain ( Sosiologi)</a:t>
            </a:r>
            <a:endParaRPr lang="en-US" dirty="0" smtClean="0"/>
          </a:p>
          <a:p>
            <a:pPr algn="just">
              <a:buNone/>
            </a:pPr>
            <a:endParaRPr lang="en-US" dirty="0" smtClean="0"/>
          </a:p>
          <a:p>
            <a:pPr algn="just">
              <a:buNone/>
            </a:pPr>
            <a:endParaRPr lang="en-US" dirty="0"/>
          </a:p>
        </p:txBody>
      </p:sp>
    </p:spTree>
  </p:cSld>
  <p:clrMapOvr>
    <a:masterClrMapping/>
  </p:clrMapOvr>
  <p:transition>
    <p:wipe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c. Ciri –ciri Perilaku Anti Sosial</a:t>
            </a:r>
            <a:endParaRPr lang="id-ID" b="1" dirty="0"/>
          </a:p>
        </p:txBody>
      </p:sp>
      <p:sp>
        <p:nvSpPr>
          <p:cNvPr id="3" name="Content Placeholder 2"/>
          <p:cNvSpPr>
            <a:spLocks noGrp="1"/>
          </p:cNvSpPr>
          <p:nvPr>
            <p:ph idx="1"/>
          </p:nvPr>
        </p:nvSpPr>
        <p:spPr>
          <a:xfrm>
            <a:off x="457200" y="1371600"/>
            <a:ext cx="8229600" cy="4525963"/>
          </a:xfrm>
        </p:spPr>
        <p:txBody>
          <a:bodyPr>
            <a:normAutofit fontScale="92500" lnSpcReduction="20000"/>
          </a:bodyPr>
          <a:lstStyle/>
          <a:p>
            <a:pPr algn="just"/>
            <a:r>
              <a:rPr lang="id-ID" dirty="0" smtClean="0"/>
              <a:t>Adanya ketidak sesuaian antara sikap seseorang dan norma masyarakat</a:t>
            </a:r>
          </a:p>
          <a:p>
            <a:pPr algn="just"/>
            <a:r>
              <a:rPr lang="id-ID" dirty="0" smtClean="0"/>
              <a:t>Adanya seseorang atau sekelompok orang yang berusaha untuk melakukan perlawanan terhadap norma yang berlaku dalam masyarakat</a:t>
            </a:r>
          </a:p>
          <a:p>
            <a:pPr algn="just"/>
            <a:r>
              <a:rPr lang="id-ID" dirty="0" smtClean="0"/>
              <a:t>Kondisi psikologis seseorang yang bertentangan dengan apa yang seharusnya</a:t>
            </a:r>
          </a:p>
          <a:p>
            <a:pPr algn="just"/>
            <a:r>
              <a:rPr lang="id-ID" dirty="0" smtClean="0"/>
              <a:t>Ketidakmampuan  seseorang untuk menjalankan norma dalam masyarakat</a:t>
            </a:r>
          </a:p>
          <a:p>
            <a:pPr algn="just"/>
            <a:r>
              <a:rPr lang="id-ID" dirty="0" smtClean="0"/>
              <a:t>Sulit diterima dalam kelompok</a:t>
            </a:r>
          </a:p>
          <a:p>
            <a:pPr marL="0" indent="0" algn="just">
              <a:buNone/>
            </a:pPr>
            <a:endParaRPr lang="id-ID" dirty="0"/>
          </a:p>
        </p:txBody>
      </p:sp>
    </p:spTree>
    <p:extLst>
      <p:ext uri="{BB962C8B-B14F-4D97-AF65-F5344CB8AC3E}">
        <p14:creationId xmlns:p14="http://schemas.microsoft.com/office/powerpoint/2010/main" val="3487556904"/>
      </p:ext>
    </p:extLst>
  </p:cSld>
  <p:clrMapOvr>
    <a:masterClrMapping/>
  </p:clrMapOvr>
  <p:transition>
    <p:wipe dir="d"/>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Ciri-  Ciri Gangguan </a:t>
            </a:r>
            <a:r>
              <a:rPr lang="id-ID" sz="3600" b="1" dirty="0"/>
              <a:t>K</a:t>
            </a:r>
            <a:r>
              <a:rPr lang="id-ID" sz="3600" b="1" dirty="0" smtClean="0"/>
              <a:t>epribadian Anti Sosial Secara Diagnostik ( Need)</a:t>
            </a:r>
            <a:endParaRPr lang="id-ID" sz="3600" b="1" dirty="0"/>
          </a:p>
        </p:txBody>
      </p:sp>
      <p:sp>
        <p:nvSpPr>
          <p:cNvPr id="3" name="Content Placeholder 2"/>
          <p:cNvSpPr>
            <a:spLocks noGrp="1"/>
          </p:cNvSpPr>
          <p:nvPr>
            <p:ph idx="1"/>
          </p:nvPr>
        </p:nvSpPr>
        <p:spPr/>
        <p:txBody>
          <a:bodyPr>
            <a:normAutofit fontScale="70000" lnSpcReduction="20000"/>
          </a:bodyPr>
          <a:lstStyle/>
          <a:p>
            <a:pPr algn="just"/>
            <a:r>
              <a:rPr lang="id-ID" sz="4000" dirty="0" smtClean="0"/>
              <a:t>Kurang patuh terhadap norma sosial dan peraturan hukum</a:t>
            </a:r>
          </a:p>
          <a:p>
            <a:pPr algn="just"/>
            <a:r>
              <a:rPr lang="id-ID" sz="4000" dirty="0" smtClean="0"/>
              <a:t>Agresif dan mudah tersinggung saat berhubungan dengan orang lain</a:t>
            </a:r>
          </a:p>
          <a:p>
            <a:pPr algn="just"/>
            <a:r>
              <a:rPr lang="id-ID" sz="4000" dirty="0" smtClean="0"/>
              <a:t>Secara konsisten tidak bertanggung jawab dengan ditunjukkan kegagalan mempertahankan pekerjaan</a:t>
            </a:r>
          </a:p>
          <a:p>
            <a:pPr algn="just"/>
            <a:r>
              <a:rPr lang="id-ID" sz="4000" dirty="0" smtClean="0"/>
              <a:t>Gagal membuat perencanaan masa depan</a:t>
            </a:r>
          </a:p>
          <a:p>
            <a:pPr algn="just"/>
            <a:r>
              <a:rPr lang="id-ID" sz="4000" dirty="0" smtClean="0"/>
              <a:t>Tidak menghormati kebenaran</a:t>
            </a:r>
          </a:p>
          <a:p>
            <a:pPr algn="just"/>
            <a:r>
              <a:rPr lang="id-ID" sz="4000" dirty="0" smtClean="0"/>
              <a:t>Tidak menghargai keselamatan diri sendiri  dan orang lain</a:t>
            </a:r>
          </a:p>
          <a:p>
            <a:pPr algn="just"/>
            <a:r>
              <a:rPr lang="id-ID" sz="4000" dirty="0" smtClean="0"/>
              <a:t>Kurang penyesalan atas kesalahan yang dibuat</a:t>
            </a:r>
            <a:endParaRPr lang="id-ID" sz="4000" dirty="0"/>
          </a:p>
        </p:txBody>
      </p:sp>
    </p:spTree>
    <p:extLst>
      <p:ext uri="{BB962C8B-B14F-4D97-AF65-F5344CB8AC3E}">
        <p14:creationId xmlns:p14="http://schemas.microsoft.com/office/powerpoint/2010/main" val="1585223905"/>
      </p:ext>
    </p:extLst>
  </p:cSld>
  <p:clrMapOvr>
    <a:masterClrMapping/>
  </p:clrMapOvr>
  <p:transition>
    <p:wipe dir="d"/>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dirty="0" smtClean="0"/>
              <a:t>d. Bentuk perilaku anti sosial </a:t>
            </a:r>
            <a:endParaRPr lang="id-ID" sz="3200" b="1" dirty="0"/>
          </a:p>
        </p:txBody>
      </p:sp>
      <p:sp>
        <p:nvSpPr>
          <p:cNvPr id="3" name="Content Placeholder 2"/>
          <p:cNvSpPr>
            <a:spLocks noGrp="1"/>
          </p:cNvSpPr>
          <p:nvPr>
            <p:ph idx="1"/>
          </p:nvPr>
        </p:nvSpPr>
        <p:spPr>
          <a:xfrm>
            <a:off x="533400" y="1371600"/>
            <a:ext cx="8229600" cy="4525963"/>
          </a:xfrm>
        </p:spPr>
        <p:txBody>
          <a:bodyPr>
            <a:normAutofit fontScale="85000" lnSpcReduction="10000"/>
          </a:bodyPr>
          <a:lstStyle/>
          <a:p>
            <a:pPr marL="514350" indent="-514350" algn="just">
              <a:buFont typeface="+mj-lt"/>
              <a:buAutoNum type="arabicPeriod"/>
            </a:pPr>
            <a:r>
              <a:rPr lang="id-ID" dirty="0" smtClean="0"/>
              <a:t>Dilihat dari penyebabnya</a:t>
            </a:r>
          </a:p>
          <a:p>
            <a:pPr marL="514350" indent="-514350" algn="just">
              <a:buFont typeface="+mj-lt"/>
              <a:buAutoNum type="alphaLcPeriod"/>
            </a:pPr>
            <a:r>
              <a:rPr lang="id-ID" dirty="0" smtClean="0"/>
              <a:t>Penyimpangan ( deviasi idividuil ) bersumber dari faktor yang terdapat dalam diri seseorang, ( pembawaan, penyakit, sikap unik individu )</a:t>
            </a:r>
          </a:p>
          <a:p>
            <a:pPr marL="514350" indent="-514350" algn="just">
              <a:buFont typeface="+mj-lt"/>
              <a:buAutoNum type="alphaLcPeriod"/>
            </a:pPr>
            <a:r>
              <a:rPr lang="id-ID" dirty="0" smtClean="0"/>
              <a:t>Penyimpangan situasional fungsi pengaruh kekuatan situasi di luar individu atau dalam situasi ketika individu merupakan bagian di dalammya</a:t>
            </a:r>
          </a:p>
          <a:p>
            <a:pPr marL="514350" indent="-514350" algn="just">
              <a:buFont typeface="+mj-lt"/>
              <a:buAutoNum type="alphaLcPeriod"/>
            </a:pPr>
            <a:r>
              <a:rPr lang="id-ID" dirty="0" smtClean="0"/>
              <a:t>Penyimpangan biologis : faktor pembatas yang tidak memungkinkan terjadinya dalam memberikan persepsi atau menimbulkanrespon –respon tertentu ( individu tidak mampu melakukan peranan tertentu</a:t>
            </a:r>
            <a:endParaRPr lang="id-ID" dirty="0"/>
          </a:p>
        </p:txBody>
      </p:sp>
    </p:spTree>
    <p:extLst>
      <p:ext uri="{BB962C8B-B14F-4D97-AF65-F5344CB8AC3E}">
        <p14:creationId xmlns:p14="http://schemas.microsoft.com/office/powerpoint/2010/main" val="2073727716"/>
      </p:ext>
    </p:extLst>
  </p:cSld>
  <p:clrMapOvr>
    <a:masterClrMapping/>
  </p:clrMapOvr>
  <p:transition>
    <p:wipe dir="d"/>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152400" y="762000"/>
            <a:ext cx="8229600" cy="4525963"/>
          </a:xfrm>
        </p:spPr>
        <p:txBody>
          <a:bodyPr>
            <a:noAutofit/>
          </a:bodyPr>
          <a:lstStyle/>
          <a:p>
            <a:pPr marL="0" indent="0">
              <a:buNone/>
            </a:pPr>
            <a:r>
              <a:rPr lang="id-ID" sz="2800" dirty="0"/>
              <a:t>2</a:t>
            </a:r>
            <a:r>
              <a:rPr lang="id-ID" sz="2800" dirty="0" smtClean="0"/>
              <a:t>. Dilihat Berdasar Faktor </a:t>
            </a:r>
            <a:r>
              <a:rPr lang="id-ID" sz="2800" dirty="0"/>
              <a:t>S</a:t>
            </a:r>
            <a:r>
              <a:rPr lang="id-ID" sz="2800" dirty="0" smtClean="0"/>
              <a:t>osiokultural </a:t>
            </a:r>
          </a:p>
          <a:p>
            <a:pPr marL="514350" indent="-514350">
              <a:buFont typeface="+mj-lt"/>
              <a:buAutoNum type="alphaLcPeriod"/>
            </a:pPr>
            <a:r>
              <a:rPr lang="id-ID" sz="2800" dirty="0" smtClean="0"/>
              <a:t>Primodiarlisme : pandangan yang menunjukkan sikapyang berpegang teguh pda hal yang melekat pada dirinya.</a:t>
            </a:r>
          </a:p>
          <a:p>
            <a:pPr marL="514350" indent="-514350">
              <a:buFont typeface="+mj-lt"/>
              <a:buAutoNum type="alphaLcPeriod"/>
            </a:pPr>
            <a:r>
              <a:rPr lang="id-ID" sz="2800" dirty="0" smtClean="0"/>
              <a:t>Etnocentrisme :sikap yang menilai kebudayaan lain dengan ukuran yang berlaku pada masyarakatnya sendiri</a:t>
            </a:r>
          </a:p>
          <a:p>
            <a:pPr marL="514350" indent="-514350">
              <a:buFont typeface="+mj-lt"/>
              <a:buAutoNum type="alphaLcPeriod"/>
            </a:pPr>
            <a:r>
              <a:rPr lang="id-ID" sz="2800" dirty="0" smtClean="0"/>
              <a:t>Sekularisasi :sikap yang lebih mengedepankan hal –hal yang sifatnya non keagamaan</a:t>
            </a:r>
          </a:p>
          <a:p>
            <a:pPr marL="514350" indent="-514350" algn="just">
              <a:buFont typeface="+mj-lt"/>
              <a:buAutoNum type="alphaLcPeriod"/>
            </a:pPr>
            <a:r>
              <a:rPr lang="id-ID" sz="2800" dirty="0" smtClean="0"/>
              <a:t>Hedonisme :sikap manusia yang didasarkan pada diri mengenai kehidupan yang serba mewah ( kesenangan materiil diatas segalanya)</a:t>
            </a:r>
          </a:p>
          <a:p>
            <a:pPr marL="514350" indent="-514350">
              <a:buFont typeface="+mj-lt"/>
              <a:buAutoNum type="alphaLcPeriod"/>
            </a:pPr>
            <a:endParaRPr lang="id-ID" sz="2800" dirty="0" smtClean="0"/>
          </a:p>
          <a:p>
            <a:pPr marL="0" indent="0">
              <a:buNone/>
            </a:pPr>
            <a:endParaRPr lang="id-ID" sz="2800" dirty="0"/>
          </a:p>
        </p:txBody>
      </p:sp>
    </p:spTree>
    <p:extLst>
      <p:ext uri="{BB962C8B-B14F-4D97-AF65-F5344CB8AC3E}">
        <p14:creationId xmlns:p14="http://schemas.microsoft.com/office/powerpoint/2010/main" val="1314452163"/>
      </p:ext>
    </p:extLst>
  </p:cSld>
  <p:clrMapOvr>
    <a:masterClrMapping/>
  </p:clrMapOvr>
  <p:transition>
    <p:wipe dir="d"/>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33400" y="1143000"/>
            <a:ext cx="8229600" cy="4525963"/>
          </a:xfrm>
        </p:spPr>
        <p:txBody>
          <a:bodyPr>
            <a:normAutofit/>
          </a:bodyPr>
          <a:lstStyle/>
          <a:p>
            <a:pPr marL="0" indent="0" algn="just">
              <a:buNone/>
            </a:pPr>
            <a:r>
              <a:rPr lang="id-ID" sz="2800" dirty="0" smtClean="0"/>
              <a:t>e. Fanatisme :sikap yang mencintai atau menyukai sesuatu halsecara berlebihan</a:t>
            </a:r>
          </a:p>
          <a:p>
            <a:pPr marL="0" indent="0" algn="just">
              <a:buNone/>
            </a:pPr>
            <a:r>
              <a:rPr lang="id-ID" sz="2800" dirty="0" smtClean="0"/>
              <a:t>f. Diskriminasi : adalah sikap yang membeda –bedakan secara sengaja golongan –golongan yang berkaitan mengenai kepentingan –kepentingan tertentu</a:t>
            </a:r>
          </a:p>
          <a:p>
            <a:pPr marL="0" indent="0" algn="just">
              <a:buNone/>
            </a:pPr>
            <a:endParaRPr lang="id-ID" sz="2800" dirty="0" smtClean="0"/>
          </a:p>
          <a:p>
            <a:pPr marL="0" indent="0" algn="just">
              <a:buNone/>
            </a:pPr>
            <a:r>
              <a:rPr lang="id-ID" sz="2800" b="1" dirty="0"/>
              <a:t>3</a:t>
            </a:r>
            <a:r>
              <a:rPr lang="id-ID" sz="2800" dirty="0" smtClean="0"/>
              <a:t>. Dilihat Berdasar </a:t>
            </a:r>
            <a:r>
              <a:rPr lang="id-ID" sz="2800" dirty="0"/>
              <a:t>S</a:t>
            </a:r>
            <a:r>
              <a:rPr lang="id-ID" sz="2800" dirty="0" smtClean="0"/>
              <a:t>ifatnya</a:t>
            </a:r>
          </a:p>
          <a:p>
            <a:pPr marL="514350" indent="-514350" algn="just">
              <a:buAutoNum type="alphaLcPeriod"/>
            </a:pPr>
            <a:r>
              <a:rPr lang="id-ID" sz="2800" dirty="0" smtClean="0"/>
              <a:t>Tindakan anti sosial yang dilakukan kaena sengaja</a:t>
            </a:r>
          </a:p>
          <a:p>
            <a:pPr marL="514350" indent="-514350" algn="just">
              <a:buAutoNum type="alphaLcPeriod"/>
            </a:pPr>
            <a:r>
              <a:rPr lang="id-ID" sz="2800" dirty="0" smtClean="0"/>
              <a:t>Tindakan anti sosial karena tidak peduli</a:t>
            </a:r>
            <a:endParaRPr lang="id-ID" sz="2800" dirty="0"/>
          </a:p>
        </p:txBody>
      </p:sp>
    </p:spTree>
    <p:extLst>
      <p:ext uri="{BB962C8B-B14F-4D97-AF65-F5344CB8AC3E}">
        <p14:creationId xmlns:p14="http://schemas.microsoft.com/office/powerpoint/2010/main" val="3698845147"/>
      </p:ext>
    </p:extLst>
  </p:cSld>
  <p:clrMapOvr>
    <a:masterClrMapping/>
  </p:clrMapOvr>
  <p:transition>
    <p:wipe dir="d"/>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PERILAKU MENYIMPANG</a:t>
            </a:r>
            <a:br>
              <a:rPr lang="id-ID" b="1" dirty="0" smtClean="0"/>
            </a:br>
            <a:endParaRPr lang="id-ID" b="1" dirty="0"/>
          </a:p>
        </p:txBody>
      </p:sp>
      <p:sp>
        <p:nvSpPr>
          <p:cNvPr id="3" name="Content Placeholder 2"/>
          <p:cNvSpPr>
            <a:spLocks noGrp="1"/>
          </p:cNvSpPr>
          <p:nvPr>
            <p:ph idx="1"/>
          </p:nvPr>
        </p:nvSpPr>
        <p:spPr>
          <a:xfrm>
            <a:off x="381000" y="1143000"/>
            <a:ext cx="8229600" cy="4525963"/>
          </a:xfrm>
        </p:spPr>
        <p:txBody>
          <a:bodyPr>
            <a:noAutofit/>
          </a:bodyPr>
          <a:lstStyle/>
          <a:p>
            <a:pPr marL="0" indent="0">
              <a:buNone/>
            </a:pPr>
            <a:r>
              <a:rPr lang="id-ID" sz="2800" b="1" dirty="0" smtClean="0"/>
              <a:t>a.Pengertian perilaku menyimpang :</a:t>
            </a:r>
          </a:p>
          <a:p>
            <a:pPr algn="just"/>
            <a:r>
              <a:rPr lang="id-ID" sz="2800" dirty="0" smtClean="0"/>
              <a:t>Tingkah laku,perbuatan atau tanggapan seseorang terhadap lingkungan yang bertentangan dengan norma dan hukum yang berlaku dalam masyarakat (KBI )</a:t>
            </a:r>
          </a:p>
          <a:p>
            <a:pPr algn="just"/>
            <a:r>
              <a:rPr lang="id-ID" sz="2800" dirty="0" smtClean="0"/>
              <a:t>Perilaku yang dianggap sebagian  besar orang sebagai sesuatu yang berada di luar toleransi (James Worker van Der Zaden)</a:t>
            </a:r>
          </a:p>
          <a:p>
            <a:pPr algn="just"/>
            <a:r>
              <a:rPr lang="id-ID" sz="2800" dirty="0" smtClean="0"/>
              <a:t>Semua tindakan menyimpang dari norma yang berlaku dalam masyarakat dan menimbulkan usaha untuk memperbaiki perilaku tersebut (Lawang )</a:t>
            </a:r>
            <a:endParaRPr lang="id-ID" sz="2800" dirty="0"/>
          </a:p>
        </p:txBody>
      </p:sp>
    </p:spTree>
    <p:extLst>
      <p:ext uri="{BB962C8B-B14F-4D97-AF65-F5344CB8AC3E}">
        <p14:creationId xmlns:p14="http://schemas.microsoft.com/office/powerpoint/2010/main" val="2364758996"/>
      </p:ext>
    </p:extLst>
  </p:cSld>
  <p:clrMapOvr>
    <a:masterClrMapping/>
  </p:clrMapOvr>
  <p:transition>
    <p:wipe dir="d"/>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a:bodyPr>
          <a:lstStyle/>
          <a:p>
            <a:pPr marL="514350" indent="-514350" algn="just"/>
            <a:r>
              <a:rPr lang="en-US" dirty="0" err="1" smtClean="0"/>
              <a:t>Penyimpangan</a:t>
            </a:r>
            <a:r>
              <a:rPr lang="en-US" dirty="0" smtClean="0"/>
              <a:t> </a:t>
            </a:r>
            <a:r>
              <a:rPr lang="en-US" dirty="0" err="1" smtClean="0"/>
              <a:t>harus</a:t>
            </a:r>
            <a:r>
              <a:rPr lang="en-US" dirty="0" smtClean="0"/>
              <a:t> </a:t>
            </a:r>
            <a:r>
              <a:rPr lang="en-US" dirty="0" err="1" smtClean="0"/>
              <a:t>dapat</a:t>
            </a:r>
            <a:r>
              <a:rPr lang="en-US" dirty="0" smtClean="0"/>
              <a:t> </a:t>
            </a:r>
            <a:r>
              <a:rPr lang="en-US" dirty="0" err="1" smtClean="0"/>
              <a:t>didefinisikan</a:t>
            </a:r>
            <a:endParaRPr lang="en-US" dirty="0" smtClean="0"/>
          </a:p>
          <a:p>
            <a:pPr marL="514350" indent="-514350" algn="just"/>
            <a:r>
              <a:rPr lang="en-US" dirty="0" err="1" smtClean="0"/>
              <a:t>Penyimpangan</a:t>
            </a:r>
            <a:r>
              <a:rPr lang="en-US" dirty="0" smtClean="0"/>
              <a:t> </a:t>
            </a:r>
            <a:r>
              <a:rPr lang="en-US" dirty="0" err="1" smtClean="0"/>
              <a:t>bisa</a:t>
            </a:r>
            <a:r>
              <a:rPr lang="en-US" dirty="0" smtClean="0"/>
              <a:t> </a:t>
            </a:r>
            <a:r>
              <a:rPr lang="en-US" dirty="0" err="1" smtClean="0"/>
              <a:t>diterima</a:t>
            </a:r>
            <a:r>
              <a:rPr lang="en-US" dirty="0" smtClean="0"/>
              <a:t> </a:t>
            </a:r>
            <a:r>
              <a:rPr lang="en-US" dirty="0" err="1" smtClean="0"/>
              <a:t>bisa</a:t>
            </a:r>
            <a:r>
              <a:rPr lang="en-US" dirty="0" smtClean="0"/>
              <a:t> </a:t>
            </a:r>
            <a:r>
              <a:rPr lang="en-US" dirty="0" err="1" smtClean="0"/>
              <a:t>juga</a:t>
            </a:r>
            <a:r>
              <a:rPr lang="en-US" dirty="0" smtClean="0"/>
              <a:t> </a:t>
            </a:r>
            <a:r>
              <a:rPr lang="en-US" dirty="0" err="1" smtClean="0"/>
              <a:t>ditolak</a:t>
            </a:r>
            <a:endParaRPr lang="en-US" dirty="0" smtClean="0"/>
          </a:p>
          <a:p>
            <a:pPr marL="514350" indent="-514350" algn="just"/>
            <a:r>
              <a:rPr lang="en-US" dirty="0" err="1" smtClean="0"/>
              <a:t>Penyimpangan</a:t>
            </a:r>
            <a:r>
              <a:rPr lang="en-US" dirty="0" smtClean="0"/>
              <a:t> </a:t>
            </a:r>
            <a:r>
              <a:rPr lang="en-US" dirty="0" err="1" smtClean="0"/>
              <a:t>relatif</a:t>
            </a:r>
            <a:r>
              <a:rPr lang="en-US" dirty="0" smtClean="0"/>
              <a:t> </a:t>
            </a:r>
            <a:r>
              <a:rPr lang="en-US" dirty="0" err="1" smtClean="0"/>
              <a:t>dan</a:t>
            </a:r>
            <a:r>
              <a:rPr lang="en-US" dirty="0" smtClean="0"/>
              <a:t> </a:t>
            </a:r>
            <a:r>
              <a:rPr lang="en-US" dirty="0" err="1" smtClean="0"/>
              <a:t>penyimpangan</a:t>
            </a:r>
            <a:r>
              <a:rPr lang="en-US" dirty="0" smtClean="0"/>
              <a:t> </a:t>
            </a:r>
            <a:r>
              <a:rPr lang="en-US" dirty="0" err="1" smtClean="0"/>
              <a:t>mutlak</a:t>
            </a:r>
            <a:endParaRPr lang="en-US" dirty="0" smtClean="0"/>
          </a:p>
          <a:p>
            <a:pPr marL="514350" indent="-514350" algn="just"/>
            <a:r>
              <a:rPr lang="en-US" dirty="0" err="1" smtClean="0"/>
              <a:t>Penyimpangan</a:t>
            </a:r>
            <a:r>
              <a:rPr lang="en-US" dirty="0" smtClean="0"/>
              <a:t> </a:t>
            </a:r>
            <a:r>
              <a:rPr lang="en-US" dirty="0" err="1" smtClean="0"/>
              <a:t>terhadap</a:t>
            </a:r>
            <a:r>
              <a:rPr lang="en-US" dirty="0" smtClean="0"/>
              <a:t> </a:t>
            </a:r>
            <a:r>
              <a:rPr lang="en-US" dirty="0" err="1" smtClean="0"/>
              <a:t>budaya</a:t>
            </a:r>
            <a:r>
              <a:rPr lang="en-US" dirty="0" smtClean="0"/>
              <a:t> </a:t>
            </a:r>
            <a:r>
              <a:rPr lang="en-US" dirty="0" err="1" smtClean="0"/>
              <a:t>nyata</a:t>
            </a:r>
            <a:r>
              <a:rPr lang="en-US" dirty="0" smtClean="0"/>
              <a:t> </a:t>
            </a:r>
            <a:r>
              <a:rPr lang="en-US" dirty="0" err="1" smtClean="0"/>
              <a:t>atau</a:t>
            </a:r>
            <a:r>
              <a:rPr lang="en-US" dirty="0" smtClean="0"/>
              <a:t> ideal</a:t>
            </a:r>
          </a:p>
          <a:p>
            <a:pPr marL="514350" indent="-514350" algn="just"/>
            <a:r>
              <a:rPr lang="en-US" dirty="0" err="1" smtClean="0"/>
              <a:t>Terdapat</a:t>
            </a:r>
            <a:r>
              <a:rPr lang="en-US" dirty="0" smtClean="0"/>
              <a:t> </a:t>
            </a:r>
            <a:r>
              <a:rPr lang="en-US" dirty="0" err="1" smtClean="0"/>
              <a:t>norma</a:t>
            </a:r>
            <a:r>
              <a:rPr lang="en-US" dirty="0" smtClean="0"/>
              <a:t> –</a:t>
            </a:r>
            <a:r>
              <a:rPr lang="en-US" dirty="0" err="1" smtClean="0"/>
              <a:t>norma</a:t>
            </a:r>
            <a:r>
              <a:rPr lang="en-US" dirty="0" smtClean="0"/>
              <a:t> </a:t>
            </a:r>
            <a:r>
              <a:rPr lang="en-US" dirty="0" err="1" smtClean="0"/>
              <a:t>penghindaran</a:t>
            </a:r>
            <a:endParaRPr lang="en-US" dirty="0" smtClean="0"/>
          </a:p>
          <a:p>
            <a:pPr marL="514350" indent="-514350" algn="just"/>
            <a:r>
              <a:rPr lang="en-US" dirty="0" err="1" smtClean="0"/>
              <a:t>Penyimpangan</a:t>
            </a:r>
            <a:r>
              <a:rPr lang="en-US" dirty="0" smtClean="0"/>
              <a:t> </a:t>
            </a:r>
            <a:r>
              <a:rPr lang="en-US" dirty="0" err="1" smtClean="0"/>
              <a:t>bersifat</a:t>
            </a:r>
            <a:r>
              <a:rPr lang="en-US" dirty="0" smtClean="0"/>
              <a:t> </a:t>
            </a:r>
            <a:r>
              <a:rPr lang="en-US" dirty="0" err="1" smtClean="0"/>
              <a:t>adaptif</a:t>
            </a:r>
            <a:endParaRPr lang="en-US" dirty="0"/>
          </a:p>
        </p:txBody>
      </p:sp>
      <p:sp>
        <p:nvSpPr>
          <p:cNvPr id="4" name="Title 3"/>
          <p:cNvSpPr>
            <a:spLocks noGrp="1"/>
          </p:cNvSpPr>
          <p:nvPr>
            <p:ph type="title"/>
          </p:nvPr>
        </p:nvSpPr>
        <p:spPr>
          <a:xfrm>
            <a:off x="0" y="304800"/>
            <a:ext cx="8458200" cy="1066800"/>
          </a:xfrm>
        </p:spPr>
        <p:txBody>
          <a:bodyPr/>
          <a:lstStyle/>
          <a:p>
            <a:r>
              <a:rPr lang="id-ID" b="1" dirty="0" smtClean="0"/>
              <a:t>b.</a:t>
            </a:r>
            <a:r>
              <a:rPr lang="en-US" b="1" dirty="0" err="1" smtClean="0"/>
              <a:t>Ciri</a:t>
            </a:r>
            <a:r>
              <a:rPr lang="en-US" b="1" dirty="0" smtClean="0"/>
              <a:t> – </a:t>
            </a:r>
            <a:r>
              <a:rPr lang="en-US" b="1" dirty="0" err="1" smtClean="0"/>
              <a:t>Ciri</a:t>
            </a:r>
            <a:r>
              <a:rPr lang="en-US" b="1" dirty="0" smtClean="0"/>
              <a:t> </a:t>
            </a:r>
            <a:r>
              <a:rPr lang="en-US" b="1" dirty="0" err="1" smtClean="0"/>
              <a:t>Perilaku</a:t>
            </a:r>
            <a:r>
              <a:rPr lang="en-US" b="1" dirty="0" smtClean="0"/>
              <a:t> </a:t>
            </a:r>
            <a:r>
              <a:rPr lang="en-US" b="1" dirty="0" err="1" smtClean="0"/>
              <a:t>Menyimpang</a:t>
            </a:r>
            <a:endParaRPr lang="en-US" b="1" dirty="0"/>
          </a:p>
        </p:txBody>
      </p:sp>
    </p:spTree>
  </p:cSld>
  <p:clrMapOvr>
    <a:masterClrMapping/>
  </p:clrMapOvr>
  <p:transition>
    <p:wipe dir="d"/>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1"/>
            <a:ext cx="8229600" cy="4525963"/>
          </a:xfrm>
        </p:spPr>
        <p:txBody>
          <a:bodyPr>
            <a:noAutofit/>
          </a:bodyPr>
          <a:lstStyle/>
          <a:p>
            <a:pPr algn="just">
              <a:buNone/>
            </a:pPr>
            <a:r>
              <a:rPr lang="id-ID" b="1" dirty="0" smtClean="0"/>
              <a:t>c</a:t>
            </a:r>
            <a:r>
              <a:rPr lang="en-US" b="1" dirty="0" smtClean="0"/>
              <a:t>. </a:t>
            </a:r>
            <a:r>
              <a:rPr lang="en-US" b="1" dirty="0" err="1" smtClean="0"/>
              <a:t>Konsekuensi</a:t>
            </a:r>
            <a:r>
              <a:rPr lang="en-US" b="1" dirty="0" smtClean="0"/>
              <a:t> </a:t>
            </a:r>
            <a:r>
              <a:rPr lang="en-US" b="1" dirty="0" err="1" smtClean="0"/>
              <a:t>Sosial</a:t>
            </a:r>
            <a:r>
              <a:rPr lang="en-US" b="1" dirty="0" smtClean="0"/>
              <a:t> </a:t>
            </a:r>
            <a:r>
              <a:rPr lang="en-US" b="1" dirty="0" err="1" smtClean="0"/>
              <a:t>Perilaku</a:t>
            </a:r>
            <a:r>
              <a:rPr lang="en-US" b="1" dirty="0" smtClean="0"/>
              <a:t> </a:t>
            </a:r>
            <a:r>
              <a:rPr lang="en-US" b="1" dirty="0" err="1" smtClean="0"/>
              <a:t>Menyimpang</a:t>
            </a:r>
            <a:r>
              <a:rPr lang="en-US" b="1" dirty="0" smtClean="0"/>
              <a:t>:</a:t>
            </a:r>
          </a:p>
          <a:p>
            <a:pPr algn="just">
              <a:buNone/>
            </a:pPr>
            <a:r>
              <a:rPr lang="en-US" dirty="0" smtClean="0"/>
              <a:t>	 </a:t>
            </a:r>
            <a:r>
              <a:rPr lang="en-US" dirty="0" err="1" smtClean="0"/>
              <a:t>disfungsi</a:t>
            </a:r>
            <a:r>
              <a:rPr lang="en-US" dirty="0" smtClean="0"/>
              <a:t> </a:t>
            </a:r>
            <a:r>
              <a:rPr lang="en-US" dirty="0" err="1" smtClean="0"/>
              <a:t>negatif</a:t>
            </a:r>
            <a:r>
              <a:rPr lang="en-US" dirty="0" smtClean="0"/>
              <a:t> </a:t>
            </a:r>
          </a:p>
          <a:p>
            <a:pPr algn="just">
              <a:buNone/>
            </a:pPr>
            <a:r>
              <a:rPr lang="en-US" dirty="0" smtClean="0"/>
              <a:t>        - </a:t>
            </a:r>
            <a:r>
              <a:rPr lang="en-US" dirty="0" err="1" smtClean="0"/>
              <a:t>masalah</a:t>
            </a:r>
            <a:r>
              <a:rPr lang="en-US" dirty="0" smtClean="0"/>
              <a:t> </a:t>
            </a:r>
            <a:r>
              <a:rPr lang="en-US" dirty="0" err="1" smtClean="0"/>
              <a:t>sosial</a:t>
            </a:r>
            <a:endParaRPr lang="en-US" dirty="0" smtClean="0"/>
          </a:p>
          <a:p>
            <a:pPr algn="just">
              <a:buNone/>
            </a:pPr>
            <a:r>
              <a:rPr lang="en-US" dirty="0" smtClean="0"/>
              <a:t>	    - </a:t>
            </a:r>
            <a:r>
              <a:rPr lang="en-US" dirty="0" err="1" smtClean="0"/>
              <a:t>disorganisasi</a:t>
            </a:r>
            <a:r>
              <a:rPr lang="en-US" dirty="0" smtClean="0"/>
              <a:t> </a:t>
            </a:r>
            <a:r>
              <a:rPr lang="en-US" dirty="0" err="1" smtClean="0"/>
              <a:t>sosial</a:t>
            </a:r>
            <a:endParaRPr lang="en-US" dirty="0" smtClean="0"/>
          </a:p>
          <a:p>
            <a:pPr algn="just">
              <a:buNone/>
            </a:pPr>
            <a:r>
              <a:rPr lang="en-US" dirty="0" smtClean="0"/>
              <a:t>	 </a:t>
            </a:r>
            <a:r>
              <a:rPr lang="en-US" dirty="0" err="1" smtClean="0"/>
              <a:t>fungsi</a:t>
            </a:r>
            <a:r>
              <a:rPr lang="en-US" dirty="0" smtClean="0"/>
              <a:t> </a:t>
            </a:r>
            <a:r>
              <a:rPr lang="en-US" dirty="0" err="1" smtClean="0"/>
              <a:t>positif</a:t>
            </a:r>
            <a:endParaRPr lang="en-US" dirty="0" smtClean="0"/>
          </a:p>
          <a:p>
            <a:pPr algn="just">
              <a:buNone/>
            </a:pPr>
            <a:r>
              <a:rPr lang="en-US" dirty="0" smtClean="0"/>
              <a:t>	   - </a:t>
            </a:r>
            <a:r>
              <a:rPr lang="en-US" dirty="0" err="1" smtClean="0"/>
              <a:t>konformitas</a:t>
            </a:r>
            <a:endParaRPr lang="en-US" dirty="0" smtClean="0"/>
          </a:p>
          <a:p>
            <a:pPr algn="just">
              <a:buNone/>
            </a:pPr>
            <a:r>
              <a:rPr lang="en-US" dirty="0" smtClean="0"/>
              <a:t>	   - </a:t>
            </a:r>
            <a:r>
              <a:rPr lang="en-US" dirty="0" err="1" smtClean="0"/>
              <a:t>memperkuat</a:t>
            </a:r>
            <a:r>
              <a:rPr lang="en-US" dirty="0" smtClean="0"/>
              <a:t> </a:t>
            </a:r>
            <a:r>
              <a:rPr lang="en-US" dirty="0" err="1" smtClean="0"/>
              <a:t>ikatan</a:t>
            </a:r>
            <a:r>
              <a:rPr lang="en-US" dirty="0" smtClean="0"/>
              <a:t> </a:t>
            </a:r>
            <a:r>
              <a:rPr lang="en-US" dirty="0" err="1" smtClean="0"/>
              <a:t>kelompok</a:t>
            </a:r>
            <a:endParaRPr lang="en-US" dirty="0" smtClean="0"/>
          </a:p>
          <a:p>
            <a:pPr algn="just">
              <a:buNone/>
            </a:pPr>
            <a:r>
              <a:rPr lang="en-US" dirty="0" smtClean="0"/>
              <a:t>	   -  </a:t>
            </a:r>
            <a:r>
              <a:rPr lang="en-US" dirty="0" err="1" smtClean="0"/>
              <a:t>menyebabkan</a:t>
            </a:r>
            <a:r>
              <a:rPr lang="en-US" dirty="0" smtClean="0"/>
              <a:t> </a:t>
            </a:r>
            <a:r>
              <a:rPr lang="en-US" dirty="0" err="1" smtClean="0"/>
              <a:t>terjadi</a:t>
            </a:r>
            <a:r>
              <a:rPr lang="en-US" dirty="0" smtClean="0"/>
              <a:t> </a:t>
            </a:r>
            <a:r>
              <a:rPr lang="en-US" dirty="0" err="1" smtClean="0"/>
              <a:t>peruba</a:t>
            </a:r>
            <a:r>
              <a:rPr lang="id-ID" dirty="0" smtClean="0"/>
              <a:t>han </a:t>
            </a:r>
            <a:endParaRPr lang="en-US" dirty="0" smtClean="0"/>
          </a:p>
          <a:p>
            <a:pPr algn="just">
              <a:buNone/>
            </a:pPr>
            <a:endParaRPr lang="en-US" dirty="0" smtClean="0"/>
          </a:p>
          <a:p>
            <a:pPr algn="just">
              <a:buNone/>
            </a:pPr>
            <a:endParaRPr lang="en-US" sz="2800" dirty="0" smtClean="0"/>
          </a:p>
          <a:p>
            <a:pPr algn="just">
              <a:buNone/>
            </a:pPr>
            <a:endParaRPr lang="en-US" sz="2800" dirty="0"/>
          </a:p>
        </p:txBody>
      </p:sp>
    </p:spTree>
  </p:cSld>
  <p:clrMapOvr>
    <a:masterClrMapping/>
  </p:clrMapOvr>
  <p:transition>
    <p:wipe dir="d"/>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229600" cy="4525963"/>
          </a:xfrm>
        </p:spPr>
        <p:txBody>
          <a:bodyPr>
            <a:noAutofit/>
          </a:bodyPr>
          <a:lstStyle/>
          <a:p>
            <a:pPr marL="514350" indent="-514350" algn="just">
              <a:buNone/>
            </a:pPr>
            <a:endParaRPr lang="id-ID" sz="2800" b="1" dirty="0" smtClean="0"/>
          </a:p>
          <a:p>
            <a:pPr marL="514350" indent="-514350" algn="just">
              <a:buNone/>
            </a:pPr>
            <a:r>
              <a:rPr lang="id-ID" b="1" dirty="0" smtClean="0"/>
              <a:t>d. Pandangan Perilaku Menyimpang</a:t>
            </a:r>
          </a:p>
          <a:p>
            <a:pPr marL="514350" indent="-514350" algn="just">
              <a:buNone/>
            </a:pPr>
            <a:r>
              <a:rPr lang="id-ID" b="1" dirty="0" smtClean="0"/>
              <a:t>1. Pandangan Biologis</a:t>
            </a:r>
          </a:p>
          <a:p>
            <a:pPr marL="514350" indent="-514350" algn="just"/>
            <a:r>
              <a:rPr lang="en-US" dirty="0" err="1" smtClean="0"/>
              <a:t>Kondisi</a:t>
            </a:r>
            <a:r>
              <a:rPr lang="en-US" dirty="0" smtClean="0"/>
              <a:t> </a:t>
            </a:r>
            <a:r>
              <a:rPr lang="en-US" dirty="0" err="1" smtClean="0"/>
              <a:t>biologis</a:t>
            </a:r>
            <a:r>
              <a:rPr lang="en-US" dirty="0" smtClean="0"/>
              <a:t> –</a:t>
            </a:r>
            <a:r>
              <a:rPr lang="en-US" dirty="0" err="1" smtClean="0"/>
              <a:t>biologis</a:t>
            </a:r>
            <a:r>
              <a:rPr lang="en-US" dirty="0" smtClean="0"/>
              <a:t> </a:t>
            </a:r>
            <a:r>
              <a:rPr lang="en-US" dirty="0" err="1" smtClean="0"/>
              <a:t>tertentu</a:t>
            </a:r>
            <a:r>
              <a:rPr lang="en-US" dirty="0" smtClean="0"/>
              <a:t> </a:t>
            </a:r>
            <a:r>
              <a:rPr lang="en-US" dirty="0" err="1" smtClean="0"/>
              <a:t>memiliki</a:t>
            </a:r>
            <a:r>
              <a:rPr lang="en-US" dirty="0" smtClean="0"/>
              <a:t> </a:t>
            </a:r>
            <a:r>
              <a:rPr lang="en-US" dirty="0" err="1" smtClean="0"/>
              <a:t>relevansi</a:t>
            </a:r>
            <a:r>
              <a:rPr lang="en-US" dirty="0" smtClean="0"/>
              <a:t> </a:t>
            </a:r>
            <a:r>
              <a:rPr lang="en-US" dirty="0" err="1" smtClean="0"/>
              <a:t>terhadap</a:t>
            </a:r>
            <a:r>
              <a:rPr lang="en-US" dirty="0" smtClean="0"/>
              <a:t> </a:t>
            </a:r>
            <a:r>
              <a:rPr lang="en-US" dirty="0" err="1" smtClean="0"/>
              <a:t>perilaku</a:t>
            </a:r>
            <a:r>
              <a:rPr lang="en-US" dirty="0" smtClean="0"/>
              <a:t> </a:t>
            </a:r>
            <a:r>
              <a:rPr lang="en-US" dirty="0" err="1" smtClean="0"/>
              <a:t>sosial</a:t>
            </a:r>
            <a:r>
              <a:rPr lang="en-US" dirty="0" smtClean="0"/>
              <a:t> </a:t>
            </a:r>
            <a:r>
              <a:rPr lang="en-US" dirty="0" err="1" smtClean="0"/>
              <a:t>khususnya</a:t>
            </a:r>
            <a:r>
              <a:rPr lang="en-US" dirty="0" smtClean="0"/>
              <a:t> </a:t>
            </a:r>
            <a:r>
              <a:rPr lang="en-US" dirty="0" err="1" smtClean="0"/>
              <a:t>perilaku</a:t>
            </a:r>
            <a:r>
              <a:rPr lang="en-US" dirty="0" smtClean="0"/>
              <a:t> </a:t>
            </a:r>
            <a:r>
              <a:rPr lang="en-US" dirty="0" err="1" smtClean="0"/>
              <a:t>menyimpang</a:t>
            </a:r>
            <a:r>
              <a:rPr lang="en-US" dirty="0" smtClean="0"/>
              <a:t>.</a:t>
            </a:r>
          </a:p>
          <a:p>
            <a:pPr marL="514350" indent="-514350" algn="just"/>
            <a:r>
              <a:rPr lang="en-US" dirty="0" err="1" smtClean="0"/>
              <a:t>Perilaku</a:t>
            </a:r>
            <a:r>
              <a:rPr lang="en-US" dirty="0" smtClean="0"/>
              <a:t> </a:t>
            </a:r>
            <a:r>
              <a:rPr lang="en-US" dirty="0" err="1" smtClean="0"/>
              <a:t>menyimpang</a:t>
            </a:r>
            <a:r>
              <a:rPr lang="en-US" dirty="0" smtClean="0"/>
              <a:t> </a:t>
            </a:r>
            <a:r>
              <a:rPr lang="en-US" dirty="0" err="1" smtClean="0"/>
              <a:t>dapat</a:t>
            </a:r>
            <a:r>
              <a:rPr lang="en-US" dirty="0" smtClean="0"/>
              <a:t> </a:t>
            </a:r>
            <a:r>
              <a:rPr lang="en-US" dirty="0" err="1" smtClean="0"/>
              <a:t>diwariskan</a:t>
            </a:r>
            <a:r>
              <a:rPr lang="en-US" dirty="0" smtClean="0"/>
              <a:t> </a:t>
            </a:r>
            <a:r>
              <a:rPr lang="en-US" dirty="0" err="1" smtClean="0"/>
              <a:t>secara</a:t>
            </a:r>
            <a:r>
              <a:rPr lang="en-US" dirty="0" smtClean="0"/>
              <a:t> </a:t>
            </a:r>
            <a:r>
              <a:rPr lang="en-US" dirty="0" err="1" smtClean="0"/>
              <a:t>biologis</a:t>
            </a:r>
            <a:r>
              <a:rPr lang="en-US" dirty="0" smtClean="0"/>
              <a:t>.</a:t>
            </a:r>
          </a:p>
          <a:p>
            <a:pPr marL="514350" indent="-514350" algn="just"/>
            <a:r>
              <a:rPr lang="en-US" dirty="0" err="1" smtClean="0"/>
              <a:t>Pandangan</a:t>
            </a:r>
            <a:r>
              <a:rPr lang="en-US" dirty="0" smtClean="0"/>
              <a:t> </a:t>
            </a:r>
            <a:r>
              <a:rPr lang="en-US" dirty="0" err="1" smtClean="0"/>
              <a:t>ini</a:t>
            </a:r>
            <a:r>
              <a:rPr lang="en-US" dirty="0" smtClean="0"/>
              <a:t> </a:t>
            </a:r>
            <a:r>
              <a:rPr lang="en-US" dirty="0" err="1" smtClean="0"/>
              <a:t>sudah</a:t>
            </a:r>
            <a:r>
              <a:rPr lang="en-US" dirty="0" smtClean="0"/>
              <a:t> </a:t>
            </a:r>
            <a:r>
              <a:rPr lang="en-US" dirty="0" err="1" smtClean="0"/>
              <a:t>mulai</a:t>
            </a:r>
            <a:r>
              <a:rPr lang="en-US" dirty="0" smtClean="0"/>
              <a:t> </a:t>
            </a:r>
            <a:r>
              <a:rPr lang="en-US" dirty="0" err="1" smtClean="0"/>
              <a:t>ditinggalkan</a:t>
            </a:r>
            <a:r>
              <a:rPr lang="en-US" dirty="0" smtClean="0"/>
              <a:t> </a:t>
            </a:r>
            <a:r>
              <a:rPr lang="en-US" dirty="0" err="1" smtClean="0"/>
              <a:t>walaupun</a:t>
            </a:r>
            <a:r>
              <a:rPr lang="en-US" dirty="0" smtClean="0"/>
              <a:t> </a:t>
            </a:r>
            <a:r>
              <a:rPr lang="en-US" dirty="0" err="1" smtClean="0"/>
              <a:t>dulu</a:t>
            </a:r>
            <a:r>
              <a:rPr lang="en-US" dirty="0" smtClean="0"/>
              <a:t> </a:t>
            </a:r>
            <a:r>
              <a:rPr lang="en-US" dirty="0" err="1" smtClean="0"/>
              <a:t>cukup</a:t>
            </a:r>
            <a:r>
              <a:rPr lang="en-US" dirty="0" smtClean="0"/>
              <a:t> </a:t>
            </a:r>
            <a:r>
              <a:rPr lang="en-US" dirty="0" err="1" smtClean="0"/>
              <a:t>berkembang</a:t>
            </a:r>
            <a:r>
              <a:rPr lang="en-US" dirty="0" smtClean="0"/>
              <a:t> (</a:t>
            </a:r>
            <a:r>
              <a:rPr lang="en-US" dirty="0" err="1" smtClean="0"/>
              <a:t>berdasar</a:t>
            </a:r>
            <a:r>
              <a:rPr lang="en-US" dirty="0" smtClean="0"/>
              <a:t> </a:t>
            </a:r>
            <a:r>
              <a:rPr lang="en-US" dirty="0" err="1" smtClean="0"/>
              <a:t>hasil</a:t>
            </a:r>
            <a:r>
              <a:rPr lang="en-US" dirty="0" smtClean="0"/>
              <a:t> </a:t>
            </a:r>
            <a:r>
              <a:rPr lang="en-US" dirty="0" err="1" smtClean="0"/>
              <a:t>penelitian</a:t>
            </a:r>
            <a:r>
              <a:rPr lang="en-US" dirty="0" smtClean="0"/>
              <a:t> ) </a:t>
            </a:r>
            <a:endParaRPr lang="en-US" dirty="0"/>
          </a:p>
        </p:txBody>
      </p:sp>
    </p:spTree>
  </p:cSld>
  <p:clrMapOvr>
    <a:masterClrMapping/>
  </p:clrMapOvr>
  <p:transition>
    <p:wipe dir="d"/>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5516563"/>
          </a:xfrm>
        </p:spPr>
        <p:txBody>
          <a:bodyPr>
            <a:noAutofit/>
          </a:bodyPr>
          <a:lstStyle/>
          <a:p>
            <a:pPr>
              <a:buNone/>
            </a:pPr>
            <a:r>
              <a:rPr lang="en-US" sz="3000" b="1" dirty="0" smtClean="0"/>
              <a:t>2.  </a:t>
            </a:r>
            <a:r>
              <a:rPr lang="en-US" sz="3000" b="1" dirty="0" err="1" smtClean="0"/>
              <a:t>Pandangan</a:t>
            </a:r>
            <a:r>
              <a:rPr lang="en-US" sz="3000" b="1" dirty="0" smtClean="0"/>
              <a:t> </a:t>
            </a:r>
            <a:r>
              <a:rPr lang="en-US" sz="3000" b="1" dirty="0" err="1" smtClean="0"/>
              <a:t>Psikologis</a:t>
            </a:r>
            <a:endParaRPr lang="en-US" sz="3000" b="1" dirty="0" smtClean="0"/>
          </a:p>
          <a:p>
            <a:pPr algn="just"/>
            <a:r>
              <a:rPr lang="en-US" sz="3000" dirty="0" err="1" smtClean="0"/>
              <a:t>Kepribadian</a:t>
            </a:r>
            <a:r>
              <a:rPr lang="en-US" sz="3000" dirty="0" smtClean="0"/>
              <a:t> </a:t>
            </a:r>
            <a:r>
              <a:rPr lang="en-US" sz="3000" dirty="0" err="1" smtClean="0"/>
              <a:t>bawaan</a:t>
            </a:r>
            <a:r>
              <a:rPr lang="en-US" sz="3000" dirty="0" smtClean="0"/>
              <a:t> </a:t>
            </a:r>
            <a:r>
              <a:rPr lang="en-US" sz="3000" dirty="0" err="1" smtClean="0"/>
              <a:t>pada</a:t>
            </a:r>
            <a:r>
              <a:rPr lang="en-US" sz="3000" dirty="0" smtClean="0"/>
              <a:t> </a:t>
            </a:r>
            <a:r>
              <a:rPr lang="en-US" sz="3000" dirty="0" err="1" smtClean="0"/>
              <a:t>individu</a:t>
            </a:r>
            <a:r>
              <a:rPr lang="en-US" sz="3000" dirty="0" smtClean="0"/>
              <a:t> </a:t>
            </a:r>
            <a:r>
              <a:rPr lang="en-US" sz="3000" dirty="0" err="1" smtClean="0"/>
              <a:t>akan</a:t>
            </a:r>
            <a:r>
              <a:rPr lang="en-US" sz="3000" dirty="0" smtClean="0"/>
              <a:t> </a:t>
            </a:r>
            <a:r>
              <a:rPr lang="en-US" sz="3000" dirty="0" err="1" smtClean="0"/>
              <a:t>membentuk</a:t>
            </a:r>
            <a:r>
              <a:rPr lang="en-US" sz="3000" dirty="0" smtClean="0"/>
              <a:t> </a:t>
            </a:r>
            <a:r>
              <a:rPr lang="en-US" sz="3000" dirty="0" err="1" smtClean="0"/>
              <a:t>karakteristik</a:t>
            </a:r>
            <a:r>
              <a:rPr lang="en-US" sz="3000" dirty="0" smtClean="0"/>
              <a:t> </a:t>
            </a:r>
            <a:r>
              <a:rPr lang="en-US" sz="3000" dirty="0" err="1" smtClean="0"/>
              <a:t>individu</a:t>
            </a:r>
            <a:r>
              <a:rPr lang="en-US" sz="3000" dirty="0" smtClean="0"/>
              <a:t> ( </a:t>
            </a:r>
            <a:r>
              <a:rPr lang="en-US" sz="3000" dirty="0" err="1" smtClean="0"/>
              <a:t>hasil</a:t>
            </a:r>
            <a:r>
              <a:rPr lang="en-US" sz="3000" dirty="0" smtClean="0"/>
              <a:t> </a:t>
            </a:r>
            <a:r>
              <a:rPr lang="en-US" sz="3000" dirty="0" err="1" smtClean="0"/>
              <a:t>dari</a:t>
            </a:r>
            <a:r>
              <a:rPr lang="en-US" sz="3000" dirty="0" smtClean="0"/>
              <a:t> </a:t>
            </a:r>
            <a:r>
              <a:rPr lang="en-US" sz="3000" dirty="0" err="1" smtClean="0"/>
              <a:t>proses</a:t>
            </a:r>
            <a:r>
              <a:rPr lang="en-US" sz="3000" dirty="0" smtClean="0"/>
              <a:t> </a:t>
            </a:r>
            <a:r>
              <a:rPr lang="en-US" sz="3000" dirty="0" err="1" smtClean="0"/>
              <a:t>sosialisasi</a:t>
            </a:r>
            <a:r>
              <a:rPr lang="en-US" sz="3000" dirty="0" smtClean="0"/>
              <a:t>).</a:t>
            </a:r>
          </a:p>
          <a:p>
            <a:pPr algn="just"/>
            <a:r>
              <a:rPr lang="en-US" sz="3000" dirty="0" err="1" smtClean="0"/>
              <a:t>Ketidaklayakan</a:t>
            </a:r>
            <a:r>
              <a:rPr lang="en-US" sz="3000" dirty="0" smtClean="0"/>
              <a:t> </a:t>
            </a:r>
            <a:r>
              <a:rPr lang="en-US" sz="3000" dirty="0" err="1" smtClean="0"/>
              <a:t>kepribadian</a:t>
            </a:r>
            <a:r>
              <a:rPr lang="en-US" sz="3000" dirty="0" smtClean="0"/>
              <a:t> </a:t>
            </a:r>
            <a:r>
              <a:rPr lang="en-US" sz="3000" dirty="0" err="1" smtClean="0"/>
              <a:t>mempengaruhi</a:t>
            </a:r>
            <a:r>
              <a:rPr lang="en-US" sz="3000" dirty="0" smtClean="0"/>
              <a:t> </a:t>
            </a:r>
            <a:r>
              <a:rPr lang="en-US" sz="3000" dirty="0" err="1" smtClean="0"/>
              <a:t>proses</a:t>
            </a:r>
            <a:r>
              <a:rPr lang="en-US" sz="3000" dirty="0" smtClean="0"/>
              <a:t> </a:t>
            </a:r>
            <a:r>
              <a:rPr lang="en-US" sz="3000" dirty="0" err="1" smtClean="0"/>
              <a:t>penyesuaian</a:t>
            </a:r>
            <a:r>
              <a:rPr lang="en-US" sz="3000" dirty="0" smtClean="0"/>
              <a:t> </a:t>
            </a:r>
            <a:r>
              <a:rPr lang="en-US" sz="3000" dirty="0" err="1" smtClean="0"/>
              <a:t>diri</a:t>
            </a:r>
            <a:r>
              <a:rPr lang="en-US" sz="3000" dirty="0" smtClean="0"/>
              <a:t> </a:t>
            </a:r>
            <a:r>
              <a:rPr lang="en-US" sz="3000" dirty="0" err="1" smtClean="0"/>
              <a:t>terhadap</a:t>
            </a:r>
            <a:r>
              <a:rPr lang="en-US" sz="3000" dirty="0" smtClean="0"/>
              <a:t> </a:t>
            </a:r>
            <a:r>
              <a:rPr lang="en-US" sz="3000" dirty="0" err="1" smtClean="0"/>
              <a:t>masyarakat</a:t>
            </a:r>
            <a:r>
              <a:rPr lang="en-US" sz="3000" dirty="0" smtClean="0"/>
              <a:t>.</a:t>
            </a:r>
          </a:p>
          <a:p>
            <a:pPr algn="just"/>
            <a:r>
              <a:rPr lang="en-US" sz="3000" dirty="0" err="1" smtClean="0"/>
              <a:t>Perilaku</a:t>
            </a:r>
            <a:r>
              <a:rPr lang="en-US" sz="3000" dirty="0" smtClean="0"/>
              <a:t> </a:t>
            </a:r>
            <a:r>
              <a:rPr lang="en-US" sz="3000" dirty="0" err="1" smtClean="0"/>
              <a:t>menyimpang</a:t>
            </a:r>
            <a:r>
              <a:rPr lang="en-US" sz="3000" dirty="0" smtClean="0"/>
              <a:t> </a:t>
            </a:r>
            <a:r>
              <a:rPr lang="en-US" sz="3000" dirty="0" err="1" smtClean="0"/>
              <a:t>hasil</a:t>
            </a:r>
            <a:r>
              <a:rPr lang="en-US" sz="3000" dirty="0" smtClean="0"/>
              <a:t> </a:t>
            </a:r>
            <a:r>
              <a:rPr lang="en-US" sz="3000" dirty="0" err="1" smtClean="0"/>
              <a:t>interaksi</a:t>
            </a:r>
            <a:r>
              <a:rPr lang="en-US" sz="3000" dirty="0" smtClean="0"/>
              <a:t> </a:t>
            </a:r>
            <a:r>
              <a:rPr lang="en-US" sz="3000" dirty="0" err="1" smtClean="0"/>
              <a:t>antara</a:t>
            </a:r>
            <a:r>
              <a:rPr lang="en-US" sz="3000" dirty="0" smtClean="0"/>
              <a:t> </a:t>
            </a:r>
            <a:r>
              <a:rPr lang="en-US" sz="3000" dirty="0" err="1" smtClean="0"/>
              <a:t>kondisi</a:t>
            </a:r>
            <a:r>
              <a:rPr lang="en-US" sz="3000" dirty="0" smtClean="0"/>
              <a:t> </a:t>
            </a:r>
            <a:r>
              <a:rPr lang="en-US" sz="3000" dirty="0" err="1" smtClean="0"/>
              <a:t>lingkungan</a:t>
            </a:r>
            <a:r>
              <a:rPr lang="en-US" sz="3000" dirty="0" smtClean="0"/>
              <a:t> </a:t>
            </a:r>
            <a:r>
              <a:rPr lang="en-US" sz="3000" dirty="0" err="1" smtClean="0"/>
              <a:t>tertentu</a:t>
            </a:r>
            <a:r>
              <a:rPr lang="en-US" sz="3000" dirty="0" smtClean="0"/>
              <a:t> </a:t>
            </a:r>
            <a:r>
              <a:rPr lang="en-US" sz="3000" dirty="0" err="1" smtClean="0"/>
              <a:t>dengan</a:t>
            </a:r>
            <a:r>
              <a:rPr lang="en-US" sz="3000" dirty="0" smtClean="0"/>
              <a:t> </a:t>
            </a:r>
            <a:r>
              <a:rPr lang="en-US" sz="3000" dirty="0" err="1" smtClean="0"/>
              <a:t>kepribadian</a:t>
            </a:r>
            <a:r>
              <a:rPr lang="en-US" sz="3000" dirty="0" smtClean="0"/>
              <a:t> </a:t>
            </a:r>
            <a:r>
              <a:rPr lang="en-US" sz="3000" dirty="0" err="1" smtClean="0"/>
              <a:t>bawaan</a:t>
            </a:r>
            <a:r>
              <a:rPr lang="en-US" sz="3000" dirty="0" smtClean="0"/>
              <a:t>.</a:t>
            </a:r>
          </a:p>
          <a:p>
            <a:pPr algn="just"/>
            <a:r>
              <a:rPr lang="en-US" sz="3000" dirty="0" err="1" smtClean="0"/>
              <a:t>Tokoh</a:t>
            </a:r>
            <a:r>
              <a:rPr lang="en-US" sz="3000" dirty="0" smtClean="0"/>
              <a:t> </a:t>
            </a:r>
            <a:r>
              <a:rPr lang="en-US" sz="3000" dirty="0" err="1" smtClean="0"/>
              <a:t>pandangan</a:t>
            </a:r>
            <a:r>
              <a:rPr lang="en-US" sz="3000" dirty="0" smtClean="0"/>
              <a:t> </a:t>
            </a:r>
            <a:r>
              <a:rPr lang="en-US" sz="3000" dirty="0" err="1" smtClean="0"/>
              <a:t>ini</a:t>
            </a:r>
            <a:r>
              <a:rPr lang="en-US" sz="3000" dirty="0" smtClean="0"/>
              <a:t> Albert </a:t>
            </a:r>
            <a:r>
              <a:rPr lang="en-US" sz="3000" dirty="0" err="1" smtClean="0"/>
              <a:t>Bandura</a:t>
            </a:r>
            <a:r>
              <a:rPr lang="en-US" sz="3000" dirty="0" smtClean="0"/>
              <a:t> (</a:t>
            </a:r>
            <a:r>
              <a:rPr lang="en-US" sz="3000" dirty="0" err="1" smtClean="0"/>
              <a:t>teori</a:t>
            </a:r>
            <a:r>
              <a:rPr lang="en-US" sz="3000" dirty="0" smtClean="0"/>
              <a:t> </a:t>
            </a:r>
            <a:r>
              <a:rPr lang="en-US" sz="3000" dirty="0" err="1" smtClean="0"/>
              <a:t>belajar</a:t>
            </a:r>
            <a:r>
              <a:rPr lang="en-US" sz="3000" dirty="0" smtClean="0"/>
              <a:t> </a:t>
            </a:r>
            <a:r>
              <a:rPr lang="en-US" sz="3000" dirty="0" err="1" smtClean="0"/>
              <a:t>sosial</a:t>
            </a:r>
            <a:r>
              <a:rPr lang="en-US" sz="3000" dirty="0" smtClean="0"/>
              <a:t> </a:t>
            </a:r>
            <a:r>
              <a:rPr lang="en-US" sz="3000" dirty="0" err="1" smtClean="0"/>
              <a:t>dan</a:t>
            </a:r>
            <a:r>
              <a:rPr lang="en-US" sz="3000" dirty="0" smtClean="0"/>
              <a:t> </a:t>
            </a:r>
            <a:r>
              <a:rPr lang="en-US" sz="3000" dirty="0" err="1" smtClean="0"/>
              <a:t>Sigmud</a:t>
            </a:r>
            <a:r>
              <a:rPr lang="en-US" sz="3000" dirty="0" smtClean="0"/>
              <a:t> Freud ( </a:t>
            </a:r>
            <a:r>
              <a:rPr lang="en-US" sz="3000" dirty="0" err="1" smtClean="0"/>
              <a:t>teori</a:t>
            </a:r>
            <a:r>
              <a:rPr lang="en-US" sz="3000" dirty="0" smtClean="0"/>
              <a:t> </a:t>
            </a:r>
            <a:r>
              <a:rPr lang="en-US" sz="3000" dirty="0" err="1" smtClean="0"/>
              <a:t>psikoanalisis</a:t>
            </a:r>
            <a:r>
              <a:rPr lang="en-US" sz="3000" dirty="0" smtClean="0"/>
              <a:t>)</a:t>
            </a:r>
          </a:p>
          <a:p>
            <a:pPr algn="just">
              <a:buNone/>
            </a:pPr>
            <a:endParaRPr lang="en-US" sz="3000" dirty="0" smtClean="0"/>
          </a:p>
          <a:p>
            <a:pPr algn="just">
              <a:buNone/>
            </a:pPr>
            <a:endParaRPr lang="en-US" sz="2800"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pPr algn="just"/>
            <a:r>
              <a:rPr lang="id-ID" sz="3600" b="1" dirty="0" smtClean="0"/>
              <a:t>b. Bentuk Perillaku Manusia</a:t>
            </a:r>
            <a:endParaRPr lang="id-ID" sz="3600" b="1" dirty="0"/>
          </a:p>
        </p:txBody>
      </p:sp>
      <p:sp>
        <p:nvSpPr>
          <p:cNvPr id="3" name="Content Placeholder 2"/>
          <p:cNvSpPr>
            <a:spLocks noGrp="1"/>
          </p:cNvSpPr>
          <p:nvPr>
            <p:ph idx="1"/>
          </p:nvPr>
        </p:nvSpPr>
        <p:spPr>
          <a:xfrm>
            <a:off x="457200" y="1524000"/>
            <a:ext cx="8229600" cy="4525963"/>
          </a:xfrm>
        </p:spPr>
        <p:txBody>
          <a:bodyPr>
            <a:normAutofit fontScale="92500" lnSpcReduction="10000"/>
          </a:bodyPr>
          <a:lstStyle/>
          <a:p>
            <a:pPr algn="just"/>
            <a:r>
              <a:rPr lang="id-ID" dirty="0" smtClean="0"/>
              <a:t>Teori Skinner disebut teori “S-O- R” ( Stimulus-Organisme- Respon ) membedakan bentuk perilaku      menjadi 2 yaitu :</a:t>
            </a:r>
          </a:p>
          <a:p>
            <a:pPr marL="514350" indent="-514350" algn="just">
              <a:buFont typeface="+mj-lt"/>
              <a:buAutoNum type="arabicPeriod"/>
            </a:pPr>
            <a:r>
              <a:rPr lang="id-ID" dirty="0" smtClean="0"/>
              <a:t>Perilaku tertutup ( respon seseorang terhadap stimulus dalam bentuk terselubung atau tertutup masih terbatas) perhatian, motivasi,persepsi ,pengetahuan,kesadaran .</a:t>
            </a:r>
          </a:p>
          <a:p>
            <a:pPr marL="514350" indent="-514350" algn="just">
              <a:buFont typeface="+mj-lt"/>
              <a:buAutoNum type="arabicPeriod"/>
            </a:pPr>
            <a:r>
              <a:rPr lang="id-ID" dirty="0" smtClean="0"/>
              <a:t>Perilaku terbuka (respon terhdp stimulus sudah jelas,nyata dalam tindakan praktek) dapat diamati,dilihat </a:t>
            </a:r>
            <a:endParaRPr lang="id-ID" dirty="0"/>
          </a:p>
        </p:txBody>
      </p:sp>
    </p:spTree>
    <p:extLst>
      <p:ext uri="{BB962C8B-B14F-4D97-AF65-F5344CB8AC3E}">
        <p14:creationId xmlns:p14="http://schemas.microsoft.com/office/powerpoint/2010/main" val="105660258"/>
      </p:ext>
    </p:extLst>
  </p:cSld>
  <p:clrMapOvr>
    <a:masterClrMapping/>
  </p:clrMapOvr>
  <p:transition>
    <p:wipe dir="d"/>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7772400" cy="4449764"/>
          </a:xfrm>
        </p:spPr>
        <p:txBody>
          <a:bodyPr>
            <a:noAutofit/>
          </a:bodyPr>
          <a:lstStyle/>
          <a:p>
            <a:pPr>
              <a:buNone/>
            </a:pPr>
            <a:r>
              <a:rPr lang="en-US" sz="2800" b="1" dirty="0" smtClean="0"/>
              <a:t>3. </a:t>
            </a:r>
            <a:r>
              <a:rPr lang="en-US" sz="2800" b="1" dirty="0" err="1" smtClean="0"/>
              <a:t>Pandangan</a:t>
            </a:r>
            <a:r>
              <a:rPr lang="en-US" sz="2800" b="1" dirty="0" smtClean="0"/>
              <a:t>  </a:t>
            </a:r>
            <a:r>
              <a:rPr lang="en-US" sz="2800" b="1" dirty="0" err="1" smtClean="0"/>
              <a:t>Sosiologis</a:t>
            </a:r>
            <a:endParaRPr lang="en-US" sz="2800" b="1" dirty="0" smtClean="0"/>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merupakan</a:t>
            </a:r>
            <a:r>
              <a:rPr lang="en-US" sz="2800" dirty="0" smtClean="0"/>
              <a:t> </a:t>
            </a:r>
            <a:r>
              <a:rPr lang="en-US" sz="2800" dirty="0" err="1" smtClean="0"/>
              <a:t>perilaku</a:t>
            </a:r>
            <a:r>
              <a:rPr lang="en-US" sz="2800" dirty="0" smtClean="0"/>
              <a:t> yang </a:t>
            </a:r>
            <a:r>
              <a:rPr lang="en-US" sz="2800" dirty="0" err="1" smtClean="0"/>
              <a:t>berlawanan</a:t>
            </a:r>
            <a:r>
              <a:rPr lang="en-US" sz="2800" dirty="0" smtClean="0"/>
              <a:t> </a:t>
            </a:r>
            <a:r>
              <a:rPr lang="en-US" sz="2800" dirty="0" err="1" smtClean="0"/>
              <a:t>dengan</a:t>
            </a:r>
            <a:r>
              <a:rPr lang="en-US" sz="2800" dirty="0" smtClean="0"/>
              <a:t> </a:t>
            </a:r>
            <a:r>
              <a:rPr lang="en-US" sz="2800" dirty="0" err="1" smtClean="0"/>
              <a:t>norma</a:t>
            </a:r>
            <a:r>
              <a:rPr lang="en-US" sz="2800" dirty="0" smtClean="0"/>
              <a:t> –</a:t>
            </a:r>
            <a:r>
              <a:rPr lang="en-US" sz="2800" dirty="0" err="1" smtClean="0"/>
              <a:t>norma</a:t>
            </a:r>
            <a:r>
              <a:rPr lang="en-US" sz="2800" dirty="0" smtClean="0"/>
              <a:t> yang </a:t>
            </a:r>
            <a:r>
              <a:rPr lang="en-US" sz="2800" dirty="0" err="1" smtClean="0"/>
              <a:t>diterima</a:t>
            </a:r>
            <a:r>
              <a:rPr lang="en-US" sz="2800" dirty="0" smtClean="0"/>
              <a:t> </a:t>
            </a:r>
            <a:r>
              <a:rPr lang="en-US" sz="2800" dirty="0" err="1" smtClean="0"/>
              <a:t>secara</a:t>
            </a:r>
            <a:r>
              <a:rPr lang="en-US" sz="2800" dirty="0" smtClean="0"/>
              <a:t> </a:t>
            </a:r>
            <a:r>
              <a:rPr lang="en-US" sz="2800" dirty="0" err="1" smtClean="0"/>
              <a:t>umum</a:t>
            </a:r>
            <a:r>
              <a:rPr lang="en-US" sz="2800" dirty="0" smtClean="0"/>
              <a:t>.</a:t>
            </a:r>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dilihat</a:t>
            </a:r>
            <a:r>
              <a:rPr lang="en-US" sz="2800" dirty="0" smtClean="0"/>
              <a:t>  </a:t>
            </a:r>
            <a:r>
              <a:rPr lang="en-US" sz="2800" dirty="0" err="1" smtClean="0"/>
              <a:t>sebagai</a:t>
            </a:r>
            <a:r>
              <a:rPr lang="en-US" sz="2800" dirty="0" smtClean="0"/>
              <a:t>  </a:t>
            </a:r>
            <a:r>
              <a:rPr lang="en-US" sz="2800" dirty="0" err="1" smtClean="0"/>
              <a:t>perilaku</a:t>
            </a:r>
            <a:r>
              <a:rPr lang="en-US" sz="2800" dirty="0" smtClean="0"/>
              <a:t>    normal</a:t>
            </a:r>
            <a:r>
              <a:rPr lang="id-ID" sz="2800" dirty="0" smtClean="0"/>
              <a:t> </a:t>
            </a:r>
            <a:r>
              <a:rPr lang="en-US" sz="2800" dirty="0" smtClean="0"/>
              <a:t>( </a:t>
            </a:r>
            <a:r>
              <a:rPr lang="en-US" sz="2800" dirty="0" err="1" smtClean="0"/>
              <a:t>setiap</a:t>
            </a:r>
            <a:r>
              <a:rPr lang="en-US" sz="2800" dirty="0" smtClean="0"/>
              <a:t> </a:t>
            </a:r>
            <a:r>
              <a:rPr lang="en-US" sz="2800" dirty="0" err="1" smtClean="0"/>
              <a:t>individu</a:t>
            </a:r>
            <a:r>
              <a:rPr lang="en-US" sz="2800" dirty="0" smtClean="0"/>
              <a:t> </a:t>
            </a:r>
            <a:r>
              <a:rPr lang="en-US" sz="2800" dirty="0" err="1" smtClean="0"/>
              <a:t>adalah</a:t>
            </a:r>
            <a:r>
              <a:rPr lang="en-US" sz="2800" dirty="0" smtClean="0"/>
              <a:t> </a:t>
            </a:r>
            <a:r>
              <a:rPr lang="en-US" sz="2800" dirty="0" err="1" smtClean="0"/>
              <a:t>pribadi</a:t>
            </a:r>
            <a:r>
              <a:rPr lang="en-US" sz="2800" dirty="0" smtClean="0"/>
              <a:t> yang </a:t>
            </a:r>
            <a:r>
              <a:rPr lang="en-US" sz="2800" dirty="0" err="1" smtClean="0"/>
              <a:t>unik</a:t>
            </a:r>
            <a:r>
              <a:rPr lang="en-US" sz="2800" dirty="0" smtClean="0"/>
              <a:t> </a:t>
            </a:r>
            <a:r>
              <a:rPr lang="en-US" sz="2800" dirty="0" err="1" smtClean="0"/>
              <a:t>dan</a:t>
            </a:r>
            <a:r>
              <a:rPr lang="en-US" sz="2800" dirty="0" smtClean="0"/>
              <a:t> </a:t>
            </a:r>
            <a:r>
              <a:rPr lang="en-US" sz="2800" dirty="0" err="1" smtClean="0"/>
              <a:t>masing</a:t>
            </a:r>
            <a:r>
              <a:rPr lang="en-US" sz="2800" dirty="0" smtClean="0"/>
              <a:t> –</a:t>
            </a:r>
            <a:r>
              <a:rPr lang="en-US" sz="2800" dirty="0" err="1" smtClean="0"/>
              <a:t>masing</a:t>
            </a:r>
            <a:r>
              <a:rPr lang="en-US" sz="2800" dirty="0" smtClean="0"/>
              <a:t> </a:t>
            </a:r>
            <a:r>
              <a:rPr lang="en-US" sz="2800" dirty="0" err="1" smtClean="0"/>
              <a:t>mempunyai</a:t>
            </a:r>
            <a:r>
              <a:rPr lang="en-US" sz="2800" dirty="0" smtClean="0"/>
              <a:t> </a:t>
            </a:r>
            <a:r>
              <a:rPr lang="en-US" sz="2800" dirty="0" err="1" smtClean="0"/>
              <a:t>perbedaan</a:t>
            </a:r>
            <a:r>
              <a:rPr lang="en-US" sz="2800" dirty="0" smtClean="0"/>
              <a:t>).</a:t>
            </a:r>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bisa</a:t>
            </a:r>
            <a:r>
              <a:rPr lang="en-US" sz="2800" dirty="0" smtClean="0"/>
              <a:t> </a:t>
            </a:r>
            <a:r>
              <a:rPr lang="en-US" sz="2800" dirty="0" err="1" smtClean="0"/>
              <a:t>dipelajari</a:t>
            </a:r>
            <a:r>
              <a:rPr lang="en-US" sz="2800" dirty="0" smtClean="0"/>
              <a:t> </a:t>
            </a:r>
            <a:r>
              <a:rPr lang="en-US" sz="2800" dirty="0" err="1" smtClean="0"/>
              <a:t>dan</a:t>
            </a:r>
            <a:r>
              <a:rPr lang="en-US" sz="2800" dirty="0" smtClean="0"/>
              <a:t> </a:t>
            </a:r>
            <a:r>
              <a:rPr lang="en-US" sz="2800" dirty="0" err="1" smtClean="0"/>
              <a:t>berkembang</a:t>
            </a:r>
            <a:r>
              <a:rPr lang="en-US" sz="2800" dirty="0" smtClean="0"/>
              <a:t> </a:t>
            </a:r>
            <a:r>
              <a:rPr lang="en-US" sz="2800" dirty="0" err="1" smtClean="0"/>
              <a:t>melalui</a:t>
            </a:r>
            <a:r>
              <a:rPr lang="en-US" sz="2800" dirty="0" smtClean="0"/>
              <a:t> </a:t>
            </a:r>
            <a:r>
              <a:rPr lang="en-US" sz="2800" dirty="0" err="1" smtClean="0"/>
              <a:t>proses</a:t>
            </a:r>
            <a:r>
              <a:rPr lang="en-US" sz="2800" dirty="0" smtClean="0"/>
              <a:t> </a:t>
            </a:r>
            <a:r>
              <a:rPr lang="en-US" sz="2800" dirty="0" err="1" smtClean="0"/>
              <a:t>sosialisasi</a:t>
            </a:r>
            <a:r>
              <a:rPr lang="en-US" sz="2800" dirty="0" smtClean="0"/>
              <a:t>.</a:t>
            </a:r>
          </a:p>
          <a:p>
            <a:pPr algn="just"/>
            <a:r>
              <a:rPr lang="en-US" sz="2800" dirty="0" err="1" smtClean="0"/>
              <a:t>Perilaku</a:t>
            </a:r>
            <a:r>
              <a:rPr lang="en-US" sz="2800" dirty="0" smtClean="0"/>
              <a:t> </a:t>
            </a:r>
            <a:r>
              <a:rPr lang="en-US" sz="2800" dirty="0" err="1" smtClean="0"/>
              <a:t>menyimpang</a:t>
            </a:r>
            <a:r>
              <a:rPr lang="en-US" sz="2800" dirty="0" smtClean="0"/>
              <a:t> </a:t>
            </a:r>
            <a:r>
              <a:rPr lang="id-ID" sz="2800" dirty="0" smtClean="0"/>
              <a:t>merupakan</a:t>
            </a:r>
            <a:r>
              <a:rPr lang="en-US" sz="2800" dirty="0" smtClean="0"/>
              <a:t> </a:t>
            </a:r>
            <a:r>
              <a:rPr lang="en-US" sz="2800" dirty="0" err="1" smtClean="0"/>
              <a:t>konsekuensi</a:t>
            </a:r>
            <a:r>
              <a:rPr lang="en-US" sz="2800" dirty="0" smtClean="0"/>
              <a:t> </a:t>
            </a:r>
            <a:r>
              <a:rPr lang="en-US" sz="2800" dirty="0" err="1" smtClean="0"/>
              <a:t>dari</a:t>
            </a:r>
            <a:r>
              <a:rPr lang="en-US" sz="2800" dirty="0" smtClean="0"/>
              <a:t> </a:t>
            </a:r>
            <a:r>
              <a:rPr lang="en-US" sz="2800" dirty="0" err="1" smtClean="0"/>
              <a:t>kondisi</a:t>
            </a:r>
            <a:r>
              <a:rPr lang="en-US" sz="2800" dirty="0" smtClean="0"/>
              <a:t> </a:t>
            </a:r>
            <a:r>
              <a:rPr lang="en-US" sz="2800" dirty="0" err="1" smtClean="0"/>
              <a:t>sosial</a:t>
            </a:r>
            <a:r>
              <a:rPr lang="en-US" sz="2800" dirty="0" smtClean="0"/>
              <a:t> (</a:t>
            </a:r>
            <a:r>
              <a:rPr lang="en-US" sz="2800" dirty="0" err="1" smtClean="0"/>
              <a:t>situasi</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mempunyai</a:t>
            </a:r>
            <a:r>
              <a:rPr lang="en-US" sz="2800" dirty="0" smtClean="0"/>
              <a:t> </a:t>
            </a:r>
            <a:r>
              <a:rPr lang="en-US" sz="2800" dirty="0" err="1" smtClean="0"/>
              <a:t>kecenderungan</a:t>
            </a:r>
            <a:r>
              <a:rPr lang="en-US" sz="2800" dirty="0" smtClean="0"/>
              <a:t> </a:t>
            </a:r>
            <a:r>
              <a:rPr lang="en-US" sz="2800" dirty="0" err="1" smtClean="0"/>
              <a:t>untuk</a:t>
            </a:r>
            <a:r>
              <a:rPr lang="en-US" sz="2800" dirty="0" smtClean="0"/>
              <a:t> </a:t>
            </a:r>
            <a:r>
              <a:rPr lang="en-US" sz="2800" dirty="0" err="1" smtClean="0"/>
              <a:t>timbulnya</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p>
          <a:p>
            <a:pPr>
              <a:buNone/>
            </a:pPr>
            <a:endParaRPr lang="en-US" sz="2800" dirty="0"/>
          </a:p>
        </p:txBody>
      </p:sp>
    </p:spTree>
  </p:cSld>
  <p:clrMapOvr>
    <a:masterClrMapping/>
  </p:clrMapOvr>
  <p:transition>
    <p:wipe dir="d"/>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4525963"/>
          </a:xfrm>
        </p:spPr>
        <p:txBody>
          <a:bodyPr>
            <a:noAutofit/>
          </a:bodyPr>
          <a:lstStyle/>
          <a:p>
            <a:pPr algn="just">
              <a:buNone/>
            </a:pPr>
            <a:r>
              <a:rPr lang="en-US" sz="2400" dirty="0" err="1" smtClean="0"/>
              <a:t>Sosiologi</a:t>
            </a:r>
            <a:r>
              <a:rPr lang="en-US" sz="2400" dirty="0" smtClean="0"/>
              <a:t>  </a:t>
            </a:r>
            <a:r>
              <a:rPr lang="en-US" sz="2400" dirty="0" err="1" smtClean="0"/>
              <a:t>menjelask</a:t>
            </a:r>
            <a:r>
              <a:rPr lang="id-ID" sz="2400" dirty="0" smtClean="0"/>
              <a:t>an</a:t>
            </a:r>
            <a:r>
              <a:rPr lang="en-US" sz="2400" dirty="0" smtClean="0"/>
              <a:t> </a:t>
            </a:r>
            <a:r>
              <a:rPr lang="en-US" sz="2400" dirty="0" err="1" smtClean="0"/>
              <a:t>perilaku</a:t>
            </a:r>
            <a:r>
              <a:rPr lang="en-US" sz="2400" dirty="0" smtClean="0"/>
              <a:t> </a:t>
            </a:r>
            <a:r>
              <a:rPr lang="en-US" sz="2400" dirty="0" err="1" smtClean="0"/>
              <a:t>menimpang</a:t>
            </a:r>
            <a:r>
              <a:rPr lang="en-US" sz="2400" dirty="0" smtClean="0"/>
              <a:t> </a:t>
            </a:r>
            <a:r>
              <a:rPr lang="en-US" sz="2400" dirty="0" err="1" smtClean="0"/>
              <a:t>dengan</a:t>
            </a:r>
            <a:r>
              <a:rPr lang="en-US" sz="2400" dirty="0" smtClean="0"/>
              <a:t> </a:t>
            </a:r>
            <a:r>
              <a:rPr lang="en-US" sz="2400" dirty="0" err="1" smtClean="0"/>
              <a:t>beberapa</a:t>
            </a:r>
            <a:r>
              <a:rPr lang="en-US" sz="2400" dirty="0" smtClean="0"/>
              <a:t> </a:t>
            </a:r>
            <a:r>
              <a:rPr lang="en-US" sz="2400" dirty="0" err="1" smtClean="0"/>
              <a:t>perspektif</a:t>
            </a:r>
            <a:r>
              <a:rPr lang="en-US" sz="2400" dirty="0" smtClean="0"/>
              <a:t>:</a:t>
            </a:r>
          </a:p>
          <a:p>
            <a:pPr marL="0" indent="0" algn="just">
              <a:buNone/>
            </a:pPr>
            <a:r>
              <a:rPr lang="id-ID" sz="2400" b="1" dirty="0" smtClean="0"/>
              <a:t>1. </a:t>
            </a:r>
            <a:r>
              <a:rPr lang="en-US" sz="2400" b="1" dirty="0" err="1" smtClean="0"/>
              <a:t>Perspektif</a:t>
            </a:r>
            <a:r>
              <a:rPr lang="en-US" sz="2400" b="1" dirty="0" smtClean="0"/>
              <a:t> </a:t>
            </a:r>
            <a:r>
              <a:rPr lang="en-US" sz="2400" b="1" dirty="0" err="1" smtClean="0"/>
              <a:t>Struktural</a:t>
            </a:r>
            <a:endParaRPr lang="en-US" sz="2400" b="1" dirty="0" smtClean="0"/>
          </a:p>
          <a:p>
            <a:pPr marL="514350" indent="-514350" algn="just"/>
            <a:r>
              <a:rPr lang="en-US" sz="2400" dirty="0" smtClean="0"/>
              <a:t>Anomie (</a:t>
            </a:r>
            <a:r>
              <a:rPr lang="en-US" sz="2400" dirty="0" err="1" smtClean="0"/>
              <a:t>situasi</a:t>
            </a:r>
            <a:r>
              <a:rPr lang="en-US" sz="2400" dirty="0" smtClean="0"/>
              <a:t> </a:t>
            </a:r>
            <a:r>
              <a:rPr lang="en-US" sz="2400" dirty="0" err="1" smtClean="0"/>
              <a:t>tanpa</a:t>
            </a:r>
            <a:r>
              <a:rPr lang="en-US" sz="2400" dirty="0" smtClean="0"/>
              <a:t> </a:t>
            </a:r>
            <a:r>
              <a:rPr lang="en-US" sz="2400" dirty="0" err="1" smtClean="0"/>
              <a:t>norma</a:t>
            </a:r>
            <a:r>
              <a:rPr lang="en-US" sz="2400" dirty="0" smtClean="0"/>
              <a:t> </a:t>
            </a:r>
            <a:r>
              <a:rPr lang="en-US" sz="2400" dirty="0" err="1" smtClean="0"/>
              <a:t>dan</a:t>
            </a:r>
            <a:r>
              <a:rPr lang="en-US" sz="2400" dirty="0" smtClean="0"/>
              <a:t> </a:t>
            </a:r>
            <a:r>
              <a:rPr lang="en-US" sz="2400" dirty="0" err="1" smtClean="0"/>
              <a:t>arah</a:t>
            </a:r>
            <a:r>
              <a:rPr lang="en-US" sz="2400" dirty="0" smtClean="0"/>
              <a:t> ,yang </a:t>
            </a:r>
            <a:r>
              <a:rPr lang="en-US" sz="2400" dirty="0" err="1" smtClean="0"/>
              <a:t>tercipta</a:t>
            </a:r>
            <a:r>
              <a:rPr lang="en-US" sz="2400" dirty="0" smtClean="0"/>
              <a:t> </a:t>
            </a:r>
            <a:r>
              <a:rPr lang="en-US" sz="2400" dirty="0" err="1" smtClean="0"/>
              <a:t>karena</a:t>
            </a:r>
            <a:r>
              <a:rPr lang="en-US" sz="2400" dirty="0" smtClean="0"/>
              <a:t> </a:t>
            </a:r>
            <a:r>
              <a:rPr lang="en-US" sz="2400" dirty="0" err="1" smtClean="0"/>
              <a:t>tidak</a:t>
            </a:r>
            <a:r>
              <a:rPr lang="en-US" sz="2400" dirty="0" smtClean="0"/>
              <a:t> </a:t>
            </a:r>
            <a:r>
              <a:rPr lang="en-US" sz="2400" dirty="0" err="1" smtClean="0"/>
              <a:t>selarasnya</a:t>
            </a:r>
            <a:r>
              <a:rPr lang="en-US" sz="2400" dirty="0" smtClean="0"/>
              <a:t> </a:t>
            </a:r>
            <a:r>
              <a:rPr lang="en-US" sz="2400" dirty="0" err="1" smtClean="0"/>
              <a:t>harapan</a:t>
            </a:r>
            <a:r>
              <a:rPr lang="en-US" sz="2400" dirty="0" smtClean="0"/>
              <a:t> </a:t>
            </a:r>
            <a:r>
              <a:rPr lang="en-US" sz="2400" dirty="0" err="1" smtClean="0"/>
              <a:t>kultural</a:t>
            </a:r>
            <a:r>
              <a:rPr lang="en-US" sz="2400" dirty="0" smtClean="0"/>
              <a:t> </a:t>
            </a:r>
            <a:r>
              <a:rPr lang="en-US" sz="2400" dirty="0" err="1" smtClean="0"/>
              <a:t>dengan</a:t>
            </a:r>
            <a:r>
              <a:rPr lang="en-US" sz="2400" dirty="0" smtClean="0"/>
              <a:t> </a:t>
            </a:r>
            <a:r>
              <a:rPr lang="en-US" sz="2400" dirty="0" err="1" smtClean="0"/>
              <a:t>kenyataan</a:t>
            </a:r>
            <a:r>
              <a:rPr lang="en-US" sz="2400" dirty="0" smtClean="0"/>
              <a:t> </a:t>
            </a:r>
            <a:r>
              <a:rPr lang="en-US" sz="2400" dirty="0" err="1" smtClean="0"/>
              <a:t>sosial</a:t>
            </a:r>
            <a:r>
              <a:rPr lang="en-US" sz="2400" dirty="0" smtClean="0"/>
              <a:t> ) </a:t>
            </a:r>
            <a:r>
              <a:rPr lang="en-US" sz="2400" dirty="0" err="1" smtClean="0"/>
              <a:t>menjadi</a:t>
            </a:r>
            <a:r>
              <a:rPr lang="en-US" sz="2400" dirty="0" smtClean="0"/>
              <a:t> </a:t>
            </a:r>
            <a:r>
              <a:rPr lang="en-US" sz="2400" dirty="0" err="1" smtClean="0"/>
              <a:t>landasan</a:t>
            </a:r>
            <a:r>
              <a:rPr lang="en-US" sz="2400" dirty="0" smtClean="0"/>
              <a:t> </a:t>
            </a:r>
            <a:r>
              <a:rPr lang="en-US" sz="2400" dirty="0" err="1" smtClean="0"/>
              <a:t>dalam</a:t>
            </a:r>
            <a:r>
              <a:rPr lang="en-US" sz="2400" dirty="0" smtClean="0"/>
              <a:t> </a:t>
            </a:r>
            <a:r>
              <a:rPr lang="en-US" sz="2400" dirty="0" err="1" smtClean="0"/>
              <a:t>perspektif</a:t>
            </a:r>
            <a:r>
              <a:rPr lang="en-US" sz="2400" dirty="0" smtClean="0"/>
              <a:t> </a:t>
            </a:r>
            <a:r>
              <a:rPr lang="en-US" sz="2400" dirty="0" err="1" smtClean="0"/>
              <a:t>ini</a:t>
            </a:r>
            <a:r>
              <a:rPr lang="en-US" sz="2400" dirty="0" smtClean="0"/>
              <a:t>.</a:t>
            </a:r>
          </a:p>
          <a:p>
            <a:pPr marL="514350" indent="-514350" algn="just"/>
            <a:r>
              <a:rPr lang="en-US" sz="2400" dirty="0" err="1" smtClean="0"/>
              <a:t>Perilaku</a:t>
            </a:r>
            <a:r>
              <a:rPr lang="en-US" sz="2400" dirty="0" smtClean="0"/>
              <a:t> </a:t>
            </a:r>
            <a:r>
              <a:rPr lang="en-US" sz="2400" dirty="0" err="1" smtClean="0"/>
              <a:t>menyimpang</a:t>
            </a:r>
            <a:r>
              <a:rPr lang="en-US" sz="2400" dirty="0" smtClean="0"/>
              <a:t> </a:t>
            </a:r>
            <a:r>
              <a:rPr lang="en-US" sz="2400" dirty="0" err="1" smtClean="0"/>
              <a:t>terjadi</a:t>
            </a:r>
            <a:r>
              <a:rPr lang="en-US" sz="2400" dirty="0" smtClean="0"/>
              <a:t> </a:t>
            </a:r>
            <a:r>
              <a:rPr lang="en-US" sz="2400" dirty="0" err="1" smtClean="0"/>
              <a:t>selama</a:t>
            </a:r>
            <a:r>
              <a:rPr lang="en-US" sz="2400" dirty="0" smtClean="0"/>
              <a:t> </a:t>
            </a:r>
            <a:r>
              <a:rPr lang="en-US" sz="2400" dirty="0" err="1" smtClean="0"/>
              <a:t>proses</a:t>
            </a:r>
            <a:r>
              <a:rPr lang="en-US" sz="2400" dirty="0" smtClean="0"/>
              <a:t> </a:t>
            </a:r>
            <a:r>
              <a:rPr lang="en-US" sz="2400" dirty="0" err="1" smtClean="0"/>
              <a:t>perubahan</a:t>
            </a:r>
            <a:r>
              <a:rPr lang="en-US" sz="2400" dirty="0" smtClean="0"/>
              <a:t> </a:t>
            </a:r>
            <a:r>
              <a:rPr lang="en-US" sz="2400" dirty="0" err="1" smtClean="0"/>
              <a:t>sosial</a:t>
            </a:r>
            <a:r>
              <a:rPr lang="en-US" sz="2400" dirty="0" smtClean="0"/>
              <a:t>, </a:t>
            </a:r>
            <a:r>
              <a:rPr lang="en-US" sz="2400" dirty="0" err="1" smtClean="0"/>
              <a:t>karena</a:t>
            </a:r>
            <a:r>
              <a:rPr lang="en-US" sz="2400" dirty="0" smtClean="0"/>
              <a:t> </a:t>
            </a:r>
            <a:r>
              <a:rPr lang="en-US" sz="2400" dirty="0" err="1" smtClean="0"/>
              <a:t>masyarakat</a:t>
            </a:r>
            <a:r>
              <a:rPr lang="en-US" sz="2400" dirty="0" smtClean="0"/>
              <a:t> </a:t>
            </a:r>
            <a:r>
              <a:rPr lang="en-US" sz="2400" dirty="0" err="1" smtClean="0"/>
              <a:t>menjadi</a:t>
            </a:r>
            <a:r>
              <a:rPr lang="en-US" sz="2400" dirty="0" smtClean="0"/>
              <a:t> </a:t>
            </a:r>
            <a:r>
              <a:rPr lang="en-US" sz="2400" dirty="0" err="1" smtClean="0"/>
              <a:t>tidak</a:t>
            </a:r>
            <a:r>
              <a:rPr lang="en-US" sz="2400" dirty="0" smtClean="0"/>
              <a:t> </a:t>
            </a:r>
            <a:r>
              <a:rPr lang="en-US" sz="2400" dirty="0" err="1" smtClean="0"/>
              <a:t>yakin</a:t>
            </a:r>
            <a:r>
              <a:rPr lang="en-US" sz="2400" dirty="0" smtClean="0"/>
              <a:t> </a:t>
            </a:r>
            <a:r>
              <a:rPr lang="en-US" sz="2400" dirty="0" err="1" smtClean="0"/>
              <a:t>untuk</a:t>
            </a:r>
            <a:r>
              <a:rPr lang="en-US" sz="2400" dirty="0" smtClean="0"/>
              <a:t> </a:t>
            </a:r>
            <a:r>
              <a:rPr lang="en-US" sz="2400" dirty="0" err="1" smtClean="0"/>
              <a:t>berperilaku</a:t>
            </a: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norma</a:t>
            </a:r>
            <a:r>
              <a:rPr lang="en-US" sz="2400" dirty="0" smtClean="0"/>
              <a:t> lama </a:t>
            </a:r>
            <a:r>
              <a:rPr lang="en-US" sz="2400" dirty="0" err="1" smtClean="0"/>
              <a:t>tidak</a:t>
            </a:r>
            <a:r>
              <a:rPr lang="en-US" sz="2400" dirty="0" smtClean="0"/>
              <a:t> </a:t>
            </a:r>
            <a:r>
              <a:rPr lang="en-US" sz="2400" dirty="0" err="1" smtClean="0"/>
              <a:t>seseuai</a:t>
            </a:r>
            <a:r>
              <a:rPr lang="en-US" sz="2400" dirty="0" smtClean="0"/>
              <a:t>, </a:t>
            </a:r>
            <a:r>
              <a:rPr lang="en-US" sz="2400" dirty="0" err="1" smtClean="0"/>
              <a:t>dan</a:t>
            </a:r>
            <a:r>
              <a:rPr lang="en-US" sz="2400" dirty="0" smtClean="0"/>
              <a:t> </a:t>
            </a:r>
            <a:r>
              <a:rPr lang="en-US" sz="2400" dirty="0" err="1" smtClean="0"/>
              <a:t>norma</a:t>
            </a:r>
            <a:r>
              <a:rPr lang="en-US" sz="2400" dirty="0" smtClean="0"/>
              <a:t> </a:t>
            </a:r>
            <a:r>
              <a:rPr lang="en-US" sz="2400" dirty="0" err="1" smtClean="0"/>
              <a:t>baru</a:t>
            </a:r>
            <a:r>
              <a:rPr lang="en-US" sz="2400" dirty="0" smtClean="0"/>
              <a:t> </a:t>
            </a:r>
            <a:r>
              <a:rPr lang="en-US" sz="2400" dirty="0" err="1" smtClean="0"/>
              <a:t>dan</a:t>
            </a:r>
            <a:r>
              <a:rPr lang="en-US" sz="2400" dirty="0" smtClean="0"/>
              <a:t> </a:t>
            </a:r>
            <a:r>
              <a:rPr lang="en-US" sz="2400" dirty="0" err="1" smtClean="0"/>
              <a:t>kurang</a:t>
            </a:r>
            <a:r>
              <a:rPr lang="en-US" sz="2400" dirty="0" smtClean="0"/>
              <a:t> </a:t>
            </a:r>
            <a:r>
              <a:rPr lang="en-US" sz="2400" dirty="0" err="1" smtClean="0"/>
              <a:t>diformulasikan</a:t>
            </a:r>
            <a:r>
              <a:rPr lang="en-US" sz="2400" dirty="0" smtClean="0"/>
              <a:t>  </a:t>
            </a:r>
            <a:r>
              <a:rPr lang="en-US" sz="2400" dirty="0" err="1" smtClean="0"/>
              <a:t>untuk</a:t>
            </a:r>
            <a:r>
              <a:rPr lang="en-US" sz="2400" dirty="0" smtClean="0"/>
              <a:t> </a:t>
            </a:r>
            <a:r>
              <a:rPr lang="en-US" sz="2400" dirty="0" err="1" smtClean="0"/>
              <a:t>menyediakan</a:t>
            </a:r>
            <a:r>
              <a:rPr lang="en-US" sz="2400" dirty="0" smtClean="0"/>
              <a:t> </a:t>
            </a:r>
            <a:r>
              <a:rPr lang="en-US" sz="2400" dirty="0" err="1" smtClean="0"/>
              <a:t>aturan</a:t>
            </a:r>
            <a:r>
              <a:rPr lang="en-US" sz="2400" dirty="0" smtClean="0"/>
              <a:t> </a:t>
            </a:r>
            <a:r>
              <a:rPr lang="en-US" sz="2400" dirty="0" err="1" smtClean="0"/>
              <a:t>untuk</a:t>
            </a:r>
            <a:r>
              <a:rPr lang="en-US" sz="2400" dirty="0" smtClean="0"/>
              <a:t> </a:t>
            </a:r>
            <a:r>
              <a:rPr lang="en-US" sz="2400" dirty="0" err="1" smtClean="0"/>
              <a:t>membimbing</a:t>
            </a:r>
            <a:r>
              <a:rPr lang="en-US" sz="2400" dirty="0" smtClean="0"/>
              <a:t>  </a:t>
            </a:r>
            <a:r>
              <a:rPr lang="en-US" sz="2400" dirty="0" err="1" smtClean="0"/>
              <a:t>perilaku</a:t>
            </a:r>
            <a:r>
              <a:rPr lang="en-US" sz="2400" dirty="0" smtClean="0"/>
              <a:t> ( </a:t>
            </a:r>
            <a:r>
              <a:rPr lang="en-US" sz="2400" b="1" dirty="0" smtClean="0"/>
              <a:t>Emile Durkheim ).</a:t>
            </a:r>
          </a:p>
          <a:p>
            <a:pPr marL="514350" indent="-514350" algn="just"/>
            <a:r>
              <a:rPr lang="en-US" sz="2400" dirty="0" smtClean="0"/>
              <a:t>Anomie  </a:t>
            </a:r>
            <a:r>
              <a:rPr lang="en-US" sz="2400" dirty="0" err="1" smtClean="0"/>
              <a:t>muncul</a:t>
            </a:r>
            <a:r>
              <a:rPr lang="en-US" sz="2400" dirty="0" smtClean="0"/>
              <a:t> </a:t>
            </a:r>
            <a:r>
              <a:rPr lang="en-US" sz="2400" dirty="0" err="1" smtClean="0"/>
              <a:t>karena</a:t>
            </a:r>
            <a:r>
              <a:rPr lang="en-US" sz="2400" dirty="0" smtClean="0"/>
              <a:t> </a:t>
            </a:r>
            <a:r>
              <a:rPr lang="en-US" sz="2400" dirty="0" err="1" smtClean="0"/>
              <a:t>individu</a:t>
            </a:r>
            <a:r>
              <a:rPr lang="en-US" sz="2400" dirty="0" smtClean="0"/>
              <a:t> </a:t>
            </a:r>
            <a:r>
              <a:rPr lang="en-US" sz="2400" dirty="0" err="1" smtClean="0"/>
              <a:t>mengalami</a:t>
            </a:r>
            <a:r>
              <a:rPr lang="en-US" sz="2400" dirty="0" smtClean="0"/>
              <a:t> </a:t>
            </a:r>
            <a:r>
              <a:rPr lang="en-US" sz="2400" dirty="0" err="1" smtClean="0"/>
              <a:t>frustasi</a:t>
            </a:r>
            <a:r>
              <a:rPr lang="en-US" sz="2400" dirty="0" smtClean="0"/>
              <a:t> </a:t>
            </a:r>
            <a:r>
              <a:rPr lang="en-US" sz="2400" dirty="0" err="1" smtClean="0"/>
              <a:t>dan</a:t>
            </a:r>
            <a:r>
              <a:rPr lang="en-US" sz="2400" dirty="0" smtClean="0"/>
              <a:t> </a:t>
            </a:r>
            <a:r>
              <a:rPr lang="en-US" sz="2400" dirty="0" err="1" smtClean="0"/>
              <a:t>kebingungan</a:t>
            </a:r>
            <a:r>
              <a:rPr lang="en-US" sz="2400" dirty="0" smtClean="0"/>
              <a:t> </a:t>
            </a:r>
            <a:r>
              <a:rPr lang="en-US" sz="2400" dirty="0" err="1" smtClean="0"/>
              <a:t>untuk</a:t>
            </a:r>
            <a:r>
              <a:rPr lang="en-US" sz="2400" dirty="0" smtClean="0"/>
              <a:t> </a:t>
            </a:r>
            <a:r>
              <a:rPr lang="en-US" sz="2400" dirty="0" err="1" smtClean="0"/>
              <a:t>memperoleh</a:t>
            </a:r>
            <a:r>
              <a:rPr lang="en-US" sz="2400" dirty="0" smtClean="0"/>
              <a:t> </a:t>
            </a:r>
            <a:r>
              <a:rPr lang="en-US" sz="2400" dirty="0" err="1" smtClean="0"/>
              <a:t>sesuatu</a:t>
            </a:r>
            <a:r>
              <a:rPr lang="en-US" sz="2400" dirty="0" smtClean="0"/>
              <a:t> </a:t>
            </a:r>
            <a:r>
              <a:rPr lang="en-US" sz="2400" dirty="0" err="1" smtClean="0"/>
              <a:t>dengan</a:t>
            </a:r>
            <a:r>
              <a:rPr lang="en-US" sz="2400" dirty="0" smtClean="0"/>
              <a:t> yang </a:t>
            </a:r>
            <a:r>
              <a:rPr lang="en-US" sz="2400" dirty="0" err="1" smtClean="0"/>
              <a:t>yang</a:t>
            </a:r>
            <a:r>
              <a:rPr lang="en-US" sz="2400" dirty="0" smtClean="0"/>
              <a:t> legal </a:t>
            </a:r>
            <a:r>
              <a:rPr lang="en-US" sz="2400" dirty="0" err="1" smtClean="0"/>
              <a:t>sehingga</a:t>
            </a:r>
            <a:r>
              <a:rPr lang="en-US" sz="2400" dirty="0" smtClean="0"/>
              <a:t> </a:t>
            </a:r>
            <a:r>
              <a:rPr lang="en-US" sz="2400" dirty="0" err="1" smtClean="0"/>
              <a:t>mencari</a:t>
            </a:r>
            <a:r>
              <a:rPr lang="en-US" sz="2400" dirty="0" smtClean="0"/>
              <a:t> </a:t>
            </a:r>
            <a:r>
              <a:rPr lang="en-US" sz="2400" dirty="0" err="1" smtClean="0"/>
              <a:t>alternatif</a:t>
            </a:r>
            <a:r>
              <a:rPr lang="en-US" sz="2400" dirty="0" smtClean="0"/>
              <a:t> lain yang </a:t>
            </a:r>
            <a:r>
              <a:rPr lang="en-US" sz="2400" dirty="0" err="1" smtClean="0"/>
              <a:t>pada</a:t>
            </a:r>
            <a:r>
              <a:rPr lang="en-US" sz="2400" dirty="0" smtClean="0"/>
              <a:t> </a:t>
            </a:r>
            <a:r>
              <a:rPr lang="en-US" sz="2400" dirty="0" err="1" smtClean="0"/>
              <a:t>umumnya</a:t>
            </a:r>
            <a:r>
              <a:rPr lang="en-US" sz="2400" dirty="0" smtClean="0"/>
              <a:t> </a:t>
            </a:r>
            <a:r>
              <a:rPr lang="en-US" sz="2400" dirty="0" err="1" smtClean="0"/>
              <a:t>menimbulkan</a:t>
            </a:r>
            <a:r>
              <a:rPr lang="en-US" sz="2400" dirty="0" smtClean="0"/>
              <a:t> </a:t>
            </a:r>
            <a:r>
              <a:rPr lang="en-US" sz="2400" dirty="0" err="1" smtClean="0"/>
              <a:t>perilaku</a:t>
            </a:r>
            <a:r>
              <a:rPr lang="en-US" sz="2400" dirty="0" smtClean="0"/>
              <a:t> </a:t>
            </a:r>
            <a:r>
              <a:rPr lang="en-US" sz="2400" dirty="0" err="1" smtClean="0"/>
              <a:t>menyimpang</a:t>
            </a:r>
            <a:r>
              <a:rPr lang="en-US" sz="2400" dirty="0" smtClean="0"/>
              <a:t> </a:t>
            </a:r>
            <a:r>
              <a:rPr lang="en-US" sz="2400" b="1" dirty="0" smtClean="0"/>
              <a:t>(Robert K Merton).</a:t>
            </a:r>
          </a:p>
          <a:p>
            <a:pPr marL="514350" indent="-514350" algn="just">
              <a:buNone/>
            </a:pPr>
            <a:endParaRPr lang="en-US" sz="2000" dirty="0" smtClean="0"/>
          </a:p>
          <a:p>
            <a:pPr marL="514350" indent="-514350" algn="just"/>
            <a:endParaRPr lang="en-US" sz="2000" dirty="0" smtClean="0"/>
          </a:p>
        </p:txBody>
      </p:sp>
    </p:spTree>
  </p:cSld>
  <p:clrMapOvr>
    <a:masterClrMapping/>
  </p:clrMapOvr>
  <p:transition>
    <p:wipe dir="d"/>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229600" cy="5715000"/>
          </a:xfrm>
        </p:spPr>
        <p:txBody>
          <a:bodyPr>
            <a:noAutofit/>
          </a:bodyPr>
          <a:lstStyle/>
          <a:p>
            <a:pPr>
              <a:buNone/>
            </a:pPr>
            <a:r>
              <a:rPr lang="id-ID" sz="2800" dirty="0"/>
              <a:t>2</a:t>
            </a:r>
            <a:r>
              <a:rPr lang="en-US" sz="2800" dirty="0" smtClean="0"/>
              <a:t>. </a:t>
            </a:r>
            <a:r>
              <a:rPr lang="en-US" sz="2800" dirty="0" err="1" smtClean="0"/>
              <a:t>Perspektif</a:t>
            </a:r>
            <a:r>
              <a:rPr lang="en-US" sz="2800" dirty="0" smtClean="0"/>
              <a:t> </a:t>
            </a:r>
            <a:r>
              <a:rPr lang="en-US" sz="2800" dirty="0" err="1" smtClean="0"/>
              <a:t>Transmisi</a:t>
            </a:r>
            <a:r>
              <a:rPr lang="en-US" sz="2800" dirty="0" smtClean="0"/>
              <a:t> </a:t>
            </a:r>
            <a:r>
              <a:rPr lang="en-US" sz="2800" dirty="0" err="1" smtClean="0"/>
              <a:t>Buda</a:t>
            </a:r>
            <a:r>
              <a:rPr lang="en-US" sz="2800" b="1" i="1" dirty="0" err="1" smtClean="0"/>
              <a:t>ya</a:t>
            </a:r>
            <a:endParaRPr lang="en-US" sz="2800" b="1" i="1" dirty="0" smtClean="0"/>
          </a:p>
          <a:p>
            <a:pPr algn="just"/>
            <a:r>
              <a:rPr lang="en-US" sz="2800" dirty="0" err="1" smtClean="0"/>
              <a:t>Perilaku</a:t>
            </a:r>
            <a:r>
              <a:rPr lang="en-US" sz="2800" dirty="0" smtClean="0"/>
              <a:t> </a:t>
            </a:r>
            <a:r>
              <a:rPr lang="en-US" sz="2800" dirty="0" err="1" smtClean="0"/>
              <a:t>meyimpang</a:t>
            </a:r>
            <a:r>
              <a:rPr lang="en-US" sz="2800" dirty="0" smtClean="0"/>
              <a:t> </a:t>
            </a:r>
            <a:r>
              <a:rPr lang="en-US" sz="2800" dirty="0" err="1" smtClean="0"/>
              <a:t>terjadi</a:t>
            </a:r>
            <a:r>
              <a:rPr lang="en-US" sz="2800" dirty="0" smtClean="0"/>
              <a:t> </a:t>
            </a:r>
            <a:r>
              <a:rPr lang="en-US" sz="2800" dirty="0" err="1" smtClean="0"/>
              <a:t>karena</a:t>
            </a:r>
            <a:r>
              <a:rPr lang="en-US" sz="2800" dirty="0" smtClean="0"/>
              <a:t> </a:t>
            </a:r>
            <a:r>
              <a:rPr lang="en-US" sz="2800" dirty="0" err="1" smtClean="0"/>
              <a:t>transmisi</a:t>
            </a:r>
            <a:r>
              <a:rPr lang="en-US" sz="2800" dirty="0" smtClean="0"/>
              <a:t> </a:t>
            </a:r>
            <a:r>
              <a:rPr lang="en-US" sz="2800" dirty="0" err="1" smtClean="0"/>
              <a:t>budaya</a:t>
            </a:r>
            <a:r>
              <a:rPr lang="en-US" sz="2800" dirty="0" smtClean="0"/>
              <a:t> </a:t>
            </a:r>
            <a:r>
              <a:rPr lang="en-US" sz="2800" dirty="0" err="1" smtClean="0"/>
              <a:t>menyimpang</a:t>
            </a:r>
            <a:r>
              <a:rPr lang="en-US" sz="2800" dirty="0" smtClean="0"/>
              <a:t> </a:t>
            </a:r>
            <a:r>
              <a:rPr lang="en-US" sz="2800" dirty="0" err="1" smtClean="0"/>
              <a:t>dari</a:t>
            </a:r>
            <a:r>
              <a:rPr lang="en-US" sz="2800" dirty="0" smtClean="0"/>
              <a:t> </a:t>
            </a:r>
            <a:r>
              <a:rPr lang="en-US" sz="2800" dirty="0" err="1" smtClean="0"/>
              <a:t>individu</a:t>
            </a:r>
            <a:r>
              <a:rPr lang="id-ID" sz="2800" dirty="0" smtClean="0"/>
              <a:t>  </a:t>
            </a:r>
            <a:r>
              <a:rPr lang="en-US" sz="2800" dirty="0" err="1" smtClean="0"/>
              <a:t>ke</a:t>
            </a:r>
            <a:r>
              <a:rPr lang="en-US" sz="2800" dirty="0" smtClean="0"/>
              <a:t> </a:t>
            </a:r>
            <a:r>
              <a:rPr lang="en-US" sz="2800" dirty="0" err="1" smtClean="0"/>
              <a:t>individu</a:t>
            </a:r>
            <a:r>
              <a:rPr lang="en-US" sz="2800" dirty="0" smtClean="0"/>
              <a:t> lain ( Gabriel </a:t>
            </a:r>
            <a:r>
              <a:rPr lang="en-US" sz="2800" dirty="0" err="1" smtClean="0"/>
              <a:t>Tarde</a:t>
            </a:r>
            <a:r>
              <a:rPr lang="en-US" sz="2800" dirty="0" smtClean="0"/>
              <a:t> ).</a:t>
            </a:r>
          </a:p>
          <a:p>
            <a:pPr algn="just"/>
            <a:r>
              <a:rPr lang="id-ID" sz="2800" dirty="0" smtClean="0"/>
              <a:t>I</a:t>
            </a:r>
            <a:r>
              <a:rPr lang="en-US" sz="2800" dirty="0" err="1" smtClean="0"/>
              <a:t>ndividu</a:t>
            </a:r>
            <a:r>
              <a:rPr lang="en-US" sz="2800" dirty="0" smtClean="0"/>
              <a:t>  </a:t>
            </a:r>
            <a:r>
              <a:rPr lang="en-US" sz="2800" dirty="0" err="1" smtClean="0"/>
              <a:t>menjadi</a:t>
            </a:r>
            <a:r>
              <a:rPr lang="en-US" sz="2800" dirty="0" smtClean="0"/>
              <a:t> </a:t>
            </a:r>
            <a:r>
              <a:rPr lang="en-US" sz="2800" dirty="0" err="1" smtClean="0"/>
              <a:t>menyimpang</a:t>
            </a:r>
            <a:r>
              <a:rPr lang="en-US" sz="2800" dirty="0" smtClean="0"/>
              <a:t>  </a:t>
            </a:r>
            <a:r>
              <a:rPr lang="en-US" sz="2800" dirty="0" err="1" smtClean="0"/>
              <a:t>karena</a:t>
            </a:r>
            <a:r>
              <a:rPr lang="en-US" sz="2800" dirty="0" smtClean="0"/>
              <a:t> </a:t>
            </a:r>
            <a:r>
              <a:rPr lang="en-US" sz="2800" dirty="0" err="1" smtClean="0"/>
              <a:t>berpartisipasi</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lingkungan</a:t>
            </a:r>
            <a:r>
              <a:rPr lang="en-US" sz="2800" dirty="0" smtClean="0"/>
              <a:t> </a:t>
            </a:r>
            <a:r>
              <a:rPr lang="en-US" sz="2800" dirty="0" err="1" smtClean="0"/>
              <a:t>dimana</a:t>
            </a:r>
            <a:r>
              <a:rPr lang="en-US" sz="2800" dirty="0" smtClean="0"/>
              <a:t> </a:t>
            </a:r>
            <a:r>
              <a:rPr lang="en-US" sz="2800" dirty="0" err="1" smtClean="0"/>
              <a:t>tehnik</a:t>
            </a:r>
            <a:r>
              <a:rPr lang="en-US" sz="2800" dirty="0" smtClean="0"/>
              <a:t> </a:t>
            </a:r>
            <a:r>
              <a:rPr lang="en-US" sz="2800" dirty="0" err="1" smtClean="0"/>
              <a:t>dan</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ditunjukkan</a:t>
            </a:r>
            <a:r>
              <a:rPr lang="en-US" sz="2800" dirty="0" smtClean="0"/>
              <a:t> </a:t>
            </a:r>
            <a:r>
              <a:rPr lang="en-US" sz="2800" dirty="0" err="1" smtClean="0"/>
              <a:t>secara</a:t>
            </a:r>
            <a:r>
              <a:rPr lang="en-US" sz="2800" dirty="0" smtClean="0"/>
              <a:t> </a:t>
            </a:r>
            <a:r>
              <a:rPr lang="en-US" sz="2800" dirty="0" err="1" smtClean="0"/>
              <a:t>jelas</a:t>
            </a:r>
            <a:r>
              <a:rPr lang="id-ID" sz="2800" dirty="0" smtClean="0"/>
              <a:t> ( Edwin H.Sutherland )</a:t>
            </a:r>
            <a:endParaRPr lang="en-US" sz="2800" dirty="0" smtClean="0"/>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tidak</a:t>
            </a:r>
            <a:r>
              <a:rPr lang="en-US" sz="2800" dirty="0" smtClean="0"/>
              <a:t> </a:t>
            </a:r>
            <a:r>
              <a:rPr lang="en-US" sz="2800" dirty="0" err="1" smtClean="0"/>
              <a:t>hanya</a:t>
            </a:r>
            <a:r>
              <a:rPr lang="en-US" sz="2800" dirty="0" smtClean="0"/>
              <a:t> </a:t>
            </a:r>
            <a:r>
              <a:rPr lang="en-US" sz="2800" dirty="0" err="1" smtClean="0"/>
              <a:t>dipelajari</a:t>
            </a:r>
            <a:r>
              <a:rPr lang="en-US" sz="2800" dirty="0" smtClean="0"/>
              <a:t> </a:t>
            </a:r>
            <a:r>
              <a:rPr lang="en-US" sz="2800" dirty="0" err="1" smtClean="0"/>
              <a:t>tetapi</a:t>
            </a:r>
            <a:r>
              <a:rPr lang="en-US" sz="2800" dirty="0" smtClean="0"/>
              <a:t> </a:t>
            </a:r>
            <a:r>
              <a:rPr lang="en-US" sz="2800" dirty="0" err="1" smtClean="0"/>
              <a:t>diajarkan</a:t>
            </a:r>
            <a:r>
              <a:rPr lang="en-US" sz="2800" dirty="0" smtClean="0"/>
              <a:t> (</a:t>
            </a:r>
            <a:r>
              <a:rPr lang="en-US" sz="2800" dirty="0" err="1" smtClean="0"/>
              <a:t>fokus</a:t>
            </a:r>
            <a:r>
              <a:rPr lang="en-US" sz="2800" dirty="0" smtClean="0"/>
              <a:t> </a:t>
            </a:r>
            <a:r>
              <a:rPr lang="en-US" sz="2800" dirty="0" err="1" smtClean="0"/>
              <a:t>pada</a:t>
            </a:r>
            <a:r>
              <a:rPr lang="en-US" sz="2800" dirty="0" smtClean="0"/>
              <a:t> </a:t>
            </a:r>
            <a:r>
              <a:rPr lang="en-US" sz="2800" dirty="0" err="1" smtClean="0"/>
              <a:t>apa</a:t>
            </a:r>
            <a:r>
              <a:rPr lang="en-US" sz="2800" dirty="0" smtClean="0"/>
              <a:t> yang </a:t>
            </a:r>
            <a:r>
              <a:rPr lang="en-US" sz="2800" dirty="0" err="1" smtClean="0"/>
              <a:t>dipelajari</a:t>
            </a:r>
            <a:r>
              <a:rPr lang="en-US" sz="2800" dirty="0" smtClean="0"/>
              <a:t> </a:t>
            </a:r>
            <a:r>
              <a:rPr lang="en-US" sz="2800" dirty="0" err="1" smtClean="0"/>
              <a:t>dan</a:t>
            </a:r>
            <a:r>
              <a:rPr lang="en-US" sz="2800" dirty="0" smtClean="0"/>
              <a:t> </a:t>
            </a:r>
            <a:r>
              <a:rPr lang="en-US" sz="2800" dirty="0" err="1" smtClean="0"/>
              <a:t>dari</a:t>
            </a:r>
            <a:r>
              <a:rPr lang="en-US" sz="2800" dirty="0" smtClean="0"/>
              <a:t> </a:t>
            </a:r>
            <a:r>
              <a:rPr lang="en-US" sz="2800" dirty="0" err="1" smtClean="0"/>
              <a:t>siapa</a:t>
            </a:r>
            <a:r>
              <a:rPr lang="en-US" sz="2800" dirty="0" smtClean="0"/>
              <a:t> </a:t>
            </a:r>
            <a:r>
              <a:rPr lang="en-US" sz="2800" dirty="0" err="1" smtClean="0"/>
              <a:t>ia</a:t>
            </a:r>
            <a:r>
              <a:rPr lang="en-US" sz="2800" dirty="0" smtClean="0"/>
              <a:t> </a:t>
            </a:r>
            <a:r>
              <a:rPr lang="en-US" sz="2800" dirty="0" err="1" smtClean="0"/>
              <a:t>belajar</a:t>
            </a:r>
            <a:r>
              <a:rPr lang="en-US" sz="2800" dirty="0" smtClean="0"/>
              <a:t> ).</a:t>
            </a:r>
          </a:p>
          <a:p>
            <a:pPr algn="just">
              <a:buNone/>
            </a:pPr>
            <a:endParaRPr lang="en-US" sz="2800" dirty="0"/>
          </a:p>
        </p:txBody>
      </p:sp>
    </p:spTree>
  </p:cSld>
  <p:clrMapOvr>
    <a:masterClrMapping/>
  </p:clrMapOvr>
  <p:transition>
    <p:wipe dir="d"/>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28600"/>
            <a:ext cx="8229600" cy="4525963"/>
          </a:xfrm>
        </p:spPr>
        <p:txBody>
          <a:bodyPr>
            <a:noAutofit/>
          </a:bodyPr>
          <a:lstStyle/>
          <a:p>
            <a:pPr>
              <a:buNone/>
            </a:pPr>
            <a:r>
              <a:rPr lang="id-ID" sz="2800" b="1" i="1" dirty="0"/>
              <a:t>3</a:t>
            </a:r>
            <a:r>
              <a:rPr lang="en-US" sz="2800" dirty="0" smtClean="0"/>
              <a:t>. </a:t>
            </a:r>
            <a:r>
              <a:rPr lang="en-US" sz="2800" dirty="0" err="1" smtClean="0"/>
              <a:t>Perspektif</a:t>
            </a:r>
            <a:r>
              <a:rPr lang="en-US" sz="2800" dirty="0" smtClean="0"/>
              <a:t> </a:t>
            </a:r>
            <a:r>
              <a:rPr lang="en-US" sz="2800" dirty="0" err="1" smtClean="0"/>
              <a:t>Konflik</a:t>
            </a:r>
            <a:endParaRPr lang="en-US" sz="2800" dirty="0" smtClean="0"/>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timbul</a:t>
            </a:r>
            <a:r>
              <a:rPr lang="en-US" sz="2800" dirty="0" smtClean="0"/>
              <a:t> </a:t>
            </a:r>
            <a:r>
              <a:rPr lang="en-US" sz="2800" dirty="0" err="1" smtClean="0"/>
              <a:t>ketika</a:t>
            </a:r>
            <a:r>
              <a:rPr lang="en-US" sz="2800" dirty="0" smtClean="0"/>
              <a:t> </a:t>
            </a:r>
            <a:r>
              <a:rPr lang="en-US" sz="2800" dirty="0" err="1" smtClean="0"/>
              <a:t>individu</a:t>
            </a:r>
            <a:r>
              <a:rPr lang="en-US" sz="2800" dirty="0" smtClean="0"/>
              <a:t> </a:t>
            </a:r>
            <a:r>
              <a:rPr lang="en-US" sz="2800" dirty="0" err="1" smtClean="0"/>
              <a:t>menjadi</a:t>
            </a:r>
            <a:r>
              <a:rPr lang="en-US" sz="2800" dirty="0" smtClean="0"/>
              <a:t> </a:t>
            </a:r>
            <a:r>
              <a:rPr lang="en-US" sz="2800" dirty="0" err="1" smtClean="0"/>
              <a:t>tekanan</a:t>
            </a:r>
            <a:r>
              <a:rPr lang="en-US" sz="2800" dirty="0" smtClean="0"/>
              <a:t> </a:t>
            </a:r>
            <a:r>
              <a:rPr lang="en-US" sz="2800" dirty="0" err="1" smtClean="0"/>
              <a:t>kapitalis</a:t>
            </a:r>
            <a:r>
              <a:rPr lang="en-US" sz="2800" dirty="0" smtClean="0"/>
              <a:t> </a:t>
            </a:r>
            <a:r>
              <a:rPr lang="en-US" sz="2800" dirty="0" err="1" smtClean="0"/>
              <a:t>terdorong</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tindakan</a:t>
            </a:r>
            <a:r>
              <a:rPr lang="en-US" sz="2800" dirty="0" smtClean="0"/>
              <a:t> </a:t>
            </a:r>
            <a:r>
              <a:rPr lang="en-US" sz="2800" dirty="0" err="1" smtClean="0"/>
              <a:t>tertentu</a:t>
            </a:r>
            <a:r>
              <a:rPr lang="en-US" sz="2800" dirty="0" smtClean="0"/>
              <a:t>  </a:t>
            </a:r>
            <a:r>
              <a:rPr lang="en-US" sz="2800" dirty="0" err="1" smtClean="0"/>
              <a:t>sebagai</a:t>
            </a:r>
            <a:r>
              <a:rPr lang="en-US" sz="2800" dirty="0" smtClean="0"/>
              <a:t> </a:t>
            </a:r>
            <a:r>
              <a:rPr lang="en-US" sz="2800" dirty="0" err="1" smtClean="0"/>
              <a:t>perjuangan</a:t>
            </a:r>
            <a:r>
              <a:rPr lang="en-US" sz="2800" dirty="0" smtClean="0"/>
              <a:t> </a:t>
            </a:r>
            <a:r>
              <a:rPr lang="en-US" sz="2800" dirty="0" err="1" smtClean="0"/>
              <a:t>untuk</a:t>
            </a:r>
            <a:r>
              <a:rPr lang="en-US" sz="2800" dirty="0" smtClean="0"/>
              <a:t> </a:t>
            </a:r>
            <a:r>
              <a:rPr lang="en-US" sz="2800" dirty="0" err="1" smtClean="0"/>
              <a:t>hidup</a:t>
            </a:r>
            <a:r>
              <a:rPr lang="en-US" sz="2800" dirty="0" smtClean="0"/>
              <a:t>.</a:t>
            </a:r>
          </a:p>
          <a:p>
            <a:pPr algn="just"/>
            <a:r>
              <a:rPr lang="en-US" sz="2800" dirty="0" err="1" smtClean="0"/>
              <a:t>Tindakan</a:t>
            </a:r>
            <a:r>
              <a:rPr lang="en-US" sz="2800" dirty="0" smtClean="0"/>
              <a:t> </a:t>
            </a:r>
            <a:r>
              <a:rPr lang="en-US" sz="2800" dirty="0" err="1" smtClean="0"/>
              <a:t>tersebut</a:t>
            </a:r>
            <a:r>
              <a:rPr lang="en-US" sz="2800" dirty="0" smtClean="0"/>
              <a:t> </a:t>
            </a:r>
            <a:r>
              <a:rPr lang="en-US" sz="2800" dirty="0" err="1" smtClean="0"/>
              <a:t>oleh</a:t>
            </a:r>
            <a:r>
              <a:rPr lang="en-US" sz="2800" dirty="0" smtClean="0"/>
              <a:t> </a:t>
            </a:r>
            <a:r>
              <a:rPr lang="en-US" sz="2800" dirty="0" err="1" smtClean="0"/>
              <a:t>penguasa</a:t>
            </a:r>
            <a:r>
              <a:rPr lang="en-US" sz="2800" dirty="0" smtClean="0"/>
              <a:t> </a:t>
            </a:r>
            <a:r>
              <a:rPr lang="en-US" sz="2800" dirty="0" err="1" smtClean="0"/>
              <a:t>dianggap</a:t>
            </a:r>
            <a:r>
              <a:rPr lang="en-US" sz="2800" dirty="0" smtClean="0"/>
              <a:t> </a:t>
            </a:r>
            <a:r>
              <a:rPr lang="en-US" sz="2800" dirty="0" err="1" smtClean="0"/>
              <a:t>mereka</a:t>
            </a:r>
            <a:r>
              <a:rPr lang="en-US" sz="2800" dirty="0" smtClean="0"/>
              <a:t> </a:t>
            </a:r>
            <a:r>
              <a:rPr lang="en-US" sz="2800" dirty="0" err="1" smtClean="0"/>
              <a:t>sebagai</a:t>
            </a:r>
            <a:r>
              <a:rPr lang="en-US" sz="2800" dirty="0" smtClean="0"/>
              <a:t> </a:t>
            </a:r>
            <a:r>
              <a:rPr lang="en-US" sz="2800" dirty="0" err="1" smtClean="0"/>
              <a:t>kriminal</a:t>
            </a:r>
            <a:r>
              <a:rPr lang="en-US" sz="2800" dirty="0" smtClean="0"/>
              <a:t>.</a:t>
            </a:r>
          </a:p>
          <a:p>
            <a:pPr algn="just"/>
            <a:r>
              <a:rPr lang="en-US" sz="2800" dirty="0" err="1" smtClean="0"/>
              <a:t>Terjadinya</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pada</a:t>
            </a:r>
            <a:r>
              <a:rPr lang="en-US" sz="2800" dirty="0" smtClean="0"/>
              <a:t> </a:t>
            </a:r>
            <a:r>
              <a:rPr lang="en-US" sz="2800" dirty="0" err="1" smtClean="0"/>
              <a:t>umumnya</a:t>
            </a:r>
            <a:r>
              <a:rPr lang="en-US" sz="2800" dirty="0" smtClean="0"/>
              <a:t> </a:t>
            </a:r>
            <a:r>
              <a:rPr lang="en-US" sz="2800" dirty="0" err="1" smtClean="0"/>
              <a:t>tergantung</a:t>
            </a:r>
            <a:r>
              <a:rPr lang="en-US" sz="2800" dirty="0" smtClean="0"/>
              <a:t> </a:t>
            </a:r>
            <a:r>
              <a:rPr lang="en-US" sz="2800" dirty="0" err="1" smtClean="0"/>
              <a:t>pada</a:t>
            </a:r>
            <a:r>
              <a:rPr lang="en-US" sz="2800" dirty="0" smtClean="0"/>
              <a:t> </a:t>
            </a:r>
            <a:r>
              <a:rPr lang="en-US" sz="2800" dirty="0" err="1" smtClean="0"/>
              <a:t>kemampuan</a:t>
            </a:r>
            <a:r>
              <a:rPr lang="en-US" sz="2800" dirty="0" smtClean="0"/>
              <a:t> </a:t>
            </a:r>
            <a:r>
              <a:rPr lang="en-US" sz="2800" dirty="0" err="1" smtClean="0"/>
              <a:t>anggota</a:t>
            </a:r>
            <a:r>
              <a:rPr lang="en-US" sz="2800" dirty="0" smtClean="0"/>
              <a:t> </a:t>
            </a:r>
            <a:r>
              <a:rPr lang="en-US" sz="2800" dirty="0" err="1" smtClean="0"/>
              <a:t>mayarakat</a:t>
            </a:r>
            <a:r>
              <a:rPr lang="en-US" sz="2800" dirty="0" smtClean="0"/>
              <a:t> yang </a:t>
            </a:r>
            <a:r>
              <a:rPr lang="en-US" sz="2800" dirty="0" err="1" smtClean="0"/>
              <a:t>lebih</a:t>
            </a:r>
            <a:r>
              <a:rPr lang="en-US" sz="2800" dirty="0" smtClean="0"/>
              <a:t> </a:t>
            </a:r>
            <a:r>
              <a:rPr lang="en-US" sz="2800" dirty="0" err="1" smtClean="0"/>
              <a:t>berkuasa</a:t>
            </a:r>
            <a:r>
              <a:rPr lang="en-US" sz="2800" dirty="0" smtClean="0"/>
              <a:t> </a:t>
            </a:r>
            <a:r>
              <a:rPr lang="en-US" sz="2800" dirty="0" err="1" smtClean="0"/>
              <a:t>untuk</a:t>
            </a:r>
            <a:r>
              <a:rPr lang="en-US" sz="2800" dirty="0" smtClean="0"/>
              <a:t> </a:t>
            </a:r>
            <a:r>
              <a:rPr lang="en-US" sz="2800" dirty="0" err="1" smtClean="0"/>
              <a:t>memaksakan</a:t>
            </a:r>
            <a:r>
              <a:rPr lang="en-US" sz="2800" dirty="0" smtClean="0"/>
              <a:t> </a:t>
            </a:r>
            <a:r>
              <a:rPr lang="en-US" sz="2800" dirty="0" err="1" smtClean="0"/>
              <a:t>keinginan</a:t>
            </a:r>
            <a:r>
              <a:rPr lang="en-US" sz="2800" dirty="0" smtClean="0"/>
              <a:t> </a:t>
            </a:r>
            <a:r>
              <a:rPr lang="en-US" sz="2800" dirty="0" err="1" smtClean="0"/>
              <a:t>pemerintah</a:t>
            </a:r>
            <a:r>
              <a:rPr lang="en-US" sz="2800" dirty="0" smtClean="0"/>
              <a:t>  ( </a:t>
            </a:r>
            <a:r>
              <a:rPr lang="en-US" sz="2800" dirty="0" err="1" smtClean="0"/>
              <a:t>penguasa</a:t>
            </a:r>
            <a:r>
              <a:rPr lang="en-US" sz="2800" dirty="0" smtClean="0"/>
              <a:t> </a:t>
            </a:r>
            <a:r>
              <a:rPr lang="en-US" sz="2800" dirty="0" err="1" smtClean="0"/>
              <a:t>melindungi</a:t>
            </a:r>
            <a:r>
              <a:rPr lang="en-US" sz="2800" dirty="0" smtClean="0"/>
              <a:t> </a:t>
            </a:r>
            <a:r>
              <a:rPr lang="en-US" sz="2800" dirty="0" err="1" smtClean="0"/>
              <a:t>tindakan</a:t>
            </a:r>
            <a:r>
              <a:rPr lang="en-US" sz="2800" dirty="0" smtClean="0"/>
              <a:t> </a:t>
            </a:r>
            <a:r>
              <a:rPr lang="en-US" sz="2800" dirty="0" err="1" smtClean="0"/>
              <a:t>mereka</a:t>
            </a:r>
            <a:r>
              <a:rPr lang="en-US" sz="2800" dirty="0" smtClean="0"/>
              <a:t> </a:t>
            </a:r>
            <a:r>
              <a:rPr lang="en-US" sz="2800" dirty="0" err="1" smtClean="0"/>
              <a:t>dari</a:t>
            </a:r>
            <a:r>
              <a:rPr lang="en-US" sz="2800" dirty="0" smtClean="0"/>
              <a:t> </a:t>
            </a:r>
            <a:r>
              <a:rPr lang="en-US" sz="2800" dirty="0" err="1" smtClean="0"/>
              <a:t>sanksi</a:t>
            </a:r>
            <a:r>
              <a:rPr lang="en-US" sz="2800" dirty="0" smtClean="0"/>
              <a:t> </a:t>
            </a:r>
            <a:r>
              <a:rPr lang="en-US" sz="2800" dirty="0" err="1" smtClean="0"/>
              <a:t>hukum</a:t>
            </a:r>
            <a:r>
              <a:rPr lang="en-US" sz="2800" dirty="0" smtClean="0"/>
              <a:t>).</a:t>
            </a:r>
          </a:p>
          <a:p>
            <a:pPr algn="just"/>
            <a:r>
              <a:rPr lang="en-US" sz="2800" dirty="0" err="1" smtClean="0"/>
              <a:t>Untuk</a:t>
            </a:r>
            <a:r>
              <a:rPr lang="en-US" sz="2800" dirty="0" smtClean="0"/>
              <a:t> </a:t>
            </a:r>
            <a:r>
              <a:rPr lang="en-US" sz="2800" dirty="0" err="1" smtClean="0"/>
              <a:t>memahami</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kita</a:t>
            </a:r>
            <a:r>
              <a:rPr lang="en-US" sz="2800" dirty="0" smtClean="0"/>
              <a:t> </a:t>
            </a:r>
            <a:r>
              <a:rPr lang="en-US" sz="2800" dirty="0" err="1" smtClean="0"/>
              <a:t>harus</a:t>
            </a:r>
            <a:r>
              <a:rPr lang="en-US" sz="2800" dirty="0" smtClean="0"/>
              <a:t> </a:t>
            </a:r>
            <a:r>
              <a:rPr lang="en-US" sz="2800" dirty="0" err="1" smtClean="0"/>
              <a:t>mengerti</a:t>
            </a:r>
            <a:r>
              <a:rPr lang="en-US" sz="2800" dirty="0" smtClean="0"/>
              <a:t> </a:t>
            </a:r>
            <a:r>
              <a:rPr lang="en-US" sz="2800" dirty="0" err="1" smtClean="0"/>
              <a:t>perkembangan</a:t>
            </a:r>
            <a:r>
              <a:rPr lang="en-US" sz="2800" dirty="0" smtClean="0"/>
              <a:t> </a:t>
            </a:r>
            <a:r>
              <a:rPr lang="en-US" sz="2800" dirty="0" err="1" smtClean="0"/>
              <a:t>ekonomi</a:t>
            </a:r>
            <a:r>
              <a:rPr lang="en-US" sz="2800" dirty="0" smtClean="0"/>
              <a:t>, </a:t>
            </a:r>
            <a:r>
              <a:rPr lang="en-US" sz="2800" dirty="0" err="1" smtClean="0"/>
              <a:t>politik</a:t>
            </a:r>
            <a:r>
              <a:rPr lang="en-US" sz="2800" dirty="0" smtClean="0"/>
              <a:t> </a:t>
            </a:r>
            <a:r>
              <a:rPr lang="en-US" sz="2800" dirty="0" err="1" smtClean="0"/>
              <a:t>kaum</a:t>
            </a:r>
            <a:r>
              <a:rPr lang="en-US" sz="2800" dirty="0" smtClean="0"/>
              <a:t> </a:t>
            </a:r>
            <a:r>
              <a:rPr lang="en-US" sz="2800" dirty="0" err="1" smtClean="0"/>
              <a:t>kapitalis</a:t>
            </a:r>
            <a:endParaRPr lang="en-US" sz="2800" dirty="0"/>
          </a:p>
        </p:txBody>
      </p:sp>
    </p:spTree>
  </p:cSld>
  <p:clrMapOvr>
    <a:masterClrMapping/>
  </p:clrMapOvr>
  <p:transition>
    <p:wipe dir="d"/>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Autofit/>
          </a:bodyPr>
          <a:lstStyle/>
          <a:p>
            <a:pPr>
              <a:buNone/>
            </a:pPr>
            <a:r>
              <a:rPr lang="id-ID" dirty="0"/>
              <a:t>3</a:t>
            </a:r>
            <a:r>
              <a:rPr lang="en-US" dirty="0" smtClean="0"/>
              <a:t>. </a:t>
            </a:r>
            <a:r>
              <a:rPr lang="en-US" dirty="0" err="1" smtClean="0"/>
              <a:t>Perspektif</a:t>
            </a:r>
            <a:r>
              <a:rPr lang="en-US" dirty="0" smtClean="0"/>
              <a:t> Labeling</a:t>
            </a:r>
          </a:p>
          <a:p>
            <a:pPr algn="just"/>
            <a:r>
              <a:rPr lang="en-US" sz="2800" dirty="0" err="1" smtClean="0"/>
              <a:t>Melihat</a:t>
            </a:r>
            <a:r>
              <a:rPr lang="en-US" sz="2800" dirty="0" smtClean="0"/>
              <a:t> </a:t>
            </a:r>
            <a:r>
              <a:rPr lang="en-US" sz="2800" dirty="0" err="1" smtClean="0"/>
              <a:t>bahwa</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merupakan</a:t>
            </a:r>
            <a:r>
              <a:rPr lang="en-US" sz="2800" dirty="0" smtClean="0"/>
              <a:t> </a:t>
            </a:r>
            <a:r>
              <a:rPr lang="en-US" sz="2800" dirty="0" err="1" smtClean="0"/>
              <a:t>produk</a:t>
            </a:r>
            <a:r>
              <a:rPr lang="en-US" sz="2800" dirty="0" smtClean="0"/>
              <a:t> yang </a:t>
            </a:r>
            <a:r>
              <a:rPr lang="en-US" sz="2800" dirty="0" err="1" smtClean="0"/>
              <a:t>dikeluarkan</a:t>
            </a:r>
            <a:r>
              <a:rPr lang="en-US" sz="2800" dirty="0" smtClean="0"/>
              <a:t> </a:t>
            </a:r>
            <a:r>
              <a:rPr lang="en-US" sz="2800" dirty="0" err="1" smtClean="0"/>
              <a:t>oleh</a:t>
            </a:r>
            <a:r>
              <a:rPr lang="en-US" sz="2800" dirty="0" smtClean="0"/>
              <a:t> </a:t>
            </a:r>
            <a:r>
              <a:rPr lang="en-US" sz="2800" dirty="0" err="1" smtClean="0"/>
              <a:t>kelompok</a:t>
            </a:r>
            <a:r>
              <a:rPr lang="en-US" sz="2800" dirty="0" smtClean="0"/>
              <a:t>. </a:t>
            </a:r>
            <a:endParaRPr lang="id-ID" sz="2800" dirty="0" smtClean="0"/>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adalah</a:t>
            </a:r>
            <a:r>
              <a:rPr lang="en-US" sz="2800" dirty="0" smtClean="0"/>
              <a:t> </a:t>
            </a:r>
            <a:r>
              <a:rPr lang="en-US" sz="2800" dirty="0" err="1" smtClean="0"/>
              <a:t>hasil</a:t>
            </a:r>
            <a:r>
              <a:rPr lang="en-US" sz="2800" dirty="0" smtClean="0"/>
              <a:t> </a:t>
            </a:r>
            <a:r>
              <a:rPr lang="en-US" sz="2800" dirty="0" err="1" smtClean="0"/>
              <a:t>dari</a:t>
            </a:r>
            <a:r>
              <a:rPr lang="en-US" sz="2800" dirty="0" smtClean="0"/>
              <a:t> </a:t>
            </a:r>
            <a:r>
              <a:rPr lang="en-US" sz="2800" dirty="0" err="1" smtClean="0"/>
              <a:t>interaksi</a:t>
            </a:r>
            <a:r>
              <a:rPr lang="en-US" sz="2800" dirty="0" smtClean="0"/>
              <a:t>,</a:t>
            </a:r>
            <a:r>
              <a:rPr lang="id-ID" sz="2800" dirty="0" smtClean="0"/>
              <a:t> </a:t>
            </a:r>
            <a:r>
              <a:rPr lang="en-US" sz="2800" dirty="0" err="1" smtClean="0"/>
              <a:t>interp</a:t>
            </a:r>
            <a:r>
              <a:rPr lang="id-ID" sz="2800" dirty="0" smtClean="0"/>
              <a:t>r</a:t>
            </a:r>
            <a:r>
              <a:rPr lang="en-US" sz="2800" dirty="0" err="1" smtClean="0"/>
              <a:t>etasi</a:t>
            </a:r>
            <a:r>
              <a:rPr lang="en-US" sz="2800" dirty="0" smtClean="0"/>
              <a:t> </a:t>
            </a:r>
            <a:r>
              <a:rPr lang="en-US" sz="2800" dirty="0" err="1" smtClean="0"/>
              <a:t>dan</a:t>
            </a:r>
            <a:r>
              <a:rPr lang="en-US" sz="2800" dirty="0" smtClean="0"/>
              <a:t> </a:t>
            </a:r>
            <a:r>
              <a:rPr lang="en-US" sz="2800" dirty="0" err="1" smtClean="0"/>
              <a:t>pemahaman</a:t>
            </a:r>
            <a:r>
              <a:rPr lang="en-US" sz="2800" dirty="0" smtClean="0"/>
              <a:t> </a:t>
            </a:r>
            <a:r>
              <a:rPr lang="en-US" sz="2800" dirty="0" err="1" smtClean="0"/>
              <a:t>seseorang</a:t>
            </a:r>
            <a:r>
              <a:rPr lang="en-US" sz="2800" dirty="0" smtClean="0"/>
              <a:t> </a:t>
            </a:r>
            <a:r>
              <a:rPr lang="en-US" sz="2800" dirty="0" err="1" smtClean="0"/>
              <a:t>terhadap</a:t>
            </a:r>
            <a:r>
              <a:rPr lang="en-US" sz="2800" dirty="0" smtClean="0"/>
              <a:t> </a:t>
            </a:r>
            <a:r>
              <a:rPr lang="en-US" sz="2800" dirty="0" err="1" smtClean="0"/>
              <a:t>tindakannya</a:t>
            </a:r>
            <a:r>
              <a:rPr lang="en-US" sz="2800" dirty="0" smtClean="0"/>
              <a:t> </a:t>
            </a:r>
            <a:r>
              <a:rPr lang="en-US" sz="2800" dirty="0" err="1" smtClean="0"/>
              <a:t>maupun</a:t>
            </a:r>
            <a:r>
              <a:rPr lang="en-US" sz="2800" dirty="0" smtClean="0"/>
              <a:t> </a:t>
            </a:r>
            <a:r>
              <a:rPr lang="en-US" sz="2800" dirty="0" err="1" smtClean="0"/>
              <a:t>tindakan</a:t>
            </a:r>
            <a:r>
              <a:rPr lang="en-US" sz="2800" dirty="0" smtClean="0"/>
              <a:t> </a:t>
            </a:r>
            <a:r>
              <a:rPr lang="en-US" sz="2800" dirty="0" err="1" smtClean="0"/>
              <a:t>orang</a:t>
            </a:r>
            <a:r>
              <a:rPr lang="en-US" sz="2800" dirty="0" smtClean="0"/>
              <a:t> lain.</a:t>
            </a:r>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adalah</a:t>
            </a:r>
            <a:r>
              <a:rPr lang="en-US" sz="2800" dirty="0" smtClean="0"/>
              <a:t> </a:t>
            </a:r>
            <a:r>
              <a:rPr lang="en-US" sz="2800" dirty="0" err="1" smtClean="0"/>
              <a:t>kondisi</a:t>
            </a:r>
            <a:r>
              <a:rPr lang="en-US" sz="2800" dirty="0" smtClean="0"/>
              <a:t> yang </a:t>
            </a:r>
            <a:r>
              <a:rPr lang="en-US" sz="2800" dirty="0" err="1" smtClean="0"/>
              <a:t>relatif</a:t>
            </a:r>
            <a:r>
              <a:rPr lang="en-US" sz="2800" dirty="0" smtClean="0"/>
              <a:t> (</a:t>
            </a:r>
            <a:r>
              <a:rPr lang="en-US" sz="2800" dirty="0" err="1" smtClean="0"/>
              <a:t>bukan</a:t>
            </a:r>
            <a:r>
              <a:rPr lang="en-US" sz="2800" dirty="0" smtClean="0"/>
              <a:t> </a:t>
            </a:r>
            <a:r>
              <a:rPr lang="en-US" sz="2800" dirty="0" err="1" smtClean="0"/>
              <a:t>tipe</a:t>
            </a:r>
            <a:r>
              <a:rPr lang="en-US" sz="2800" dirty="0" smtClean="0"/>
              <a:t> </a:t>
            </a:r>
            <a:r>
              <a:rPr lang="en-US" sz="2800" dirty="0" err="1" smtClean="0"/>
              <a:t>perilaku</a:t>
            </a:r>
            <a:r>
              <a:rPr lang="en-US" sz="2800" dirty="0" smtClean="0"/>
              <a:t> </a:t>
            </a:r>
            <a:r>
              <a:rPr lang="en-US" sz="2800" dirty="0" err="1" smtClean="0"/>
              <a:t>tertentu</a:t>
            </a:r>
            <a:r>
              <a:rPr lang="en-US" sz="2800" dirty="0" smtClean="0"/>
              <a:t> </a:t>
            </a:r>
            <a:r>
              <a:rPr lang="en-US" sz="2800" dirty="0" err="1" smtClean="0"/>
              <a:t>melainkan</a:t>
            </a:r>
            <a:r>
              <a:rPr lang="en-US" sz="2800" dirty="0" smtClean="0"/>
              <a:t> </a:t>
            </a:r>
            <a:r>
              <a:rPr lang="en-US" sz="2800" dirty="0" err="1" smtClean="0"/>
              <a:t>dampak</a:t>
            </a:r>
            <a:r>
              <a:rPr lang="en-US" sz="2800" dirty="0" smtClean="0"/>
              <a:t> </a:t>
            </a:r>
            <a:r>
              <a:rPr lang="en-US" sz="2800" dirty="0" err="1" smtClean="0"/>
              <a:t>dari</a:t>
            </a:r>
            <a:r>
              <a:rPr lang="en-US" sz="2800" dirty="0" smtClean="0"/>
              <a:t> </a:t>
            </a:r>
            <a:r>
              <a:rPr lang="en-US" sz="2800" dirty="0" err="1" smtClean="0"/>
              <a:t>pemberian</a:t>
            </a:r>
            <a:r>
              <a:rPr lang="en-US" sz="2800" dirty="0" smtClean="0"/>
              <a:t> label yang </a:t>
            </a:r>
            <a:r>
              <a:rPr lang="en-US" sz="2800" dirty="0" err="1" smtClean="0"/>
              <a:t>tergantung</a:t>
            </a:r>
            <a:r>
              <a:rPr lang="en-US" sz="2800" dirty="0" smtClean="0"/>
              <a:t> </a:t>
            </a:r>
            <a:r>
              <a:rPr lang="en-US" sz="2800" dirty="0" err="1" smtClean="0"/>
              <a:t>dari</a:t>
            </a:r>
            <a:r>
              <a:rPr lang="en-US" sz="2800" dirty="0" smtClean="0"/>
              <a:t> </a:t>
            </a:r>
            <a:r>
              <a:rPr lang="en-US" sz="2800" dirty="0" err="1" smtClean="0"/>
              <a:t>interpretasi</a:t>
            </a:r>
            <a:r>
              <a:rPr lang="en-US" sz="2800" dirty="0" smtClean="0"/>
              <a:t> </a:t>
            </a:r>
            <a:r>
              <a:rPr lang="en-US" sz="2800" dirty="0" err="1" smtClean="0"/>
              <a:t>individu</a:t>
            </a:r>
            <a:r>
              <a:rPr lang="en-US" sz="2800" dirty="0" smtClean="0"/>
              <a:t> </a:t>
            </a:r>
            <a:r>
              <a:rPr lang="en-US" sz="2800" dirty="0" err="1" smtClean="0"/>
              <a:t>lainnya</a:t>
            </a:r>
            <a:r>
              <a:rPr lang="en-US" sz="2800" dirty="0" smtClean="0"/>
              <a:t> )----</a:t>
            </a:r>
            <a:r>
              <a:rPr lang="en-US" sz="2800" dirty="0" err="1" smtClean="0"/>
              <a:t>dapat</a:t>
            </a:r>
            <a:r>
              <a:rPr lang="en-US" sz="2800" dirty="0" smtClean="0"/>
              <a:t> </a:t>
            </a:r>
            <a:r>
              <a:rPr lang="en-US" sz="2800" dirty="0" err="1" smtClean="0"/>
              <a:t>mengarahkan</a:t>
            </a:r>
            <a:r>
              <a:rPr lang="en-US" sz="2800" dirty="0" smtClean="0"/>
              <a:t> </a:t>
            </a:r>
            <a:r>
              <a:rPr lang="en-US" sz="2800" dirty="0" err="1" smtClean="0"/>
              <a:t>untuk</a:t>
            </a:r>
            <a:r>
              <a:rPr lang="en-US" sz="2800" dirty="0" smtClean="0"/>
              <a:t> </a:t>
            </a:r>
            <a:r>
              <a:rPr lang="en-US" sz="2800" dirty="0" err="1" smtClean="0"/>
              <a:t>melanjutkan</a:t>
            </a:r>
            <a:r>
              <a:rPr lang="en-US" sz="2800" dirty="0" smtClean="0"/>
              <a:t> </a:t>
            </a:r>
            <a:r>
              <a:rPr lang="en-US" sz="2800" dirty="0" err="1" smtClean="0"/>
              <a:t>perilaku</a:t>
            </a:r>
            <a:r>
              <a:rPr lang="en-US" sz="2800" dirty="0" smtClean="0"/>
              <a:t> </a:t>
            </a:r>
            <a:r>
              <a:rPr lang="en-US" sz="2800" dirty="0" err="1" smtClean="0"/>
              <a:t>tsb</a:t>
            </a:r>
            <a:r>
              <a:rPr lang="en-US" sz="2800" dirty="0" smtClean="0"/>
              <a:t>.</a:t>
            </a:r>
            <a:endParaRPr lang="en-US" sz="2800" dirty="0"/>
          </a:p>
        </p:txBody>
      </p:sp>
    </p:spTree>
  </p:cSld>
  <p:clrMapOvr>
    <a:masterClrMapping/>
  </p:clrMapOvr>
  <p:transition>
    <p:wipe dir="d"/>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noAutofit/>
          </a:bodyPr>
          <a:lstStyle/>
          <a:p>
            <a:pPr>
              <a:buNone/>
            </a:pPr>
            <a:r>
              <a:rPr lang="id-ID" sz="2800" b="1" dirty="0" smtClean="0"/>
              <a:t>e. </a:t>
            </a:r>
            <a:r>
              <a:rPr lang="en-US" sz="2800" b="1" dirty="0" smtClean="0"/>
              <a:t>Tingkat </a:t>
            </a:r>
            <a:r>
              <a:rPr lang="id-ID" sz="2800" b="1" dirty="0" smtClean="0"/>
              <a:t>Perilaku Menyimpang </a:t>
            </a:r>
            <a:endParaRPr lang="en-US" sz="2800" dirty="0" smtClean="0"/>
          </a:p>
          <a:p>
            <a:pPr marL="514350" indent="-514350" algn="just">
              <a:buFont typeface="+mj-lt"/>
              <a:buAutoNum type="arabicPeriod"/>
            </a:pPr>
            <a:r>
              <a:rPr lang="en-US" sz="2800" dirty="0" err="1" smtClean="0"/>
              <a:t>Perilaku</a:t>
            </a:r>
            <a:r>
              <a:rPr lang="en-US" sz="2800" dirty="0" smtClean="0"/>
              <a:t> </a:t>
            </a:r>
            <a:r>
              <a:rPr lang="en-US" sz="2800" dirty="0" err="1" smtClean="0"/>
              <a:t>Menyimpang</a:t>
            </a:r>
            <a:r>
              <a:rPr lang="en-US" sz="2800" dirty="0" smtClean="0"/>
              <a:t> Primer :</a:t>
            </a:r>
          </a:p>
          <a:p>
            <a:pPr marL="514350" indent="-514350" algn="just"/>
            <a:r>
              <a:rPr lang="en-US" sz="2800" dirty="0" err="1" smtClean="0"/>
              <a:t>penyimpangannya</a:t>
            </a:r>
            <a:r>
              <a:rPr lang="en-US" sz="2800" dirty="0" smtClean="0"/>
              <a:t> </a:t>
            </a:r>
            <a:r>
              <a:rPr lang="en-US" sz="2800" dirty="0" err="1" smtClean="0"/>
              <a:t>bersifat</a:t>
            </a:r>
            <a:r>
              <a:rPr lang="en-US" sz="2800" dirty="0" smtClean="0"/>
              <a:t> </a:t>
            </a:r>
            <a:r>
              <a:rPr lang="en-US" sz="2800" dirty="0" err="1" smtClean="0"/>
              <a:t>sementara</a:t>
            </a:r>
            <a:endParaRPr lang="en-US" sz="2800" dirty="0" smtClean="0"/>
          </a:p>
          <a:p>
            <a:pPr marL="514350" indent="-514350" algn="just"/>
            <a:r>
              <a:rPr lang="en-US" sz="2800" dirty="0" err="1" smtClean="0"/>
              <a:t>individu</a:t>
            </a:r>
            <a:r>
              <a:rPr lang="en-US" sz="2800" dirty="0" smtClean="0"/>
              <a:t> </a:t>
            </a:r>
            <a:r>
              <a:rPr lang="en-US" sz="2800" dirty="0" err="1" smtClean="0"/>
              <a:t>tidak</a:t>
            </a:r>
            <a:r>
              <a:rPr lang="en-US" sz="2800" dirty="0" smtClean="0"/>
              <a:t> </a:t>
            </a:r>
            <a:r>
              <a:rPr lang="en-US" sz="2800" dirty="0" err="1" smtClean="0"/>
              <a:t>merasa</a:t>
            </a:r>
            <a:r>
              <a:rPr lang="en-US" sz="2800" dirty="0" smtClean="0"/>
              <a:t> </a:t>
            </a:r>
            <a:r>
              <a:rPr lang="en-US" sz="2800" dirty="0" err="1" smtClean="0"/>
              <a:t>dirinya</a:t>
            </a:r>
            <a:r>
              <a:rPr lang="en-US" sz="2800" dirty="0" smtClean="0"/>
              <a:t> </a:t>
            </a:r>
            <a:r>
              <a:rPr lang="en-US" sz="2800" dirty="0" err="1" smtClean="0"/>
              <a:t>menyimpang</a:t>
            </a:r>
            <a:endParaRPr lang="id-ID" sz="2800" dirty="0" smtClean="0"/>
          </a:p>
          <a:p>
            <a:pPr marL="514350" indent="-514350" algn="just"/>
            <a:r>
              <a:rPr lang="en-US" sz="2800" dirty="0" smtClean="0"/>
              <a:t> </a:t>
            </a:r>
            <a:r>
              <a:rPr lang="en-US" sz="2800" dirty="0" err="1" smtClean="0"/>
              <a:t>individu</a:t>
            </a:r>
            <a:r>
              <a:rPr lang="en-US" sz="2800" dirty="0" smtClean="0"/>
              <a:t> lain </a:t>
            </a:r>
            <a:r>
              <a:rPr lang="en-US" sz="2800" dirty="0" err="1" smtClean="0"/>
              <a:t>tidak</a:t>
            </a:r>
            <a:r>
              <a:rPr lang="en-US" sz="2800" dirty="0" smtClean="0"/>
              <a:t> </a:t>
            </a:r>
            <a:r>
              <a:rPr lang="en-US" sz="2800" dirty="0" err="1" smtClean="0"/>
              <a:t>melihat</a:t>
            </a:r>
            <a:r>
              <a:rPr lang="en-US" sz="2800" dirty="0" smtClean="0"/>
              <a:t> </a:t>
            </a:r>
            <a:r>
              <a:rPr lang="en-US" sz="2800" dirty="0" err="1" smtClean="0"/>
              <a:t>terjadinya</a:t>
            </a:r>
            <a:r>
              <a:rPr lang="en-US" sz="2800" dirty="0" smtClean="0"/>
              <a:t> </a:t>
            </a:r>
            <a:r>
              <a:rPr lang="en-US" sz="2800" dirty="0" err="1" smtClean="0"/>
              <a:t>penyimpangan</a:t>
            </a:r>
            <a:r>
              <a:rPr lang="en-US" sz="2800" dirty="0" smtClean="0"/>
              <a:t>        </a:t>
            </a:r>
          </a:p>
          <a:p>
            <a:pPr marL="514350" indent="-514350" algn="just">
              <a:buAutoNum type="arabicPeriod" startAt="2"/>
            </a:pPr>
            <a:r>
              <a:rPr lang="en-US" sz="2800" dirty="0" err="1" smtClean="0"/>
              <a:t>Perilaku</a:t>
            </a:r>
            <a:r>
              <a:rPr lang="en-US" sz="2800" dirty="0" smtClean="0"/>
              <a:t> </a:t>
            </a:r>
            <a:r>
              <a:rPr lang="en-US" sz="2800" dirty="0" err="1" smtClean="0"/>
              <a:t>Menyimpang</a:t>
            </a:r>
            <a:r>
              <a:rPr lang="en-US" sz="2800" dirty="0" smtClean="0"/>
              <a:t> </a:t>
            </a:r>
            <a:r>
              <a:rPr lang="en-US" sz="2800" dirty="0" err="1" smtClean="0"/>
              <a:t>Sekunder</a:t>
            </a:r>
            <a:endParaRPr lang="en-US" sz="2800" dirty="0" smtClean="0"/>
          </a:p>
          <a:p>
            <a:pPr marL="514350" indent="-514350" algn="just"/>
            <a:r>
              <a:rPr lang="en-US" sz="2800" dirty="0" err="1" smtClean="0"/>
              <a:t>melibatkan</a:t>
            </a:r>
            <a:r>
              <a:rPr lang="en-US" sz="2800" dirty="0" smtClean="0"/>
              <a:t> </a:t>
            </a:r>
            <a:r>
              <a:rPr lang="en-US" sz="2800" dirty="0" err="1" smtClean="0"/>
              <a:t>kebiasan</a:t>
            </a:r>
            <a:r>
              <a:rPr lang="en-US" sz="2800" dirty="0" smtClean="0"/>
              <a:t> </a:t>
            </a:r>
            <a:r>
              <a:rPr lang="en-US" sz="2800" dirty="0" err="1" smtClean="0"/>
              <a:t>pelanggaran</a:t>
            </a:r>
            <a:r>
              <a:rPr lang="en-US" sz="2800" dirty="0" smtClean="0"/>
              <a:t> </a:t>
            </a:r>
            <a:r>
              <a:rPr lang="en-US" sz="2800" dirty="0" err="1" smtClean="0"/>
              <a:t>norma</a:t>
            </a:r>
            <a:r>
              <a:rPr lang="en-US" sz="2800" dirty="0" smtClean="0"/>
              <a:t> </a:t>
            </a:r>
            <a:r>
              <a:rPr lang="en-US" sz="2800" dirty="0" err="1" smtClean="0"/>
              <a:t>oleh</a:t>
            </a:r>
            <a:r>
              <a:rPr lang="en-US" sz="2800" dirty="0" smtClean="0"/>
              <a:t> </a:t>
            </a:r>
            <a:r>
              <a:rPr lang="en-US" sz="2800" dirty="0" err="1" smtClean="0"/>
              <a:t>individu</a:t>
            </a:r>
            <a:endParaRPr lang="en-US" sz="2800" dirty="0" smtClean="0"/>
          </a:p>
          <a:p>
            <a:pPr marL="514350" indent="-514350" algn="just"/>
            <a:r>
              <a:rPr lang="en-US" sz="2800" dirty="0" err="1" smtClean="0"/>
              <a:t>individu</a:t>
            </a:r>
            <a:r>
              <a:rPr lang="en-US" sz="2800" dirty="0" smtClean="0"/>
              <a:t> </a:t>
            </a:r>
            <a:r>
              <a:rPr lang="en-US" sz="2800" dirty="0" err="1" smtClean="0"/>
              <a:t>mendefinisikan</a:t>
            </a:r>
            <a:r>
              <a:rPr lang="en-US" sz="2800" dirty="0" smtClean="0"/>
              <a:t> </a:t>
            </a:r>
            <a:r>
              <a:rPr lang="en-US" sz="2800" dirty="0" err="1" smtClean="0"/>
              <a:t>dirinya</a:t>
            </a:r>
            <a:r>
              <a:rPr lang="en-US" sz="2800" dirty="0" smtClean="0"/>
              <a:t> </a:t>
            </a:r>
            <a:r>
              <a:rPr lang="en-US" sz="2800" dirty="0" err="1" smtClean="0"/>
              <a:t>sebagai</a:t>
            </a:r>
            <a:r>
              <a:rPr lang="en-US" sz="2800" dirty="0" smtClean="0"/>
              <a:t> </a:t>
            </a:r>
            <a:r>
              <a:rPr lang="en-US" sz="2800" dirty="0" err="1" smtClean="0"/>
              <a:t>penyimpang</a:t>
            </a:r>
            <a:endParaRPr lang="id-ID" sz="2800" dirty="0" smtClean="0"/>
          </a:p>
          <a:p>
            <a:pPr marL="514350" indent="-514350" algn="just"/>
            <a:r>
              <a:rPr lang="en-US" sz="2800" dirty="0" err="1" smtClean="0"/>
              <a:t>cenderung</a:t>
            </a:r>
            <a:r>
              <a:rPr lang="en-US" sz="2800" dirty="0" smtClean="0"/>
              <a:t> </a:t>
            </a:r>
            <a:r>
              <a:rPr lang="en-US" sz="2800" dirty="0" err="1" smtClean="0"/>
              <a:t>mengulang</a:t>
            </a:r>
            <a:r>
              <a:rPr lang="en-US" sz="2800" dirty="0" smtClean="0"/>
              <a:t> </a:t>
            </a:r>
            <a:r>
              <a:rPr lang="en-US" sz="2800" dirty="0" err="1" smtClean="0"/>
              <a:t>perbuatannya</a:t>
            </a:r>
            <a:r>
              <a:rPr lang="en-US" sz="2800" dirty="0" smtClean="0"/>
              <a:t> </a:t>
            </a:r>
            <a:r>
              <a:rPr lang="en-US" sz="2800" dirty="0" err="1" smtClean="0"/>
              <a:t>dan</a:t>
            </a:r>
            <a:r>
              <a:rPr lang="en-US" sz="2800" dirty="0" smtClean="0"/>
              <a:t> </a:t>
            </a:r>
            <a:r>
              <a:rPr lang="en-US" sz="2800" dirty="0" err="1" smtClean="0"/>
              <a:t>mendapat</a:t>
            </a:r>
            <a:r>
              <a:rPr lang="en-US" sz="2800" dirty="0" smtClean="0"/>
              <a:t> label </a:t>
            </a:r>
          </a:p>
        </p:txBody>
      </p:sp>
    </p:spTree>
  </p:cSld>
  <p:clrMapOvr>
    <a:masterClrMapping/>
  </p:clrMapOvr>
  <p:transition>
    <p:wipe dir="d"/>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229600" cy="4525963"/>
          </a:xfrm>
        </p:spPr>
        <p:txBody>
          <a:bodyPr>
            <a:noAutofit/>
          </a:bodyPr>
          <a:lstStyle/>
          <a:p>
            <a:pPr algn="just">
              <a:buNone/>
            </a:pPr>
            <a:r>
              <a:rPr lang="en-US" sz="2800" dirty="0" err="1" smtClean="0"/>
              <a:t>Dalam</a:t>
            </a:r>
            <a:r>
              <a:rPr lang="en-US" sz="2800" dirty="0" smtClean="0"/>
              <a:t> </a:t>
            </a:r>
            <a:r>
              <a:rPr lang="en-US" sz="2800" dirty="0" err="1" smtClean="0"/>
              <a:t>perilaku</a:t>
            </a:r>
            <a:r>
              <a:rPr lang="en-US" sz="2800" dirty="0" smtClean="0"/>
              <a:t> </a:t>
            </a:r>
            <a:r>
              <a:rPr lang="en-US" sz="2800" dirty="0" err="1" smtClean="0"/>
              <a:t>menyimpang</a:t>
            </a:r>
            <a:r>
              <a:rPr lang="en-US" sz="2800" dirty="0" smtClean="0"/>
              <a:t> primer </a:t>
            </a:r>
            <a:r>
              <a:rPr lang="en-US" sz="2800" dirty="0" err="1" smtClean="0"/>
              <a:t>dan</a:t>
            </a:r>
            <a:r>
              <a:rPr lang="en-US" sz="2800" dirty="0" smtClean="0"/>
              <a:t> </a:t>
            </a:r>
            <a:r>
              <a:rPr lang="en-US" sz="2800" dirty="0" err="1" smtClean="0"/>
              <a:t>sekunder</a:t>
            </a:r>
            <a:r>
              <a:rPr lang="en-US" sz="2800" dirty="0" smtClean="0"/>
              <a:t> </a:t>
            </a:r>
            <a:r>
              <a:rPr lang="en-US" sz="2800" dirty="0" err="1" smtClean="0"/>
              <a:t>perlu</a:t>
            </a:r>
            <a:r>
              <a:rPr lang="en-US" sz="2800" dirty="0" smtClean="0"/>
              <a:t> </a:t>
            </a:r>
            <a:r>
              <a:rPr lang="en-US" sz="2800" dirty="0" err="1" smtClean="0"/>
              <a:t>diperhatikan</a:t>
            </a:r>
            <a:r>
              <a:rPr lang="en-US" sz="2800" dirty="0" smtClean="0"/>
              <a:t> </a:t>
            </a:r>
            <a:r>
              <a:rPr lang="en-US" sz="2800" dirty="0" err="1" smtClean="0"/>
              <a:t>beberapa</a:t>
            </a:r>
            <a:r>
              <a:rPr lang="en-US" sz="2800" dirty="0" smtClean="0"/>
              <a:t> </a:t>
            </a:r>
            <a:r>
              <a:rPr lang="en-US" sz="2800" dirty="0" err="1" smtClean="0"/>
              <a:t>hal</a:t>
            </a:r>
            <a:r>
              <a:rPr lang="en-US" sz="2800" dirty="0" smtClean="0"/>
              <a:t> :</a:t>
            </a:r>
          </a:p>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tidak</a:t>
            </a:r>
            <a:r>
              <a:rPr lang="en-US" sz="2800" dirty="0" smtClean="0"/>
              <a:t> </a:t>
            </a:r>
            <a:r>
              <a:rPr lang="en-US" sz="2800" dirty="0" err="1" smtClean="0"/>
              <a:t>berkembang</a:t>
            </a:r>
            <a:r>
              <a:rPr lang="en-US" sz="2800" dirty="0" smtClean="0"/>
              <a:t> </a:t>
            </a:r>
            <a:r>
              <a:rPr lang="en-US" sz="2800" dirty="0" err="1" smtClean="0"/>
              <a:t>dengan</a:t>
            </a:r>
            <a:r>
              <a:rPr lang="en-US" sz="2800" dirty="0" smtClean="0"/>
              <a:t> </a:t>
            </a:r>
            <a:r>
              <a:rPr lang="en-US" sz="2800" dirty="0" err="1" smtClean="0"/>
              <a:t>sendiri</a:t>
            </a:r>
            <a:r>
              <a:rPr lang="en-US" sz="2800" dirty="0" smtClean="0"/>
              <a:t> </a:t>
            </a:r>
            <a:r>
              <a:rPr lang="en-US" sz="2800" dirty="0" err="1" smtClean="0"/>
              <a:t>dan</a:t>
            </a:r>
            <a:r>
              <a:rPr lang="en-US" sz="2800" dirty="0" smtClean="0"/>
              <a:t> </a:t>
            </a:r>
            <a:r>
              <a:rPr lang="en-US" sz="2800" dirty="0" err="1" smtClean="0"/>
              <a:t>memerlukan</a:t>
            </a:r>
            <a:r>
              <a:rPr lang="en-US" sz="2800" dirty="0" smtClean="0"/>
              <a:t> </a:t>
            </a:r>
            <a:r>
              <a:rPr lang="en-US" sz="2800" dirty="0" err="1" smtClean="0"/>
              <a:t>waktu</a:t>
            </a:r>
            <a:r>
              <a:rPr lang="en-US" sz="2800" dirty="0" smtClean="0"/>
              <a:t> lama </a:t>
            </a:r>
            <a:r>
              <a:rPr lang="en-US" sz="2800" dirty="0" err="1" smtClean="0"/>
              <a:t>dan</a:t>
            </a:r>
            <a:r>
              <a:rPr lang="en-US" sz="2800" dirty="0" smtClean="0"/>
              <a:t> </a:t>
            </a:r>
            <a:r>
              <a:rPr lang="en-US" sz="2800" dirty="0" err="1" smtClean="0"/>
              <a:t>melalui</a:t>
            </a:r>
            <a:r>
              <a:rPr lang="en-US" sz="2800" dirty="0" smtClean="0"/>
              <a:t> </a:t>
            </a:r>
            <a:r>
              <a:rPr lang="en-US" sz="2800" dirty="0" err="1" smtClean="0"/>
              <a:t>berapa</a:t>
            </a:r>
            <a:r>
              <a:rPr lang="en-US" sz="2800" dirty="0" smtClean="0"/>
              <a:t> </a:t>
            </a:r>
            <a:r>
              <a:rPr lang="en-US" sz="2800" dirty="0" err="1" smtClean="0"/>
              <a:t>proses</a:t>
            </a:r>
            <a:r>
              <a:rPr lang="en-US" sz="2800" dirty="0" smtClean="0"/>
              <a:t>.</a:t>
            </a:r>
          </a:p>
          <a:p>
            <a:pPr algn="just"/>
            <a:r>
              <a:rPr lang="en-US" sz="2800" dirty="0" err="1" smtClean="0"/>
              <a:t>Sebagian</a:t>
            </a:r>
            <a:r>
              <a:rPr lang="en-US" sz="2800" dirty="0" smtClean="0"/>
              <a:t> </a:t>
            </a:r>
            <a:r>
              <a:rPr lang="en-US" sz="2800" dirty="0" err="1" smtClean="0"/>
              <a:t>besar</a:t>
            </a:r>
            <a:r>
              <a:rPr lang="en-US" sz="2800" dirty="0" smtClean="0"/>
              <a:t> </a:t>
            </a:r>
            <a:r>
              <a:rPr lang="en-US" sz="2800" dirty="0" err="1" smtClean="0"/>
              <a:t>penyimpang</a:t>
            </a:r>
            <a:r>
              <a:rPr lang="en-US" sz="2800" dirty="0" smtClean="0"/>
              <a:t> </a:t>
            </a:r>
            <a:r>
              <a:rPr lang="en-US" sz="2800" dirty="0" err="1" smtClean="0"/>
              <a:t>sering</a:t>
            </a:r>
            <a:r>
              <a:rPr lang="en-US" sz="2800" dirty="0" smtClean="0"/>
              <a:t> </a:t>
            </a:r>
            <a:r>
              <a:rPr lang="en-US" sz="2800" dirty="0" err="1" smtClean="0"/>
              <a:t>diawali</a:t>
            </a:r>
            <a:r>
              <a:rPr lang="en-US" sz="2800" dirty="0" smtClean="0"/>
              <a:t> </a:t>
            </a:r>
            <a:r>
              <a:rPr lang="en-US" sz="2800" dirty="0" err="1" smtClean="0"/>
              <a:t>tanpa</a:t>
            </a:r>
            <a:r>
              <a:rPr lang="en-US" sz="2800" dirty="0" smtClean="0"/>
              <a:t> </a:t>
            </a:r>
            <a:r>
              <a:rPr lang="en-US" sz="2800" dirty="0" err="1" smtClean="0"/>
              <a:t>niat</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biasanya</a:t>
            </a:r>
            <a:r>
              <a:rPr lang="en-US" sz="2800" dirty="0" smtClean="0"/>
              <a:t> </a:t>
            </a:r>
            <a:r>
              <a:rPr lang="en-US" sz="2800" dirty="0" err="1" smtClean="0"/>
              <a:t>dimulai</a:t>
            </a:r>
            <a:r>
              <a:rPr lang="en-US" sz="2800" dirty="0" smtClean="0"/>
              <a:t> </a:t>
            </a:r>
            <a:r>
              <a:rPr lang="en-US" sz="2800" dirty="0" err="1" smtClean="0"/>
              <a:t>dengan</a:t>
            </a:r>
            <a:r>
              <a:rPr lang="en-US" sz="2800" dirty="0" smtClean="0"/>
              <a:t> </a:t>
            </a:r>
            <a:r>
              <a:rPr lang="en-US" sz="2800" dirty="0" err="1" smtClean="0"/>
              <a:t>interpretasi</a:t>
            </a:r>
            <a:r>
              <a:rPr lang="en-US" sz="2800" dirty="0" smtClean="0"/>
              <a:t> </a:t>
            </a:r>
            <a:r>
              <a:rPr lang="en-US" sz="2800" dirty="0" err="1" smtClean="0"/>
              <a:t>terhadap</a:t>
            </a:r>
            <a:r>
              <a:rPr lang="en-US" sz="2800" dirty="0" smtClean="0"/>
              <a:t> </a:t>
            </a:r>
            <a:r>
              <a:rPr lang="en-US" sz="2800" dirty="0" err="1" smtClean="0"/>
              <a:t>kesempatan</a:t>
            </a:r>
            <a:r>
              <a:rPr lang="en-US" sz="2800" dirty="0" smtClean="0"/>
              <a:t> </a:t>
            </a:r>
            <a:r>
              <a:rPr lang="en-US" sz="2800" dirty="0" err="1" smtClean="0"/>
              <a:t>untuk</a:t>
            </a:r>
            <a:r>
              <a:rPr lang="en-US" sz="2800" dirty="0" smtClean="0"/>
              <a:t> </a:t>
            </a:r>
            <a:r>
              <a:rPr lang="en-US" sz="2800" dirty="0" err="1" smtClean="0"/>
              <a:t>melakukan</a:t>
            </a:r>
            <a:r>
              <a:rPr lang="en-US" sz="2800" dirty="0" smtClean="0"/>
              <a:t> </a:t>
            </a:r>
            <a:r>
              <a:rPr lang="en-US" sz="2800" dirty="0" err="1" smtClean="0"/>
              <a:t>penyimpangan</a:t>
            </a:r>
            <a:r>
              <a:rPr lang="en-US" sz="2800" dirty="0" smtClean="0"/>
              <a:t>.</a:t>
            </a:r>
          </a:p>
          <a:p>
            <a:pPr algn="just">
              <a:buNone/>
            </a:pPr>
            <a:endParaRPr lang="en-US" sz="2800" dirty="0" smtClean="0"/>
          </a:p>
        </p:txBody>
      </p:sp>
    </p:spTree>
  </p:cSld>
  <p:clrMapOvr>
    <a:masterClrMapping/>
  </p:clrMapOvr>
  <p:transition>
    <p:wipe dir="d"/>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pPr algn="just">
              <a:buNone/>
            </a:pPr>
            <a:r>
              <a:rPr lang="id-ID" dirty="0" smtClean="0"/>
              <a:t>Penyebab perilaku menyimpang sebagai proses interaksi dapat dilihat dari 3 kategori sudut pandang :</a:t>
            </a:r>
          </a:p>
          <a:p>
            <a:pPr marL="514350" indent="-514350">
              <a:buFont typeface="+mj-lt"/>
              <a:buAutoNum type="arabicPeriod"/>
            </a:pPr>
            <a:r>
              <a:rPr lang="id-ID" dirty="0" smtClean="0"/>
              <a:t>Hasil pengalaman , belajar dan kesempatan</a:t>
            </a:r>
          </a:p>
          <a:p>
            <a:pPr marL="514350" indent="-514350">
              <a:buFont typeface="+mj-lt"/>
              <a:buAutoNum type="arabicPeriod"/>
            </a:pPr>
            <a:r>
              <a:rPr lang="id-ID" dirty="0" smtClean="0"/>
              <a:t>Hasil interaksi dengan korban</a:t>
            </a:r>
          </a:p>
          <a:p>
            <a:pPr marL="514350" indent="-514350">
              <a:buFont typeface="+mj-lt"/>
              <a:buAutoNum type="arabicPeriod"/>
            </a:pPr>
            <a:r>
              <a:rPr lang="id-ID" dirty="0" smtClean="0"/>
              <a:t>Hasil interaksi dengan agen pengendali massa</a:t>
            </a:r>
            <a:endParaRPr lang="id-ID" dirty="0"/>
          </a:p>
        </p:txBody>
      </p:sp>
    </p:spTree>
  </p:cSld>
  <p:clrMapOvr>
    <a:masterClrMapping/>
  </p:clrMapOvr>
  <p:transition>
    <p:wipe dir="d"/>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4525963"/>
          </a:xfrm>
        </p:spPr>
        <p:txBody>
          <a:bodyPr>
            <a:noAutofit/>
          </a:bodyPr>
          <a:lstStyle/>
          <a:p>
            <a:pPr>
              <a:buNone/>
            </a:pPr>
            <a:r>
              <a:rPr lang="id-ID" b="1" dirty="0" smtClean="0"/>
              <a:t>f</a:t>
            </a:r>
            <a:r>
              <a:rPr lang="en-US" b="1" dirty="0" smtClean="0"/>
              <a:t>. </a:t>
            </a:r>
            <a:r>
              <a:rPr lang="id-ID" b="1" dirty="0" smtClean="0"/>
              <a:t>Sifat</a:t>
            </a:r>
            <a:r>
              <a:rPr lang="en-US" b="1" dirty="0" smtClean="0"/>
              <a:t> </a:t>
            </a:r>
            <a:r>
              <a:rPr lang="en-US" b="1" dirty="0" err="1" smtClean="0"/>
              <a:t>Perilaku</a:t>
            </a:r>
            <a:r>
              <a:rPr lang="en-US" b="1" dirty="0" smtClean="0"/>
              <a:t> </a:t>
            </a:r>
            <a:r>
              <a:rPr lang="en-US" b="1" dirty="0" err="1" smtClean="0"/>
              <a:t>Menyimpang</a:t>
            </a:r>
            <a:endParaRPr lang="en-US" b="1" dirty="0" smtClean="0"/>
          </a:p>
          <a:p>
            <a:pPr algn="just">
              <a:buNone/>
            </a:pPr>
            <a:r>
              <a:rPr lang="en-US" dirty="0" err="1" smtClean="0"/>
              <a:t>Perilaku</a:t>
            </a:r>
            <a:r>
              <a:rPr lang="en-US" dirty="0" smtClean="0"/>
              <a:t> </a:t>
            </a:r>
            <a:r>
              <a:rPr lang="en-US" dirty="0" err="1" smtClean="0"/>
              <a:t>menyimpang</a:t>
            </a:r>
            <a:r>
              <a:rPr lang="en-US" dirty="0" smtClean="0"/>
              <a:t> </a:t>
            </a:r>
            <a:r>
              <a:rPr lang="en-US" dirty="0" err="1" smtClean="0"/>
              <a:t>bersifat</a:t>
            </a:r>
            <a:r>
              <a:rPr lang="en-US" dirty="0" smtClean="0"/>
              <a:t> </a:t>
            </a:r>
            <a:r>
              <a:rPr lang="en-US" dirty="0" err="1" smtClean="0"/>
              <a:t>relatif</a:t>
            </a:r>
            <a:r>
              <a:rPr lang="en-US" dirty="0" smtClean="0"/>
              <a:t> </a:t>
            </a:r>
            <a:r>
              <a:rPr lang="en-US" dirty="0" err="1" smtClean="0"/>
              <a:t>dan</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pendefinisian</a:t>
            </a:r>
            <a:r>
              <a:rPr lang="en-US" dirty="0" smtClean="0"/>
              <a:t> </a:t>
            </a:r>
            <a:r>
              <a:rPr lang="en-US" dirty="0" err="1" smtClean="0"/>
              <a:t>perilaku</a:t>
            </a:r>
            <a:r>
              <a:rPr lang="en-US" dirty="0" smtClean="0"/>
              <a:t> </a:t>
            </a:r>
            <a:r>
              <a:rPr lang="en-US" dirty="0" err="1" smtClean="0"/>
              <a:t>menyimpang</a:t>
            </a:r>
            <a:r>
              <a:rPr lang="en-US" dirty="0" smtClean="0"/>
              <a:t>. </a:t>
            </a:r>
            <a:r>
              <a:rPr lang="en-US" dirty="0" err="1" smtClean="0"/>
              <a:t>Relativitas</a:t>
            </a:r>
            <a:r>
              <a:rPr lang="en-US" dirty="0" smtClean="0"/>
              <a:t> </a:t>
            </a:r>
            <a:r>
              <a:rPr lang="en-US" dirty="0" err="1" smtClean="0"/>
              <a:t>berkaitan</a:t>
            </a:r>
            <a:r>
              <a:rPr lang="en-US" dirty="0" smtClean="0"/>
              <a:t> </a:t>
            </a:r>
            <a:r>
              <a:rPr lang="en-US" dirty="0" err="1" smtClean="0"/>
              <a:t>dengan</a:t>
            </a:r>
            <a:r>
              <a:rPr lang="en-US" dirty="0" smtClean="0"/>
              <a:t> :</a:t>
            </a:r>
          </a:p>
          <a:p>
            <a:pPr algn="just"/>
            <a:r>
              <a:rPr lang="en-US" dirty="0" err="1" smtClean="0"/>
              <a:t>Waktu</a:t>
            </a:r>
            <a:r>
              <a:rPr lang="en-US" dirty="0" smtClean="0"/>
              <a:t> ( </a:t>
            </a:r>
            <a:r>
              <a:rPr lang="en-US" dirty="0" err="1" smtClean="0"/>
              <a:t>kurun</a:t>
            </a:r>
            <a:r>
              <a:rPr lang="en-US" dirty="0" smtClean="0"/>
              <a:t> </a:t>
            </a:r>
            <a:r>
              <a:rPr lang="en-US" dirty="0" err="1" smtClean="0"/>
              <a:t>waktu</a:t>
            </a:r>
            <a:r>
              <a:rPr lang="en-US" dirty="0" smtClean="0"/>
              <a:t> )</a:t>
            </a:r>
          </a:p>
          <a:p>
            <a:pPr algn="just"/>
            <a:r>
              <a:rPr lang="en-US" dirty="0" err="1" smtClean="0"/>
              <a:t>Tempat</a:t>
            </a:r>
            <a:r>
              <a:rPr lang="en-US" dirty="0" smtClean="0"/>
              <a:t> ( </a:t>
            </a:r>
            <a:r>
              <a:rPr lang="en-US" dirty="0" err="1" smtClean="0"/>
              <a:t>budaya</a:t>
            </a:r>
            <a:r>
              <a:rPr lang="en-US" dirty="0" smtClean="0"/>
              <a:t> </a:t>
            </a:r>
            <a:r>
              <a:rPr lang="en-US" dirty="0" err="1" smtClean="0"/>
              <a:t>berbeda</a:t>
            </a:r>
            <a:r>
              <a:rPr lang="en-US" dirty="0" smtClean="0"/>
              <a:t>)</a:t>
            </a:r>
          </a:p>
          <a:p>
            <a:pPr algn="just"/>
            <a:r>
              <a:rPr lang="en-US" dirty="0" err="1" smtClean="0"/>
              <a:t>Situasi</a:t>
            </a:r>
            <a:r>
              <a:rPr lang="id-ID" dirty="0" smtClean="0"/>
              <a:t> sosial</a:t>
            </a:r>
            <a:endParaRPr lang="en-US" dirty="0" smtClean="0"/>
          </a:p>
          <a:p>
            <a:pPr algn="just"/>
            <a:r>
              <a:rPr lang="en-US" dirty="0" smtClean="0"/>
              <a:t>Status </a:t>
            </a:r>
            <a:r>
              <a:rPr lang="en-US" dirty="0" err="1" smtClean="0"/>
              <a:t>sosial</a:t>
            </a:r>
            <a:r>
              <a:rPr lang="en-US" dirty="0" smtClean="0"/>
              <a:t> ( </a:t>
            </a:r>
            <a:r>
              <a:rPr lang="en-US" dirty="0" err="1" smtClean="0"/>
              <a:t>posisi</a:t>
            </a:r>
            <a:r>
              <a:rPr lang="en-US" dirty="0" smtClean="0"/>
              <a:t> yang </a:t>
            </a:r>
            <a:r>
              <a:rPr lang="en-US" dirty="0" err="1" smtClean="0"/>
              <a:t>dimiliki</a:t>
            </a:r>
            <a:r>
              <a:rPr lang="en-US" dirty="0" smtClean="0"/>
              <a:t> </a:t>
            </a:r>
            <a:r>
              <a:rPr lang="en-US" dirty="0" err="1" smtClean="0"/>
              <a:t>individu</a:t>
            </a:r>
            <a:r>
              <a:rPr lang="en-US" dirty="0" smtClean="0"/>
              <a:t> </a:t>
            </a:r>
            <a:r>
              <a:rPr lang="en-US" dirty="0" err="1" smtClean="0"/>
              <a:t>dalam</a:t>
            </a:r>
            <a:r>
              <a:rPr lang="en-US" dirty="0" smtClean="0"/>
              <a:t> </a:t>
            </a:r>
            <a:r>
              <a:rPr lang="en-US" dirty="0" err="1" smtClean="0"/>
              <a:t>masyarakat</a:t>
            </a:r>
            <a:endParaRPr lang="id-ID" dirty="0" smtClean="0"/>
          </a:p>
          <a:p>
            <a:pPr algn="just"/>
            <a:endParaRPr lang="id-ID" smtClean="0"/>
          </a:p>
        </p:txBody>
      </p:sp>
    </p:spTree>
  </p:cSld>
  <p:clrMapOvr>
    <a:masterClrMapping/>
  </p:clrMapOvr>
  <p:transition>
    <p:wipe dir="d"/>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229600" cy="4525963"/>
          </a:xfrm>
        </p:spPr>
        <p:txBody>
          <a:bodyPr>
            <a:noAutofit/>
          </a:bodyPr>
          <a:lstStyle/>
          <a:p>
            <a:pPr algn="just">
              <a:buNone/>
            </a:pPr>
            <a:r>
              <a:rPr lang="en-US" sz="2600" dirty="0" err="1" smtClean="0"/>
              <a:t>Perilaku</a:t>
            </a:r>
            <a:r>
              <a:rPr lang="en-US" sz="2600" dirty="0" smtClean="0"/>
              <a:t> </a:t>
            </a:r>
            <a:r>
              <a:rPr lang="en-US" sz="2600" dirty="0" err="1" smtClean="0"/>
              <a:t>menyimpang</a:t>
            </a:r>
            <a:r>
              <a:rPr lang="en-US" sz="2600" dirty="0" smtClean="0"/>
              <a:t> </a:t>
            </a:r>
            <a:r>
              <a:rPr lang="en-US" sz="2600" dirty="0" err="1" smtClean="0"/>
              <a:t>bisa</a:t>
            </a:r>
            <a:r>
              <a:rPr lang="en-US" sz="2600" dirty="0" smtClean="0"/>
              <a:t> </a:t>
            </a:r>
            <a:r>
              <a:rPr lang="en-US" sz="2600" dirty="0" err="1" smtClean="0"/>
              <a:t>dilakukan</a:t>
            </a:r>
            <a:r>
              <a:rPr lang="en-US" sz="2600" dirty="0" smtClean="0"/>
              <a:t> </a:t>
            </a:r>
            <a:r>
              <a:rPr lang="en-US" sz="2600" dirty="0" err="1" smtClean="0"/>
              <a:t>secara</a:t>
            </a:r>
            <a:r>
              <a:rPr lang="en-US" sz="2600" dirty="0" smtClean="0"/>
              <a:t> </a:t>
            </a:r>
            <a:r>
              <a:rPr lang="en-US" sz="2600" dirty="0" err="1" smtClean="0"/>
              <a:t>berkelompok</a:t>
            </a:r>
            <a:r>
              <a:rPr lang="en-US" sz="2600" dirty="0" smtClean="0"/>
              <a:t> </a:t>
            </a:r>
            <a:r>
              <a:rPr lang="en-US" sz="2600" dirty="0" err="1" smtClean="0"/>
              <a:t>dalam</a:t>
            </a:r>
            <a:r>
              <a:rPr lang="en-US" sz="2600" dirty="0" smtClean="0"/>
              <a:t> </a:t>
            </a:r>
            <a:r>
              <a:rPr lang="en-US" sz="2600" dirty="0" err="1" smtClean="0"/>
              <a:t>bentuk</a:t>
            </a:r>
            <a:r>
              <a:rPr lang="en-US" sz="2600" dirty="0" smtClean="0"/>
              <a:t> :</a:t>
            </a:r>
          </a:p>
          <a:p>
            <a:pPr marL="514350" indent="-514350" algn="just">
              <a:buNone/>
            </a:pPr>
            <a:r>
              <a:rPr lang="id-ID" sz="2600" b="1" dirty="0" smtClean="0"/>
              <a:t>1.</a:t>
            </a:r>
            <a:r>
              <a:rPr lang="en-US" sz="2600" b="1" dirty="0" err="1" smtClean="0"/>
              <a:t>Perilaku</a:t>
            </a:r>
            <a:r>
              <a:rPr lang="en-US" sz="2600" b="1" dirty="0" smtClean="0"/>
              <a:t> </a:t>
            </a:r>
            <a:r>
              <a:rPr lang="en-US" sz="2600" b="1" dirty="0" err="1" smtClean="0"/>
              <a:t>kolektif</a:t>
            </a:r>
            <a:r>
              <a:rPr lang="en-US" sz="2600" b="1" dirty="0" smtClean="0"/>
              <a:t> : </a:t>
            </a:r>
          </a:p>
          <a:p>
            <a:pPr marL="514350" indent="-514350" algn="just"/>
            <a:r>
              <a:rPr lang="en-US" sz="2600" dirty="0" err="1" smtClean="0"/>
              <a:t>perilaku</a:t>
            </a:r>
            <a:r>
              <a:rPr lang="en-US" sz="2600" dirty="0" smtClean="0"/>
              <a:t> </a:t>
            </a:r>
            <a:r>
              <a:rPr lang="id-ID" sz="2600" dirty="0" smtClean="0"/>
              <a:t> </a:t>
            </a:r>
            <a:r>
              <a:rPr lang="en-US" sz="2600" dirty="0" err="1" smtClean="0"/>
              <a:t>sek</a:t>
            </a:r>
            <a:r>
              <a:rPr lang="id-ID" sz="2600" dirty="0" smtClean="0"/>
              <a:t>e</a:t>
            </a:r>
            <a:r>
              <a:rPr lang="en-US" sz="2600" dirty="0" err="1" smtClean="0"/>
              <a:t>lompok</a:t>
            </a:r>
            <a:r>
              <a:rPr lang="en-US" sz="2600" dirty="0" smtClean="0"/>
              <a:t> </a:t>
            </a:r>
            <a:r>
              <a:rPr lang="en-US" sz="2600" dirty="0" err="1" smtClean="0"/>
              <a:t>orang</a:t>
            </a:r>
            <a:r>
              <a:rPr lang="en-US" sz="2600" dirty="0" smtClean="0"/>
              <a:t> yang</a:t>
            </a:r>
            <a:r>
              <a:rPr lang="id-ID" sz="2600" dirty="0" smtClean="0"/>
              <a:t> </a:t>
            </a:r>
            <a:r>
              <a:rPr lang="en-US" sz="2600" dirty="0" smtClean="0"/>
              <a:t> </a:t>
            </a:r>
            <a:r>
              <a:rPr lang="en-US" sz="2600" dirty="0" err="1" smtClean="0"/>
              <a:t>muncul</a:t>
            </a:r>
            <a:r>
              <a:rPr lang="en-US" sz="2600" dirty="0" smtClean="0"/>
              <a:t> </a:t>
            </a:r>
            <a:r>
              <a:rPr lang="id-ID" sz="2600" dirty="0" smtClean="0"/>
              <a:t>  </a:t>
            </a:r>
            <a:r>
              <a:rPr lang="en-US" sz="2600" dirty="0" err="1" smtClean="0"/>
              <a:t>secara</a:t>
            </a:r>
            <a:r>
              <a:rPr lang="en-US" sz="2600" dirty="0" smtClean="0"/>
              <a:t> </a:t>
            </a:r>
            <a:r>
              <a:rPr lang="id-ID" sz="2600" dirty="0" smtClean="0"/>
              <a:t>  </a:t>
            </a:r>
            <a:r>
              <a:rPr lang="en-US" sz="2600" dirty="0" err="1" smtClean="0"/>
              <a:t>spontan</a:t>
            </a:r>
            <a:r>
              <a:rPr lang="id-ID" sz="2600" dirty="0" smtClean="0"/>
              <a:t> </a:t>
            </a:r>
            <a:r>
              <a:rPr lang="en-US" sz="2600" dirty="0" smtClean="0"/>
              <a:t> ( </a:t>
            </a:r>
            <a:r>
              <a:rPr lang="id-ID" sz="2600" dirty="0" smtClean="0"/>
              <a:t> </a:t>
            </a:r>
            <a:r>
              <a:rPr lang="en-US" sz="2600" dirty="0" err="1" smtClean="0"/>
              <a:t>tidak</a:t>
            </a:r>
            <a:r>
              <a:rPr lang="en-US" sz="2600" dirty="0" smtClean="0"/>
              <a:t> </a:t>
            </a:r>
            <a:r>
              <a:rPr lang="en-US" sz="2600" dirty="0" err="1" smtClean="0"/>
              <a:t>biasa</a:t>
            </a:r>
            <a:r>
              <a:rPr lang="en-US" sz="2600" dirty="0" smtClean="0"/>
              <a:t> ) ,</a:t>
            </a:r>
            <a:r>
              <a:rPr lang="id-ID" sz="2600" dirty="0" smtClean="0"/>
              <a:t> </a:t>
            </a:r>
            <a:r>
              <a:rPr lang="en-US" sz="2600" dirty="0" err="1" smtClean="0"/>
              <a:t>tidak</a:t>
            </a:r>
            <a:r>
              <a:rPr lang="en-US" sz="2600" dirty="0" smtClean="0"/>
              <a:t> </a:t>
            </a:r>
            <a:r>
              <a:rPr lang="en-US" sz="2600" dirty="0" err="1" smtClean="0"/>
              <a:t>terstruktur</a:t>
            </a:r>
            <a:r>
              <a:rPr lang="en-US" sz="2600" dirty="0" smtClean="0"/>
              <a:t> ,</a:t>
            </a:r>
            <a:r>
              <a:rPr lang="id-ID" sz="2600" dirty="0" smtClean="0"/>
              <a:t> </a:t>
            </a:r>
            <a:r>
              <a:rPr lang="en-US" sz="2600" dirty="0" err="1" smtClean="0"/>
              <a:t>tidak</a:t>
            </a:r>
            <a:r>
              <a:rPr lang="en-US" sz="2600" dirty="0" smtClean="0"/>
              <a:t> </a:t>
            </a:r>
            <a:r>
              <a:rPr lang="en-US" sz="2600" dirty="0" err="1" smtClean="0"/>
              <a:t>stabil</a:t>
            </a:r>
            <a:r>
              <a:rPr lang="en-US" sz="2600" dirty="0" smtClean="0"/>
              <a:t> ,</a:t>
            </a:r>
            <a:r>
              <a:rPr lang="id-ID" sz="2600" dirty="0" smtClean="0"/>
              <a:t> </a:t>
            </a:r>
            <a:r>
              <a:rPr lang="en-US" sz="2600" dirty="0" err="1" smtClean="0"/>
              <a:t>sebagai</a:t>
            </a:r>
            <a:r>
              <a:rPr lang="en-US" sz="2600" dirty="0" smtClean="0"/>
              <a:t> </a:t>
            </a:r>
            <a:r>
              <a:rPr lang="en-US" sz="2600" dirty="0" err="1" smtClean="0"/>
              <a:t>respons</a:t>
            </a:r>
            <a:r>
              <a:rPr lang="en-US" sz="2600" dirty="0" smtClean="0"/>
              <a:t> </a:t>
            </a:r>
            <a:r>
              <a:rPr lang="en-US" sz="2600" dirty="0" err="1" smtClean="0"/>
              <a:t>atas</a:t>
            </a:r>
            <a:r>
              <a:rPr lang="en-US" sz="2600" dirty="0" smtClean="0"/>
              <a:t> </a:t>
            </a:r>
            <a:r>
              <a:rPr lang="en-US" sz="2600" dirty="0" err="1" smtClean="0"/>
              <a:t>situasi</a:t>
            </a:r>
            <a:r>
              <a:rPr lang="en-US" sz="2600" dirty="0" smtClean="0"/>
              <a:t> /</a:t>
            </a:r>
            <a:r>
              <a:rPr lang="id-ID" sz="2600" dirty="0" smtClean="0"/>
              <a:t> </a:t>
            </a:r>
            <a:r>
              <a:rPr lang="en-US" sz="2600" dirty="0" err="1" smtClean="0"/>
              <a:t>kejadian</a:t>
            </a:r>
            <a:r>
              <a:rPr lang="en-US" sz="2600" dirty="0" smtClean="0"/>
              <a:t> </a:t>
            </a:r>
            <a:r>
              <a:rPr lang="en-US" sz="2600" dirty="0" err="1" smtClean="0"/>
              <a:t>dan</a:t>
            </a:r>
            <a:r>
              <a:rPr lang="en-US" sz="2600" dirty="0" smtClean="0"/>
              <a:t> </a:t>
            </a:r>
            <a:r>
              <a:rPr lang="en-US" sz="2600" dirty="0" err="1" smtClean="0"/>
              <a:t>bertujuan</a:t>
            </a:r>
            <a:r>
              <a:rPr lang="en-US" sz="2600" dirty="0" smtClean="0"/>
              <a:t> </a:t>
            </a:r>
            <a:r>
              <a:rPr lang="en-US" sz="2600" dirty="0" err="1" smtClean="0"/>
              <a:t>untuk</a:t>
            </a:r>
            <a:r>
              <a:rPr lang="en-US" sz="2600" dirty="0" smtClean="0"/>
              <a:t> </a:t>
            </a:r>
            <a:r>
              <a:rPr lang="en-US" sz="2600" dirty="0" err="1" smtClean="0"/>
              <a:t>mengh</a:t>
            </a:r>
            <a:r>
              <a:rPr lang="id-ID" sz="2600" dirty="0" smtClean="0"/>
              <a:t>i</a:t>
            </a:r>
            <a:r>
              <a:rPr lang="en-US" sz="2600" dirty="0" err="1" smtClean="0"/>
              <a:t>langkan</a:t>
            </a:r>
            <a:r>
              <a:rPr lang="en-US" sz="2600" dirty="0" smtClean="0"/>
              <a:t> rasa </a:t>
            </a:r>
            <a:r>
              <a:rPr lang="en-US" sz="2600" dirty="0" err="1" smtClean="0"/>
              <a:t>kecemasan</a:t>
            </a:r>
            <a:r>
              <a:rPr lang="en-US" sz="2600" dirty="0" smtClean="0"/>
              <a:t> </a:t>
            </a:r>
            <a:r>
              <a:rPr lang="en-US" sz="2600" dirty="0" err="1" smtClean="0"/>
              <a:t>dan</a:t>
            </a:r>
            <a:r>
              <a:rPr lang="en-US" sz="2600" dirty="0" smtClean="0"/>
              <a:t> </a:t>
            </a:r>
            <a:r>
              <a:rPr lang="id-ID" sz="2600" dirty="0" smtClean="0"/>
              <a:t> </a:t>
            </a:r>
            <a:r>
              <a:rPr lang="en-US" sz="2600" dirty="0" err="1" smtClean="0"/>
              <a:t>ketidak</a:t>
            </a:r>
            <a:r>
              <a:rPr lang="en-US" sz="2600" dirty="0" smtClean="0"/>
              <a:t> </a:t>
            </a:r>
            <a:r>
              <a:rPr lang="en-US" sz="2600" dirty="0" err="1" smtClean="0"/>
              <a:t>puasan</a:t>
            </a:r>
            <a:r>
              <a:rPr lang="id-ID" sz="2600" dirty="0" smtClean="0"/>
              <a:t>        </a:t>
            </a:r>
            <a:r>
              <a:rPr lang="en-US" sz="2600" dirty="0" smtClean="0"/>
              <a:t> (</a:t>
            </a:r>
            <a:r>
              <a:rPr lang="en-US" sz="2600" dirty="0" err="1" smtClean="0"/>
              <a:t>sosiologi</a:t>
            </a:r>
            <a:r>
              <a:rPr lang="en-US" sz="2600" dirty="0" smtClean="0"/>
              <a:t> ).</a:t>
            </a:r>
          </a:p>
          <a:p>
            <a:pPr marL="514350" indent="-514350" algn="just"/>
            <a:r>
              <a:rPr lang="en-US" sz="2600" dirty="0" err="1" smtClean="0"/>
              <a:t>Perilaku</a:t>
            </a:r>
            <a:r>
              <a:rPr lang="en-US" sz="2600" dirty="0" smtClean="0"/>
              <a:t> </a:t>
            </a:r>
            <a:r>
              <a:rPr lang="en-US" sz="2600" dirty="0" err="1" smtClean="0"/>
              <a:t>kolektif</a:t>
            </a:r>
            <a:r>
              <a:rPr lang="en-US" sz="2600" dirty="0" smtClean="0"/>
              <a:t> </a:t>
            </a:r>
            <a:r>
              <a:rPr lang="en-US" sz="2600" dirty="0" err="1" smtClean="0"/>
              <a:t>dapat</a:t>
            </a:r>
            <a:r>
              <a:rPr lang="en-US" sz="2600" dirty="0" smtClean="0"/>
              <a:t> </a:t>
            </a:r>
            <a:r>
              <a:rPr lang="en-US" sz="2600" dirty="0" err="1" smtClean="0"/>
              <a:t>dijelaskan</a:t>
            </a:r>
            <a:r>
              <a:rPr lang="en-US" sz="2600" dirty="0" smtClean="0"/>
              <a:t> </a:t>
            </a:r>
            <a:r>
              <a:rPr lang="en-US" sz="2600" dirty="0" err="1" smtClean="0"/>
              <a:t>dengan</a:t>
            </a:r>
            <a:r>
              <a:rPr lang="en-US" sz="2600" dirty="0" smtClean="0"/>
              <a:t> </a:t>
            </a:r>
            <a:r>
              <a:rPr lang="en-US" sz="2600" dirty="0" err="1" smtClean="0"/>
              <a:t>berbagai</a:t>
            </a:r>
            <a:r>
              <a:rPr lang="en-US" sz="2600" dirty="0" smtClean="0"/>
              <a:t> </a:t>
            </a:r>
            <a:r>
              <a:rPr lang="en-US" sz="2600" dirty="0" err="1" smtClean="0"/>
              <a:t>teori</a:t>
            </a:r>
            <a:r>
              <a:rPr lang="en-US" sz="2600" dirty="0" smtClean="0"/>
              <a:t>:</a:t>
            </a:r>
          </a:p>
          <a:p>
            <a:pPr marL="514350" indent="-514350" algn="just">
              <a:buNone/>
            </a:pPr>
            <a:r>
              <a:rPr lang="en-US" sz="2600" dirty="0" smtClean="0"/>
              <a:t>	</a:t>
            </a: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algn="just"/>
            <a:r>
              <a:rPr lang="id-ID" sz="3200" b="1" dirty="0" smtClean="0"/>
              <a:t>c.Karakteristik Perilaku  Manusia</a:t>
            </a:r>
            <a:endParaRPr lang="id-ID" sz="3200" b="1" dirty="0"/>
          </a:p>
        </p:txBody>
      </p:sp>
      <p:sp>
        <p:nvSpPr>
          <p:cNvPr id="3" name="Content Placeholder 2"/>
          <p:cNvSpPr>
            <a:spLocks noGrp="1"/>
          </p:cNvSpPr>
          <p:nvPr>
            <p:ph idx="1"/>
          </p:nvPr>
        </p:nvSpPr>
        <p:spPr>
          <a:xfrm>
            <a:off x="304800" y="1371600"/>
            <a:ext cx="8229600" cy="4525963"/>
          </a:xfrm>
        </p:spPr>
        <p:txBody>
          <a:bodyPr>
            <a:normAutofit fontScale="92500" lnSpcReduction="10000"/>
          </a:bodyPr>
          <a:lstStyle/>
          <a:p>
            <a:pPr marL="0" indent="0">
              <a:buNone/>
            </a:pPr>
            <a:r>
              <a:rPr lang="id-ID" dirty="0" smtClean="0"/>
              <a:t>Perilaku merupakan perbuatan dan perkataan individu merupakan karakteristik pelakunya :</a:t>
            </a:r>
          </a:p>
          <a:p>
            <a:r>
              <a:rPr lang="id-ID" dirty="0" smtClean="0"/>
              <a:t>Mempunyai satu atau lebih dimensi yang dapat diukur.</a:t>
            </a:r>
          </a:p>
          <a:p>
            <a:r>
              <a:rPr lang="id-ID" dirty="0" smtClean="0"/>
              <a:t>Perilaku dapat diobservasi,dijelaskan,direkam orang lain</a:t>
            </a:r>
          </a:p>
          <a:p>
            <a:r>
              <a:rPr lang="id-ID" dirty="0" smtClean="0"/>
              <a:t>Perilaku mempengaruhi lingkungan</a:t>
            </a:r>
          </a:p>
          <a:p>
            <a:r>
              <a:rPr lang="id-ID" dirty="0" smtClean="0"/>
              <a:t>Perilaku dipengaruhi lingkungan</a:t>
            </a:r>
          </a:p>
          <a:p>
            <a:r>
              <a:rPr lang="id-ID" dirty="0" smtClean="0"/>
              <a:t>Perilaku bisa tampak maupun tidak tampak</a:t>
            </a:r>
            <a:endParaRPr lang="id-ID" dirty="0"/>
          </a:p>
        </p:txBody>
      </p:sp>
    </p:spTree>
    <p:extLst>
      <p:ext uri="{BB962C8B-B14F-4D97-AF65-F5344CB8AC3E}">
        <p14:creationId xmlns:p14="http://schemas.microsoft.com/office/powerpoint/2010/main" val="312425199"/>
      </p:ext>
    </p:extLst>
  </p:cSld>
  <p:clrMapOvr>
    <a:masterClrMapping/>
  </p:clrMapOvr>
  <p:transition>
    <p:wipe dir="d"/>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457200" y="1066800"/>
            <a:ext cx="8229600" cy="4525963"/>
          </a:xfrm>
        </p:spPr>
        <p:txBody>
          <a:bodyPr>
            <a:normAutofit fontScale="85000" lnSpcReduction="10000"/>
          </a:bodyPr>
          <a:lstStyle/>
          <a:p>
            <a:pPr marL="0" indent="0">
              <a:buNone/>
            </a:pPr>
            <a:r>
              <a:rPr lang="id-ID" dirty="0" smtClean="0"/>
              <a:t>a. Teori Penyebaran</a:t>
            </a:r>
          </a:p>
          <a:p>
            <a:pPr algn="just"/>
            <a:r>
              <a:rPr lang="id-ID" dirty="0" smtClean="0"/>
              <a:t>Dilakukan oleh orang yang kehilangan kepribadian, bertindak secara impulsif (instink) dan tidak menggunakan akal.</a:t>
            </a:r>
          </a:p>
          <a:p>
            <a:pPr algn="just"/>
            <a:r>
              <a:rPr lang="id-ID" dirty="0" smtClean="0"/>
              <a:t>Dalam perilaku kolektif akan muncul perilaku kolektif.</a:t>
            </a:r>
          </a:p>
          <a:p>
            <a:pPr algn="just"/>
            <a:r>
              <a:rPr lang="id-ID" dirty="0" smtClean="0"/>
              <a:t>Sumber utama prilaku kolektif perasaan anonimitas (merasa mempunyai kekuasan untuk melakukan sesuatu yang tidak pernah dilakukan)</a:t>
            </a:r>
          </a:p>
          <a:p>
            <a:pPr algn="just"/>
            <a:r>
              <a:rPr lang="id-ID" dirty="0" smtClean="0"/>
              <a:t>Penyebaran perilaku melaluireaksi emosional seseorang kepada lainnya ( identitas individu/ pribadi lenyap )</a:t>
            </a:r>
          </a:p>
          <a:p>
            <a:pPr algn="just"/>
            <a:endParaRPr lang="id-ID" dirty="0"/>
          </a:p>
        </p:txBody>
      </p:sp>
    </p:spTree>
    <p:extLst>
      <p:ext uri="{BB962C8B-B14F-4D97-AF65-F5344CB8AC3E}">
        <p14:creationId xmlns:p14="http://schemas.microsoft.com/office/powerpoint/2010/main" val="3990747521"/>
      </p:ext>
    </p:extLst>
  </p:cSld>
  <p:clrMapOvr>
    <a:masterClrMapping/>
  </p:clrMapOvr>
  <p:transition>
    <p:wipe dir="d"/>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4525963"/>
          </a:xfrm>
        </p:spPr>
        <p:txBody>
          <a:bodyPr>
            <a:normAutofit fontScale="25000" lnSpcReduction="20000"/>
          </a:bodyPr>
          <a:lstStyle/>
          <a:p>
            <a:pPr algn="just">
              <a:buNone/>
            </a:pPr>
            <a:r>
              <a:rPr lang="en-US" dirty="0" smtClean="0"/>
              <a:t>	</a:t>
            </a:r>
            <a:r>
              <a:rPr lang="id-ID" dirty="0" smtClean="0"/>
              <a:t>   </a:t>
            </a:r>
            <a:r>
              <a:rPr lang="id-ID" sz="11200" dirty="0"/>
              <a:t>b</a:t>
            </a:r>
            <a:r>
              <a:rPr lang="en-US" sz="11200" dirty="0" smtClean="0"/>
              <a:t>. </a:t>
            </a:r>
            <a:r>
              <a:rPr lang="en-US" sz="11200" dirty="0" err="1" smtClean="0"/>
              <a:t>Teori</a:t>
            </a:r>
            <a:r>
              <a:rPr lang="en-US" sz="11200" dirty="0" smtClean="0"/>
              <a:t> </a:t>
            </a:r>
            <a:r>
              <a:rPr lang="en-US" sz="11200" dirty="0" err="1" smtClean="0"/>
              <a:t>Interaksionis</a:t>
            </a:r>
            <a:r>
              <a:rPr lang="en-US" sz="11200" dirty="0" smtClean="0"/>
              <a:t> ( </a:t>
            </a:r>
            <a:r>
              <a:rPr lang="en-US" sz="11200" dirty="0" err="1" smtClean="0"/>
              <a:t>Helbert</a:t>
            </a:r>
            <a:r>
              <a:rPr lang="en-US" sz="11200" dirty="0" smtClean="0"/>
              <a:t> </a:t>
            </a:r>
            <a:r>
              <a:rPr lang="en-US" sz="11200" dirty="0" err="1" smtClean="0"/>
              <a:t>Blumer</a:t>
            </a:r>
            <a:r>
              <a:rPr lang="en-US" sz="11200" dirty="0" smtClean="0"/>
              <a:t>)</a:t>
            </a:r>
            <a:endParaRPr lang="id-ID" sz="11200" dirty="0" smtClean="0"/>
          </a:p>
          <a:p>
            <a:pPr lvl="1" algn="just"/>
            <a:r>
              <a:rPr lang="en-US" sz="10800" dirty="0" err="1" smtClean="0"/>
              <a:t>bersifat</a:t>
            </a:r>
            <a:r>
              <a:rPr lang="en-US" sz="10800" dirty="0" smtClean="0"/>
              <a:t> </a:t>
            </a:r>
            <a:r>
              <a:rPr lang="en-US" sz="10800" dirty="0" err="1" smtClean="0"/>
              <a:t>irasional</a:t>
            </a:r>
            <a:r>
              <a:rPr lang="en-US" sz="10800" dirty="0" smtClean="0"/>
              <a:t> </a:t>
            </a:r>
            <a:r>
              <a:rPr lang="en-US" sz="10800" dirty="0" err="1" smtClean="0"/>
              <a:t>dan</a:t>
            </a:r>
            <a:r>
              <a:rPr lang="en-US" sz="10800" dirty="0" smtClean="0"/>
              <a:t> </a:t>
            </a:r>
            <a:r>
              <a:rPr lang="en-US" sz="10800" dirty="0" err="1" smtClean="0"/>
              <a:t>emosional</a:t>
            </a:r>
            <a:r>
              <a:rPr lang="en-US" sz="10800" dirty="0" smtClean="0"/>
              <a:t>.</a:t>
            </a:r>
            <a:endParaRPr lang="id-ID" sz="10800" dirty="0" smtClean="0"/>
          </a:p>
          <a:p>
            <a:pPr lvl="1" algn="just"/>
            <a:r>
              <a:rPr lang="en-US" sz="10800" dirty="0" err="1" smtClean="0"/>
              <a:t>perilaku</a:t>
            </a:r>
            <a:r>
              <a:rPr lang="en-US" sz="10800" dirty="0" smtClean="0"/>
              <a:t> </a:t>
            </a:r>
            <a:r>
              <a:rPr lang="en-US" sz="10800" dirty="0" err="1" smtClean="0"/>
              <a:t>kolektif</a:t>
            </a:r>
            <a:r>
              <a:rPr lang="en-US" sz="10800" dirty="0" smtClean="0"/>
              <a:t> </a:t>
            </a:r>
            <a:r>
              <a:rPr lang="en-US" sz="10800" dirty="0" err="1" smtClean="0"/>
              <a:t>merupakan</a:t>
            </a:r>
            <a:r>
              <a:rPr lang="en-US" sz="10800" dirty="0" smtClean="0"/>
              <a:t> </a:t>
            </a:r>
            <a:r>
              <a:rPr lang="en-US" sz="10800" dirty="0" err="1" smtClean="0"/>
              <a:t>hasil</a:t>
            </a:r>
            <a:r>
              <a:rPr lang="en-US" sz="10800" dirty="0" smtClean="0"/>
              <a:t> </a:t>
            </a:r>
            <a:r>
              <a:rPr lang="en-US" sz="10800" dirty="0" err="1" smtClean="0"/>
              <a:t>dari</a:t>
            </a:r>
            <a:r>
              <a:rPr lang="en-US" sz="10800" dirty="0" smtClean="0"/>
              <a:t> </a:t>
            </a:r>
            <a:r>
              <a:rPr lang="en-US" sz="10800" dirty="0" err="1" smtClean="0"/>
              <a:t>reaksi</a:t>
            </a:r>
            <a:r>
              <a:rPr lang="en-US" sz="10800" dirty="0" smtClean="0"/>
              <a:t> yang </a:t>
            </a:r>
            <a:r>
              <a:rPr lang="id-ID" sz="10800" dirty="0" smtClean="0"/>
              <a:t>     </a:t>
            </a:r>
            <a:r>
              <a:rPr lang="en-US" sz="10800" dirty="0" err="1" smtClean="0"/>
              <a:t>melingkar</a:t>
            </a:r>
            <a:r>
              <a:rPr lang="en-US" sz="10800" dirty="0" smtClean="0"/>
              <a:t> </a:t>
            </a:r>
            <a:r>
              <a:rPr lang="en-US" sz="10800" dirty="0" err="1" smtClean="0"/>
              <a:t>dalam</a:t>
            </a:r>
            <a:r>
              <a:rPr lang="en-US" sz="10800" dirty="0" smtClean="0"/>
              <a:t> </a:t>
            </a:r>
            <a:r>
              <a:rPr lang="en-US" sz="10800" dirty="0" err="1" smtClean="0"/>
              <a:t>situasi</a:t>
            </a:r>
            <a:r>
              <a:rPr lang="en-US" sz="10800" dirty="0" smtClean="0"/>
              <a:t> </a:t>
            </a:r>
            <a:r>
              <a:rPr lang="en-US" sz="10800" dirty="0" err="1" smtClean="0"/>
              <a:t>konflik</a:t>
            </a:r>
            <a:r>
              <a:rPr lang="en-US" sz="10800" dirty="0" smtClean="0"/>
              <a:t> </a:t>
            </a:r>
            <a:r>
              <a:rPr lang="en-US" sz="10800" dirty="0" err="1" smtClean="0"/>
              <a:t>atau</a:t>
            </a:r>
            <a:r>
              <a:rPr lang="en-US" sz="10800" dirty="0" smtClean="0"/>
              <a:t> </a:t>
            </a:r>
            <a:r>
              <a:rPr lang="en-US" sz="10800" dirty="0" err="1" smtClean="0"/>
              <a:t>kerusuhan</a:t>
            </a:r>
            <a:r>
              <a:rPr lang="en-US" sz="10800" dirty="0" smtClean="0"/>
              <a:t> </a:t>
            </a:r>
            <a:r>
              <a:rPr lang="en-US" sz="10800" dirty="0" err="1" smtClean="0"/>
              <a:t>sosial</a:t>
            </a:r>
            <a:r>
              <a:rPr lang="en-US" sz="10800" dirty="0" smtClean="0"/>
              <a:t>.</a:t>
            </a:r>
            <a:endParaRPr lang="id-ID" sz="10800" dirty="0" smtClean="0"/>
          </a:p>
          <a:p>
            <a:pPr lvl="1" algn="just">
              <a:buNone/>
            </a:pPr>
            <a:r>
              <a:rPr lang="id-ID" sz="11200" dirty="0"/>
              <a:t>c</a:t>
            </a:r>
            <a:r>
              <a:rPr lang="en-US" sz="11200" dirty="0" smtClean="0"/>
              <a:t>.</a:t>
            </a:r>
            <a:r>
              <a:rPr lang="en-US" sz="11200" dirty="0" err="1" smtClean="0"/>
              <a:t>Teori</a:t>
            </a:r>
            <a:r>
              <a:rPr lang="en-US" sz="11200" dirty="0" smtClean="0"/>
              <a:t> Value – Added ( Neil </a:t>
            </a:r>
            <a:r>
              <a:rPr lang="en-US" sz="11200" dirty="0" err="1" smtClean="0"/>
              <a:t>Smelser</a:t>
            </a:r>
            <a:r>
              <a:rPr lang="en-US" sz="11200" dirty="0" smtClean="0"/>
              <a:t>)</a:t>
            </a:r>
            <a:endParaRPr lang="id-ID" sz="11200" dirty="0" smtClean="0"/>
          </a:p>
          <a:p>
            <a:pPr lvl="1" algn="just"/>
            <a:r>
              <a:rPr lang="en-US" sz="11200" dirty="0" err="1" smtClean="0"/>
              <a:t>Lebih</a:t>
            </a:r>
            <a:r>
              <a:rPr lang="en-US" sz="11200" dirty="0" smtClean="0"/>
              <a:t> </a:t>
            </a:r>
            <a:r>
              <a:rPr lang="en-US" sz="11200" dirty="0" err="1" smtClean="0"/>
              <a:t>menjelaskan</a:t>
            </a:r>
            <a:r>
              <a:rPr lang="en-US" sz="11200" dirty="0" smtClean="0"/>
              <a:t> </a:t>
            </a:r>
            <a:r>
              <a:rPr lang="en-US" sz="11200" dirty="0" err="1" smtClean="0"/>
              <a:t>bagaimana</a:t>
            </a:r>
            <a:r>
              <a:rPr lang="en-US" sz="11200" dirty="0" smtClean="0"/>
              <a:t> </a:t>
            </a:r>
            <a:r>
              <a:rPr lang="en-US" sz="11200" dirty="0" err="1" smtClean="0"/>
              <a:t>sistem</a:t>
            </a:r>
            <a:r>
              <a:rPr lang="en-US" sz="11200" dirty="0" smtClean="0"/>
              <a:t> </a:t>
            </a:r>
            <a:r>
              <a:rPr lang="en-US" sz="11200" dirty="0" err="1" smtClean="0"/>
              <a:t>dapat</a:t>
            </a:r>
            <a:r>
              <a:rPr lang="en-US" sz="11200" dirty="0" smtClean="0"/>
              <a:t> </a:t>
            </a:r>
            <a:r>
              <a:rPr lang="en-US" sz="11200" dirty="0" err="1" smtClean="0"/>
              <a:t>memunculkan</a:t>
            </a:r>
            <a:r>
              <a:rPr lang="en-US" sz="11200" dirty="0" smtClean="0"/>
              <a:t> </a:t>
            </a:r>
            <a:r>
              <a:rPr lang="en-US" sz="11200" dirty="0" err="1" smtClean="0"/>
              <a:t>perilaku</a:t>
            </a:r>
            <a:r>
              <a:rPr lang="en-US" sz="11200" dirty="0" smtClean="0"/>
              <a:t> </a:t>
            </a:r>
            <a:r>
              <a:rPr lang="en-US" sz="11200" dirty="0" err="1" smtClean="0"/>
              <a:t>kolektif</a:t>
            </a:r>
            <a:r>
              <a:rPr lang="en-US" sz="11200" dirty="0" smtClean="0"/>
              <a:t> </a:t>
            </a:r>
            <a:r>
              <a:rPr lang="en-US" sz="11200" dirty="0" err="1" smtClean="0"/>
              <a:t>dan</a:t>
            </a:r>
            <a:r>
              <a:rPr lang="en-US" sz="11200" dirty="0" smtClean="0"/>
              <a:t> </a:t>
            </a:r>
            <a:r>
              <a:rPr lang="en-US" sz="11200" dirty="0" err="1" smtClean="0"/>
              <a:t>arah</a:t>
            </a:r>
            <a:r>
              <a:rPr lang="en-US" sz="11200" dirty="0" smtClean="0"/>
              <a:t> </a:t>
            </a:r>
            <a:r>
              <a:rPr lang="en-US" sz="11200" dirty="0" err="1" smtClean="0"/>
              <a:t>perilaku</a:t>
            </a:r>
            <a:r>
              <a:rPr lang="en-US" sz="11200" dirty="0" smtClean="0"/>
              <a:t> </a:t>
            </a:r>
            <a:r>
              <a:rPr lang="en-US" sz="11200" dirty="0" err="1" smtClean="0"/>
              <a:t>tersebut</a:t>
            </a:r>
            <a:r>
              <a:rPr lang="en-US" sz="11200" dirty="0" smtClean="0"/>
              <a:t>.</a:t>
            </a:r>
            <a:endParaRPr lang="id-ID" sz="11200" dirty="0" smtClean="0"/>
          </a:p>
          <a:p>
            <a:pPr lvl="1" algn="just"/>
            <a:r>
              <a:rPr lang="en-US" sz="11200" dirty="0" err="1" smtClean="0"/>
              <a:t>Perilaku</a:t>
            </a:r>
            <a:r>
              <a:rPr lang="en-US" sz="11200" dirty="0" smtClean="0"/>
              <a:t> </a:t>
            </a:r>
            <a:r>
              <a:rPr lang="en-US" sz="11200" dirty="0" err="1" smtClean="0"/>
              <a:t>kolektif</a:t>
            </a:r>
            <a:r>
              <a:rPr lang="en-US" sz="11200" dirty="0" smtClean="0"/>
              <a:t> </a:t>
            </a:r>
            <a:r>
              <a:rPr lang="en-US" sz="11200" dirty="0" err="1" smtClean="0"/>
              <a:t>muncul</a:t>
            </a:r>
            <a:r>
              <a:rPr lang="en-US" sz="11200" dirty="0" smtClean="0"/>
              <a:t> </a:t>
            </a:r>
            <a:r>
              <a:rPr lang="en-US" sz="11200" dirty="0" err="1" smtClean="0"/>
              <a:t>pada</a:t>
            </a:r>
            <a:r>
              <a:rPr lang="en-US" sz="11200" dirty="0" smtClean="0"/>
              <a:t> </a:t>
            </a:r>
            <a:r>
              <a:rPr lang="en-US" sz="11200" dirty="0" err="1" smtClean="0"/>
              <a:t>suatu</a:t>
            </a:r>
            <a:r>
              <a:rPr lang="en-US" sz="11200" dirty="0" smtClean="0"/>
              <a:t> </a:t>
            </a:r>
            <a:r>
              <a:rPr lang="en-US" sz="11200" dirty="0" err="1" smtClean="0"/>
              <a:t>kondisi</a:t>
            </a:r>
            <a:r>
              <a:rPr lang="en-US" sz="11200" dirty="0" smtClean="0"/>
              <a:t>  </a:t>
            </a:r>
            <a:r>
              <a:rPr lang="en-US" sz="11200" dirty="0" err="1" smtClean="0"/>
              <a:t>sosial</a:t>
            </a:r>
            <a:r>
              <a:rPr lang="en-US" sz="11200" dirty="0" smtClean="0"/>
              <a:t> yang </a:t>
            </a:r>
            <a:r>
              <a:rPr lang="en-US" sz="11200" dirty="0" err="1" smtClean="0"/>
              <a:t>dilakukan</a:t>
            </a:r>
            <a:r>
              <a:rPr lang="en-US" sz="11200" dirty="0" smtClean="0"/>
              <a:t> </a:t>
            </a:r>
            <a:r>
              <a:rPr lang="en-US" sz="11200" dirty="0" err="1" smtClean="0"/>
              <a:t>oleh</a:t>
            </a:r>
            <a:r>
              <a:rPr lang="en-US" sz="11200" dirty="0" smtClean="0"/>
              <a:t> </a:t>
            </a:r>
            <a:r>
              <a:rPr lang="en-US" sz="11200" dirty="0" err="1" smtClean="0"/>
              <a:t>orang</a:t>
            </a:r>
            <a:r>
              <a:rPr lang="en-US" sz="11200" dirty="0" smtClean="0"/>
              <a:t> yang </a:t>
            </a:r>
            <a:r>
              <a:rPr lang="en-US" sz="11200" dirty="0" err="1" smtClean="0"/>
              <a:t>mempunyai</a:t>
            </a:r>
            <a:r>
              <a:rPr lang="en-US" sz="11200" dirty="0" smtClean="0"/>
              <a:t> </a:t>
            </a:r>
            <a:r>
              <a:rPr lang="en-US" sz="11200" dirty="0" err="1" smtClean="0"/>
              <a:t>kekuasaan,dan</a:t>
            </a:r>
            <a:r>
              <a:rPr lang="en-US" sz="11200" dirty="0" smtClean="0"/>
              <a:t> </a:t>
            </a:r>
            <a:r>
              <a:rPr lang="en-US" sz="11200" dirty="0" err="1" smtClean="0"/>
              <a:t>sebagai</a:t>
            </a:r>
            <a:r>
              <a:rPr lang="en-US" sz="11200" dirty="0" smtClean="0"/>
              <a:t> </a:t>
            </a:r>
            <a:r>
              <a:rPr lang="en-US" sz="11200" dirty="0" err="1" smtClean="0"/>
              <a:t>upaya</a:t>
            </a:r>
            <a:r>
              <a:rPr lang="en-US" sz="11200" dirty="0" smtClean="0"/>
              <a:t> </a:t>
            </a:r>
            <a:r>
              <a:rPr lang="en-US" sz="11200" dirty="0" err="1" smtClean="0"/>
              <a:t>untuk</a:t>
            </a:r>
            <a:r>
              <a:rPr lang="en-US" sz="11200" dirty="0" smtClean="0"/>
              <a:t> </a:t>
            </a:r>
            <a:r>
              <a:rPr lang="en-US" sz="11200" dirty="0" err="1" smtClean="0"/>
              <a:t>mengubah</a:t>
            </a:r>
            <a:r>
              <a:rPr lang="en-US" sz="11200" dirty="0" smtClean="0"/>
              <a:t> </a:t>
            </a:r>
            <a:r>
              <a:rPr lang="en-US" sz="11200" dirty="0" err="1" smtClean="0"/>
              <a:t>lingkungan</a:t>
            </a:r>
            <a:r>
              <a:rPr lang="en-US" sz="11200" dirty="0" smtClean="0"/>
              <a:t> </a:t>
            </a:r>
            <a:r>
              <a:rPr lang="en-US" sz="11200" dirty="0" err="1" smtClean="0"/>
              <a:t>sosial</a:t>
            </a:r>
            <a:r>
              <a:rPr lang="en-US" sz="11200" dirty="0" smtClean="0"/>
              <a:t> ( </a:t>
            </a:r>
            <a:r>
              <a:rPr lang="en-US" sz="11200" dirty="0" err="1" smtClean="0"/>
              <a:t>tidak</a:t>
            </a:r>
            <a:r>
              <a:rPr lang="en-US" sz="11200" dirty="0" smtClean="0"/>
              <a:t> </a:t>
            </a:r>
            <a:r>
              <a:rPr lang="en-US" sz="11200" dirty="0" err="1" smtClean="0"/>
              <a:t>muncul</a:t>
            </a:r>
            <a:r>
              <a:rPr lang="en-US" sz="11200" dirty="0" smtClean="0"/>
              <a:t> </a:t>
            </a:r>
            <a:r>
              <a:rPr lang="en-US" sz="11200" dirty="0" err="1" smtClean="0"/>
              <a:t>begitu</a:t>
            </a:r>
            <a:r>
              <a:rPr lang="en-US" sz="11200" dirty="0" smtClean="0"/>
              <a:t> </a:t>
            </a:r>
            <a:r>
              <a:rPr lang="en-US" sz="11200" dirty="0" err="1" smtClean="0"/>
              <a:t>saja</a:t>
            </a:r>
            <a:r>
              <a:rPr lang="en-US" sz="11200" dirty="0" smtClean="0"/>
              <a:t> ). </a:t>
            </a:r>
          </a:p>
          <a:p>
            <a:pPr lvl="3" algn="just">
              <a:buNone/>
            </a:pPr>
            <a:endParaRPr lang="en-US" sz="9600" dirty="0" smtClean="0"/>
          </a:p>
          <a:p>
            <a:pPr lvl="3" algn="just">
              <a:buFontTx/>
              <a:buChar char="-"/>
            </a:pPr>
            <a:endParaRPr lang="en-US" sz="7400" dirty="0" smtClean="0"/>
          </a:p>
          <a:p>
            <a:pPr algn="just">
              <a:buNone/>
            </a:pPr>
            <a:r>
              <a:rPr lang="en-US" sz="7400" dirty="0" smtClean="0"/>
              <a:t>    </a:t>
            </a:r>
            <a:endParaRPr lang="en-US" sz="7400" dirty="0"/>
          </a:p>
        </p:txBody>
      </p:sp>
    </p:spTree>
  </p:cSld>
  <p:clrMapOvr>
    <a:masterClrMapping/>
  </p:clrMapOvr>
  <p:transition>
    <p:wipe dir="d"/>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71500"/>
            <a:ext cx="8229600" cy="1143000"/>
          </a:xfrm>
        </p:spPr>
        <p:txBody>
          <a:bodyPr>
            <a:normAutofit/>
          </a:bodyPr>
          <a:lstStyle/>
          <a:p>
            <a:pPr algn="l"/>
            <a:endParaRPr lang="id-ID" sz="2800" dirty="0"/>
          </a:p>
        </p:txBody>
      </p:sp>
      <p:sp>
        <p:nvSpPr>
          <p:cNvPr id="3" name="Content Placeholder 2"/>
          <p:cNvSpPr>
            <a:spLocks noGrp="1"/>
          </p:cNvSpPr>
          <p:nvPr>
            <p:ph idx="1"/>
          </p:nvPr>
        </p:nvSpPr>
        <p:spPr>
          <a:xfrm>
            <a:off x="0" y="457200"/>
            <a:ext cx="8229600" cy="4525963"/>
          </a:xfrm>
        </p:spPr>
        <p:txBody>
          <a:bodyPr>
            <a:noAutofit/>
          </a:bodyPr>
          <a:lstStyle/>
          <a:p>
            <a:pPr marL="514350" indent="-514350" algn="just">
              <a:buNone/>
            </a:pPr>
            <a:r>
              <a:rPr lang="id-ID" sz="2800" dirty="0" smtClean="0"/>
              <a:t>Situasi /kondisi yang mendukung munculnya perilaku kolektif :</a:t>
            </a:r>
          </a:p>
          <a:p>
            <a:pPr marL="514350" indent="-514350" algn="just">
              <a:buFont typeface="+mj-lt"/>
              <a:buAutoNum type="arabicPeriod"/>
            </a:pPr>
            <a:r>
              <a:rPr lang="id-ID" sz="2800" dirty="0" smtClean="0"/>
              <a:t>Kesesuaian struktural (menunjang/ menghalangi perilaku kolektif)</a:t>
            </a:r>
          </a:p>
          <a:p>
            <a:pPr marL="514350" indent="-514350" algn="just">
              <a:buFont typeface="+mj-lt"/>
              <a:buAutoNum type="arabicPeriod"/>
            </a:pPr>
            <a:r>
              <a:rPr lang="id-ID" sz="2800" dirty="0" smtClean="0"/>
              <a:t>Ketegangan struktural ( semakin besar semakin memberi peluang )</a:t>
            </a:r>
          </a:p>
          <a:p>
            <a:pPr marL="514350" indent="-514350" algn="just">
              <a:buFont typeface="+mj-lt"/>
              <a:buAutoNum type="arabicPeriod"/>
            </a:pPr>
            <a:r>
              <a:rPr lang="id-ID" sz="2800" dirty="0" smtClean="0"/>
              <a:t>Berkembang dan menyebarnya suatu kepercayaan umum.</a:t>
            </a:r>
          </a:p>
          <a:p>
            <a:pPr marL="514350" indent="-514350" algn="just">
              <a:buFont typeface="+mj-lt"/>
              <a:buAutoNum type="arabicPeriod"/>
            </a:pPr>
            <a:r>
              <a:rPr lang="id-ID" sz="2800" dirty="0" smtClean="0"/>
              <a:t>Faktor yang mendahului ( perilaku tertentu)</a:t>
            </a:r>
          </a:p>
          <a:p>
            <a:pPr marL="514350" indent="-514350" algn="just">
              <a:buFont typeface="+mj-lt"/>
              <a:buAutoNum type="arabicPeriod"/>
            </a:pPr>
            <a:r>
              <a:rPr lang="id-ID" sz="2800" dirty="0" smtClean="0"/>
              <a:t>Mobilisasi ( dimobilisasi oleh seorang yang berperan sebagai pemimpin )</a:t>
            </a:r>
          </a:p>
          <a:p>
            <a:pPr marL="514350" indent="-514350" algn="just">
              <a:buFont typeface="+mj-lt"/>
              <a:buAutoNum type="arabicPeriod"/>
            </a:pPr>
            <a:r>
              <a:rPr lang="id-ID" sz="2800" dirty="0" smtClean="0"/>
              <a:t>Kontrol sosial ( mekanisme kontrol sosial dalam masyarakat )</a:t>
            </a:r>
          </a:p>
          <a:p>
            <a:pPr marL="514350" indent="-514350" algn="just">
              <a:buNone/>
            </a:pPr>
            <a:endParaRPr lang="id-ID" sz="2800" dirty="0"/>
          </a:p>
        </p:txBody>
      </p:sp>
    </p:spTree>
  </p:cSld>
  <p:clrMapOvr>
    <a:masterClrMapping/>
  </p:clrMapOvr>
  <p:transition>
    <p:wipe dir="d"/>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1"/>
            <a:ext cx="8229600" cy="4525963"/>
          </a:xfrm>
        </p:spPr>
        <p:txBody>
          <a:bodyPr>
            <a:noAutofit/>
          </a:bodyPr>
          <a:lstStyle/>
          <a:p>
            <a:pPr algn="just"/>
            <a:r>
              <a:rPr lang="en-US" sz="2800" dirty="0" err="1" smtClean="0"/>
              <a:t>Untuk</a:t>
            </a:r>
            <a:r>
              <a:rPr lang="en-US" sz="2800" dirty="0" smtClean="0"/>
              <a:t> </a:t>
            </a:r>
            <a:r>
              <a:rPr lang="en-US" sz="2800" dirty="0" err="1" smtClean="0"/>
              <a:t>menunjang</a:t>
            </a:r>
            <a:r>
              <a:rPr lang="en-US" sz="2800" dirty="0" smtClean="0"/>
              <a:t> </a:t>
            </a:r>
            <a:r>
              <a:rPr lang="en-US" sz="2800" dirty="0" err="1" smtClean="0"/>
              <a:t>keberhasilan</a:t>
            </a:r>
            <a:r>
              <a:rPr lang="en-US" sz="2800" dirty="0" smtClean="0"/>
              <a:t> </a:t>
            </a:r>
            <a:r>
              <a:rPr lang="en-US" sz="2800" dirty="0" err="1" smtClean="0"/>
              <a:t>penyebaran</a:t>
            </a:r>
            <a:r>
              <a:rPr lang="en-US" sz="2800" dirty="0" smtClean="0"/>
              <a:t> </a:t>
            </a:r>
            <a:r>
              <a:rPr lang="en-US" sz="2800" dirty="0" err="1" smtClean="0"/>
              <a:t>perilaku</a:t>
            </a:r>
            <a:r>
              <a:rPr lang="en-US" sz="2800" dirty="0" smtClean="0"/>
              <a:t> </a:t>
            </a:r>
            <a:r>
              <a:rPr lang="en-US" sz="2800" dirty="0" err="1" smtClean="0"/>
              <a:t>kolektif</a:t>
            </a:r>
            <a:r>
              <a:rPr lang="en-US" sz="2800" dirty="0" smtClean="0"/>
              <a:t> </a:t>
            </a:r>
            <a:r>
              <a:rPr lang="en-US" sz="2800" dirty="0" err="1" smtClean="0"/>
              <a:t>ada</a:t>
            </a:r>
            <a:r>
              <a:rPr lang="en-US" sz="2800" dirty="0" smtClean="0"/>
              <a:t> </a:t>
            </a:r>
            <a:r>
              <a:rPr lang="en-US" sz="2800" dirty="0" err="1" smtClean="0"/>
              <a:t>faktor</a:t>
            </a:r>
            <a:r>
              <a:rPr lang="en-US" sz="2800" dirty="0" smtClean="0"/>
              <a:t> yang </a:t>
            </a:r>
            <a:r>
              <a:rPr lang="en-US" sz="2800" dirty="0" err="1" smtClean="0"/>
              <a:t>mendukung</a:t>
            </a:r>
            <a:r>
              <a:rPr lang="en-US" sz="2800" dirty="0" smtClean="0"/>
              <a:t> </a:t>
            </a:r>
            <a:r>
              <a:rPr lang="en-US" sz="2800" dirty="0" err="1" smtClean="0"/>
              <a:t>yaitu</a:t>
            </a:r>
            <a:r>
              <a:rPr lang="en-US" sz="2800" dirty="0" smtClean="0"/>
              <a:t> </a:t>
            </a:r>
            <a:r>
              <a:rPr lang="id-ID" sz="2800" dirty="0" smtClean="0"/>
              <a:t>:</a:t>
            </a:r>
          </a:p>
          <a:p>
            <a:pPr marL="514350" indent="-514350" algn="just">
              <a:buFont typeface="+mj-lt"/>
              <a:buAutoNum type="arabicPeriod"/>
            </a:pPr>
            <a:r>
              <a:rPr lang="en-US" sz="2800" dirty="0" err="1" smtClean="0"/>
              <a:t>Anonimitas</a:t>
            </a:r>
            <a:r>
              <a:rPr lang="en-US" sz="2800" dirty="0" smtClean="0"/>
              <a:t> (</a:t>
            </a:r>
            <a:r>
              <a:rPr lang="en-US" sz="2800" dirty="0" err="1" smtClean="0"/>
              <a:t>terkikisnya</a:t>
            </a:r>
            <a:r>
              <a:rPr lang="en-US" sz="2800" dirty="0" smtClean="0"/>
              <a:t> rasa </a:t>
            </a:r>
            <a:r>
              <a:rPr lang="en-US" sz="2800" dirty="0" err="1" smtClean="0"/>
              <a:t>individualita</a:t>
            </a:r>
            <a:r>
              <a:rPr lang="en-US" sz="2800" dirty="0" smtClean="0"/>
              <a:t> </a:t>
            </a:r>
            <a:r>
              <a:rPr lang="en-US" sz="2800" dirty="0" err="1" smtClean="0"/>
              <a:t>anggota</a:t>
            </a:r>
            <a:r>
              <a:rPr lang="en-US" sz="2800" dirty="0" smtClean="0"/>
              <a:t> </a:t>
            </a:r>
            <a:r>
              <a:rPr lang="en-US" sz="2800" dirty="0" err="1" smtClean="0"/>
              <a:t>dan</a:t>
            </a:r>
            <a:r>
              <a:rPr lang="en-US" sz="2800" dirty="0" smtClean="0"/>
              <a:t> </a:t>
            </a:r>
            <a:r>
              <a:rPr lang="en-US" sz="2800" dirty="0" err="1" smtClean="0"/>
              <a:t>melihat</a:t>
            </a:r>
            <a:r>
              <a:rPr lang="en-US" sz="2800" dirty="0" smtClean="0"/>
              <a:t> </a:t>
            </a:r>
            <a:r>
              <a:rPr lang="en-US" sz="2800" dirty="0" err="1" smtClean="0"/>
              <a:t>tanggung</a:t>
            </a:r>
            <a:r>
              <a:rPr lang="en-US" sz="2800" dirty="0" smtClean="0"/>
              <a:t> </a:t>
            </a:r>
            <a:r>
              <a:rPr lang="en-US" sz="2800" dirty="0" err="1" smtClean="0"/>
              <a:t>jawab</a:t>
            </a:r>
            <a:r>
              <a:rPr lang="en-US" sz="2800" dirty="0" smtClean="0"/>
              <a:t> moral </a:t>
            </a:r>
            <a:r>
              <a:rPr lang="en-US" sz="2800" dirty="0" err="1" smtClean="0"/>
              <a:t>individu</a:t>
            </a:r>
            <a:r>
              <a:rPr lang="en-US" sz="2800" dirty="0" smtClean="0"/>
              <a:t> </a:t>
            </a:r>
            <a:r>
              <a:rPr lang="en-US" sz="2800" dirty="0" err="1" smtClean="0"/>
              <a:t>beralih</a:t>
            </a:r>
            <a:r>
              <a:rPr lang="en-US" sz="2800" dirty="0" smtClean="0"/>
              <a:t> </a:t>
            </a:r>
            <a:r>
              <a:rPr lang="en-US" sz="2800" dirty="0" err="1" smtClean="0"/>
              <a:t>kepada</a:t>
            </a:r>
            <a:r>
              <a:rPr lang="en-US" sz="2800" dirty="0" smtClean="0"/>
              <a:t> </a:t>
            </a:r>
            <a:r>
              <a:rPr lang="en-US" sz="2800" dirty="0" err="1" smtClean="0"/>
              <a:t>kelompok</a:t>
            </a:r>
            <a:r>
              <a:rPr lang="en-US" sz="2800" dirty="0" smtClean="0"/>
              <a:t>).</a:t>
            </a:r>
            <a:endParaRPr lang="id-ID" sz="2800" dirty="0" smtClean="0"/>
          </a:p>
          <a:p>
            <a:pPr marL="514350" indent="-514350" algn="just">
              <a:buFont typeface="+mj-lt"/>
              <a:buAutoNum type="arabicPeriod"/>
            </a:pPr>
            <a:r>
              <a:rPr lang="en-US" sz="2800" dirty="0" err="1" smtClean="0"/>
              <a:t>Impersonalitas</a:t>
            </a:r>
            <a:r>
              <a:rPr lang="en-US" sz="2800" dirty="0" smtClean="0"/>
              <a:t> ( </a:t>
            </a:r>
            <a:r>
              <a:rPr lang="en-US" sz="2800" dirty="0" err="1" smtClean="0"/>
              <a:t>saat</a:t>
            </a:r>
            <a:r>
              <a:rPr lang="en-US" sz="2800" dirty="0" smtClean="0"/>
              <a:t> </a:t>
            </a:r>
            <a:r>
              <a:rPr lang="en-US" sz="2800" dirty="0" err="1" smtClean="0"/>
              <a:t>terjadi</a:t>
            </a:r>
            <a:r>
              <a:rPr lang="en-US" sz="2800" dirty="0" smtClean="0"/>
              <a:t> </a:t>
            </a:r>
            <a:r>
              <a:rPr lang="en-US" sz="2800" dirty="0" err="1" smtClean="0"/>
              <a:t>interaksi</a:t>
            </a:r>
            <a:r>
              <a:rPr lang="en-US" sz="2800" dirty="0" smtClean="0"/>
              <a:t> </a:t>
            </a:r>
            <a:r>
              <a:rPr lang="en-US" sz="2800" dirty="0" err="1" smtClean="0"/>
              <a:t>kelompok</a:t>
            </a:r>
            <a:r>
              <a:rPr lang="en-US" sz="2800" dirty="0" smtClean="0"/>
              <a:t> ) , </a:t>
            </a:r>
            <a:r>
              <a:rPr lang="en-US" sz="2800" dirty="0" err="1" smtClean="0"/>
              <a:t>maka</a:t>
            </a:r>
            <a:r>
              <a:rPr lang="en-US" sz="2800" dirty="0" smtClean="0"/>
              <a:t> yang </a:t>
            </a:r>
            <a:r>
              <a:rPr lang="en-US" sz="2800" dirty="0" err="1" smtClean="0"/>
              <a:t>terjadi</a:t>
            </a:r>
            <a:r>
              <a:rPr lang="en-US" sz="2800" dirty="0" smtClean="0"/>
              <a:t> </a:t>
            </a:r>
            <a:r>
              <a:rPr lang="en-US" sz="2800" dirty="0" err="1" smtClean="0"/>
              <a:t>tidak</a:t>
            </a:r>
            <a:r>
              <a:rPr lang="en-US" sz="2800" dirty="0" smtClean="0"/>
              <a:t> </a:t>
            </a:r>
            <a:r>
              <a:rPr lang="en-US" sz="2800" dirty="0" err="1" smtClean="0"/>
              <a:t>selalu</a:t>
            </a:r>
            <a:r>
              <a:rPr lang="en-US" sz="2800" dirty="0" smtClean="0"/>
              <a:t> </a:t>
            </a:r>
            <a:r>
              <a:rPr lang="en-US" sz="2800" dirty="0" err="1" smtClean="0"/>
              <a:t>memperhitungkan</a:t>
            </a:r>
            <a:r>
              <a:rPr lang="en-US" sz="2800" dirty="0" smtClean="0"/>
              <a:t> </a:t>
            </a:r>
            <a:r>
              <a:rPr lang="en-US" sz="2800" dirty="0" err="1" smtClean="0"/>
              <a:t>perasaan</a:t>
            </a:r>
            <a:r>
              <a:rPr lang="en-US" sz="2800" dirty="0" smtClean="0"/>
              <a:t> </a:t>
            </a:r>
            <a:r>
              <a:rPr lang="en-US" sz="2800" dirty="0" err="1" smtClean="0"/>
              <a:t>atau</a:t>
            </a:r>
            <a:r>
              <a:rPr lang="en-US" sz="2800" dirty="0" smtClean="0"/>
              <a:t> </a:t>
            </a:r>
            <a:r>
              <a:rPr lang="en-US" sz="2800" dirty="0" err="1" smtClean="0"/>
              <a:t>hubungan</a:t>
            </a:r>
            <a:r>
              <a:rPr lang="en-US" sz="2800" dirty="0" smtClean="0"/>
              <a:t> </a:t>
            </a:r>
            <a:r>
              <a:rPr lang="en-US" sz="2800" dirty="0" err="1" smtClean="0"/>
              <a:t>pribadi</a:t>
            </a:r>
            <a:r>
              <a:rPr lang="en-US" sz="2800" dirty="0" smtClean="0"/>
              <a:t>.</a:t>
            </a:r>
            <a:endParaRPr lang="id-ID" sz="2800" dirty="0" smtClean="0"/>
          </a:p>
          <a:p>
            <a:pPr marL="514350" indent="-514350" algn="just">
              <a:buFont typeface="+mj-lt"/>
              <a:buAutoNum type="arabicPeriod"/>
            </a:pPr>
            <a:r>
              <a:rPr lang="en-US" sz="2800" dirty="0" err="1" smtClean="0"/>
              <a:t>Sugestibility</a:t>
            </a:r>
            <a:r>
              <a:rPr lang="en-US" sz="2800" dirty="0" smtClean="0"/>
              <a:t> ( </a:t>
            </a:r>
            <a:r>
              <a:rPr lang="en-US" sz="2800" dirty="0" err="1" smtClean="0"/>
              <a:t>mudah</a:t>
            </a:r>
            <a:r>
              <a:rPr lang="en-US" sz="2800" dirty="0" smtClean="0"/>
              <a:t> </a:t>
            </a:r>
            <a:r>
              <a:rPr lang="en-US" sz="2800" dirty="0" err="1" smtClean="0"/>
              <a:t>dipengaruhi</a:t>
            </a:r>
            <a:r>
              <a:rPr lang="en-US" sz="2800" dirty="0" smtClean="0"/>
              <a:t>)  </a:t>
            </a:r>
            <a:r>
              <a:rPr lang="en-US" sz="2800" dirty="0" err="1" smtClean="0"/>
              <a:t>dalam</a:t>
            </a:r>
            <a:r>
              <a:rPr lang="en-US" sz="2800" dirty="0" smtClean="0"/>
              <a:t> </a:t>
            </a:r>
            <a:r>
              <a:rPr lang="en-US" sz="2800" dirty="0" err="1" smtClean="0"/>
              <a:t>kelompok</a:t>
            </a:r>
            <a:r>
              <a:rPr lang="en-US" sz="2800" dirty="0" smtClean="0"/>
              <a:t> </a:t>
            </a:r>
            <a:r>
              <a:rPr lang="en-US" sz="2800" dirty="0" err="1" smtClean="0"/>
              <a:t>ini</a:t>
            </a:r>
            <a:r>
              <a:rPr lang="en-US" sz="2800" dirty="0" smtClean="0"/>
              <a:t> </a:t>
            </a:r>
            <a:r>
              <a:rPr lang="en-US" sz="2800" dirty="0" err="1" smtClean="0"/>
              <a:t>tidak</a:t>
            </a:r>
            <a:r>
              <a:rPr lang="en-US" sz="2800" dirty="0" smtClean="0"/>
              <a:t> </a:t>
            </a:r>
            <a:r>
              <a:rPr lang="en-US" sz="2800" dirty="0" err="1" smtClean="0"/>
              <a:t>dikenal</a:t>
            </a:r>
            <a:r>
              <a:rPr lang="en-US" sz="2800" dirty="0" smtClean="0"/>
              <a:t> </a:t>
            </a:r>
            <a:r>
              <a:rPr lang="en-US" sz="2800" dirty="0" err="1" smtClean="0"/>
              <a:t>pemimpin</a:t>
            </a:r>
            <a:r>
              <a:rPr lang="en-US" sz="2800" dirty="0" smtClean="0"/>
              <a:t> yang </a:t>
            </a:r>
            <a:r>
              <a:rPr lang="en-US" sz="2800" dirty="0" err="1" smtClean="0"/>
              <a:t>mapan</a:t>
            </a:r>
            <a:r>
              <a:rPr lang="en-US" sz="2800" dirty="0" smtClean="0"/>
              <a:t> ( </a:t>
            </a:r>
            <a:r>
              <a:rPr lang="en-US" sz="2800" dirty="0" err="1" smtClean="0"/>
              <a:t>pola</a:t>
            </a:r>
            <a:r>
              <a:rPr lang="en-US" sz="2800" dirty="0" smtClean="0"/>
              <a:t> </a:t>
            </a:r>
            <a:r>
              <a:rPr lang="en-US" sz="2800" dirty="0" err="1" smtClean="0"/>
              <a:t>perilaku</a:t>
            </a:r>
            <a:r>
              <a:rPr lang="en-US" sz="2800" dirty="0" smtClean="0"/>
              <a:t> yang </a:t>
            </a:r>
            <a:r>
              <a:rPr lang="en-US" sz="2800" dirty="0" err="1" smtClean="0"/>
              <a:t>menjadi</a:t>
            </a:r>
            <a:r>
              <a:rPr lang="en-US" sz="2800" dirty="0" smtClean="0"/>
              <a:t> </a:t>
            </a:r>
            <a:r>
              <a:rPr lang="en-US" sz="2800" dirty="0" err="1" smtClean="0"/>
              <a:t>panutan</a:t>
            </a:r>
            <a:r>
              <a:rPr lang="en-US" sz="2800" dirty="0" smtClean="0"/>
              <a:t> ). </a:t>
            </a:r>
            <a:r>
              <a:rPr lang="en-US" sz="2800" dirty="0" err="1" smtClean="0"/>
              <a:t>Orang</a:t>
            </a:r>
            <a:r>
              <a:rPr lang="en-US" sz="2800" dirty="0" smtClean="0"/>
              <a:t> </a:t>
            </a:r>
            <a:r>
              <a:rPr lang="en-US" sz="2800" dirty="0" err="1" smtClean="0"/>
              <a:t>menjadi</a:t>
            </a:r>
            <a:r>
              <a:rPr lang="en-US" sz="2800" dirty="0" smtClean="0"/>
              <a:t> </a:t>
            </a:r>
            <a:r>
              <a:rPr lang="en-US" sz="2800" dirty="0" err="1" smtClean="0"/>
              <a:t>tidak</a:t>
            </a:r>
            <a:r>
              <a:rPr lang="en-US" sz="2800" dirty="0" smtClean="0"/>
              <a:t> </a:t>
            </a:r>
            <a:r>
              <a:rPr lang="en-US" sz="2800" dirty="0" err="1" smtClean="0"/>
              <a:t>kritis</a:t>
            </a:r>
            <a:r>
              <a:rPr lang="en-US" sz="2800" dirty="0" smtClean="0"/>
              <a:t> </a:t>
            </a:r>
            <a:r>
              <a:rPr lang="en-US" sz="2800" dirty="0" err="1" smtClean="0"/>
              <a:t>terhadap</a:t>
            </a:r>
            <a:r>
              <a:rPr lang="en-US" sz="2800" dirty="0" smtClean="0"/>
              <a:t> </a:t>
            </a:r>
            <a:r>
              <a:rPr lang="en-US" sz="2800" dirty="0" err="1" smtClean="0"/>
              <a:t>ajakan</a:t>
            </a:r>
            <a:r>
              <a:rPr lang="en-US" sz="2800" dirty="0" smtClean="0"/>
              <a:t> /saran </a:t>
            </a:r>
            <a:r>
              <a:rPr lang="en-US" sz="2800" dirty="0" err="1" smtClean="0"/>
              <a:t>untuk</a:t>
            </a:r>
            <a:r>
              <a:rPr lang="en-US" sz="2800" dirty="0" smtClean="0"/>
              <a:t> </a:t>
            </a:r>
            <a:r>
              <a:rPr lang="en-US" sz="2800" dirty="0" err="1" smtClean="0"/>
              <a:t>melakukan</a:t>
            </a:r>
            <a:r>
              <a:rPr lang="en-US" sz="2800" dirty="0" smtClean="0"/>
              <a:t> </a:t>
            </a:r>
            <a:r>
              <a:rPr lang="en-US" sz="2800" dirty="0" err="1" smtClean="0"/>
              <a:t>sesuatu</a:t>
            </a:r>
            <a:r>
              <a:rPr lang="en-US" sz="2800" dirty="0" smtClean="0"/>
              <a:t>.</a:t>
            </a:r>
          </a:p>
          <a:p>
            <a:pPr lvl="3" algn="just"/>
            <a:endParaRPr lang="en-US" sz="2800" dirty="0"/>
          </a:p>
        </p:txBody>
      </p:sp>
    </p:spTree>
  </p:cSld>
  <p:clrMapOvr>
    <a:masterClrMapping/>
  </p:clrMapOvr>
  <p:transition>
    <p:wipe dir="d"/>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600" b="1" dirty="0" err="1" smtClean="0">
                <a:latin typeface="+mn-lt"/>
              </a:rPr>
              <a:t>Bentuk</a:t>
            </a:r>
            <a:r>
              <a:rPr lang="en-US" sz="3600" b="1" dirty="0" smtClean="0">
                <a:latin typeface="+mn-lt"/>
              </a:rPr>
              <a:t> </a:t>
            </a:r>
            <a:r>
              <a:rPr lang="en-US" sz="3600" b="1" dirty="0" err="1" smtClean="0">
                <a:latin typeface="+mn-lt"/>
              </a:rPr>
              <a:t>perilaku</a:t>
            </a:r>
            <a:r>
              <a:rPr lang="en-US" sz="3600" b="1" dirty="0" smtClean="0">
                <a:latin typeface="+mn-lt"/>
              </a:rPr>
              <a:t> </a:t>
            </a:r>
            <a:r>
              <a:rPr lang="en-US" sz="3600" b="1" dirty="0" err="1" smtClean="0">
                <a:latin typeface="+mn-lt"/>
              </a:rPr>
              <a:t>kolektif</a:t>
            </a:r>
            <a:endParaRPr lang="en-US" sz="3600" b="1" dirty="0">
              <a:latin typeface="+mn-lt"/>
            </a:endParaRPr>
          </a:p>
        </p:txBody>
      </p:sp>
      <p:sp>
        <p:nvSpPr>
          <p:cNvPr id="3" name="Content Placeholder 2"/>
          <p:cNvSpPr>
            <a:spLocks noGrp="1"/>
          </p:cNvSpPr>
          <p:nvPr>
            <p:ph idx="1"/>
          </p:nvPr>
        </p:nvSpPr>
        <p:spPr>
          <a:xfrm>
            <a:off x="457200" y="1219201"/>
            <a:ext cx="8229600" cy="4525963"/>
          </a:xfrm>
        </p:spPr>
        <p:txBody>
          <a:bodyPr>
            <a:noAutofit/>
          </a:bodyPr>
          <a:lstStyle/>
          <a:p>
            <a:pPr algn="just">
              <a:buNone/>
            </a:pPr>
            <a:r>
              <a:rPr lang="en-US" sz="2800" dirty="0" smtClean="0"/>
              <a:t>1.Perilaku </a:t>
            </a:r>
            <a:r>
              <a:rPr lang="en-US" sz="2800" dirty="0" err="1" smtClean="0"/>
              <a:t>kolektif</a:t>
            </a:r>
            <a:r>
              <a:rPr lang="en-US" sz="2800" dirty="0" smtClean="0"/>
              <a:t> </a:t>
            </a:r>
            <a:r>
              <a:rPr lang="en-US" sz="2800" dirty="0" err="1" smtClean="0"/>
              <a:t>tersebar</a:t>
            </a:r>
            <a:endParaRPr lang="en-US" sz="2800" dirty="0" smtClean="0"/>
          </a:p>
          <a:p>
            <a:pPr algn="just"/>
            <a:r>
              <a:rPr lang="en-US" sz="2800" dirty="0" err="1" smtClean="0"/>
              <a:t>Merupakan</a:t>
            </a:r>
            <a:r>
              <a:rPr lang="en-US" sz="2800" dirty="0" smtClean="0"/>
              <a:t> </a:t>
            </a:r>
            <a:r>
              <a:rPr lang="en-US" sz="2800" dirty="0" err="1" smtClean="0"/>
              <a:t>perilaku</a:t>
            </a:r>
            <a:r>
              <a:rPr lang="en-US" sz="2800" dirty="0" smtClean="0"/>
              <a:t> </a:t>
            </a:r>
            <a:r>
              <a:rPr lang="en-US" sz="2800" dirty="0" err="1" smtClean="0"/>
              <a:t>kolektif</a:t>
            </a:r>
            <a:r>
              <a:rPr lang="en-US" sz="2800" dirty="0" smtClean="0"/>
              <a:t> yang </a:t>
            </a:r>
            <a:r>
              <a:rPr lang="en-US" sz="2800" dirty="0" err="1" smtClean="0"/>
              <a:t>terbentuk</a:t>
            </a:r>
            <a:r>
              <a:rPr lang="en-US" sz="2800" dirty="0" smtClean="0"/>
              <a:t> </a:t>
            </a:r>
            <a:r>
              <a:rPr lang="en-US" sz="2800" dirty="0" err="1" smtClean="0"/>
              <a:t>secara</a:t>
            </a:r>
            <a:r>
              <a:rPr lang="en-US" sz="2800" dirty="0" smtClean="0"/>
              <a:t> </a:t>
            </a:r>
            <a:r>
              <a:rPr lang="en-US" sz="2800" dirty="0" err="1" smtClean="0"/>
              <a:t>tersebar</a:t>
            </a:r>
            <a:r>
              <a:rPr lang="en-US" sz="2800" dirty="0" smtClean="0"/>
              <a:t> </a:t>
            </a:r>
            <a:r>
              <a:rPr lang="en-US" sz="2800" dirty="0" err="1" smtClean="0"/>
              <a:t>diantara</a:t>
            </a:r>
            <a:r>
              <a:rPr lang="en-US" sz="2800" dirty="0" smtClean="0"/>
              <a:t> </a:t>
            </a:r>
            <a:r>
              <a:rPr lang="en-US" sz="2800" dirty="0" err="1" smtClean="0"/>
              <a:t>orang</a:t>
            </a:r>
            <a:r>
              <a:rPr lang="en-US" sz="2800" dirty="0" smtClean="0"/>
              <a:t> –</a:t>
            </a:r>
            <a:r>
              <a:rPr lang="en-US" sz="2800" dirty="0" err="1" smtClean="0"/>
              <a:t>orang</a:t>
            </a:r>
            <a:r>
              <a:rPr lang="en-US" sz="2800" dirty="0" smtClean="0"/>
              <a:t> </a:t>
            </a:r>
            <a:r>
              <a:rPr lang="en-US" sz="2800" dirty="0" err="1" smtClean="0"/>
              <a:t>dalam</a:t>
            </a:r>
            <a:r>
              <a:rPr lang="en-US" sz="2800" dirty="0" smtClean="0"/>
              <a:t> </a:t>
            </a:r>
            <a:r>
              <a:rPr lang="en-US" sz="2800" dirty="0" err="1" smtClean="0"/>
              <a:t>suatu</a:t>
            </a:r>
            <a:r>
              <a:rPr lang="en-US" sz="2800" dirty="0" smtClean="0"/>
              <a:t> </a:t>
            </a:r>
            <a:r>
              <a:rPr lang="en-US" sz="2800" dirty="0" err="1" smtClean="0"/>
              <a:t>wilayah</a:t>
            </a:r>
            <a:r>
              <a:rPr lang="en-US" sz="2800" dirty="0" smtClean="0"/>
              <a:t> </a:t>
            </a:r>
            <a:r>
              <a:rPr lang="en-US" sz="2800" dirty="0" err="1" smtClean="0"/>
              <a:t>geografis</a:t>
            </a:r>
            <a:r>
              <a:rPr lang="en-US" sz="2800" dirty="0" smtClean="0"/>
              <a:t> yang </a:t>
            </a:r>
            <a:r>
              <a:rPr lang="en-US" sz="2800" dirty="0" err="1" smtClean="0"/>
              <a:t>luas</a:t>
            </a:r>
            <a:r>
              <a:rPr lang="en-US" sz="2800" dirty="0" smtClean="0"/>
              <a:t> </a:t>
            </a:r>
            <a:r>
              <a:rPr lang="en-US" sz="2800" dirty="0" err="1" smtClean="0"/>
              <a:t>dan</a:t>
            </a:r>
            <a:r>
              <a:rPr lang="en-US" sz="2800" dirty="0" smtClean="0"/>
              <a:t> </a:t>
            </a:r>
            <a:r>
              <a:rPr lang="en-US" sz="2800" dirty="0" err="1" smtClean="0"/>
              <a:t>mereka</a:t>
            </a:r>
            <a:r>
              <a:rPr lang="en-US" sz="2800" dirty="0" smtClean="0"/>
              <a:t> </a:t>
            </a:r>
            <a:r>
              <a:rPr lang="en-US" sz="2800" dirty="0" err="1" smtClean="0"/>
              <a:t>secara</a:t>
            </a:r>
            <a:r>
              <a:rPr lang="en-US" sz="2800" dirty="0" smtClean="0"/>
              <a:t> </a:t>
            </a:r>
            <a:r>
              <a:rPr lang="en-US" sz="2800" dirty="0" err="1" smtClean="0"/>
              <a:t>bersama</a:t>
            </a:r>
            <a:r>
              <a:rPr lang="en-US" sz="2800" dirty="0" smtClean="0"/>
              <a:t> –</a:t>
            </a:r>
            <a:r>
              <a:rPr lang="en-US" sz="2800" dirty="0" err="1" smtClean="0"/>
              <a:t>sama</a:t>
            </a:r>
            <a:r>
              <a:rPr lang="en-US" sz="2800" dirty="0" smtClean="0"/>
              <a:t> </a:t>
            </a:r>
            <a:r>
              <a:rPr lang="en-US" sz="2800" dirty="0" err="1" smtClean="0"/>
              <a:t>bereaksi</a:t>
            </a:r>
            <a:r>
              <a:rPr lang="en-US" sz="2800" dirty="0" smtClean="0"/>
              <a:t> </a:t>
            </a:r>
            <a:r>
              <a:rPr lang="en-US" sz="2800" dirty="0" err="1" smtClean="0"/>
              <a:t>terhadap</a:t>
            </a:r>
            <a:r>
              <a:rPr lang="en-US" sz="2800" dirty="0" smtClean="0"/>
              <a:t> </a:t>
            </a:r>
            <a:r>
              <a:rPr lang="en-US" sz="2800" dirty="0" err="1" smtClean="0"/>
              <a:t>suatu</a:t>
            </a:r>
            <a:r>
              <a:rPr lang="en-US" sz="2800" dirty="0" smtClean="0"/>
              <a:t> </a:t>
            </a:r>
            <a:r>
              <a:rPr lang="en-US" sz="2800" dirty="0" err="1" smtClean="0"/>
              <a:t>kejadian</a:t>
            </a:r>
            <a:r>
              <a:rPr lang="en-US" sz="2800" dirty="0" smtClean="0"/>
              <a:t> </a:t>
            </a:r>
            <a:r>
              <a:rPr lang="en-US" sz="2800" dirty="0" err="1" smtClean="0"/>
              <a:t>tertentu</a:t>
            </a:r>
            <a:r>
              <a:rPr lang="en-US" sz="2800" dirty="0" smtClean="0"/>
              <a:t>.</a:t>
            </a:r>
          </a:p>
          <a:p>
            <a:pPr algn="just"/>
            <a:r>
              <a:rPr lang="en-US" sz="2800" dirty="0" err="1" smtClean="0"/>
              <a:t>Ciri</a:t>
            </a:r>
            <a:r>
              <a:rPr lang="en-US" sz="2800" dirty="0" smtClean="0"/>
              <a:t> – </a:t>
            </a:r>
            <a:r>
              <a:rPr lang="en-US" sz="2800" dirty="0" err="1" smtClean="0"/>
              <a:t>ciri</a:t>
            </a:r>
            <a:r>
              <a:rPr lang="en-US" sz="2800" dirty="0" smtClean="0"/>
              <a:t> </a:t>
            </a:r>
            <a:r>
              <a:rPr lang="en-US" sz="2800" dirty="0" err="1" smtClean="0"/>
              <a:t>perilaku</a:t>
            </a:r>
            <a:r>
              <a:rPr lang="en-US" sz="2800" dirty="0" smtClean="0"/>
              <a:t> </a:t>
            </a:r>
            <a:r>
              <a:rPr lang="en-US" sz="2800" dirty="0" err="1" smtClean="0"/>
              <a:t>kolektif</a:t>
            </a:r>
            <a:r>
              <a:rPr lang="en-US" sz="2800" dirty="0" smtClean="0"/>
              <a:t> </a:t>
            </a:r>
            <a:r>
              <a:rPr lang="en-US" sz="2800" dirty="0" err="1" smtClean="0"/>
              <a:t>tersebar</a:t>
            </a:r>
            <a:r>
              <a:rPr lang="en-US" sz="2800" dirty="0" smtClean="0"/>
              <a:t> :</a:t>
            </a:r>
          </a:p>
          <a:p>
            <a:pPr algn="just">
              <a:buNone/>
            </a:pPr>
            <a:r>
              <a:rPr lang="en-US" sz="2800" dirty="0" smtClean="0"/>
              <a:t>	- </a:t>
            </a:r>
            <a:r>
              <a:rPr lang="en-US" sz="2800" dirty="0" err="1" smtClean="0"/>
              <a:t>anggota</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berbagai</a:t>
            </a:r>
            <a:r>
              <a:rPr lang="en-US" sz="2800" dirty="0" smtClean="0"/>
              <a:t> </a:t>
            </a:r>
            <a:r>
              <a:rPr lang="en-US" sz="2800" dirty="0" err="1" smtClean="0"/>
              <a:t>latar</a:t>
            </a:r>
            <a:r>
              <a:rPr lang="en-US" sz="2800" dirty="0" smtClean="0"/>
              <a:t> </a:t>
            </a:r>
            <a:r>
              <a:rPr lang="en-US" sz="2800" dirty="0" err="1" smtClean="0"/>
              <a:t>belakang</a:t>
            </a:r>
            <a:r>
              <a:rPr lang="en-US" sz="2800" dirty="0" smtClean="0"/>
              <a:t>.</a:t>
            </a:r>
          </a:p>
          <a:p>
            <a:pPr algn="just">
              <a:buNone/>
            </a:pPr>
            <a:r>
              <a:rPr lang="en-US" sz="2800" dirty="0" smtClean="0"/>
              <a:t>	- </a:t>
            </a:r>
            <a:r>
              <a:rPr lang="en-US" sz="2800" dirty="0" err="1" smtClean="0"/>
              <a:t>tidak</a:t>
            </a:r>
            <a:r>
              <a:rPr lang="en-US" sz="2800" dirty="0" smtClean="0"/>
              <a:t> </a:t>
            </a:r>
            <a:r>
              <a:rPr lang="en-US" sz="2800" dirty="0" err="1" smtClean="0"/>
              <a:t>saling</a:t>
            </a:r>
            <a:r>
              <a:rPr lang="en-US" sz="2800" dirty="0" smtClean="0"/>
              <a:t> </a:t>
            </a:r>
            <a:r>
              <a:rPr lang="en-US" sz="2800" dirty="0" err="1" smtClean="0"/>
              <a:t>mengenal</a:t>
            </a:r>
            <a:endParaRPr lang="en-US" sz="2800" dirty="0" smtClean="0"/>
          </a:p>
          <a:p>
            <a:pPr algn="just">
              <a:buNone/>
            </a:pPr>
            <a:r>
              <a:rPr lang="en-US" sz="2800" dirty="0" smtClean="0"/>
              <a:t>	- </a:t>
            </a:r>
            <a:r>
              <a:rPr lang="en-US" sz="2800" dirty="0" err="1" smtClean="0"/>
              <a:t>interaksi</a:t>
            </a:r>
            <a:r>
              <a:rPr lang="en-US" sz="2800" dirty="0" smtClean="0"/>
              <a:t> </a:t>
            </a:r>
            <a:r>
              <a:rPr lang="en-US" sz="2800" dirty="0" err="1" smtClean="0"/>
              <a:t>sangat</a:t>
            </a:r>
            <a:r>
              <a:rPr lang="en-US" sz="2800" dirty="0" smtClean="0"/>
              <a:t> </a:t>
            </a:r>
            <a:r>
              <a:rPr lang="en-US" sz="2800" dirty="0" err="1" smtClean="0"/>
              <a:t>kecil</a:t>
            </a:r>
            <a:r>
              <a:rPr lang="en-US" sz="2800" dirty="0" smtClean="0"/>
              <a:t> </a:t>
            </a:r>
            <a:r>
              <a:rPr lang="en-US" sz="2800" dirty="0" err="1" smtClean="0"/>
              <a:t>frekuensinya</a:t>
            </a:r>
            <a:r>
              <a:rPr lang="en-US" sz="2800" dirty="0" smtClean="0"/>
              <a:t> </a:t>
            </a:r>
            <a:r>
              <a:rPr lang="en-US" sz="2800" dirty="0" err="1" smtClean="0"/>
              <a:t>atau</a:t>
            </a:r>
            <a:r>
              <a:rPr lang="en-US" sz="2800" dirty="0" smtClean="0"/>
              <a:t> </a:t>
            </a:r>
            <a:r>
              <a:rPr lang="en-US" sz="2800" dirty="0" err="1" smtClean="0"/>
              <a:t>sama</a:t>
            </a:r>
            <a:r>
              <a:rPr lang="en-US" sz="2800" dirty="0" smtClean="0"/>
              <a:t> </a:t>
            </a:r>
            <a:r>
              <a:rPr lang="en-US" sz="2800" dirty="0" err="1" smtClean="0"/>
              <a:t>sekali</a:t>
            </a:r>
            <a:endParaRPr lang="en-US" sz="2800" dirty="0" smtClean="0"/>
          </a:p>
          <a:p>
            <a:pPr algn="just">
              <a:buNone/>
            </a:pPr>
            <a:r>
              <a:rPr lang="en-US" sz="2800" dirty="0" smtClean="0"/>
              <a:t>       </a:t>
            </a:r>
            <a:r>
              <a:rPr lang="en-US" sz="2800" dirty="0" err="1" smtClean="0"/>
              <a:t>tidak</a:t>
            </a:r>
            <a:r>
              <a:rPr lang="en-US" sz="2800" dirty="0" smtClean="0"/>
              <a:t> </a:t>
            </a:r>
            <a:r>
              <a:rPr lang="en-US" sz="2800" dirty="0" err="1" smtClean="0"/>
              <a:t>ada</a:t>
            </a:r>
            <a:r>
              <a:rPr lang="en-US" sz="2800" dirty="0" smtClean="0"/>
              <a:t> .</a:t>
            </a:r>
          </a:p>
          <a:p>
            <a:pPr algn="just">
              <a:buNone/>
            </a:pPr>
            <a:r>
              <a:rPr lang="en-US" sz="2800" dirty="0" smtClean="0"/>
              <a:t>	- </a:t>
            </a:r>
            <a:r>
              <a:rPr lang="en-US" sz="2800" dirty="0" err="1" smtClean="0"/>
              <a:t>tidak</a:t>
            </a:r>
            <a:r>
              <a:rPr lang="en-US" sz="2800" dirty="0" smtClean="0"/>
              <a:t> </a:t>
            </a:r>
            <a:r>
              <a:rPr lang="en-US" sz="2800" dirty="0" err="1" smtClean="0"/>
              <a:t>ada</a:t>
            </a:r>
            <a:r>
              <a:rPr lang="en-US" sz="2800" dirty="0" smtClean="0"/>
              <a:t> </a:t>
            </a:r>
            <a:r>
              <a:rPr lang="en-US" sz="2800" dirty="0" err="1" smtClean="0"/>
              <a:t>norma,ideologi</a:t>
            </a:r>
            <a:r>
              <a:rPr lang="en-US" sz="2800" dirty="0" smtClean="0"/>
              <a:t>, </a:t>
            </a:r>
            <a:r>
              <a:rPr lang="en-US" sz="2800" dirty="0" err="1" smtClean="0"/>
              <a:t>struktur</a:t>
            </a:r>
            <a:r>
              <a:rPr lang="en-US" sz="2800" dirty="0" smtClean="0"/>
              <a:t> </a:t>
            </a:r>
            <a:r>
              <a:rPr lang="en-US" sz="2800" dirty="0" err="1" smtClean="0"/>
              <a:t>hirarki</a:t>
            </a:r>
            <a:r>
              <a:rPr lang="en-US" sz="2800" dirty="0" smtClean="0"/>
              <a:t>.     </a:t>
            </a:r>
          </a:p>
          <a:p>
            <a:pPr>
              <a:buNone/>
            </a:pPr>
            <a:endParaRPr lang="en-US" sz="2400" dirty="0"/>
          </a:p>
        </p:txBody>
      </p:sp>
    </p:spTree>
  </p:cSld>
  <p:clrMapOvr>
    <a:masterClrMapping/>
  </p:clrMapOvr>
  <p:transition>
    <p:wipe dir="d"/>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normAutofit/>
          </a:bodyPr>
          <a:lstStyle/>
          <a:p>
            <a:pPr algn="just"/>
            <a:r>
              <a:rPr lang="en-US" sz="3600" b="1" dirty="0" smtClean="0"/>
              <a:t>2. </a:t>
            </a:r>
            <a:r>
              <a:rPr lang="en-US" sz="3600" b="1" dirty="0" err="1" smtClean="0"/>
              <a:t>Kerumunan</a:t>
            </a:r>
            <a:endParaRPr lang="en-US" sz="3600" b="1" dirty="0"/>
          </a:p>
        </p:txBody>
      </p:sp>
      <p:sp>
        <p:nvSpPr>
          <p:cNvPr id="3" name="Content Placeholder 2"/>
          <p:cNvSpPr>
            <a:spLocks noGrp="1"/>
          </p:cNvSpPr>
          <p:nvPr>
            <p:ph idx="1"/>
          </p:nvPr>
        </p:nvSpPr>
        <p:spPr>
          <a:xfrm>
            <a:off x="381000" y="1143001"/>
            <a:ext cx="8229600" cy="4525963"/>
          </a:xfrm>
        </p:spPr>
        <p:txBody>
          <a:bodyPr>
            <a:normAutofit/>
          </a:bodyPr>
          <a:lstStyle/>
          <a:p>
            <a:pPr algn="just"/>
            <a:r>
              <a:rPr lang="en-US" dirty="0" err="1" smtClean="0"/>
              <a:t>Merupakan</a:t>
            </a:r>
            <a:r>
              <a:rPr lang="en-US" dirty="0" smtClean="0"/>
              <a:t> </a:t>
            </a:r>
            <a:r>
              <a:rPr lang="en-US" dirty="0" err="1" smtClean="0"/>
              <a:t>kumpulan</a:t>
            </a:r>
            <a:r>
              <a:rPr lang="en-US" dirty="0" smtClean="0"/>
              <a:t> yang </a:t>
            </a:r>
            <a:r>
              <a:rPr lang="en-US" dirty="0" err="1" smtClean="0"/>
              <a:t>bersifat</a:t>
            </a:r>
            <a:r>
              <a:rPr lang="en-US" dirty="0" smtClean="0"/>
              <a:t> </a:t>
            </a:r>
            <a:r>
              <a:rPr lang="en-US" dirty="0" err="1" smtClean="0"/>
              <a:t>sementara</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reaksi</a:t>
            </a:r>
            <a:r>
              <a:rPr lang="en-US" dirty="0" smtClean="0"/>
              <a:t> </a:t>
            </a:r>
            <a:r>
              <a:rPr lang="en-US" dirty="0" err="1" smtClean="0"/>
              <a:t>secara</a:t>
            </a:r>
            <a:r>
              <a:rPr lang="en-US" dirty="0" smtClean="0"/>
              <a:t> </a:t>
            </a:r>
            <a:r>
              <a:rPr lang="en-US" dirty="0" err="1" smtClean="0"/>
              <a:t>bersama</a:t>
            </a:r>
            <a:r>
              <a:rPr lang="en-US" dirty="0" smtClean="0"/>
              <a:t> </a:t>
            </a:r>
            <a:r>
              <a:rPr lang="en-US" dirty="0" err="1" smtClean="0"/>
              <a:t>karena</a:t>
            </a:r>
            <a:r>
              <a:rPr lang="en-US" dirty="0" smtClean="0"/>
              <a:t> </a:t>
            </a:r>
            <a:r>
              <a:rPr lang="en-US" dirty="0" err="1" smtClean="0"/>
              <a:t>adanya</a:t>
            </a:r>
            <a:r>
              <a:rPr lang="en-US" dirty="0" smtClean="0"/>
              <a:t> stimuli.</a:t>
            </a:r>
          </a:p>
          <a:p>
            <a:pPr algn="just"/>
            <a:r>
              <a:rPr lang="en-US" dirty="0" err="1" smtClean="0"/>
              <a:t>Perilaku</a:t>
            </a:r>
            <a:r>
              <a:rPr lang="en-US" dirty="0" smtClean="0"/>
              <a:t> </a:t>
            </a:r>
            <a:r>
              <a:rPr lang="en-US" dirty="0" err="1" smtClean="0"/>
              <a:t>kerumunan</a:t>
            </a:r>
            <a:r>
              <a:rPr lang="en-US" dirty="0" smtClean="0"/>
              <a:t> </a:t>
            </a:r>
            <a:r>
              <a:rPr lang="en-US" dirty="0" err="1" smtClean="0"/>
              <a:t>bisa</a:t>
            </a:r>
            <a:r>
              <a:rPr lang="en-US" dirty="0" smtClean="0"/>
              <a:t> </a:t>
            </a:r>
            <a:r>
              <a:rPr lang="en-US" dirty="0" err="1" smtClean="0"/>
              <a:t>menjadi</a:t>
            </a:r>
            <a:r>
              <a:rPr lang="en-US" dirty="0" smtClean="0"/>
              <a:t> liar </a:t>
            </a:r>
            <a:r>
              <a:rPr lang="en-US" dirty="0" err="1" smtClean="0"/>
              <a:t>atau</a:t>
            </a:r>
            <a:r>
              <a:rPr lang="en-US" dirty="0" smtClean="0"/>
              <a:t> </a:t>
            </a:r>
            <a:r>
              <a:rPr lang="en-US" dirty="0" err="1" smtClean="0"/>
              <a:t>tidak</a:t>
            </a:r>
            <a:r>
              <a:rPr lang="en-US" dirty="0" smtClean="0"/>
              <a:t> </a:t>
            </a:r>
            <a:r>
              <a:rPr lang="en-US" dirty="0" err="1" smtClean="0"/>
              <a:t>terkendali</a:t>
            </a:r>
            <a:r>
              <a:rPr lang="en-US" dirty="0" smtClean="0"/>
              <a:t> (</a:t>
            </a:r>
            <a:r>
              <a:rPr lang="en-US" dirty="0" err="1" smtClean="0"/>
              <a:t>tidak</a:t>
            </a:r>
            <a:r>
              <a:rPr lang="en-US" dirty="0" smtClean="0"/>
              <a:t> </a:t>
            </a:r>
            <a:r>
              <a:rPr lang="en-US" dirty="0" err="1" smtClean="0"/>
              <a:t>rasional</a:t>
            </a:r>
            <a:r>
              <a:rPr lang="en-US" dirty="0" smtClean="0"/>
              <a:t> ).</a:t>
            </a:r>
          </a:p>
          <a:p>
            <a:pPr algn="just"/>
            <a:r>
              <a:rPr lang="en-US" dirty="0" err="1" smtClean="0"/>
              <a:t>Dalam</a:t>
            </a:r>
            <a:r>
              <a:rPr lang="en-US" dirty="0" smtClean="0"/>
              <a:t> </a:t>
            </a:r>
            <a:r>
              <a:rPr lang="en-US" dirty="0" err="1" smtClean="0"/>
              <a:t>kerumunan</a:t>
            </a:r>
            <a:r>
              <a:rPr lang="en-US" dirty="0" smtClean="0"/>
              <a:t> </a:t>
            </a:r>
            <a:r>
              <a:rPr lang="en-US" dirty="0" err="1" smtClean="0"/>
              <a:t>tetap</a:t>
            </a:r>
            <a:r>
              <a:rPr lang="en-US" dirty="0" smtClean="0"/>
              <a:t> </a:t>
            </a:r>
            <a:r>
              <a:rPr lang="en-US" dirty="0" err="1" smtClean="0"/>
              <a:t>ada</a:t>
            </a:r>
            <a:r>
              <a:rPr lang="en-US" dirty="0" smtClean="0"/>
              <a:t> yang </a:t>
            </a:r>
            <a:r>
              <a:rPr lang="en-US" dirty="0" err="1" smtClean="0"/>
              <a:t>membatasi</a:t>
            </a:r>
            <a:r>
              <a:rPr lang="en-US" dirty="0" smtClean="0"/>
              <a:t> </a:t>
            </a:r>
            <a:r>
              <a:rPr lang="en-US" dirty="0" err="1" smtClean="0"/>
              <a:t>misal</a:t>
            </a:r>
            <a:r>
              <a:rPr lang="en-US" dirty="0" smtClean="0"/>
              <a:t> : </a:t>
            </a:r>
            <a:r>
              <a:rPr lang="en-US" dirty="0" err="1" smtClean="0"/>
              <a:t>kebutuhan</a:t>
            </a:r>
            <a:r>
              <a:rPr lang="en-US" dirty="0" smtClean="0"/>
              <a:t> </a:t>
            </a:r>
            <a:r>
              <a:rPr lang="en-US" dirty="0" err="1" smtClean="0"/>
              <a:t>emosi</a:t>
            </a:r>
            <a:r>
              <a:rPr lang="en-US" dirty="0" smtClean="0"/>
              <a:t> </a:t>
            </a:r>
            <a:r>
              <a:rPr lang="en-US" dirty="0" err="1" smtClean="0"/>
              <a:t>anggota</a:t>
            </a:r>
            <a:r>
              <a:rPr lang="en-US" dirty="0" smtClean="0"/>
              <a:t>,</a:t>
            </a:r>
            <a:r>
              <a:rPr lang="id-ID" dirty="0" smtClean="0"/>
              <a:t> </a:t>
            </a:r>
            <a:r>
              <a:rPr lang="en-US" dirty="0" err="1" smtClean="0"/>
              <a:t>nilai</a:t>
            </a:r>
            <a:r>
              <a:rPr lang="en-US" dirty="0" smtClean="0"/>
              <a:t> ,</a:t>
            </a:r>
            <a:r>
              <a:rPr lang="id-ID" dirty="0" smtClean="0"/>
              <a:t> </a:t>
            </a:r>
            <a:r>
              <a:rPr lang="en-US" dirty="0" err="1" smtClean="0"/>
              <a:t>kepemimpinan</a:t>
            </a:r>
            <a:r>
              <a:rPr lang="en-US" dirty="0" smtClean="0"/>
              <a:t>, </a:t>
            </a:r>
            <a:r>
              <a:rPr lang="en-US" dirty="0" err="1" smtClean="0"/>
              <a:t>kontrol</a:t>
            </a:r>
            <a:r>
              <a:rPr lang="en-US" dirty="0" smtClean="0"/>
              <a:t> </a:t>
            </a:r>
            <a:r>
              <a:rPr lang="en-US" dirty="0" err="1" smtClean="0"/>
              <a:t>sosial</a:t>
            </a:r>
            <a:endParaRPr lang="en-US" dirty="0" smtClean="0"/>
          </a:p>
        </p:txBody>
      </p:sp>
    </p:spTree>
  </p:cSld>
  <p:clrMapOvr>
    <a:masterClrMapping/>
  </p:clrMapOvr>
  <p:transition>
    <p:wipe dir="d"/>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600" b="1" dirty="0" smtClean="0"/>
              <a:t>3. </a:t>
            </a:r>
            <a:r>
              <a:rPr lang="en-US" sz="3600" b="1" dirty="0" err="1" smtClean="0"/>
              <a:t>Gerakan</a:t>
            </a:r>
            <a:r>
              <a:rPr lang="en-US" sz="3600" b="1" dirty="0" smtClean="0"/>
              <a:t> </a:t>
            </a:r>
            <a:r>
              <a:rPr lang="en-US" sz="3600" b="1" dirty="0" err="1" smtClean="0"/>
              <a:t>Sosial</a:t>
            </a:r>
            <a:endParaRPr lang="en-US" sz="3600" b="1" dirty="0"/>
          </a:p>
        </p:txBody>
      </p:sp>
      <p:sp>
        <p:nvSpPr>
          <p:cNvPr id="3" name="Content Placeholder 2"/>
          <p:cNvSpPr>
            <a:spLocks noGrp="1"/>
          </p:cNvSpPr>
          <p:nvPr>
            <p:ph idx="1"/>
          </p:nvPr>
        </p:nvSpPr>
        <p:spPr>
          <a:xfrm>
            <a:off x="381000" y="1143001"/>
            <a:ext cx="8229600" cy="4525963"/>
          </a:xfrm>
        </p:spPr>
        <p:txBody>
          <a:bodyPr>
            <a:normAutofit fontScale="92500" lnSpcReduction="20000"/>
          </a:bodyPr>
          <a:lstStyle/>
          <a:p>
            <a:pPr algn="just"/>
            <a:r>
              <a:rPr lang="en-US" dirty="0" err="1" smtClean="0"/>
              <a:t>Merupakan</a:t>
            </a:r>
            <a:r>
              <a:rPr lang="en-US" dirty="0" smtClean="0"/>
              <a:t> </a:t>
            </a:r>
            <a:r>
              <a:rPr lang="en-US" dirty="0" err="1" smtClean="0"/>
              <a:t>suatu</a:t>
            </a:r>
            <a:r>
              <a:rPr lang="en-US" dirty="0" smtClean="0"/>
              <a:t> </a:t>
            </a:r>
            <a:r>
              <a:rPr lang="en-US" dirty="0" err="1" smtClean="0"/>
              <a:t>kolektivitas</a:t>
            </a:r>
            <a:r>
              <a:rPr lang="en-US" dirty="0" smtClean="0"/>
              <a:t> yang </a:t>
            </a:r>
            <a:r>
              <a:rPr lang="en-US" dirty="0" err="1" smtClean="0"/>
              <a:t>melakukan</a:t>
            </a:r>
            <a:r>
              <a:rPr lang="en-US" dirty="0" smtClean="0"/>
              <a:t> </a:t>
            </a:r>
            <a:r>
              <a:rPr lang="en-US" dirty="0" err="1" smtClean="0"/>
              <a:t>kegiatan</a:t>
            </a:r>
            <a:r>
              <a:rPr lang="en-US" dirty="0" smtClean="0"/>
              <a:t> </a:t>
            </a:r>
            <a:r>
              <a:rPr lang="en-US" dirty="0" err="1" smtClean="0"/>
              <a:t>untuk</a:t>
            </a:r>
            <a:r>
              <a:rPr lang="en-US" dirty="0" smtClean="0"/>
              <a:t> </a:t>
            </a:r>
            <a:r>
              <a:rPr lang="en-US" dirty="0" err="1" smtClean="0"/>
              <a:t>menunjang</a:t>
            </a:r>
            <a:r>
              <a:rPr lang="en-US" dirty="0" smtClean="0"/>
              <a:t> </a:t>
            </a:r>
            <a:r>
              <a:rPr lang="en-US" dirty="0" err="1" smtClean="0"/>
              <a:t>atau</a:t>
            </a:r>
            <a:r>
              <a:rPr lang="en-US" dirty="0" smtClean="0"/>
              <a:t> </a:t>
            </a:r>
            <a:r>
              <a:rPr lang="en-US" dirty="0" err="1" smtClean="0"/>
              <a:t>menolak</a:t>
            </a:r>
            <a:r>
              <a:rPr lang="en-US" dirty="0" smtClean="0"/>
              <a:t> </a:t>
            </a:r>
            <a:r>
              <a:rPr lang="en-US" dirty="0" err="1" smtClean="0"/>
              <a:t>perubahan</a:t>
            </a:r>
            <a:r>
              <a:rPr lang="en-US" dirty="0" smtClean="0"/>
              <a:t> yang </a:t>
            </a:r>
            <a:r>
              <a:rPr lang="en-US" dirty="0" err="1" smtClean="0"/>
              <a:t>terjadi</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atau</a:t>
            </a:r>
            <a:r>
              <a:rPr lang="en-US" dirty="0" smtClean="0"/>
              <a:t> </a:t>
            </a:r>
            <a:r>
              <a:rPr lang="en-US" dirty="0" err="1" smtClean="0"/>
              <a:t>kolektivitas</a:t>
            </a:r>
            <a:r>
              <a:rPr lang="en-US" dirty="0" smtClean="0"/>
              <a:t> </a:t>
            </a:r>
            <a:r>
              <a:rPr lang="en-US" dirty="0" err="1" smtClean="0"/>
              <a:t>itu</a:t>
            </a:r>
            <a:r>
              <a:rPr lang="en-US" dirty="0" smtClean="0"/>
              <a:t> </a:t>
            </a:r>
            <a:r>
              <a:rPr lang="en-US" dirty="0" err="1" smtClean="0"/>
              <a:t>sendiri</a:t>
            </a:r>
            <a:r>
              <a:rPr lang="en-US" dirty="0" smtClean="0"/>
              <a:t>.</a:t>
            </a:r>
          </a:p>
          <a:p>
            <a:pPr algn="just"/>
            <a:r>
              <a:rPr lang="en-US" dirty="0" err="1" smtClean="0"/>
              <a:t>Gerakan</a:t>
            </a:r>
            <a:r>
              <a:rPr lang="en-US" dirty="0" smtClean="0"/>
              <a:t> </a:t>
            </a:r>
            <a:r>
              <a:rPr lang="en-US" dirty="0" err="1" smtClean="0"/>
              <a:t>sosial</a:t>
            </a:r>
            <a:r>
              <a:rPr lang="en-US" dirty="0" smtClean="0"/>
              <a:t> </a:t>
            </a:r>
            <a:r>
              <a:rPr lang="en-US" dirty="0" err="1" smtClean="0"/>
              <a:t>berlangsung</a:t>
            </a:r>
            <a:r>
              <a:rPr lang="en-US" dirty="0" smtClean="0"/>
              <a:t> </a:t>
            </a:r>
            <a:r>
              <a:rPr lang="en-US" dirty="0" err="1" smtClean="0"/>
              <a:t>lebih</a:t>
            </a:r>
            <a:r>
              <a:rPr lang="en-US" dirty="0" smtClean="0"/>
              <a:t> lama </a:t>
            </a:r>
            <a:r>
              <a:rPr lang="en-US" dirty="0" err="1" smtClean="0"/>
              <a:t>dibandingkan</a:t>
            </a:r>
            <a:r>
              <a:rPr lang="en-US" dirty="0" smtClean="0"/>
              <a:t> </a:t>
            </a:r>
            <a:r>
              <a:rPr lang="en-US" dirty="0" err="1" smtClean="0"/>
              <a:t>perilaku</a:t>
            </a:r>
            <a:r>
              <a:rPr lang="en-US" dirty="0" smtClean="0"/>
              <a:t> </a:t>
            </a:r>
            <a:r>
              <a:rPr lang="en-US" dirty="0" err="1" smtClean="0"/>
              <a:t>kolektif</a:t>
            </a:r>
            <a:r>
              <a:rPr lang="en-US" dirty="0" smtClean="0"/>
              <a:t> </a:t>
            </a:r>
            <a:r>
              <a:rPr lang="en-US" dirty="0" err="1" smtClean="0"/>
              <a:t>lainnya</a:t>
            </a:r>
            <a:r>
              <a:rPr lang="en-US" dirty="0" smtClean="0"/>
              <a:t>.</a:t>
            </a:r>
          </a:p>
          <a:p>
            <a:pPr algn="just"/>
            <a:r>
              <a:rPr lang="en-US" dirty="0" err="1" smtClean="0"/>
              <a:t>Konsep</a:t>
            </a:r>
            <a:r>
              <a:rPr lang="en-US" dirty="0" smtClean="0"/>
              <a:t> </a:t>
            </a:r>
            <a:r>
              <a:rPr lang="en-US" dirty="0" err="1" smtClean="0"/>
              <a:t>deprivasi</a:t>
            </a:r>
            <a:r>
              <a:rPr lang="en-US" dirty="0" smtClean="0"/>
              <a:t> </a:t>
            </a:r>
            <a:r>
              <a:rPr lang="en-US" dirty="0" err="1" smtClean="0"/>
              <a:t>sering</a:t>
            </a:r>
            <a:r>
              <a:rPr lang="en-US" dirty="0" smtClean="0"/>
              <a:t> </a:t>
            </a:r>
            <a:r>
              <a:rPr lang="en-US" dirty="0" err="1" smtClean="0"/>
              <a:t>dikaitkan</a:t>
            </a:r>
            <a:r>
              <a:rPr lang="en-US" dirty="0" smtClean="0"/>
              <a:t> </a:t>
            </a:r>
            <a:r>
              <a:rPr lang="en-US" dirty="0" err="1" smtClean="0"/>
              <a:t>dengan</a:t>
            </a:r>
            <a:r>
              <a:rPr lang="en-US" dirty="0" smtClean="0"/>
              <a:t> </a:t>
            </a:r>
            <a:r>
              <a:rPr lang="en-US" dirty="0" err="1" smtClean="0"/>
              <a:t>munculnya</a:t>
            </a:r>
            <a:r>
              <a:rPr lang="en-US" dirty="0" smtClean="0"/>
              <a:t> </a:t>
            </a:r>
            <a:r>
              <a:rPr lang="en-US" dirty="0" err="1" smtClean="0"/>
              <a:t>gerakan</a:t>
            </a:r>
            <a:r>
              <a:rPr lang="en-US" dirty="0" smtClean="0"/>
              <a:t> </a:t>
            </a:r>
            <a:r>
              <a:rPr lang="en-US" dirty="0" err="1" smtClean="0"/>
              <a:t>sosial</a:t>
            </a:r>
            <a:endParaRPr lang="en-US" dirty="0" smtClean="0"/>
          </a:p>
          <a:p>
            <a:pPr algn="just"/>
            <a:r>
              <a:rPr lang="en-US" dirty="0" err="1" smtClean="0"/>
              <a:t>Munculnya</a:t>
            </a:r>
            <a:r>
              <a:rPr lang="en-US" dirty="0" smtClean="0"/>
              <a:t> </a:t>
            </a:r>
            <a:r>
              <a:rPr lang="en-US" dirty="0" err="1" smtClean="0"/>
              <a:t>gerakan</a:t>
            </a:r>
            <a:r>
              <a:rPr lang="en-US" dirty="0" smtClean="0"/>
              <a:t> </a:t>
            </a:r>
            <a:r>
              <a:rPr lang="en-US" dirty="0" err="1" smtClean="0"/>
              <a:t>sosial</a:t>
            </a:r>
            <a:r>
              <a:rPr lang="en-US" dirty="0" smtClean="0"/>
              <a:t> </a:t>
            </a:r>
            <a:r>
              <a:rPr lang="en-US" dirty="0" err="1" smtClean="0"/>
              <a:t>diperlukan</a:t>
            </a:r>
            <a:r>
              <a:rPr lang="en-US" dirty="0" smtClean="0"/>
              <a:t> </a:t>
            </a:r>
            <a:r>
              <a:rPr lang="en-US" dirty="0" err="1" smtClean="0"/>
              <a:t>pemimpin,anggota</a:t>
            </a:r>
            <a:r>
              <a:rPr lang="en-US" dirty="0" smtClean="0"/>
              <a:t> </a:t>
            </a:r>
            <a:r>
              <a:rPr lang="en-US" dirty="0" err="1" smtClean="0"/>
              <a:t>dan</a:t>
            </a:r>
            <a:r>
              <a:rPr lang="en-US" dirty="0" smtClean="0"/>
              <a:t> </a:t>
            </a:r>
            <a:r>
              <a:rPr lang="en-US" dirty="0" err="1" smtClean="0"/>
              <a:t>sumber</a:t>
            </a:r>
            <a:r>
              <a:rPr lang="en-US" dirty="0" smtClean="0"/>
              <a:t>  </a:t>
            </a:r>
            <a:r>
              <a:rPr lang="en-US" dirty="0" err="1" smtClean="0"/>
              <a:t>untuk</a:t>
            </a:r>
            <a:r>
              <a:rPr lang="en-US" dirty="0" smtClean="0"/>
              <a:t> </a:t>
            </a:r>
            <a:r>
              <a:rPr lang="en-US" dirty="0" err="1" smtClean="0"/>
              <a:t>memobilisasi</a:t>
            </a:r>
            <a:r>
              <a:rPr lang="en-US" dirty="0" smtClean="0"/>
              <a:t> </a:t>
            </a:r>
            <a:r>
              <a:rPr lang="en-US" dirty="0" err="1" smtClean="0"/>
              <a:t>munculnya</a:t>
            </a:r>
            <a:r>
              <a:rPr lang="en-US" dirty="0" smtClean="0"/>
              <a:t> </a:t>
            </a:r>
            <a:r>
              <a:rPr lang="en-US" dirty="0" err="1" smtClean="0"/>
              <a:t>gerakan</a:t>
            </a:r>
            <a:r>
              <a:rPr lang="en-US" dirty="0" smtClean="0"/>
              <a:t> </a:t>
            </a:r>
            <a:r>
              <a:rPr lang="en-US" dirty="0" err="1" smtClean="0"/>
              <a:t>sosial</a:t>
            </a:r>
            <a:r>
              <a:rPr lang="en-US" dirty="0" smtClean="0"/>
              <a:t>.</a:t>
            </a:r>
            <a:endParaRPr lang="en-US" dirty="0"/>
          </a:p>
        </p:txBody>
      </p:sp>
    </p:spTree>
  </p:cSld>
  <p:clrMapOvr>
    <a:masterClrMapping/>
  </p:clrMapOvr>
  <p:transition>
    <p:wipe dir="d"/>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id-ID" b="1" dirty="0" smtClean="0"/>
              <a:t>Kontrol Sosial</a:t>
            </a:r>
            <a:endParaRPr lang="id-ID" b="1" dirty="0"/>
          </a:p>
        </p:txBody>
      </p:sp>
      <p:sp>
        <p:nvSpPr>
          <p:cNvPr id="3" name="Content Placeholder 2"/>
          <p:cNvSpPr>
            <a:spLocks noGrp="1"/>
          </p:cNvSpPr>
          <p:nvPr>
            <p:ph idx="1"/>
          </p:nvPr>
        </p:nvSpPr>
        <p:spPr>
          <a:xfrm>
            <a:off x="304800" y="1066800"/>
            <a:ext cx="8229600" cy="4525963"/>
          </a:xfrm>
        </p:spPr>
        <p:txBody>
          <a:bodyPr>
            <a:noAutofit/>
          </a:bodyPr>
          <a:lstStyle/>
          <a:p>
            <a:pPr marL="514350" indent="-514350">
              <a:buAutoNum type="alphaLcPeriod"/>
            </a:pPr>
            <a:r>
              <a:rPr lang="id-ID" sz="2800" b="1" dirty="0" smtClean="0"/>
              <a:t>Konsep Kontrol Sosial</a:t>
            </a:r>
          </a:p>
          <a:p>
            <a:pPr marL="514350" indent="-514350" algn="just"/>
            <a:r>
              <a:rPr lang="id-ID" sz="2800" dirty="0" smtClean="0"/>
              <a:t>Berbagai cara yang dipakai masyarakat untuk mengembalikan anggotanya yang berjalan dijalur yang salah ( Berger )</a:t>
            </a:r>
          </a:p>
          <a:p>
            <a:pPr marL="514350" indent="-514350" algn="just"/>
            <a:r>
              <a:rPr lang="id-ID" sz="2800" dirty="0" smtClean="0"/>
              <a:t>Suatu proses yang direncanakan atu tidak dimana individu dipaksa untuk konform terhadap nilai – nilai dari kelompok sosial ( Roucek )</a:t>
            </a:r>
          </a:p>
          <a:p>
            <a:pPr marL="514350" indent="-514350" algn="just"/>
            <a:r>
              <a:rPr lang="id-ID" sz="2800" dirty="0" smtClean="0"/>
              <a:t>Kontrol sosial merupakan kelanjutan dari proses sosialisasi ,karena kontrol sosial berkaitan dengan cara – cara atau metode yang digunakan oleh seseorang untuk berperilaku sesuai dengan kehendak masyarakat luas ( Bruce C. Cohen )</a:t>
            </a:r>
            <a:endParaRPr lang="id-ID" sz="2800" dirty="0"/>
          </a:p>
        </p:txBody>
      </p:sp>
    </p:spTree>
  </p:cSld>
  <p:clrMapOvr>
    <a:masterClrMapping/>
  </p:clrMapOvr>
  <p:transition>
    <p:wipe dir="d"/>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143000"/>
          </a:xfrm>
        </p:spPr>
        <p:txBody>
          <a:bodyPr>
            <a:normAutofit/>
          </a:bodyPr>
          <a:lstStyle/>
          <a:p>
            <a:pPr algn="just"/>
            <a:r>
              <a:rPr lang="id-ID" sz="3600" b="1" dirty="0" smtClean="0"/>
              <a:t>b.Perspektif dalam melihat kontrol  sosial</a:t>
            </a:r>
            <a:endParaRPr lang="id-ID" sz="3600" b="1" dirty="0"/>
          </a:p>
        </p:txBody>
      </p:sp>
      <p:sp>
        <p:nvSpPr>
          <p:cNvPr id="3" name="Content Placeholder 2"/>
          <p:cNvSpPr>
            <a:spLocks noGrp="1"/>
          </p:cNvSpPr>
          <p:nvPr>
            <p:ph idx="1"/>
          </p:nvPr>
        </p:nvSpPr>
        <p:spPr>
          <a:xfrm>
            <a:off x="457200" y="1371600"/>
            <a:ext cx="8229600" cy="4525963"/>
          </a:xfrm>
        </p:spPr>
        <p:txBody>
          <a:bodyPr>
            <a:normAutofit fontScale="85000" lnSpcReduction="10000"/>
          </a:bodyPr>
          <a:lstStyle/>
          <a:p>
            <a:pPr marL="514350" indent="-514350" algn="just">
              <a:buFont typeface="+mj-lt"/>
              <a:buAutoNum type="arabicPeriod"/>
            </a:pPr>
            <a:r>
              <a:rPr lang="id-ID" b="1" dirty="0" smtClean="0"/>
              <a:t>Perspektif Fungsional </a:t>
            </a:r>
            <a:r>
              <a:rPr lang="id-ID" dirty="0" smtClean="0"/>
              <a:t>: kontrol sosial merupakan suatu prasyarat yang tidak dapat dilepaskan dari berlangsungnya suatu kehidupan sosial</a:t>
            </a:r>
          </a:p>
          <a:p>
            <a:pPr marL="514350" indent="-514350" algn="just">
              <a:buFont typeface="+mj-lt"/>
              <a:buAutoNum type="arabicPeriod"/>
            </a:pPr>
            <a:r>
              <a:rPr lang="id-ID" b="1" dirty="0" smtClean="0"/>
              <a:t>Perspektif Konflik </a:t>
            </a:r>
            <a:r>
              <a:rPr lang="id-ID" dirty="0" smtClean="0"/>
              <a:t>: kontrol sosial merupakan alat dari kelompok penguasa untuk mendominasi kelompok minoritas ( menguntungkan kelompok yang berkuasa , merugikan kelompok yang lainnya )</a:t>
            </a:r>
          </a:p>
          <a:p>
            <a:pPr marL="514350" indent="-514350" algn="just">
              <a:buFont typeface="+mj-lt"/>
              <a:buAutoNum type="arabicPeriod"/>
            </a:pPr>
            <a:r>
              <a:rPr lang="id-ID" b="1" dirty="0" smtClean="0"/>
              <a:t>Perspektif Interaksionisme </a:t>
            </a:r>
            <a:r>
              <a:rPr lang="id-ID" dirty="0" smtClean="0"/>
              <a:t>: kontrol sosial sebagai hasil interaksi antar individu ( siap digunakan  )</a:t>
            </a:r>
            <a:endParaRPr lang="id-ID" dirty="0"/>
          </a:p>
        </p:txBody>
      </p:sp>
    </p:spTree>
  </p:cSld>
  <p:clrMapOvr>
    <a:masterClrMapping/>
  </p:clrMapOvr>
  <p:transition>
    <p:wipe dir="d"/>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just"/>
            <a:r>
              <a:rPr lang="id-ID" sz="3600" b="1" dirty="0" smtClean="0"/>
              <a:t>c.Tujuan kontrol sosial</a:t>
            </a:r>
            <a:endParaRPr lang="id-ID" sz="3600" b="1" dirty="0"/>
          </a:p>
        </p:txBody>
      </p:sp>
      <p:sp>
        <p:nvSpPr>
          <p:cNvPr id="3" name="Content Placeholder 2"/>
          <p:cNvSpPr>
            <a:spLocks noGrp="1"/>
          </p:cNvSpPr>
          <p:nvPr>
            <p:ph idx="1"/>
          </p:nvPr>
        </p:nvSpPr>
        <p:spPr>
          <a:xfrm>
            <a:off x="457200" y="1295400"/>
            <a:ext cx="8229600" cy="4525963"/>
          </a:xfrm>
        </p:spPr>
        <p:txBody>
          <a:bodyPr>
            <a:normAutofit fontScale="25000" lnSpcReduction="20000"/>
          </a:bodyPr>
          <a:lstStyle/>
          <a:p>
            <a:pPr algn="just">
              <a:buNone/>
            </a:pPr>
            <a:endParaRPr lang="id-ID" dirty="0" smtClean="0"/>
          </a:p>
          <a:p>
            <a:pPr algn="just"/>
            <a:r>
              <a:rPr lang="id-ID" sz="11200" dirty="0" smtClean="0"/>
              <a:t>Agar masyarakat mematuhi norma yang berlaku ( paksaan atau kesadaran )</a:t>
            </a:r>
          </a:p>
          <a:p>
            <a:pPr algn="just"/>
            <a:r>
              <a:rPr lang="id-ID" sz="11200" dirty="0" smtClean="0"/>
              <a:t>Mewujudkan keserasian dan ketentraman dlam masyarakat</a:t>
            </a:r>
          </a:p>
          <a:p>
            <a:pPr algn="just"/>
            <a:r>
              <a:rPr lang="id-ID" sz="11200" dirty="0" smtClean="0"/>
              <a:t>Agar mematuhi kembali norma – norma yang berlaku ( pelaku penyimpangan )</a:t>
            </a:r>
          </a:p>
          <a:p>
            <a:pPr algn="just">
              <a:buNone/>
            </a:pPr>
            <a:r>
              <a:rPr lang="id-ID" sz="11200" dirty="0" smtClean="0"/>
              <a:t>Jenis lembaga kontrol sosial :</a:t>
            </a:r>
          </a:p>
          <a:p>
            <a:pPr algn="just"/>
            <a:r>
              <a:rPr lang="id-ID" sz="11200" dirty="0" smtClean="0"/>
              <a:t>Lembaga formal dalm mayarakat ( kepolisian ,hukum, pengadilan , pendidikan)</a:t>
            </a:r>
          </a:p>
          <a:p>
            <a:r>
              <a:rPr lang="id-ID" sz="11200" dirty="0" smtClean="0"/>
              <a:t>Lembaga non formal  ( lembaga adat )</a:t>
            </a:r>
          </a:p>
          <a:p>
            <a:r>
              <a:rPr lang="id-ID" sz="11200" dirty="0" smtClean="0"/>
              <a:t>Tokoh masyarakat  (bisa formal, informal )</a:t>
            </a:r>
          </a:p>
          <a:p>
            <a:endParaRPr lang="id-ID" sz="11200"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1"/>
            <a:ext cx="8229600" cy="5135563"/>
          </a:xfrm>
        </p:spPr>
        <p:txBody>
          <a:bodyPr>
            <a:normAutofit fontScale="92500" lnSpcReduction="20000"/>
          </a:bodyPr>
          <a:lstStyle/>
          <a:p>
            <a:pPr algn="just">
              <a:buNone/>
            </a:pPr>
            <a:r>
              <a:rPr lang="id-ID" sz="3900" b="1" dirty="0"/>
              <a:t>d</a:t>
            </a:r>
            <a:r>
              <a:rPr lang="id-ID" sz="3900" b="1" dirty="0" smtClean="0"/>
              <a:t>. </a:t>
            </a:r>
            <a:r>
              <a:rPr lang="en-US" sz="3900" b="1" dirty="0" err="1" smtClean="0"/>
              <a:t>Jenis</a:t>
            </a:r>
            <a:r>
              <a:rPr lang="en-US" sz="3900" b="1" dirty="0" smtClean="0"/>
              <a:t> </a:t>
            </a:r>
            <a:r>
              <a:rPr lang="id-ID" sz="3900" b="1" dirty="0" smtClean="0"/>
              <a:t>P</a:t>
            </a:r>
            <a:r>
              <a:rPr lang="en-US" sz="3900" b="1" dirty="0" err="1" smtClean="0"/>
              <a:t>erilaku</a:t>
            </a:r>
            <a:r>
              <a:rPr lang="id-ID" sz="3900" b="1" dirty="0" smtClean="0"/>
              <a:t> Manusia</a:t>
            </a:r>
            <a:endParaRPr lang="en-US" dirty="0" smtClean="0"/>
          </a:p>
          <a:p>
            <a:pPr marL="514350" indent="-514350" algn="just">
              <a:buFont typeface="+mj-lt"/>
              <a:buAutoNum type="arabicPeriod"/>
            </a:pPr>
            <a:r>
              <a:rPr lang="en-US" dirty="0" err="1" smtClean="0"/>
              <a:t>Perilaku</a:t>
            </a:r>
            <a:r>
              <a:rPr lang="en-US" dirty="0" smtClean="0"/>
              <a:t> </a:t>
            </a:r>
            <a:r>
              <a:rPr lang="en-US" dirty="0" err="1" smtClean="0"/>
              <a:t>alami</a:t>
            </a:r>
            <a:r>
              <a:rPr lang="en-US" dirty="0" smtClean="0"/>
              <a:t> (</a:t>
            </a:r>
            <a:r>
              <a:rPr lang="en-US" dirty="0" err="1" smtClean="0"/>
              <a:t>perilaku</a:t>
            </a:r>
            <a:r>
              <a:rPr lang="en-US" dirty="0" smtClean="0"/>
              <a:t> yang </a:t>
            </a:r>
            <a:r>
              <a:rPr lang="en-US" dirty="0" err="1" smtClean="0"/>
              <a:t>dibawa</a:t>
            </a:r>
            <a:r>
              <a:rPr lang="en-US" dirty="0" smtClean="0"/>
              <a:t> </a:t>
            </a:r>
            <a:r>
              <a:rPr lang="en-US" dirty="0" err="1" smtClean="0"/>
              <a:t>sejak</a:t>
            </a:r>
            <a:r>
              <a:rPr lang="en-US" dirty="0" smtClean="0"/>
              <a:t> </a:t>
            </a:r>
            <a:r>
              <a:rPr lang="en-US" dirty="0" err="1" smtClean="0"/>
              <a:t>lahir</a:t>
            </a:r>
            <a:r>
              <a:rPr lang="en-US" dirty="0" smtClean="0"/>
              <a:t> </a:t>
            </a:r>
            <a:r>
              <a:rPr lang="en-US" dirty="0" err="1" smtClean="0"/>
              <a:t>berupa</a:t>
            </a:r>
            <a:r>
              <a:rPr lang="en-US" dirty="0" smtClean="0"/>
              <a:t> </a:t>
            </a:r>
            <a:r>
              <a:rPr lang="en-US" dirty="0" err="1" smtClean="0"/>
              <a:t>refleks</a:t>
            </a:r>
            <a:r>
              <a:rPr lang="id-ID" dirty="0" smtClean="0"/>
              <a:t>,</a:t>
            </a:r>
            <a:r>
              <a:rPr lang="en-US" dirty="0" smtClean="0"/>
              <a:t> </a:t>
            </a:r>
            <a:r>
              <a:rPr lang="en-US" dirty="0" err="1" smtClean="0"/>
              <a:t>insting</a:t>
            </a:r>
            <a:r>
              <a:rPr lang="en-US" dirty="0" smtClean="0"/>
              <a:t>).</a:t>
            </a:r>
          </a:p>
          <a:p>
            <a:pPr marL="514350" indent="-514350" algn="just">
              <a:buFont typeface="+mj-lt"/>
              <a:buAutoNum type="arabicPeriod"/>
            </a:pPr>
            <a:r>
              <a:rPr lang="en-US" dirty="0" err="1" smtClean="0"/>
              <a:t>Perilaku</a:t>
            </a:r>
            <a:r>
              <a:rPr lang="en-US" dirty="0" smtClean="0"/>
              <a:t> </a:t>
            </a:r>
            <a:r>
              <a:rPr lang="en-US" dirty="0" err="1" smtClean="0"/>
              <a:t>operan</a:t>
            </a:r>
            <a:r>
              <a:rPr lang="en-US" dirty="0" smtClean="0"/>
              <a:t> ( </a:t>
            </a:r>
            <a:r>
              <a:rPr lang="en-US" dirty="0" err="1" smtClean="0"/>
              <a:t>perilaku</a:t>
            </a:r>
            <a:r>
              <a:rPr lang="en-US" dirty="0" smtClean="0"/>
              <a:t> yang </a:t>
            </a:r>
            <a:r>
              <a:rPr lang="en-US" dirty="0" err="1" smtClean="0"/>
              <a:t>dibentuk</a:t>
            </a:r>
            <a:r>
              <a:rPr lang="en-US" dirty="0" smtClean="0"/>
              <a:t> </a:t>
            </a:r>
            <a:r>
              <a:rPr lang="en-US" dirty="0" err="1" smtClean="0"/>
              <a:t>melalui</a:t>
            </a:r>
            <a:r>
              <a:rPr lang="en-US" dirty="0" smtClean="0"/>
              <a:t> proses </a:t>
            </a:r>
            <a:r>
              <a:rPr lang="en-US" dirty="0" err="1" smtClean="0"/>
              <a:t>belajar</a:t>
            </a:r>
            <a:r>
              <a:rPr lang="en-US" dirty="0" smtClean="0"/>
              <a:t>  </a:t>
            </a:r>
            <a:r>
              <a:rPr lang="en-US" dirty="0" err="1" smtClean="0"/>
              <a:t>dikendalikan</a:t>
            </a:r>
            <a:r>
              <a:rPr lang="en-US" dirty="0" smtClean="0"/>
              <a:t>  </a:t>
            </a:r>
            <a:r>
              <a:rPr lang="en-US" dirty="0" err="1" smtClean="0"/>
              <a:t>oleh</a:t>
            </a:r>
            <a:r>
              <a:rPr lang="en-US" dirty="0" smtClean="0"/>
              <a:t> </a:t>
            </a:r>
            <a:r>
              <a:rPr lang="en-US" dirty="0" err="1" smtClean="0"/>
              <a:t>kesadaran</a:t>
            </a:r>
            <a:r>
              <a:rPr lang="en-US" dirty="0" smtClean="0"/>
              <a:t> </a:t>
            </a:r>
            <a:r>
              <a:rPr lang="en-US" dirty="0" err="1" smtClean="0"/>
              <a:t>otak</a:t>
            </a:r>
            <a:r>
              <a:rPr lang="en-US" dirty="0" smtClean="0"/>
              <a:t> )</a:t>
            </a:r>
          </a:p>
          <a:p>
            <a:pPr marL="514350" indent="-514350" algn="just">
              <a:buNone/>
            </a:pPr>
            <a:endParaRPr lang="en-US" dirty="0" smtClean="0"/>
          </a:p>
          <a:p>
            <a:pPr marL="514350" indent="-514350" algn="just">
              <a:buNone/>
            </a:pPr>
            <a:r>
              <a:rPr lang="id-ID" b="1" dirty="0"/>
              <a:t>e</a:t>
            </a:r>
            <a:r>
              <a:rPr lang="id-ID" b="1" dirty="0" smtClean="0"/>
              <a:t>. Proses </a:t>
            </a:r>
            <a:r>
              <a:rPr lang="en-US" b="1" dirty="0" err="1" smtClean="0"/>
              <a:t>Pembentukan</a:t>
            </a:r>
            <a:r>
              <a:rPr lang="en-US" b="1" dirty="0" smtClean="0"/>
              <a:t> </a:t>
            </a:r>
            <a:r>
              <a:rPr lang="id-ID" b="1" dirty="0" smtClean="0"/>
              <a:t>P</a:t>
            </a:r>
            <a:r>
              <a:rPr lang="en-US" b="1" dirty="0" err="1" smtClean="0"/>
              <a:t>erilaku</a:t>
            </a:r>
            <a:r>
              <a:rPr lang="id-ID" b="1" dirty="0" smtClean="0"/>
              <a:t> Manusia</a:t>
            </a:r>
            <a:r>
              <a:rPr lang="en-US" b="1" dirty="0" smtClean="0"/>
              <a:t> :</a:t>
            </a:r>
          </a:p>
          <a:p>
            <a:pPr marL="514350" indent="-514350" algn="just">
              <a:buFont typeface="+mj-lt"/>
              <a:buAutoNum type="arabicPeriod"/>
            </a:pPr>
            <a:r>
              <a:rPr lang="en-US" dirty="0" err="1" smtClean="0"/>
              <a:t>Melalui</a:t>
            </a:r>
            <a:r>
              <a:rPr lang="en-US" dirty="0" smtClean="0"/>
              <a:t> </a:t>
            </a:r>
            <a:r>
              <a:rPr lang="en-US" dirty="0" err="1" smtClean="0"/>
              <a:t>kondisioning</a:t>
            </a:r>
            <a:r>
              <a:rPr lang="en-US" dirty="0" smtClean="0"/>
              <a:t> (</a:t>
            </a:r>
            <a:r>
              <a:rPr lang="en-US" dirty="0" err="1" smtClean="0"/>
              <a:t>pembiasaan</a:t>
            </a:r>
            <a:r>
              <a:rPr lang="en-US" dirty="0" smtClean="0"/>
              <a:t> </a:t>
            </a:r>
            <a:r>
              <a:rPr lang="en-US" dirty="0" err="1" smtClean="0"/>
              <a:t>diri</a:t>
            </a:r>
            <a:r>
              <a:rPr lang="en-US" dirty="0" smtClean="0"/>
              <a:t> )</a:t>
            </a:r>
          </a:p>
          <a:p>
            <a:pPr marL="514350" indent="-514350" algn="just">
              <a:buFont typeface="+mj-lt"/>
              <a:buAutoNum type="arabicPeriod"/>
            </a:pPr>
            <a:r>
              <a:rPr lang="en-US" dirty="0" err="1" smtClean="0"/>
              <a:t>Dengan</a:t>
            </a:r>
            <a:r>
              <a:rPr lang="en-US" dirty="0" smtClean="0"/>
              <a:t> </a:t>
            </a:r>
            <a:r>
              <a:rPr lang="en-US" dirty="0" err="1" smtClean="0"/>
              <a:t>pengertian</a:t>
            </a:r>
            <a:r>
              <a:rPr lang="en-US" dirty="0" smtClean="0"/>
              <a:t> (</a:t>
            </a:r>
            <a:r>
              <a:rPr lang="en-US" dirty="0" err="1" smtClean="0"/>
              <a:t>belajar</a:t>
            </a:r>
            <a:r>
              <a:rPr lang="en-US" dirty="0" smtClean="0"/>
              <a:t> </a:t>
            </a:r>
            <a:r>
              <a:rPr lang="en-US" dirty="0" err="1" smtClean="0"/>
              <a:t>kognitif</a:t>
            </a:r>
            <a:r>
              <a:rPr lang="en-US" dirty="0" smtClean="0"/>
              <a:t>)</a:t>
            </a:r>
          </a:p>
          <a:p>
            <a:pPr marL="514350" indent="-514350" algn="just">
              <a:buFont typeface="+mj-lt"/>
              <a:buAutoNum type="arabicPeriod"/>
            </a:pPr>
            <a:r>
              <a:rPr lang="en-US" dirty="0" err="1" smtClean="0"/>
              <a:t>Menggunakan</a:t>
            </a:r>
            <a:r>
              <a:rPr lang="en-US" dirty="0" smtClean="0"/>
              <a:t> model (</a:t>
            </a:r>
            <a:r>
              <a:rPr lang="en-US" dirty="0" err="1" smtClean="0"/>
              <a:t>contoh</a:t>
            </a:r>
            <a:r>
              <a:rPr lang="en-US" dirty="0" smtClean="0"/>
              <a:t>)</a:t>
            </a:r>
          </a:p>
          <a:p>
            <a:endParaRPr lang="en-US" dirty="0"/>
          </a:p>
        </p:txBody>
      </p:sp>
    </p:spTree>
  </p:cSld>
  <p:clrMapOvr>
    <a:masterClrMapping/>
  </p:clrMapOvr>
  <p:transition>
    <p:wipe dir="d"/>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a:bodyPr>
          <a:lstStyle/>
          <a:p>
            <a:pPr algn="just"/>
            <a:r>
              <a:rPr lang="id-ID" sz="3200" b="1" dirty="0" smtClean="0"/>
              <a:t>c</a:t>
            </a:r>
            <a:r>
              <a:rPr lang="en-US" sz="3200" b="1" dirty="0" smtClean="0"/>
              <a:t>. </a:t>
            </a:r>
            <a:r>
              <a:rPr lang="en-US" sz="3200" b="1" dirty="0" err="1" smtClean="0"/>
              <a:t>Metode</a:t>
            </a:r>
            <a:r>
              <a:rPr lang="en-US" sz="3200" b="1" dirty="0" smtClean="0"/>
              <a:t> </a:t>
            </a:r>
            <a:r>
              <a:rPr lang="en-US" sz="3200" b="1" dirty="0" err="1" smtClean="0"/>
              <a:t>kontrol</a:t>
            </a:r>
            <a:r>
              <a:rPr lang="en-US" sz="3200" b="1" dirty="0" smtClean="0"/>
              <a:t> </a:t>
            </a:r>
            <a:r>
              <a:rPr lang="en-US" sz="3200" b="1" dirty="0" err="1" smtClean="0"/>
              <a:t>sosial</a:t>
            </a:r>
            <a:endParaRPr lang="en-US" sz="3200" b="1" dirty="0"/>
          </a:p>
        </p:txBody>
      </p:sp>
      <p:sp>
        <p:nvSpPr>
          <p:cNvPr id="3" name="Content Placeholder 2"/>
          <p:cNvSpPr>
            <a:spLocks noGrp="1"/>
          </p:cNvSpPr>
          <p:nvPr>
            <p:ph idx="1"/>
          </p:nvPr>
        </p:nvSpPr>
        <p:spPr>
          <a:xfrm>
            <a:off x="457200" y="1295401"/>
            <a:ext cx="8229600" cy="4525963"/>
          </a:xfrm>
        </p:spPr>
        <p:txBody>
          <a:bodyPr>
            <a:normAutofit fontScale="92500" lnSpcReduction="20000"/>
          </a:bodyPr>
          <a:lstStyle/>
          <a:p>
            <a:pPr>
              <a:buNone/>
            </a:pPr>
            <a:r>
              <a:rPr lang="id-ID" dirty="0" smtClean="0"/>
              <a:t>Menurut Parson a</a:t>
            </a:r>
            <a:r>
              <a:rPr lang="en-US" dirty="0" err="1" smtClean="0"/>
              <a:t>da</a:t>
            </a:r>
            <a:r>
              <a:rPr lang="en-US" dirty="0" smtClean="0"/>
              <a:t> 3 </a:t>
            </a:r>
            <a:r>
              <a:rPr lang="en-US" dirty="0" err="1" smtClean="0"/>
              <a:t>metode</a:t>
            </a:r>
            <a:r>
              <a:rPr lang="en-US" dirty="0" smtClean="0"/>
              <a:t> </a:t>
            </a:r>
            <a:r>
              <a:rPr lang="en-US" dirty="0" err="1" smtClean="0"/>
              <a:t>yaitu</a:t>
            </a:r>
            <a:r>
              <a:rPr lang="en-US" dirty="0" smtClean="0"/>
              <a:t>  :</a:t>
            </a:r>
          </a:p>
          <a:p>
            <a:pPr lvl="1" algn="just"/>
            <a:r>
              <a:rPr lang="en-US" sz="3200" dirty="0" smtClean="0"/>
              <a:t>Isolation (</a:t>
            </a:r>
            <a:r>
              <a:rPr lang="en-US" sz="3200" dirty="0" err="1" smtClean="0"/>
              <a:t>menjaga</a:t>
            </a:r>
            <a:r>
              <a:rPr lang="en-US" sz="3200" dirty="0" smtClean="0"/>
              <a:t> </a:t>
            </a:r>
            <a:r>
              <a:rPr lang="en-US" sz="3200" dirty="0" err="1" smtClean="0"/>
              <a:t>penyimpang</a:t>
            </a:r>
            <a:r>
              <a:rPr lang="en-US" sz="3200" dirty="0" smtClean="0"/>
              <a:t> </a:t>
            </a:r>
            <a:r>
              <a:rPr lang="en-US" sz="3200" dirty="0" err="1" smtClean="0"/>
              <a:t>jauh</a:t>
            </a:r>
            <a:r>
              <a:rPr lang="en-US" sz="3200" dirty="0" smtClean="0"/>
              <a:t> </a:t>
            </a:r>
            <a:r>
              <a:rPr lang="en-US" sz="3200" dirty="0" err="1" smtClean="0"/>
              <a:t>dari</a:t>
            </a:r>
            <a:r>
              <a:rPr lang="en-US" sz="3200" dirty="0" smtClean="0"/>
              <a:t> </a:t>
            </a:r>
            <a:r>
              <a:rPr lang="en-US" sz="3200" dirty="0" err="1" smtClean="0"/>
              <a:t>orang</a:t>
            </a:r>
            <a:r>
              <a:rPr lang="en-US" sz="3200" dirty="0" smtClean="0"/>
              <a:t> lain).</a:t>
            </a:r>
          </a:p>
          <a:p>
            <a:pPr lvl="1" algn="just"/>
            <a:r>
              <a:rPr lang="en-US" sz="3200" dirty="0" smtClean="0"/>
              <a:t>Insulation</a:t>
            </a:r>
            <a:r>
              <a:rPr lang="id-ID" sz="3200" dirty="0" smtClean="0"/>
              <a:t> </a:t>
            </a:r>
            <a:r>
              <a:rPr lang="en-US" sz="3200" dirty="0" smtClean="0"/>
              <a:t>(</a:t>
            </a:r>
            <a:r>
              <a:rPr lang="en-US" sz="3200" dirty="0" err="1" smtClean="0"/>
              <a:t>membatasi</a:t>
            </a:r>
            <a:r>
              <a:rPr lang="en-US" sz="3200" dirty="0" smtClean="0"/>
              <a:t> </a:t>
            </a:r>
            <a:r>
              <a:rPr lang="en-US" sz="3200" dirty="0" err="1" smtClean="0"/>
              <a:t>kontak</a:t>
            </a:r>
            <a:r>
              <a:rPr lang="en-US" sz="3200" dirty="0" smtClean="0"/>
              <a:t> </a:t>
            </a:r>
            <a:r>
              <a:rPr lang="en-US" sz="3200" dirty="0" err="1" smtClean="0"/>
              <a:t>penyimpang</a:t>
            </a:r>
            <a:r>
              <a:rPr lang="en-US" sz="3200" dirty="0" smtClean="0"/>
              <a:t> </a:t>
            </a:r>
            <a:r>
              <a:rPr lang="en-US" sz="3200" dirty="0" err="1" smtClean="0"/>
              <a:t>dengan</a:t>
            </a:r>
            <a:r>
              <a:rPr lang="en-US" sz="3200" dirty="0" smtClean="0"/>
              <a:t> </a:t>
            </a:r>
            <a:r>
              <a:rPr lang="en-US" sz="3200" dirty="0" err="1" smtClean="0"/>
              <a:t>orang</a:t>
            </a:r>
            <a:r>
              <a:rPr lang="en-US" sz="3200" dirty="0" smtClean="0"/>
              <a:t> lain </a:t>
            </a:r>
            <a:r>
              <a:rPr lang="en-US" sz="3200" dirty="0" err="1" smtClean="0"/>
              <a:t>tetapi</a:t>
            </a:r>
            <a:r>
              <a:rPr lang="en-US" sz="3200" dirty="0" smtClean="0"/>
              <a:t> </a:t>
            </a:r>
            <a:r>
              <a:rPr lang="en-US" sz="3200" dirty="0" err="1" smtClean="0"/>
              <a:t>tidak</a:t>
            </a:r>
            <a:r>
              <a:rPr lang="en-US" sz="3200" dirty="0" smtClean="0"/>
              <a:t> </a:t>
            </a:r>
            <a:r>
              <a:rPr lang="en-US" sz="3200" dirty="0" err="1" smtClean="0"/>
              <a:t>memindah</a:t>
            </a:r>
            <a:r>
              <a:rPr lang="en-US" sz="3200" dirty="0" smtClean="0"/>
              <a:t> </a:t>
            </a:r>
            <a:r>
              <a:rPr lang="en-US" sz="3200" dirty="0" err="1" smtClean="0"/>
              <a:t>lingkungannya</a:t>
            </a:r>
            <a:r>
              <a:rPr lang="en-US" sz="3200" dirty="0" smtClean="0"/>
              <a:t> ).</a:t>
            </a:r>
          </a:p>
          <a:p>
            <a:pPr lvl="1" algn="just"/>
            <a:r>
              <a:rPr lang="en-US" sz="3200" dirty="0" err="1" smtClean="0"/>
              <a:t>Rehabilitasion</a:t>
            </a:r>
            <a:r>
              <a:rPr lang="en-US" sz="3200" dirty="0" smtClean="0"/>
              <a:t> (</a:t>
            </a:r>
            <a:r>
              <a:rPr lang="en-US" sz="3200" dirty="0" err="1" smtClean="0"/>
              <a:t>penyimpang</a:t>
            </a:r>
            <a:r>
              <a:rPr lang="en-US" sz="3200" dirty="0" smtClean="0"/>
              <a:t> </a:t>
            </a:r>
            <a:r>
              <a:rPr lang="en-US" sz="3200" dirty="0" err="1" smtClean="0"/>
              <a:t>disiapkan</a:t>
            </a:r>
            <a:r>
              <a:rPr lang="en-US" sz="3200" dirty="0" smtClean="0"/>
              <a:t> </a:t>
            </a:r>
            <a:r>
              <a:rPr lang="en-US" sz="3200" dirty="0" err="1" smtClean="0"/>
              <a:t>untuk</a:t>
            </a:r>
            <a:r>
              <a:rPr lang="en-US" sz="3200" dirty="0" smtClean="0"/>
              <a:t> </a:t>
            </a:r>
            <a:r>
              <a:rPr lang="en-US" sz="3200" dirty="0" err="1" smtClean="0"/>
              <a:t>kembali</a:t>
            </a:r>
            <a:r>
              <a:rPr lang="en-US" sz="3200" dirty="0" smtClean="0"/>
              <a:t> </a:t>
            </a:r>
            <a:r>
              <a:rPr lang="en-US" sz="3200" dirty="0" err="1" smtClean="0"/>
              <a:t>melakukan</a:t>
            </a:r>
            <a:r>
              <a:rPr lang="en-US" sz="3200" dirty="0" smtClean="0"/>
              <a:t> </a:t>
            </a:r>
            <a:r>
              <a:rPr lang="en-US" sz="3200" dirty="0" err="1" smtClean="0"/>
              <a:t>peran</a:t>
            </a:r>
            <a:r>
              <a:rPr lang="en-US" sz="3200" dirty="0" smtClean="0"/>
              <a:t> </a:t>
            </a:r>
            <a:r>
              <a:rPr lang="en-US" sz="3200" dirty="0" err="1" smtClean="0"/>
              <a:t>dalam</a:t>
            </a:r>
            <a:r>
              <a:rPr lang="en-US" sz="3200" dirty="0" smtClean="0"/>
              <a:t> </a:t>
            </a:r>
            <a:r>
              <a:rPr lang="en-US" sz="3200" dirty="0" err="1" smtClean="0"/>
              <a:t>masyarakat</a:t>
            </a:r>
            <a:r>
              <a:rPr lang="en-US" sz="3200" dirty="0" smtClean="0"/>
              <a:t> </a:t>
            </a:r>
            <a:r>
              <a:rPr lang="en-US" dirty="0" smtClean="0"/>
              <a:t>).</a:t>
            </a:r>
          </a:p>
          <a:p>
            <a:pPr algn="just"/>
            <a:r>
              <a:rPr lang="en-US" dirty="0" err="1" smtClean="0"/>
              <a:t>Metode</a:t>
            </a:r>
            <a:r>
              <a:rPr lang="en-US" dirty="0" smtClean="0"/>
              <a:t> </a:t>
            </a:r>
            <a:r>
              <a:rPr lang="en-US" dirty="0" err="1" smtClean="0"/>
              <a:t>ini</a:t>
            </a:r>
            <a:r>
              <a:rPr lang="en-US" dirty="0" smtClean="0"/>
              <a:t> </a:t>
            </a:r>
            <a:r>
              <a:rPr lang="en-US" dirty="0" err="1" smtClean="0"/>
              <a:t>bisa</a:t>
            </a:r>
            <a:r>
              <a:rPr lang="en-US" dirty="0" smtClean="0"/>
              <a:t> </a:t>
            </a:r>
            <a:r>
              <a:rPr lang="en-US" dirty="0" err="1" smtClean="0"/>
              <a:t>digunakan</a:t>
            </a:r>
            <a:r>
              <a:rPr lang="en-US" dirty="0" smtClean="0"/>
              <a:t> </a:t>
            </a:r>
            <a:r>
              <a:rPr lang="en-US" dirty="0" err="1" smtClean="0"/>
              <a:t>pada</a:t>
            </a:r>
            <a:r>
              <a:rPr lang="en-US" dirty="0" smtClean="0"/>
              <a:t> </a:t>
            </a:r>
            <a:r>
              <a:rPr lang="en-US" dirty="0" err="1" smtClean="0"/>
              <a:t>kelompok</a:t>
            </a:r>
            <a:r>
              <a:rPr lang="en-US" dirty="0" smtClean="0"/>
              <a:t> </a:t>
            </a:r>
            <a:r>
              <a:rPr lang="en-US" dirty="0" err="1" smtClean="0"/>
              <a:t>besar</a:t>
            </a:r>
            <a:r>
              <a:rPr lang="en-US" dirty="0" smtClean="0"/>
              <a:t> </a:t>
            </a:r>
            <a:r>
              <a:rPr lang="en-US" dirty="0" err="1" smtClean="0"/>
              <a:t>maupun</a:t>
            </a:r>
            <a:r>
              <a:rPr lang="en-US" dirty="0" smtClean="0"/>
              <a:t> </a:t>
            </a:r>
            <a:r>
              <a:rPr lang="en-US" dirty="0" err="1" smtClean="0"/>
              <a:t>kecil</a:t>
            </a:r>
            <a:r>
              <a:rPr lang="en-US" dirty="0" smtClean="0"/>
              <a:t> </a:t>
            </a:r>
            <a:r>
              <a:rPr lang="en-US" dirty="0" err="1" smtClean="0"/>
              <a:t>dan</a:t>
            </a:r>
            <a:r>
              <a:rPr lang="en-US" dirty="0" smtClean="0"/>
              <a:t> </a:t>
            </a:r>
            <a:r>
              <a:rPr lang="en-US" dirty="0" err="1" smtClean="0"/>
              <a:t>dilakukan</a:t>
            </a:r>
            <a:r>
              <a:rPr lang="en-US" dirty="0" smtClean="0"/>
              <a:t> </a:t>
            </a:r>
            <a:r>
              <a:rPr lang="en-US" dirty="0" err="1" smtClean="0"/>
              <a:t>secara</a:t>
            </a:r>
            <a:r>
              <a:rPr lang="en-US" dirty="0" smtClean="0"/>
              <a:t> formal </a:t>
            </a:r>
            <a:r>
              <a:rPr lang="en-US" dirty="0" err="1" smtClean="0"/>
              <a:t>maupun</a:t>
            </a:r>
            <a:r>
              <a:rPr lang="en-US" dirty="0" smtClean="0"/>
              <a:t> informal</a:t>
            </a:r>
          </a:p>
        </p:txBody>
      </p:sp>
    </p:spTree>
  </p:cSld>
  <p:clrMapOvr>
    <a:masterClrMapping/>
  </p:clrMapOvr>
  <p:transition>
    <p:wipe dir="d"/>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pPr algn="just"/>
            <a:r>
              <a:rPr lang="id-ID" sz="3400" dirty="0" smtClean="0"/>
              <a:t>Menurut Crosbie : 4 tipe dasar kontrol sosial informal</a:t>
            </a:r>
            <a:endParaRPr lang="id-ID" sz="3400" dirty="0"/>
          </a:p>
        </p:txBody>
      </p:sp>
      <p:sp>
        <p:nvSpPr>
          <p:cNvPr id="3" name="Content Placeholder 2"/>
          <p:cNvSpPr>
            <a:spLocks noGrp="1"/>
          </p:cNvSpPr>
          <p:nvPr>
            <p:ph idx="1"/>
          </p:nvPr>
        </p:nvSpPr>
        <p:spPr>
          <a:xfrm>
            <a:off x="457200" y="1524000"/>
            <a:ext cx="8229600" cy="4525963"/>
          </a:xfrm>
        </p:spPr>
        <p:txBody>
          <a:bodyPr>
            <a:normAutofit fontScale="92500" lnSpcReduction="20000"/>
          </a:bodyPr>
          <a:lstStyle/>
          <a:p>
            <a:pPr marL="514350" indent="-514350">
              <a:buFont typeface="+mj-lt"/>
              <a:buAutoNum type="arabicPeriod"/>
            </a:pPr>
            <a:r>
              <a:rPr lang="id-ID" dirty="0" smtClean="0"/>
              <a:t>Imbalan sosial : mendorong orang untuk konform misal pujian atau bentuk konkrit misal promosi, hadiah.</a:t>
            </a:r>
          </a:p>
          <a:p>
            <a:pPr marL="514350" indent="-514350">
              <a:buFont typeface="+mj-lt"/>
              <a:buAutoNum type="arabicPeriod"/>
            </a:pPr>
            <a:r>
              <a:rPr lang="id-ID" dirty="0" smtClean="0"/>
              <a:t>Hukuman : ( kontrol  negatif )  bisa fisik dan non fisik .</a:t>
            </a:r>
          </a:p>
          <a:p>
            <a:pPr marL="514350" indent="-514350">
              <a:buFont typeface="+mj-lt"/>
              <a:buAutoNum type="arabicPeriod"/>
            </a:pPr>
            <a:r>
              <a:rPr lang="id-ID" dirty="0" smtClean="0"/>
              <a:t>Bujukan : ( membuat sadar dan kembali ke jalan yang benar )</a:t>
            </a:r>
          </a:p>
          <a:p>
            <a:pPr marL="514350" indent="-514350">
              <a:buFont typeface="+mj-lt"/>
              <a:buAutoNum type="arabicPeriod"/>
            </a:pPr>
            <a:r>
              <a:rPr lang="id-ID" dirty="0" smtClean="0"/>
              <a:t>Pendefinisian kembali norma : digunakan kalau semua cara gagal, merupakan bagian dari interaksi sosial dan alasanan utama terjadinya perubahan masyarakat</a:t>
            </a:r>
            <a:endParaRPr lang="id-ID" dirty="0"/>
          </a:p>
        </p:txBody>
      </p:sp>
    </p:spTree>
  </p:cSld>
  <p:clrMapOvr>
    <a:masterClrMapping/>
  </p:clrMapOvr>
  <p:transition>
    <p:wipe dir="d"/>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dirty="0" err="1" smtClean="0"/>
              <a:t>Kontrol</a:t>
            </a:r>
            <a:r>
              <a:rPr lang="en-US" sz="3200" dirty="0" smtClean="0"/>
              <a:t> </a:t>
            </a:r>
            <a:r>
              <a:rPr lang="en-US" sz="3200" dirty="0" err="1" smtClean="0"/>
              <a:t>sosial</a:t>
            </a:r>
            <a:r>
              <a:rPr lang="en-US" sz="3200" dirty="0" smtClean="0"/>
              <a:t> </a:t>
            </a:r>
            <a:r>
              <a:rPr lang="en-US" sz="3200" dirty="0" err="1" smtClean="0"/>
              <a:t>pada</a:t>
            </a:r>
            <a:r>
              <a:rPr lang="en-US" sz="3200" dirty="0" smtClean="0"/>
              <a:t> </a:t>
            </a:r>
            <a:r>
              <a:rPr lang="en-US" sz="3200" dirty="0" err="1" smtClean="0"/>
              <a:t>kelompok</a:t>
            </a:r>
            <a:endParaRPr lang="en-US" sz="3200" dirty="0"/>
          </a:p>
        </p:txBody>
      </p:sp>
      <p:sp>
        <p:nvSpPr>
          <p:cNvPr id="3" name="Content Placeholder 2"/>
          <p:cNvSpPr>
            <a:spLocks noGrp="1"/>
          </p:cNvSpPr>
          <p:nvPr>
            <p:ph idx="1"/>
          </p:nvPr>
        </p:nvSpPr>
        <p:spPr>
          <a:xfrm>
            <a:off x="609600" y="1295401"/>
            <a:ext cx="8229600" cy="4525963"/>
          </a:xfrm>
        </p:spPr>
        <p:txBody>
          <a:bodyPr>
            <a:normAutofit fontScale="92500" lnSpcReduction="10000"/>
          </a:bodyPr>
          <a:lstStyle/>
          <a:p>
            <a:r>
              <a:rPr lang="en-US" dirty="0" err="1" smtClean="0"/>
              <a:t>Pelaksanaan</a:t>
            </a:r>
            <a:r>
              <a:rPr lang="en-US" dirty="0" smtClean="0"/>
              <a:t> </a:t>
            </a:r>
            <a:r>
              <a:rPr lang="en-US" dirty="0" err="1" smtClean="0"/>
              <a:t>kontrol</a:t>
            </a:r>
            <a:r>
              <a:rPr lang="en-US" dirty="0" smtClean="0"/>
              <a:t> </a:t>
            </a:r>
            <a:r>
              <a:rPr lang="en-US" dirty="0" err="1" smtClean="0"/>
              <a:t>sosial</a:t>
            </a:r>
            <a:r>
              <a:rPr lang="en-US" dirty="0" smtClean="0"/>
              <a:t> </a:t>
            </a:r>
            <a:r>
              <a:rPr lang="en-US" dirty="0" err="1" smtClean="0"/>
              <a:t>sangat</a:t>
            </a:r>
            <a:r>
              <a:rPr lang="en-US" dirty="0" smtClean="0"/>
              <a:t> </a:t>
            </a:r>
            <a:r>
              <a:rPr lang="en-US" dirty="0" err="1" smtClean="0"/>
              <a:t>dipengaruhi</a:t>
            </a:r>
            <a:r>
              <a:rPr lang="en-US" dirty="0" smtClean="0"/>
              <a:t> </a:t>
            </a:r>
            <a:r>
              <a:rPr lang="en-US" dirty="0" err="1" smtClean="0"/>
              <a:t>bentuk</a:t>
            </a:r>
            <a:r>
              <a:rPr lang="en-US" dirty="0" smtClean="0"/>
              <a:t> </a:t>
            </a:r>
            <a:r>
              <a:rPr lang="en-US" dirty="0" err="1" smtClean="0"/>
              <a:t>kelompok</a:t>
            </a:r>
            <a:r>
              <a:rPr lang="en-US" dirty="0" smtClean="0"/>
              <a:t> </a:t>
            </a:r>
            <a:r>
              <a:rPr lang="en-US" dirty="0" err="1" smtClean="0"/>
              <a:t>sosialnya</a:t>
            </a:r>
            <a:r>
              <a:rPr lang="en-US" dirty="0" smtClean="0"/>
              <a:t>.</a:t>
            </a:r>
          </a:p>
          <a:p>
            <a:pPr algn="just"/>
            <a:r>
              <a:rPr lang="en-US" dirty="0" err="1" smtClean="0"/>
              <a:t>Kontrol</a:t>
            </a:r>
            <a:r>
              <a:rPr lang="en-US" dirty="0" smtClean="0"/>
              <a:t> </a:t>
            </a:r>
            <a:r>
              <a:rPr lang="en-US" dirty="0" err="1" smtClean="0"/>
              <a:t>sosial</a:t>
            </a:r>
            <a:r>
              <a:rPr lang="en-US" dirty="0" smtClean="0"/>
              <a:t> </a:t>
            </a:r>
            <a:r>
              <a:rPr lang="en-US" dirty="0" err="1" smtClean="0"/>
              <a:t>pada</a:t>
            </a:r>
            <a:r>
              <a:rPr lang="en-US" dirty="0" smtClean="0"/>
              <a:t> </a:t>
            </a:r>
            <a:r>
              <a:rPr lang="en-US" dirty="0" err="1" smtClean="0"/>
              <a:t>kelompok</a:t>
            </a:r>
            <a:r>
              <a:rPr lang="en-US" dirty="0" smtClean="0"/>
              <a:t> primer </a:t>
            </a:r>
            <a:r>
              <a:rPr lang="en-US" dirty="0" err="1" smtClean="0"/>
              <a:t>kontrol</a:t>
            </a:r>
            <a:r>
              <a:rPr lang="en-US" dirty="0" smtClean="0"/>
              <a:t> </a:t>
            </a:r>
            <a:r>
              <a:rPr lang="en-US" dirty="0" err="1" smtClean="0"/>
              <a:t>sosialnya</a:t>
            </a:r>
            <a:r>
              <a:rPr lang="en-US" dirty="0" smtClean="0"/>
              <a:t> </a:t>
            </a:r>
            <a:r>
              <a:rPr lang="en-US" dirty="0" err="1" smtClean="0"/>
              <a:t>cenderung</a:t>
            </a:r>
            <a:r>
              <a:rPr lang="en-US" dirty="0" smtClean="0"/>
              <a:t> </a:t>
            </a:r>
            <a:r>
              <a:rPr lang="en-US" dirty="0" err="1" smtClean="0"/>
              <a:t>bersifat</a:t>
            </a:r>
            <a:r>
              <a:rPr lang="en-US" dirty="0" smtClean="0"/>
              <a:t> informal ,</a:t>
            </a:r>
            <a:r>
              <a:rPr lang="en-US" dirty="0" err="1" smtClean="0"/>
              <a:t>spontan</a:t>
            </a:r>
            <a:r>
              <a:rPr lang="en-US" dirty="0" smtClean="0"/>
              <a:t> </a:t>
            </a:r>
            <a:r>
              <a:rPr lang="en-US" dirty="0" err="1" smtClean="0"/>
              <a:t>tanpa</a:t>
            </a:r>
            <a:r>
              <a:rPr lang="en-US" dirty="0" smtClean="0"/>
              <a:t> </a:t>
            </a:r>
            <a:r>
              <a:rPr lang="en-US" dirty="0" err="1" smtClean="0"/>
              <a:t>direncanakan</a:t>
            </a:r>
            <a:r>
              <a:rPr lang="en-US" dirty="0" smtClean="0"/>
              <a:t>.</a:t>
            </a:r>
          </a:p>
          <a:p>
            <a:pPr algn="just"/>
            <a:r>
              <a:rPr lang="en-US" dirty="0" err="1" smtClean="0"/>
              <a:t>Kontrol</a:t>
            </a:r>
            <a:r>
              <a:rPr lang="en-US" dirty="0" smtClean="0"/>
              <a:t> </a:t>
            </a:r>
            <a:r>
              <a:rPr lang="en-US" dirty="0" err="1" smtClean="0"/>
              <a:t>sosial</a:t>
            </a:r>
            <a:r>
              <a:rPr lang="en-US" dirty="0" smtClean="0"/>
              <a:t> </a:t>
            </a:r>
            <a:r>
              <a:rPr lang="en-US" dirty="0" err="1" smtClean="0"/>
              <a:t>pada</a:t>
            </a:r>
            <a:r>
              <a:rPr lang="en-US" dirty="0" smtClean="0"/>
              <a:t> </a:t>
            </a:r>
            <a:r>
              <a:rPr lang="en-US" dirty="0" err="1" smtClean="0"/>
              <a:t>kelompok</a:t>
            </a:r>
            <a:r>
              <a:rPr lang="en-US" dirty="0" smtClean="0"/>
              <a:t> </a:t>
            </a:r>
            <a:r>
              <a:rPr lang="en-US" dirty="0" err="1" smtClean="0"/>
              <a:t>sekunder</a:t>
            </a:r>
            <a:r>
              <a:rPr lang="en-US" dirty="0" smtClean="0"/>
              <a:t> </a:t>
            </a:r>
            <a:r>
              <a:rPr lang="en-US" dirty="0" err="1" smtClean="0"/>
              <a:t>lebih</a:t>
            </a:r>
            <a:r>
              <a:rPr lang="en-US" dirty="0" smtClean="0"/>
              <a:t> </a:t>
            </a:r>
            <a:r>
              <a:rPr lang="en-US" dirty="0" err="1" smtClean="0"/>
              <a:t>efektif</a:t>
            </a:r>
            <a:r>
              <a:rPr lang="en-US" dirty="0" smtClean="0"/>
              <a:t> </a:t>
            </a:r>
            <a:r>
              <a:rPr lang="en-US" dirty="0" err="1" smtClean="0"/>
              <a:t>dalam</a:t>
            </a:r>
            <a:r>
              <a:rPr lang="en-US" dirty="0" smtClean="0"/>
              <a:t> </a:t>
            </a:r>
            <a:r>
              <a:rPr lang="en-US" dirty="0" err="1" smtClean="0"/>
              <a:t>bentuk</a:t>
            </a:r>
            <a:r>
              <a:rPr lang="en-US" dirty="0" smtClean="0"/>
              <a:t> formal (</a:t>
            </a:r>
            <a:r>
              <a:rPr lang="en-US" dirty="0" err="1" smtClean="0"/>
              <a:t>hukum</a:t>
            </a:r>
            <a:r>
              <a:rPr lang="en-US" dirty="0" smtClean="0"/>
              <a:t> </a:t>
            </a:r>
            <a:r>
              <a:rPr lang="en-US" dirty="0" err="1" smtClean="0"/>
              <a:t>dan</a:t>
            </a:r>
            <a:r>
              <a:rPr lang="en-US" dirty="0" smtClean="0"/>
              <a:t> </a:t>
            </a:r>
            <a:r>
              <a:rPr lang="en-US" dirty="0" err="1" smtClean="0"/>
              <a:t>tertulis</a:t>
            </a:r>
            <a:r>
              <a:rPr lang="en-US" dirty="0" smtClean="0"/>
              <a:t>).</a:t>
            </a:r>
          </a:p>
          <a:p>
            <a:pPr algn="just"/>
            <a:r>
              <a:rPr lang="en-US" dirty="0" err="1" smtClean="0"/>
              <a:t>Dalam</a:t>
            </a:r>
            <a:r>
              <a:rPr lang="en-US" dirty="0" smtClean="0"/>
              <a:t> </a:t>
            </a:r>
            <a:r>
              <a:rPr lang="en-US" dirty="0" err="1" smtClean="0"/>
              <a:t>masyarakat</a:t>
            </a:r>
            <a:r>
              <a:rPr lang="en-US" dirty="0" smtClean="0"/>
              <a:t> </a:t>
            </a:r>
            <a:r>
              <a:rPr lang="en-US" dirty="0" err="1" smtClean="0"/>
              <a:t>akan</a:t>
            </a:r>
            <a:r>
              <a:rPr lang="en-US" dirty="0" smtClean="0"/>
              <a:t> </a:t>
            </a:r>
            <a:r>
              <a:rPr lang="en-US" dirty="0" err="1" smtClean="0"/>
              <a:t>dijumpai</a:t>
            </a:r>
            <a:r>
              <a:rPr lang="en-US" dirty="0" smtClean="0"/>
              <a:t> 2 </a:t>
            </a:r>
            <a:r>
              <a:rPr lang="en-US" dirty="0" err="1" smtClean="0"/>
              <a:t>bentuk</a:t>
            </a:r>
            <a:r>
              <a:rPr lang="en-US" dirty="0" smtClean="0"/>
              <a:t> </a:t>
            </a:r>
            <a:r>
              <a:rPr lang="en-US" dirty="0" err="1" smtClean="0"/>
              <a:t>kelompok</a:t>
            </a:r>
            <a:r>
              <a:rPr lang="en-US" dirty="0" smtClean="0"/>
              <a:t> </a:t>
            </a:r>
            <a:r>
              <a:rPr lang="en-US" dirty="0" err="1" smtClean="0"/>
              <a:t>tersebut</a:t>
            </a:r>
            <a:r>
              <a:rPr lang="en-US" dirty="0" smtClean="0"/>
              <a:t> </a:t>
            </a:r>
            <a:r>
              <a:rPr lang="en-US" dirty="0" err="1" smtClean="0"/>
              <a:t>sehingga</a:t>
            </a:r>
            <a:r>
              <a:rPr lang="en-US" dirty="0" smtClean="0"/>
              <a:t> </a:t>
            </a:r>
            <a:r>
              <a:rPr lang="en-US" dirty="0" err="1" smtClean="0"/>
              <a:t>pelaksanaan</a:t>
            </a:r>
            <a:r>
              <a:rPr lang="en-US" dirty="0" smtClean="0"/>
              <a:t> </a:t>
            </a:r>
            <a:r>
              <a:rPr lang="en-US" dirty="0" err="1" smtClean="0"/>
              <a:t>kontrol</a:t>
            </a:r>
            <a:r>
              <a:rPr lang="en-US" dirty="0" smtClean="0"/>
              <a:t> </a:t>
            </a:r>
            <a:r>
              <a:rPr lang="en-US" dirty="0" err="1" smtClean="0"/>
              <a:t>sosial</a:t>
            </a:r>
            <a:r>
              <a:rPr lang="en-US" dirty="0" smtClean="0"/>
              <a:t> </a:t>
            </a:r>
            <a:r>
              <a:rPr lang="en-US" dirty="0" err="1" smtClean="0"/>
              <a:t>saling</a:t>
            </a:r>
            <a:r>
              <a:rPr lang="en-US" dirty="0" smtClean="0"/>
              <a:t> </a:t>
            </a:r>
            <a:r>
              <a:rPr lang="en-US" dirty="0" err="1" smtClean="0"/>
              <a:t>mempengaruhi</a:t>
            </a:r>
            <a:endParaRPr lang="en-US" dirty="0"/>
          </a:p>
        </p:txBody>
      </p:sp>
    </p:spTree>
  </p:cSld>
  <p:clrMapOvr>
    <a:masterClrMapping/>
  </p:clrMapOvr>
  <p:transition>
    <p:wipe dir="d"/>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Kontrol Sosial dan Perilaku Pro Sosial</a:t>
            </a:r>
            <a:endParaRPr lang="id-ID" b="1" dirty="0"/>
          </a:p>
        </p:txBody>
      </p:sp>
      <p:sp>
        <p:nvSpPr>
          <p:cNvPr id="3" name="Content Placeholder 2"/>
          <p:cNvSpPr>
            <a:spLocks noGrp="1"/>
          </p:cNvSpPr>
          <p:nvPr>
            <p:ph idx="1"/>
          </p:nvPr>
        </p:nvSpPr>
        <p:spPr/>
        <p:txBody>
          <a:bodyPr/>
          <a:lstStyle/>
          <a:p>
            <a:pPr algn="just"/>
            <a:r>
              <a:rPr lang="id-ID" dirty="0" smtClean="0"/>
              <a:t>Perilaku sosial  perilaku yang mendasarkan pada norma nilai yang berlaku dalam masyarakat dan tidak menimbulkan permasalahan dalam masyarakat</a:t>
            </a:r>
          </a:p>
          <a:p>
            <a:pPr algn="just"/>
            <a:r>
              <a:rPr lang="id-ID" dirty="0" smtClean="0"/>
              <a:t>Kontrol sosial mempunyai peran dalam perilaku pro sosial pada individu :</a:t>
            </a:r>
          </a:p>
          <a:p>
            <a:pPr lvl="1" algn="just">
              <a:buNone/>
            </a:pPr>
            <a:r>
              <a:rPr lang="id-ID" sz="3200" dirty="0" smtClean="0"/>
              <a:t>	kontrol sosial mendorong individu berperilaku pro sosial (mulai/mengulang </a:t>
            </a:r>
            <a:r>
              <a:rPr lang="id-ID" dirty="0" smtClean="0"/>
              <a:t>)</a:t>
            </a:r>
          </a:p>
          <a:p>
            <a:pPr>
              <a:buNone/>
            </a:pPr>
            <a:endParaRPr lang="id-ID" dirty="0"/>
          </a:p>
        </p:txBody>
      </p:sp>
    </p:spTree>
  </p:cSld>
  <p:clrMapOvr>
    <a:masterClrMapping/>
  </p:clrMapOvr>
  <p:transition>
    <p:wipe dir="d"/>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pPr algn="just"/>
            <a:r>
              <a:rPr lang="en-US" sz="4000" b="1" dirty="0" err="1" smtClean="0"/>
              <a:t>Kontrol</a:t>
            </a:r>
            <a:r>
              <a:rPr lang="en-US" sz="4000" b="1" dirty="0" smtClean="0"/>
              <a:t> </a:t>
            </a:r>
            <a:r>
              <a:rPr lang="id-ID" sz="4000" b="1" dirty="0" smtClean="0"/>
              <a:t>Sosial dan Perilaku Anti Sosial</a:t>
            </a:r>
            <a:endParaRPr lang="en-US" sz="4000" b="1" dirty="0"/>
          </a:p>
        </p:txBody>
      </p:sp>
      <p:sp>
        <p:nvSpPr>
          <p:cNvPr id="3" name="Content Placeholder 2"/>
          <p:cNvSpPr>
            <a:spLocks noGrp="1"/>
          </p:cNvSpPr>
          <p:nvPr>
            <p:ph idx="1"/>
          </p:nvPr>
        </p:nvSpPr>
        <p:spPr>
          <a:xfrm>
            <a:off x="381000" y="1295400"/>
            <a:ext cx="8229600" cy="4525963"/>
          </a:xfrm>
        </p:spPr>
        <p:txBody>
          <a:bodyPr>
            <a:noAutofit/>
          </a:bodyPr>
          <a:lstStyle/>
          <a:p>
            <a:pPr algn="just"/>
            <a:r>
              <a:rPr lang="en-US" sz="2800" dirty="0" err="1" smtClean="0"/>
              <a:t>Perilaku</a:t>
            </a:r>
            <a:r>
              <a:rPr lang="en-US" sz="2800" dirty="0" smtClean="0"/>
              <a:t> </a:t>
            </a:r>
            <a:r>
              <a:rPr lang="en-US" sz="2800" dirty="0" err="1" smtClean="0"/>
              <a:t>menyimpang</a:t>
            </a:r>
            <a:r>
              <a:rPr lang="en-US" sz="2800" dirty="0" smtClean="0"/>
              <a:t> </a:t>
            </a:r>
            <a:r>
              <a:rPr lang="en-US" sz="2800" dirty="0" err="1" smtClean="0"/>
              <a:t>kadang</a:t>
            </a:r>
            <a:r>
              <a:rPr lang="en-US" sz="2800" dirty="0" smtClean="0"/>
              <a:t> </a:t>
            </a:r>
            <a:r>
              <a:rPr lang="en-US" sz="2800" dirty="0" err="1" smtClean="0"/>
              <a:t>mempunyai</a:t>
            </a:r>
            <a:r>
              <a:rPr lang="en-US" sz="2800" dirty="0" smtClean="0"/>
              <a:t> fun</a:t>
            </a:r>
            <a:r>
              <a:rPr lang="id-ID" sz="2800" dirty="0" smtClean="0"/>
              <a:t>g</a:t>
            </a:r>
            <a:r>
              <a:rPr lang="en-US" sz="2800" dirty="0" err="1" smtClean="0"/>
              <a:t>si</a:t>
            </a:r>
            <a:r>
              <a:rPr lang="en-US" sz="2800" dirty="0" smtClean="0"/>
              <a:t> </a:t>
            </a:r>
            <a:r>
              <a:rPr lang="en-US" sz="2800" dirty="0" err="1" smtClean="0"/>
              <a:t>positif</a:t>
            </a:r>
            <a:r>
              <a:rPr lang="en-US" sz="2800" dirty="0" smtClean="0"/>
              <a:t> ,</a:t>
            </a:r>
            <a:r>
              <a:rPr lang="en-US" sz="2800" dirty="0" err="1" smtClean="0"/>
              <a:t>tetapi</a:t>
            </a:r>
            <a:r>
              <a:rPr lang="en-US" sz="2800" dirty="0" smtClean="0"/>
              <a:t> </a:t>
            </a:r>
            <a:r>
              <a:rPr lang="en-US" sz="2800" dirty="0" err="1" smtClean="0"/>
              <a:t>kontrol</a:t>
            </a:r>
            <a:r>
              <a:rPr lang="en-US" sz="2800" dirty="0" smtClean="0"/>
              <a:t> </a:t>
            </a:r>
            <a:r>
              <a:rPr lang="en-US" sz="2800" dirty="0" err="1" smtClean="0"/>
              <a:t>sosial</a:t>
            </a:r>
            <a:r>
              <a:rPr lang="en-US" sz="2800" dirty="0" smtClean="0"/>
              <a:t> </a:t>
            </a:r>
            <a:r>
              <a:rPr lang="en-US" sz="2800" dirty="0" err="1" smtClean="0"/>
              <a:t>tetap</a:t>
            </a:r>
            <a:r>
              <a:rPr lang="en-US" sz="2800" dirty="0" smtClean="0"/>
              <a:t> </a:t>
            </a:r>
            <a:r>
              <a:rPr lang="en-US" sz="2800" dirty="0" err="1" smtClean="0"/>
              <a:t>diperlukan</a:t>
            </a:r>
            <a:r>
              <a:rPr lang="en-US" sz="2800" dirty="0" smtClean="0"/>
              <a:t>.</a:t>
            </a:r>
          </a:p>
          <a:p>
            <a:pPr algn="just"/>
            <a:r>
              <a:rPr lang="en-US" sz="2800" dirty="0" err="1" smtClean="0"/>
              <a:t>Kontrol</a:t>
            </a:r>
            <a:r>
              <a:rPr lang="en-US" sz="2800" dirty="0" smtClean="0"/>
              <a:t> </a:t>
            </a:r>
            <a:r>
              <a:rPr lang="en-US" sz="2800" dirty="0" err="1" smtClean="0"/>
              <a:t>sosial</a:t>
            </a:r>
            <a:r>
              <a:rPr lang="en-US" sz="2800" dirty="0" smtClean="0"/>
              <a:t> </a:t>
            </a:r>
            <a:r>
              <a:rPr lang="en-US" sz="2800" dirty="0" err="1" smtClean="0"/>
              <a:t>terhadap</a:t>
            </a:r>
            <a:r>
              <a:rPr lang="en-US" sz="2800" dirty="0" smtClean="0"/>
              <a:t> </a:t>
            </a:r>
            <a:r>
              <a:rPr lang="en-US" sz="2800" dirty="0" err="1" smtClean="0"/>
              <a:t>perilaku</a:t>
            </a:r>
            <a:r>
              <a:rPr lang="en-US" sz="2800" dirty="0" smtClean="0"/>
              <a:t> </a:t>
            </a:r>
            <a:r>
              <a:rPr lang="en-US" sz="2800" dirty="0" err="1" smtClean="0"/>
              <a:t>menyimpang</a:t>
            </a:r>
            <a:r>
              <a:rPr lang="en-US" sz="2800" dirty="0" smtClean="0"/>
              <a:t> </a:t>
            </a:r>
            <a:r>
              <a:rPr lang="en-US" sz="2800" dirty="0" err="1" smtClean="0"/>
              <a:t>bisa</a:t>
            </a:r>
            <a:r>
              <a:rPr lang="en-US" sz="2800" dirty="0" smtClean="0"/>
              <a:t> </a:t>
            </a:r>
            <a:r>
              <a:rPr lang="en-US" sz="2800" dirty="0" err="1" smtClean="0"/>
              <a:t>dilakukan</a:t>
            </a:r>
            <a:r>
              <a:rPr lang="en-US" sz="2800" dirty="0" smtClean="0"/>
              <a:t> </a:t>
            </a:r>
            <a:r>
              <a:rPr lang="en-US" sz="2800" dirty="0" err="1" smtClean="0"/>
              <a:t>dengan</a:t>
            </a:r>
            <a:r>
              <a:rPr lang="en-US" sz="2800" dirty="0" smtClean="0"/>
              <a:t> 2 </a:t>
            </a:r>
            <a:r>
              <a:rPr lang="en-US" sz="2800" dirty="0" err="1" smtClean="0"/>
              <a:t>cara</a:t>
            </a:r>
            <a:r>
              <a:rPr lang="en-US" sz="2800" dirty="0" smtClean="0"/>
              <a:t> :</a:t>
            </a:r>
          </a:p>
          <a:p>
            <a:pPr lvl="1" algn="just"/>
            <a:r>
              <a:rPr lang="en-US" dirty="0" err="1" smtClean="0"/>
              <a:t>Kontrol</a:t>
            </a:r>
            <a:r>
              <a:rPr lang="en-US" dirty="0" smtClean="0"/>
              <a:t> </a:t>
            </a:r>
            <a:r>
              <a:rPr lang="en-US" dirty="0" err="1" smtClean="0"/>
              <a:t>sosial</a:t>
            </a:r>
            <a:r>
              <a:rPr lang="en-US" dirty="0" smtClean="0"/>
              <a:t> internal : </a:t>
            </a:r>
            <a:r>
              <a:rPr lang="en-US" dirty="0" err="1" smtClean="0"/>
              <a:t>berada</a:t>
            </a:r>
            <a:r>
              <a:rPr lang="en-US" dirty="0" smtClean="0"/>
              <a:t> </a:t>
            </a:r>
            <a:r>
              <a:rPr lang="en-US" dirty="0" err="1" smtClean="0"/>
              <a:t>dalam</a:t>
            </a:r>
            <a:r>
              <a:rPr lang="en-US" dirty="0" smtClean="0"/>
              <a:t> </a:t>
            </a:r>
            <a:r>
              <a:rPr lang="en-US" dirty="0" err="1" smtClean="0"/>
              <a:t>diri</a:t>
            </a:r>
            <a:r>
              <a:rPr lang="en-US" dirty="0" smtClean="0"/>
              <a:t> </a:t>
            </a:r>
            <a:r>
              <a:rPr lang="en-US" dirty="0" err="1" smtClean="0"/>
              <a:t>penyimpang</a:t>
            </a:r>
            <a:r>
              <a:rPr lang="en-US" dirty="0" smtClean="0"/>
              <a:t> </a:t>
            </a:r>
            <a:r>
              <a:rPr lang="id-ID" dirty="0" smtClean="0"/>
              <a:t>berupa</a:t>
            </a:r>
            <a:r>
              <a:rPr lang="en-US" dirty="0" smtClean="0"/>
              <a:t> </a:t>
            </a:r>
            <a:r>
              <a:rPr lang="en-US" dirty="0" err="1" smtClean="0"/>
              <a:t>nilai</a:t>
            </a:r>
            <a:r>
              <a:rPr lang="en-US" dirty="0" smtClean="0"/>
              <a:t> moral </a:t>
            </a:r>
            <a:r>
              <a:rPr lang="en-US" dirty="0" err="1" smtClean="0"/>
              <a:t>seperti</a:t>
            </a:r>
            <a:r>
              <a:rPr lang="en-US" dirty="0" smtClean="0"/>
              <a:t> rasa </a:t>
            </a:r>
            <a:r>
              <a:rPr lang="en-US" dirty="0" err="1" smtClean="0"/>
              <a:t>tanggung</a:t>
            </a:r>
            <a:r>
              <a:rPr lang="en-US" dirty="0" smtClean="0"/>
              <a:t> </a:t>
            </a:r>
            <a:r>
              <a:rPr lang="en-US" dirty="0" err="1" smtClean="0"/>
              <a:t>jawab</a:t>
            </a:r>
            <a:r>
              <a:rPr lang="en-US" dirty="0" smtClean="0"/>
              <a:t>,</a:t>
            </a:r>
            <a:r>
              <a:rPr lang="id-ID" dirty="0" smtClean="0"/>
              <a:t> </a:t>
            </a:r>
            <a:r>
              <a:rPr lang="en-US" dirty="0" err="1" smtClean="0"/>
              <a:t>toleransi</a:t>
            </a:r>
            <a:r>
              <a:rPr lang="en-US" dirty="0" smtClean="0"/>
              <a:t>,</a:t>
            </a:r>
            <a:r>
              <a:rPr lang="id-ID" dirty="0" smtClean="0"/>
              <a:t> </a:t>
            </a:r>
            <a:r>
              <a:rPr lang="en-US" dirty="0" err="1" smtClean="0"/>
              <a:t>kontrol</a:t>
            </a:r>
            <a:r>
              <a:rPr lang="en-US" dirty="0" smtClean="0"/>
              <a:t> </a:t>
            </a:r>
            <a:r>
              <a:rPr lang="en-US" dirty="0" err="1" smtClean="0"/>
              <a:t>diri</a:t>
            </a:r>
            <a:r>
              <a:rPr lang="en-US" dirty="0" smtClean="0"/>
              <a:t> ( </a:t>
            </a:r>
            <a:r>
              <a:rPr lang="en-US" dirty="0" err="1" smtClean="0"/>
              <a:t>biasanya</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sosialisasi</a:t>
            </a:r>
            <a:r>
              <a:rPr lang="id-ID" dirty="0" smtClean="0"/>
              <a:t>)</a:t>
            </a:r>
            <a:endParaRPr lang="en-US" dirty="0" smtClean="0"/>
          </a:p>
          <a:p>
            <a:pPr lvl="1" algn="just"/>
            <a:r>
              <a:rPr lang="en-US" dirty="0" err="1" smtClean="0"/>
              <a:t>Kontrol</a:t>
            </a:r>
            <a:r>
              <a:rPr lang="en-US" dirty="0" smtClean="0"/>
              <a:t> </a:t>
            </a:r>
            <a:r>
              <a:rPr lang="en-US" dirty="0" err="1" smtClean="0"/>
              <a:t>sosial</a:t>
            </a:r>
            <a:r>
              <a:rPr lang="en-US" dirty="0" smtClean="0"/>
              <a:t> </a:t>
            </a:r>
            <a:r>
              <a:rPr lang="en-US" dirty="0" err="1" smtClean="0"/>
              <a:t>eksternal</a:t>
            </a:r>
            <a:r>
              <a:rPr lang="en-US" dirty="0" smtClean="0"/>
              <a:t> : </a:t>
            </a:r>
            <a:r>
              <a:rPr lang="en-US" dirty="0" err="1" smtClean="0"/>
              <a:t>berasal</a:t>
            </a:r>
            <a:r>
              <a:rPr lang="en-US" dirty="0" smtClean="0"/>
              <a:t> </a:t>
            </a:r>
            <a:r>
              <a:rPr lang="en-US" dirty="0" err="1" smtClean="0"/>
              <a:t>dari</a:t>
            </a:r>
            <a:r>
              <a:rPr lang="en-US" dirty="0" smtClean="0"/>
              <a:t> </a:t>
            </a:r>
            <a:r>
              <a:rPr lang="en-US" dirty="0" err="1" smtClean="0"/>
              <a:t>luar</a:t>
            </a:r>
            <a:r>
              <a:rPr lang="en-US" dirty="0" smtClean="0"/>
              <a:t> </a:t>
            </a:r>
            <a:r>
              <a:rPr lang="en-US" dirty="0" err="1" smtClean="0"/>
              <a:t>individu</a:t>
            </a:r>
            <a:r>
              <a:rPr lang="en-US" dirty="0" smtClean="0"/>
              <a:t> </a:t>
            </a:r>
            <a:r>
              <a:rPr lang="en-US" dirty="0" err="1" smtClean="0"/>
              <a:t>penyimpang</a:t>
            </a:r>
            <a:r>
              <a:rPr lang="en-US" dirty="0" smtClean="0"/>
              <a:t> </a:t>
            </a:r>
            <a:r>
              <a:rPr lang="en-US" dirty="0" err="1" smtClean="0"/>
              <a:t>bisa</a:t>
            </a:r>
            <a:r>
              <a:rPr lang="en-US" dirty="0" smtClean="0"/>
              <a:t> </a:t>
            </a:r>
            <a:r>
              <a:rPr lang="en-US" dirty="0" err="1" smtClean="0"/>
              <a:t>dilakukan</a:t>
            </a:r>
            <a:r>
              <a:rPr lang="en-US" dirty="0" smtClean="0"/>
              <a:t> </a:t>
            </a:r>
            <a:r>
              <a:rPr lang="en-US" dirty="0" err="1" smtClean="0"/>
              <a:t>secara</a:t>
            </a:r>
            <a:r>
              <a:rPr lang="en-US" dirty="0" smtClean="0"/>
              <a:t> formal </a:t>
            </a:r>
            <a:r>
              <a:rPr lang="en-US" dirty="0" err="1" smtClean="0"/>
              <a:t>maupun</a:t>
            </a:r>
            <a:r>
              <a:rPr lang="en-US" dirty="0" smtClean="0"/>
              <a:t> informal </a:t>
            </a:r>
            <a:r>
              <a:rPr lang="en-US" dirty="0" err="1" smtClean="0"/>
              <a:t>dengan</a:t>
            </a:r>
            <a:r>
              <a:rPr lang="en-US" dirty="0" smtClean="0"/>
              <a:t> </a:t>
            </a:r>
            <a:r>
              <a:rPr lang="en-US" dirty="0" err="1" smtClean="0"/>
              <a:t>melibatkan</a:t>
            </a:r>
            <a:r>
              <a:rPr lang="en-US" dirty="0" smtClean="0"/>
              <a:t> </a:t>
            </a:r>
            <a:r>
              <a:rPr lang="en-US" dirty="0" err="1" smtClean="0"/>
              <a:t>pihak</a:t>
            </a:r>
            <a:r>
              <a:rPr lang="en-US" dirty="0" smtClean="0"/>
              <a:t> lain</a:t>
            </a:r>
            <a:endParaRPr lang="id-ID" dirty="0" smtClean="0"/>
          </a:p>
          <a:p>
            <a:pPr lvl="1" algn="just">
              <a:buNone/>
            </a:pPr>
            <a:endParaRPr lang="id-ID" dirty="0" smtClean="0"/>
          </a:p>
          <a:p>
            <a:pPr lvl="1" algn="just">
              <a:buNone/>
            </a:pPr>
            <a:endParaRPr lang="id-ID" dirty="0" smtClean="0"/>
          </a:p>
          <a:p>
            <a:pPr lvl="1" algn="just"/>
            <a:endParaRPr lang="id-ID" dirty="0" smtClean="0"/>
          </a:p>
        </p:txBody>
      </p:sp>
    </p:spTree>
  </p:cSld>
  <p:clrMapOvr>
    <a:masterClrMapping/>
  </p:clrMapOvr>
  <p:transition>
    <p:wipe dir="d"/>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i="1" dirty="0" smtClean="0"/>
              <a:t>lanjutan</a:t>
            </a:r>
            <a:endParaRPr lang="id-ID" b="1" i="1" dirty="0"/>
          </a:p>
        </p:txBody>
      </p:sp>
      <p:sp>
        <p:nvSpPr>
          <p:cNvPr id="3" name="Content Placeholder 2"/>
          <p:cNvSpPr>
            <a:spLocks noGrp="1"/>
          </p:cNvSpPr>
          <p:nvPr>
            <p:ph idx="1"/>
          </p:nvPr>
        </p:nvSpPr>
        <p:spPr>
          <a:xfrm>
            <a:off x="457200" y="1524000"/>
            <a:ext cx="8229600" cy="4525963"/>
          </a:xfrm>
        </p:spPr>
        <p:txBody>
          <a:bodyPr>
            <a:normAutofit/>
          </a:bodyPr>
          <a:lstStyle/>
          <a:p>
            <a:r>
              <a:rPr lang="id-ID" sz="2800" dirty="0" smtClean="0"/>
              <a:t>Apapun bentuk kontrol sosial bertujuan untuk :</a:t>
            </a:r>
          </a:p>
          <a:p>
            <a:pPr marL="514350" indent="-514350">
              <a:buNone/>
            </a:pPr>
            <a:r>
              <a:rPr lang="id-ID" sz="2800" dirty="0" smtClean="0"/>
              <a:t>    -	mengembalikan  individu yang melakukan  perilaku</a:t>
            </a:r>
          </a:p>
          <a:p>
            <a:pPr marL="514350" indent="-514350">
              <a:buNone/>
            </a:pPr>
            <a:r>
              <a:rPr lang="id-ID" sz="2800" dirty="0" smtClean="0"/>
              <a:t>	menyimpang</a:t>
            </a:r>
          </a:p>
          <a:p>
            <a:pPr marL="514350" indent="-514350">
              <a:buNone/>
            </a:pPr>
            <a:r>
              <a:rPr lang="id-ID" sz="2800" dirty="0" smtClean="0"/>
              <a:t>    -  mencegah orang untuk berperilaku menyimpang</a:t>
            </a:r>
          </a:p>
          <a:p>
            <a:pPr marL="514350" indent="-514350">
              <a:buNone/>
            </a:pPr>
            <a:r>
              <a:rPr lang="id-ID" sz="2800" dirty="0" smtClean="0"/>
              <a:t>    -  konform </a:t>
            </a:r>
            <a:r>
              <a:rPr lang="id-ID" sz="2800" smtClean="0"/>
              <a:t>terhadap </a:t>
            </a:r>
            <a:r>
              <a:rPr lang="id-ID" sz="2800"/>
              <a:t>n</a:t>
            </a:r>
            <a:r>
              <a:rPr lang="id-ID" sz="2800" smtClean="0"/>
              <a:t>ilai </a:t>
            </a:r>
            <a:r>
              <a:rPr lang="id-ID" sz="2800" dirty="0" smtClean="0"/>
              <a:t>dan aturan yang berlaku</a:t>
            </a:r>
            <a:endParaRPr lang="id-ID" sz="2800" dirty="0"/>
          </a:p>
        </p:txBody>
      </p:sp>
    </p:spTree>
  </p:cSld>
  <p:clrMapOvr>
    <a:masterClrMapping/>
  </p:clrMapOvr>
  <p:transition>
    <p:wipe dir="d"/>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endParaRPr lang="id-ID" dirty="0" smtClean="0"/>
          </a:p>
          <a:p>
            <a:pPr algn="ctr">
              <a:buNone/>
            </a:pPr>
            <a:r>
              <a:rPr lang="id-ID" sz="4400" b="1" dirty="0" smtClean="0"/>
              <a:t>TERIMA KASIH</a:t>
            </a:r>
            <a:endParaRPr lang="id-ID" sz="4400" b="1" dirty="0"/>
          </a:p>
        </p:txBody>
      </p:sp>
    </p:spTree>
  </p:cSld>
  <p:clrMapOvr>
    <a:masterClrMapping/>
  </p:clrMapOvr>
  <p:transition>
    <p:wipe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4972</TotalTime>
  <Words>5204</Words>
  <Application>Microsoft Office PowerPoint</Application>
  <PresentationFormat>On-screen Show (4:3)</PresentationFormat>
  <Paragraphs>560</Paragraphs>
  <Slides>96</Slides>
  <Notes>3</Notes>
  <HiddenSlides>0</HiddenSlides>
  <MMClips>0</MMClips>
  <ScaleCrop>false</ScaleCrop>
  <HeadingPairs>
    <vt:vector size="4" baseType="variant">
      <vt:variant>
        <vt:lpstr>Theme</vt:lpstr>
      </vt:variant>
      <vt:variant>
        <vt:i4>2</vt:i4>
      </vt:variant>
      <vt:variant>
        <vt:lpstr>Slide Titles</vt:lpstr>
      </vt:variant>
      <vt:variant>
        <vt:i4>96</vt:i4>
      </vt:variant>
    </vt:vector>
  </HeadingPairs>
  <TitlesOfParts>
    <vt:vector size="98" baseType="lpstr">
      <vt:lpstr>Office Theme</vt:lpstr>
      <vt:lpstr>Custom Design</vt:lpstr>
      <vt:lpstr>PERILAKU SOSIAL DAN KONTROL  SOSIAL</vt:lpstr>
      <vt:lpstr>LATAR BELAKANG MATA KULIAH</vt:lpstr>
      <vt:lpstr>PowerPoint Presentation</vt:lpstr>
      <vt:lpstr>MATERI PERKULIAHAN</vt:lpstr>
      <vt:lpstr> PERILAKU MANUSIA</vt:lpstr>
      <vt:lpstr>PowerPoint Presentation</vt:lpstr>
      <vt:lpstr>b. Bentuk Perillaku Manusia</vt:lpstr>
      <vt:lpstr>c.Karakteristik Perilaku  Manusia</vt:lpstr>
      <vt:lpstr>PowerPoint Presentation</vt:lpstr>
      <vt:lpstr>f. Faktor Pembentuk Perilaku Manusia</vt:lpstr>
      <vt:lpstr>lanjutan</vt:lpstr>
      <vt:lpstr>g. Tahapan pembentukan perilaku manusia</vt:lpstr>
      <vt:lpstr>PowerPoint Presentation</vt:lpstr>
      <vt:lpstr>2.TEORI PERILAKU MANUSIA </vt:lpstr>
      <vt:lpstr>PowerPoint Presentation</vt:lpstr>
      <vt:lpstr>c.Aliran Psikologi Kognitif (James Badwin )</vt:lpstr>
      <vt:lpstr>PowerPoint Presentation</vt:lpstr>
      <vt:lpstr>PowerPoint Presentation</vt:lpstr>
      <vt:lpstr>PERILAKU SOSIAL</vt:lpstr>
      <vt:lpstr>lanjutan</vt:lpstr>
      <vt:lpstr>Inti perilaku sosial </vt:lpstr>
      <vt:lpstr>b. Faktor pembentuk perilaku sosial</vt:lpstr>
      <vt:lpstr>c. Kecenderungan Perilaku Sosial</vt:lpstr>
      <vt:lpstr>lanjutan</vt:lpstr>
      <vt:lpstr>PowerPoint Presentation</vt:lpstr>
      <vt:lpstr>ulasan</vt:lpstr>
      <vt:lpstr>lanjutan</vt:lpstr>
      <vt:lpstr>lanjutan</vt:lpstr>
      <vt:lpstr>ulasan</vt:lpstr>
      <vt:lpstr>ulasan</vt:lpstr>
      <vt:lpstr>lanjutan</vt:lpstr>
      <vt:lpstr>ulasan</vt:lpstr>
      <vt:lpstr>PowerPoint Presentation</vt:lpstr>
      <vt:lpstr>ulasan</vt:lpstr>
      <vt:lpstr>lanjutan</vt:lpstr>
      <vt:lpstr>lanjutan</vt:lpstr>
      <vt:lpstr>Ulasan Teori Kognitif Kontemporer</vt:lpstr>
      <vt:lpstr>PowerPoint Presentation</vt:lpstr>
      <vt:lpstr>ulasan</vt:lpstr>
      <vt:lpstr>ulasan</vt:lpstr>
      <vt:lpstr>ulasan</vt:lpstr>
      <vt:lpstr>lanjutan</vt:lpstr>
      <vt:lpstr>ulasan</vt:lpstr>
      <vt:lpstr>Teori Post modernisme</vt:lpstr>
      <vt:lpstr>PowerPoint Presentation</vt:lpstr>
      <vt:lpstr>ulasan</vt:lpstr>
      <vt:lpstr>PowerPoint Presentation</vt:lpstr>
      <vt:lpstr>ulasan</vt:lpstr>
      <vt:lpstr>PowerPoint Presentation</vt:lpstr>
      <vt:lpstr>e. Bentuk Perilaku Sosial</vt:lpstr>
      <vt:lpstr>PERILAKU PRO SOSIAL</vt:lpstr>
      <vt:lpstr>b. Indikator Perilaku Prososial ( Staub)</vt:lpstr>
      <vt:lpstr>PowerPoint Presentation</vt:lpstr>
      <vt:lpstr> d. Faktor dasar  penentu perilaku prososial</vt:lpstr>
      <vt:lpstr>PERILAKU ANTI SOSIAL</vt:lpstr>
      <vt:lpstr>lanjutan</vt:lpstr>
      <vt:lpstr>b.Faktor yang mempengaruhi sikap anti sosial</vt:lpstr>
      <vt:lpstr>lanjutan</vt:lpstr>
      <vt:lpstr>lanjutan</vt:lpstr>
      <vt:lpstr>c. Ciri –ciri Perilaku Anti Sosial</vt:lpstr>
      <vt:lpstr>Ciri-  Ciri Gangguan Kepribadian Anti Sosial Secara Diagnostik ( Need)</vt:lpstr>
      <vt:lpstr>d. Bentuk perilaku anti sosial </vt:lpstr>
      <vt:lpstr>lanjutan</vt:lpstr>
      <vt:lpstr>lanjutan</vt:lpstr>
      <vt:lpstr>PERILAKU MENYIMPANG </vt:lpstr>
      <vt:lpstr>b.Ciri – Ciri Perilaku Menyimpang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lanjutan</vt:lpstr>
      <vt:lpstr>PowerPoint Presentation</vt:lpstr>
      <vt:lpstr>PowerPoint Presentation</vt:lpstr>
      <vt:lpstr>PowerPoint Presentation</vt:lpstr>
      <vt:lpstr>Bentuk perilaku kolektif</vt:lpstr>
      <vt:lpstr>2. Kerumunan</vt:lpstr>
      <vt:lpstr>3. Gerakan Sosial</vt:lpstr>
      <vt:lpstr>Kontrol Sosial</vt:lpstr>
      <vt:lpstr>b.Perspektif dalam melihat kontrol  sosial</vt:lpstr>
      <vt:lpstr>c.Tujuan kontrol sosial</vt:lpstr>
      <vt:lpstr>c. Metode kontrol sosial</vt:lpstr>
      <vt:lpstr>Menurut Crosbie : 4 tipe dasar kontrol sosial informal</vt:lpstr>
      <vt:lpstr>Kontrol sosial pada kelompok</vt:lpstr>
      <vt:lpstr>Kontrol Sosial dan Perilaku Pro Sosial</vt:lpstr>
      <vt:lpstr>Kontrol Sosial dan Perilaku Anti Sosial</vt:lpstr>
      <vt:lpstr>lanjutan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PERILAKU SOSIAL  DAN KONTROL  SOSIAL</dc:title>
  <dc:creator>Sigit</dc:creator>
  <cp:lastModifiedBy>mypc</cp:lastModifiedBy>
  <cp:revision>466</cp:revision>
  <cp:lastPrinted>2019-10-23T21:02:29Z</cp:lastPrinted>
  <dcterms:created xsi:type="dcterms:W3CDTF">2011-09-11T03:12:28Z</dcterms:created>
  <dcterms:modified xsi:type="dcterms:W3CDTF">2019-10-23T21:12:42Z</dcterms:modified>
</cp:coreProperties>
</file>