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92" y="7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6884C20-2BD3-44E2-9FF7-09AE391552E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FF4A23-71D9-4701-AA9C-83E6370091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TENTANG CSR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MINGGU 2 @</a:t>
            </a:r>
            <a:r>
              <a:rPr lang="en-US" dirty="0" err="1" smtClean="0"/>
              <a:t>yuli</a:t>
            </a:r>
            <a:r>
              <a:rPr lang="en-US" dirty="0" smtClean="0"/>
              <a:t> </a:t>
            </a:r>
            <a:r>
              <a:rPr lang="en-US" dirty="0" err="1" smtClean="0"/>
              <a:t>setyowati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 CSR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915400" cy="5257800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0"/>
              </a:spcBef>
              <a:buNone/>
            </a:pPr>
            <a:r>
              <a:rPr lang="en-US" sz="1600" dirty="0" smtClean="0"/>
              <a:t>1. </a:t>
            </a:r>
            <a:r>
              <a:rPr lang="en-US" sz="1600" b="1" dirty="0" smtClean="0"/>
              <a:t>Walton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r>
              <a:rPr lang="en-US" sz="1600" dirty="0" err="1" smtClean="0"/>
              <a:t>Tanggung</a:t>
            </a:r>
            <a:r>
              <a:rPr lang="en-US" sz="1600" dirty="0" smtClean="0"/>
              <a:t> </a:t>
            </a:r>
            <a:r>
              <a:rPr lang="en-US" sz="1600" dirty="0" err="1" smtClean="0"/>
              <a:t>jawab</a:t>
            </a:r>
            <a:r>
              <a:rPr lang="en-US" sz="1600" dirty="0" smtClean="0"/>
              <a:t> </a:t>
            </a:r>
            <a:r>
              <a:rPr lang="en-US" sz="1600" dirty="0" err="1" smtClean="0"/>
              <a:t>sosial</a:t>
            </a:r>
            <a:r>
              <a:rPr lang="en-US" sz="1600" dirty="0" smtClean="0"/>
              <a:t> (social responsibility) </a:t>
            </a:r>
            <a:r>
              <a:rPr lang="en-US" sz="1600" dirty="0" err="1" smtClean="0"/>
              <a:t>mengacu</a:t>
            </a:r>
            <a:r>
              <a:rPr lang="en-US" sz="1600" dirty="0" smtClean="0"/>
              <a:t> pd </a:t>
            </a:r>
            <a:r>
              <a:rPr lang="en-US" sz="1600" dirty="0" err="1" smtClean="0"/>
              <a:t>kewajiban</a:t>
            </a:r>
            <a:r>
              <a:rPr lang="en-US" sz="1600" dirty="0" smtClean="0"/>
              <a:t> </a:t>
            </a:r>
            <a:r>
              <a:rPr lang="en-US" sz="1600" dirty="0" err="1" smtClean="0"/>
              <a:t>seseorang</a:t>
            </a:r>
            <a:r>
              <a:rPr lang="en-US" sz="1600" dirty="0" smtClean="0"/>
              <a:t> </a:t>
            </a:r>
            <a:r>
              <a:rPr lang="en-US" sz="1600" dirty="0" err="1" smtClean="0"/>
              <a:t>utk</a:t>
            </a:r>
            <a:r>
              <a:rPr lang="en-US" sz="1600" dirty="0" smtClean="0"/>
              <a:t> </a:t>
            </a:r>
            <a:r>
              <a:rPr lang="en-US" sz="1600" dirty="0" err="1" smtClean="0"/>
              <a:t>mempertimbangkan</a:t>
            </a:r>
            <a:r>
              <a:rPr lang="en-US" sz="1600" dirty="0" smtClean="0"/>
              <a:t> </a:t>
            </a:r>
            <a:r>
              <a:rPr lang="en-US" sz="1600" dirty="0" err="1" smtClean="0"/>
              <a:t>dampak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tindakannya</a:t>
            </a:r>
            <a:r>
              <a:rPr lang="en-US" sz="1600" dirty="0" smtClean="0"/>
              <a:t> pd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sosial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keseluruhan</a:t>
            </a:r>
            <a:r>
              <a:rPr lang="en-US" sz="1600" dirty="0" smtClean="0"/>
              <a:t>.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r>
              <a:rPr lang="en-US" sz="1600" dirty="0" err="1" smtClean="0"/>
              <a:t>Pelaku</a:t>
            </a:r>
            <a:r>
              <a:rPr lang="en-US" sz="1600" dirty="0" smtClean="0"/>
              <a:t> </a:t>
            </a:r>
            <a:r>
              <a:rPr lang="en-US" sz="1600" dirty="0" err="1" smtClean="0"/>
              <a:t>bisnis</a:t>
            </a:r>
            <a:r>
              <a:rPr lang="en-US" sz="1600" dirty="0" smtClean="0"/>
              <a:t> </a:t>
            </a:r>
            <a:r>
              <a:rPr lang="en-US" sz="1600" dirty="0" err="1" smtClean="0"/>
              <a:t>menerapkan</a:t>
            </a:r>
            <a:r>
              <a:rPr lang="en-US" sz="1600" dirty="0" smtClean="0"/>
              <a:t> </a:t>
            </a:r>
            <a:r>
              <a:rPr lang="en-US" sz="1600" dirty="0" err="1" smtClean="0"/>
              <a:t>tanggung</a:t>
            </a:r>
            <a:r>
              <a:rPr lang="en-US" sz="1600" dirty="0" smtClean="0"/>
              <a:t> </a:t>
            </a:r>
            <a:r>
              <a:rPr lang="en-US" sz="1600" dirty="0" err="1" smtClean="0"/>
              <a:t>jawab</a:t>
            </a:r>
            <a:r>
              <a:rPr lang="en-US" sz="1600" dirty="0" smtClean="0"/>
              <a:t> </a:t>
            </a:r>
            <a:r>
              <a:rPr lang="en-US" sz="1600" dirty="0" err="1" smtClean="0"/>
              <a:t>sosial</a:t>
            </a:r>
            <a:r>
              <a:rPr lang="en-US" sz="1600" dirty="0" smtClean="0"/>
              <a:t> </a:t>
            </a:r>
            <a:r>
              <a:rPr lang="en-US" sz="1600" dirty="0" err="1" smtClean="0"/>
              <a:t>ketika</a:t>
            </a:r>
            <a:r>
              <a:rPr lang="en-US" sz="1600" dirty="0" smtClean="0"/>
              <a:t> </a:t>
            </a:r>
            <a:r>
              <a:rPr lang="en-US" sz="1600" dirty="0" err="1" smtClean="0"/>
              <a:t>mrk</a:t>
            </a:r>
            <a:r>
              <a:rPr lang="en-US" sz="1600" dirty="0" smtClean="0"/>
              <a:t> </a:t>
            </a:r>
            <a:r>
              <a:rPr lang="en-US" sz="1600" dirty="0" err="1" smtClean="0"/>
              <a:t>mempertimbangkan</a:t>
            </a:r>
            <a:r>
              <a:rPr lang="en-US" sz="1600" dirty="0" smtClean="0"/>
              <a:t> </a:t>
            </a:r>
            <a:r>
              <a:rPr lang="en-US" sz="1600" dirty="0" err="1" smtClean="0"/>
              <a:t>kebutuhan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minat</a:t>
            </a:r>
            <a:r>
              <a:rPr lang="en-US" sz="1600" dirty="0" smtClean="0"/>
              <a:t> </a:t>
            </a:r>
            <a:r>
              <a:rPr lang="en-US" sz="1600" dirty="0" err="1" smtClean="0"/>
              <a:t>orang</a:t>
            </a:r>
            <a:r>
              <a:rPr lang="en-US" sz="1600" dirty="0" smtClean="0"/>
              <a:t> lain </a:t>
            </a:r>
            <a:r>
              <a:rPr lang="en-US" sz="1600" dirty="0" err="1" smtClean="0"/>
              <a:t>yg</a:t>
            </a:r>
            <a:r>
              <a:rPr lang="en-US" sz="1600" dirty="0" smtClean="0"/>
              <a:t> </a:t>
            </a:r>
            <a:r>
              <a:rPr lang="en-US" sz="1600" dirty="0" err="1" smtClean="0"/>
              <a:t>mungkin</a:t>
            </a:r>
            <a:r>
              <a:rPr lang="en-US" sz="1600" dirty="0" smtClean="0"/>
              <a:t> </a:t>
            </a:r>
            <a:r>
              <a:rPr lang="en-US" sz="1600" dirty="0" err="1" smtClean="0"/>
              <a:t>terpengaruh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tindakan</a:t>
            </a:r>
            <a:r>
              <a:rPr lang="en-US" sz="1600" dirty="0" smtClean="0"/>
              <a:t> </a:t>
            </a:r>
            <a:r>
              <a:rPr lang="en-US" sz="1600" dirty="0" err="1" smtClean="0"/>
              <a:t>bisnis</a:t>
            </a:r>
            <a:r>
              <a:rPr lang="en-US" sz="1600" dirty="0" smtClean="0"/>
              <a:t> </a:t>
            </a:r>
            <a:r>
              <a:rPr lang="en-US" sz="1600" dirty="0" err="1" smtClean="0"/>
              <a:t>melampaui</a:t>
            </a:r>
            <a:r>
              <a:rPr lang="en-US" sz="1600" dirty="0" smtClean="0"/>
              <a:t> </a:t>
            </a:r>
            <a:r>
              <a:rPr lang="en-US" sz="1600" dirty="0" err="1" smtClean="0"/>
              <a:t>kepentingan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teknis</a:t>
            </a:r>
            <a:r>
              <a:rPr lang="en-US" sz="1600" dirty="0" smtClean="0"/>
              <a:t> </a:t>
            </a:r>
            <a:r>
              <a:rPr lang="en-US" sz="1600" dirty="0" err="1" smtClean="0"/>
              <a:t>perusahaan</a:t>
            </a:r>
            <a:r>
              <a:rPr lang="en-US" sz="1600" dirty="0" smtClean="0"/>
              <a:t>.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endParaRPr lang="en-US" sz="1600" dirty="0" smtClean="0"/>
          </a:p>
          <a:p>
            <a:pPr marL="342900" indent="-342900">
              <a:spcBef>
                <a:spcPts val="0"/>
              </a:spcBef>
              <a:buNone/>
            </a:pPr>
            <a:r>
              <a:rPr lang="en-US" sz="1600" dirty="0" smtClean="0"/>
              <a:t>2. </a:t>
            </a:r>
            <a:r>
              <a:rPr lang="en-US" sz="1600" b="1" dirty="0" smtClean="0"/>
              <a:t>Chambers</a:t>
            </a:r>
            <a:r>
              <a:rPr lang="en-US" sz="16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tindakan</a:t>
            </a:r>
            <a:r>
              <a:rPr lang="en-US" sz="1600" dirty="0" smtClean="0"/>
              <a:t> </a:t>
            </a:r>
            <a:r>
              <a:rPr lang="en-US" sz="1600" dirty="0" err="1" smtClean="0"/>
              <a:t>sosial</a:t>
            </a:r>
            <a:r>
              <a:rPr lang="en-US" sz="1600" dirty="0" smtClean="0"/>
              <a:t> (</a:t>
            </a:r>
            <a:r>
              <a:rPr lang="en-US" sz="1600" dirty="0" err="1" smtClean="0"/>
              <a:t>tms</a:t>
            </a:r>
            <a:r>
              <a:rPr lang="en-US" sz="1600" dirty="0" smtClean="0"/>
              <a:t> </a:t>
            </a:r>
            <a:r>
              <a:rPr lang="en-US" sz="1600" dirty="0" err="1" smtClean="0"/>
              <a:t>kepedulian</a:t>
            </a:r>
            <a:r>
              <a:rPr lang="en-US" sz="1600" dirty="0" smtClean="0"/>
              <a:t> </a:t>
            </a:r>
            <a:r>
              <a:rPr lang="en-US" sz="1600" dirty="0" err="1" smtClean="0"/>
              <a:t>thd</a:t>
            </a:r>
            <a:r>
              <a:rPr lang="en-US" sz="1600" dirty="0" smtClean="0"/>
              <a:t> </a:t>
            </a:r>
            <a:r>
              <a:rPr lang="en-US" sz="1600" dirty="0" err="1" smtClean="0"/>
              <a:t>lingkungan</a:t>
            </a:r>
            <a:r>
              <a:rPr lang="en-US" sz="1600" dirty="0" smtClean="0"/>
              <a:t> </a:t>
            </a:r>
            <a:r>
              <a:rPr lang="en-US" sz="1600" dirty="0" err="1" smtClean="0"/>
              <a:t>hidup</a:t>
            </a:r>
            <a:r>
              <a:rPr lang="en-US" sz="1600" dirty="0" smtClean="0"/>
              <a:t>)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batas-batas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dituntut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Undang-Undang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3. </a:t>
            </a:r>
            <a:r>
              <a:rPr lang="en-US" sz="1600" b="1" i="1" dirty="0" err="1" smtClean="0"/>
              <a:t>Trinidads</a:t>
            </a:r>
            <a:r>
              <a:rPr lang="en-US" sz="1600" b="1" i="1" dirty="0" smtClean="0"/>
              <a:t> &amp; Tobacco </a:t>
            </a:r>
            <a:r>
              <a:rPr lang="en-US" sz="1600" b="1" i="1" dirty="0" err="1" smtClean="0"/>
              <a:t>Bereau</a:t>
            </a:r>
            <a:r>
              <a:rPr lang="en-US" sz="1600" b="1" i="1" dirty="0" smtClean="0"/>
              <a:t> of </a:t>
            </a:r>
            <a:r>
              <a:rPr lang="en-US" sz="1600" b="1" i="1" dirty="0" err="1" smtClean="0"/>
              <a:t>Standars</a:t>
            </a:r>
            <a:endParaRPr lang="en-US" sz="1600" b="1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 smtClean="0"/>
              <a:t>Komitmen</a:t>
            </a:r>
            <a:r>
              <a:rPr lang="en-US" sz="1600" dirty="0" smtClean="0"/>
              <a:t> </a:t>
            </a:r>
            <a:r>
              <a:rPr lang="en-US" sz="1600" dirty="0" err="1" smtClean="0"/>
              <a:t>usaha</a:t>
            </a:r>
            <a:r>
              <a:rPr lang="en-US" sz="1600" dirty="0" smtClean="0"/>
              <a:t> </a:t>
            </a:r>
            <a:r>
              <a:rPr lang="en-US" sz="1600" dirty="0" err="1" smtClean="0"/>
              <a:t>utk</a:t>
            </a:r>
            <a:r>
              <a:rPr lang="en-US" sz="1600" dirty="0" smtClean="0"/>
              <a:t> </a:t>
            </a:r>
            <a:r>
              <a:rPr lang="en-US" sz="1600" dirty="0" err="1" smtClean="0"/>
              <a:t>bertindak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etis</a:t>
            </a:r>
            <a:r>
              <a:rPr lang="en-US" sz="1600" dirty="0" smtClean="0"/>
              <a:t>, </a:t>
            </a:r>
            <a:r>
              <a:rPr lang="en-US" sz="1600" dirty="0" err="1" smtClean="0"/>
              <a:t>beroperasi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legal,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berkontribusi</a:t>
            </a:r>
            <a:r>
              <a:rPr lang="en-US" sz="1600" dirty="0" smtClean="0"/>
              <a:t> </a:t>
            </a:r>
            <a:r>
              <a:rPr lang="en-US" sz="1600" dirty="0" err="1" smtClean="0"/>
              <a:t>utk</a:t>
            </a:r>
            <a:r>
              <a:rPr lang="en-US" sz="1600" dirty="0" smtClean="0"/>
              <a:t> </a:t>
            </a:r>
            <a:r>
              <a:rPr lang="en-US" sz="1600" dirty="0" err="1" smtClean="0"/>
              <a:t>peningkatan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 </a:t>
            </a:r>
            <a:r>
              <a:rPr lang="en-US" sz="1600" dirty="0" err="1" smtClean="0"/>
              <a:t>bersamaan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peningkatan</a:t>
            </a:r>
            <a:r>
              <a:rPr lang="en-US" sz="1600" dirty="0" smtClean="0"/>
              <a:t> </a:t>
            </a:r>
            <a:r>
              <a:rPr lang="en-US" sz="1600" dirty="0" err="1" smtClean="0"/>
              <a:t>kualitas</a:t>
            </a:r>
            <a:r>
              <a:rPr lang="en-US" sz="1600" dirty="0" smtClean="0"/>
              <a:t> </a:t>
            </a:r>
            <a:r>
              <a:rPr lang="en-US" sz="1600" dirty="0" err="1" smtClean="0"/>
              <a:t>hidup</a:t>
            </a:r>
            <a:r>
              <a:rPr lang="en-US" sz="1600" dirty="0" smtClean="0"/>
              <a:t> </a:t>
            </a:r>
            <a:r>
              <a:rPr lang="en-US" sz="1600" dirty="0" err="1" smtClean="0"/>
              <a:t>karyawan</a:t>
            </a:r>
            <a:r>
              <a:rPr lang="en-US" sz="1600" dirty="0" smtClean="0"/>
              <a:t> &amp; </a:t>
            </a:r>
            <a:r>
              <a:rPr lang="en-US" sz="1600" dirty="0" err="1" smtClean="0"/>
              <a:t>keluarganya</a:t>
            </a:r>
            <a:r>
              <a:rPr lang="en-US" sz="1600" dirty="0" smtClean="0"/>
              <a:t>, </a:t>
            </a:r>
            <a:r>
              <a:rPr lang="en-US" sz="1600" dirty="0" err="1" smtClean="0"/>
              <a:t>komunitas</a:t>
            </a:r>
            <a:r>
              <a:rPr lang="en-US" sz="1600" dirty="0" smtClean="0"/>
              <a:t> </a:t>
            </a:r>
            <a:r>
              <a:rPr lang="en-US" sz="1600" dirty="0" err="1" smtClean="0"/>
              <a:t>lokal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masyarakat</a:t>
            </a:r>
            <a:r>
              <a:rPr lang="en-US" sz="1600" dirty="0" smtClean="0"/>
              <a:t> </a:t>
            </a:r>
            <a:r>
              <a:rPr lang="en-US" sz="1600" dirty="0" err="1" smtClean="0"/>
              <a:t>yg</a:t>
            </a:r>
            <a:r>
              <a:rPr lang="en-US" sz="1600" dirty="0" smtClean="0"/>
              <a:t>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luas</a:t>
            </a:r>
            <a:r>
              <a:rPr lang="en-US" sz="1600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4.</a:t>
            </a:r>
            <a:r>
              <a:rPr lang="en-US" sz="1600" b="1" i="1" dirty="0" smtClean="0"/>
              <a:t> The World Business Council for Sustainable Development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 smtClean="0"/>
              <a:t>Komitmen</a:t>
            </a:r>
            <a:r>
              <a:rPr lang="en-US" sz="1600" dirty="0" smtClean="0"/>
              <a:t> </a:t>
            </a:r>
            <a:r>
              <a:rPr lang="en-US" sz="1600" dirty="0" err="1" smtClean="0"/>
              <a:t>bisnis</a:t>
            </a:r>
            <a:r>
              <a:rPr lang="en-US" sz="1600" dirty="0" smtClean="0"/>
              <a:t> </a:t>
            </a:r>
            <a:r>
              <a:rPr lang="en-US" sz="1600" dirty="0" err="1" smtClean="0"/>
              <a:t>utk</a:t>
            </a:r>
            <a:r>
              <a:rPr lang="en-US" sz="1600" dirty="0" smtClean="0"/>
              <a:t> </a:t>
            </a:r>
            <a:r>
              <a:rPr lang="en-US" sz="1600" dirty="0" err="1" smtClean="0"/>
              <a:t>berkontribusi</a:t>
            </a:r>
            <a:r>
              <a:rPr lang="en-US" sz="1600" dirty="0" smtClean="0"/>
              <a:t> </a:t>
            </a:r>
            <a:r>
              <a:rPr lang="en-US" sz="1600" dirty="0" err="1" smtClean="0"/>
              <a:t>dlm</a:t>
            </a:r>
            <a:r>
              <a:rPr lang="en-US" sz="1600" dirty="0" smtClean="0"/>
              <a:t> </a:t>
            </a:r>
            <a:r>
              <a:rPr lang="en-US" sz="1600" dirty="0" err="1" smtClean="0"/>
              <a:t>pembangunan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 </a:t>
            </a:r>
            <a:r>
              <a:rPr lang="en-US" sz="1600" dirty="0" err="1" smtClean="0"/>
              <a:t>berkelanjutan</a:t>
            </a:r>
            <a:r>
              <a:rPr lang="en-US" sz="1600" dirty="0" smtClean="0"/>
              <a:t>, </a:t>
            </a:r>
            <a:r>
              <a:rPr lang="en-US" sz="1600" dirty="0" err="1" smtClean="0"/>
              <a:t>bekerja</a:t>
            </a:r>
            <a:r>
              <a:rPr lang="en-US" sz="1600" dirty="0" smtClean="0"/>
              <a:t> dg </a:t>
            </a:r>
            <a:r>
              <a:rPr lang="en-US" sz="1600" dirty="0" err="1" smtClean="0"/>
              <a:t>karyawan</a:t>
            </a:r>
            <a:r>
              <a:rPr lang="en-US" sz="1600" dirty="0" smtClean="0"/>
              <a:t> </a:t>
            </a:r>
            <a:r>
              <a:rPr lang="en-US" sz="1600" dirty="0" err="1" smtClean="0"/>
              <a:t>perusahaan</a:t>
            </a:r>
            <a:r>
              <a:rPr lang="en-US" sz="1600" dirty="0" smtClean="0"/>
              <a:t>, </a:t>
            </a:r>
            <a:r>
              <a:rPr lang="en-US" sz="1600" dirty="0" err="1" smtClean="0"/>
              <a:t>keluarga</a:t>
            </a:r>
            <a:r>
              <a:rPr lang="en-US" sz="1600" dirty="0" smtClean="0"/>
              <a:t> </a:t>
            </a:r>
            <a:r>
              <a:rPr lang="en-US" sz="1600" dirty="0" err="1" smtClean="0"/>
              <a:t>karyawan</a:t>
            </a:r>
            <a:r>
              <a:rPr lang="en-US" sz="1600" dirty="0" smtClean="0"/>
              <a:t>, </a:t>
            </a:r>
            <a:r>
              <a:rPr lang="en-US" sz="1600" dirty="0" err="1" smtClean="0"/>
              <a:t>komunitas</a:t>
            </a:r>
            <a:r>
              <a:rPr lang="en-US" sz="1600" dirty="0" smtClean="0"/>
              <a:t> </a:t>
            </a:r>
            <a:r>
              <a:rPr lang="en-US" sz="1600" dirty="0" err="1" smtClean="0"/>
              <a:t>setempat</a:t>
            </a:r>
            <a:r>
              <a:rPr lang="en-US" sz="1600" dirty="0" smtClean="0"/>
              <a:t> (</a:t>
            </a:r>
            <a:r>
              <a:rPr lang="en-US" sz="1600" dirty="0" err="1" smtClean="0"/>
              <a:t>lokal</a:t>
            </a:r>
            <a:r>
              <a:rPr lang="en-US" sz="1600" dirty="0" smtClean="0"/>
              <a:t>)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masyarakat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keseluruhan</a:t>
            </a:r>
            <a:r>
              <a:rPr lang="en-US" sz="1600" dirty="0" smtClean="0"/>
              <a:t> </a:t>
            </a:r>
            <a:r>
              <a:rPr lang="en-US" sz="1600" dirty="0" err="1" smtClean="0"/>
              <a:t>dlm</a:t>
            </a:r>
            <a:r>
              <a:rPr lang="en-US" sz="1600" dirty="0" smtClean="0"/>
              <a:t> </a:t>
            </a:r>
            <a:r>
              <a:rPr lang="en-US" sz="1600" dirty="0" err="1" smtClean="0"/>
              <a:t>rangka</a:t>
            </a:r>
            <a:r>
              <a:rPr lang="en-US" sz="1600" dirty="0" smtClean="0"/>
              <a:t> </a:t>
            </a:r>
            <a:r>
              <a:rPr lang="en-US" sz="1600" dirty="0" err="1" smtClean="0"/>
              <a:t>meningkatkan</a:t>
            </a:r>
            <a:r>
              <a:rPr lang="en-US" sz="1600" dirty="0" smtClean="0"/>
              <a:t> </a:t>
            </a:r>
            <a:r>
              <a:rPr lang="en-US" sz="1600" dirty="0" err="1" smtClean="0"/>
              <a:t>kualitas</a:t>
            </a:r>
            <a:r>
              <a:rPr lang="en-US" sz="1600" dirty="0" smtClean="0"/>
              <a:t> </a:t>
            </a:r>
            <a:r>
              <a:rPr lang="en-US" sz="1600" dirty="0" err="1" smtClean="0"/>
              <a:t>hidup</a:t>
            </a:r>
            <a:r>
              <a:rPr lang="en-US" sz="1600" dirty="0" smtClean="0"/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of CSR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86800" cy="4495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CSR </a:t>
            </a:r>
            <a:r>
              <a:rPr lang="en-US" dirty="0" err="1" smtClean="0"/>
              <a:t>mrpk</a:t>
            </a:r>
            <a:r>
              <a:rPr lang="en-US" dirty="0" smtClean="0"/>
              <a:t> </a:t>
            </a:r>
            <a:r>
              <a:rPr lang="en-US" i="1" dirty="0" smtClean="0"/>
              <a:t>giving back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 smtClean="0"/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survei</a:t>
            </a:r>
            <a:r>
              <a:rPr lang="en-US" dirty="0" smtClean="0"/>
              <a:t> Fleishman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berjudul</a:t>
            </a:r>
            <a:r>
              <a:rPr lang="en-US" dirty="0" smtClean="0"/>
              <a:t> “</a:t>
            </a:r>
            <a:r>
              <a:rPr lang="en-US" i="1" dirty="0" smtClean="0"/>
              <a:t>Rethinking Corporate </a:t>
            </a:r>
            <a:r>
              <a:rPr lang="en-US" i="1" dirty="0" err="1" smtClean="0"/>
              <a:t>Sosial</a:t>
            </a:r>
            <a:r>
              <a:rPr lang="en-US" i="1" dirty="0" smtClean="0"/>
              <a:t> Responsibility</a:t>
            </a:r>
            <a:r>
              <a:rPr lang="en-US" dirty="0" smtClean="0"/>
              <a:t>” pd Mei 2007</a:t>
            </a:r>
          </a:p>
          <a:p>
            <a:pPr marL="688975" indent="-344488">
              <a:buFont typeface="Wingdings" pitchFamily="2" charset="2"/>
              <a:buChar char="Ø"/>
            </a:pPr>
            <a:r>
              <a:rPr lang="en-US" dirty="0" smtClean="0"/>
              <a:t>CSR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(23%)</a:t>
            </a:r>
          </a:p>
          <a:p>
            <a:pPr marL="688975" indent="-344488">
              <a:buFont typeface="Wingdings" pitchFamily="2" charset="2"/>
              <a:buChar char="Ø"/>
            </a:pPr>
            <a:r>
              <a:rPr lang="en-US" dirty="0" smtClean="0"/>
              <a:t>CSR </a:t>
            </a:r>
            <a:r>
              <a:rPr lang="en-US" dirty="0" err="1" smtClean="0"/>
              <a:t>mrpk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(27%)</a:t>
            </a:r>
          </a:p>
          <a:p>
            <a:pPr marL="688975" indent="-344488">
              <a:buFont typeface="Wingdings" pitchFamily="2" charset="2"/>
              <a:buChar char="Ø"/>
            </a:pPr>
            <a:r>
              <a:rPr lang="en-US" dirty="0" smtClean="0"/>
              <a:t>CSR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(12%)</a:t>
            </a:r>
          </a:p>
          <a:p>
            <a:pPr marL="688975" indent="-344488">
              <a:buFont typeface="Wingdings" pitchFamily="2" charset="2"/>
              <a:buChar char="Ø"/>
            </a:pPr>
            <a:r>
              <a:rPr lang="en-US" dirty="0" smtClean="0"/>
              <a:t>CSR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berkualitas</a:t>
            </a:r>
            <a:r>
              <a:rPr lang="en-US" dirty="0" smtClean="0"/>
              <a:t> &amp;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endParaRPr lang="en-US" dirty="0" smtClean="0"/>
          </a:p>
          <a:p>
            <a:pPr marL="688975" indent="-344488">
              <a:buFont typeface="Wingdings" pitchFamily="2" charset="2"/>
              <a:buChar char="Ø"/>
            </a:pPr>
            <a:r>
              <a:rPr lang="en-US" dirty="0" smtClean="0"/>
              <a:t>Dan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byk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CSR (16%)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parsial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CSR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>
            <a:noAutofit/>
          </a:bodyPr>
          <a:lstStyle/>
          <a:p>
            <a:r>
              <a:rPr lang="en-US" sz="1800" dirty="0" smtClean="0"/>
              <a:t>Community Development (CD) = CSR</a:t>
            </a:r>
          </a:p>
          <a:p>
            <a:pPr>
              <a:buNone/>
            </a:pPr>
            <a:r>
              <a:rPr lang="en-US" sz="1800" dirty="0" smtClean="0"/>
              <a:t>	CD </a:t>
            </a:r>
            <a:r>
              <a:rPr lang="en-US" sz="1800" dirty="0" err="1" smtClean="0"/>
              <a:t>adl</a:t>
            </a:r>
            <a:r>
              <a:rPr lang="en-US" sz="1800" dirty="0" smtClean="0"/>
              <a:t> </a:t>
            </a:r>
            <a:r>
              <a:rPr lang="en-US" sz="1800" dirty="0" err="1" smtClean="0"/>
              <a:t>upaya</a:t>
            </a:r>
            <a:r>
              <a:rPr lang="en-US" sz="1800" dirty="0" smtClean="0"/>
              <a:t> </a:t>
            </a:r>
            <a:r>
              <a:rPr lang="en-US" sz="1800" dirty="0" err="1" smtClean="0"/>
              <a:t>sistematis</a:t>
            </a:r>
            <a:r>
              <a:rPr lang="en-US" sz="1800" dirty="0" smtClean="0"/>
              <a:t> </a:t>
            </a:r>
            <a:r>
              <a:rPr lang="en-US" sz="1800" dirty="0" err="1" smtClean="0"/>
              <a:t>utk</a:t>
            </a:r>
            <a:r>
              <a:rPr lang="en-US" sz="1800" dirty="0" smtClean="0"/>
              <a:t> </a:t>
            </a:r>
            <a:r>
              <a:rPr lang="en-US" sz="1800" dirty="0" err="1" smtClean="0"/>
              <a:t>meningkatkan</a:t>
            </a:r>
            <a:r>
              <a:rPr lang="en-US" sz="1800" dirty="0" smtClean="0"/>
              <a:t> </a:t>
            </a:r>
            <a:r>
              <a:rPr lang="en-US" sz="1800" dirty="0" err="1" smtClean="0"/>
              <a:t>kekuatan</a:t>
            </a:r>
            <a:r>
              <a:rPr lang="en-US" sz="1800" dirty="0" smtClean="0"/>
              <a:t> kelompok2 </a:t>
            </a:r>
            <a:r>
              <a:rPr lang="en-US" sz="1800" dirty="0" err="1" smtClean="0"/>
              <a:t>masy</a:t>
            </a:r>
            <a:r>
              <a:rPr lang="en-US" sz="1800" dirty="0" smtClean="0"/>
              <a:t> </a:t>
            </a:r>
            <a:r>
              <a:rPr lang="en-US" sz="1800" dirty="0" err="1" smtClean="0"/>
              <a:t>yg</a:t>
            </a:r>
            <a:r>
              <a:rPr lang="en-US" sz="1800" dirty="0" smtClean="0"/>
              <a:t> </a:t>
            </a:r>
            <a:r>
              <a:rPr lang="en-US" sz="1800" dirty="0" err="1" smtClean="0"/>
              <a:t>kurang</a:t>
            </a:r>
            <a:r>
              <a:rPr lang="en-US" sz="1800" dirty="0" smtClean="0"/>
              <a:t> </a:t>
            </a:r>
            <a:r>
              <a:rPr lang="en-US" sz="1800" dirty="0" err="1" smtClean="0"/>
              <a:t>beruntung</a:t>
            </a:r>
            <a:r>
              <a:rPr lang="en-US" sz="1800" dirty="0" smtClean="0"/>
              <a:t> </a:t>
            </a:r>
            <a:r>
              <a:rPr lang="en-US" sz="1800" dirty="0" err="1" smtClean="0"/>
              <a:t>menuju</a:t>
            </a:r>
            <a:r>
              <a:rPr lang="en-US" sz="1800" dirty="0" smtClean="0"/>
              <a:t> pd </a:t>
            </a:r>
            <a:r>
              <a:rPr lang="en-US" sz="1800" dirty="0" err="1" smtClean="0"/>
              <a:t>kemandirian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	CD </a:t>
            </a:r>
            <a:r>
              <a:rPr lang="en-US" sz="1800" dirty="0" err="1" smtClean="0"/>
              <a:t>mrpk</a:t>
            </a:r>
            <a:r>
              <a:rPr lang="en-US" sz="1800" dirty="0" smtClean="0"/>
              <a:t> </a:t>
            </a:r>
            <a:r>
              <a:rPr lang="en-US" sz="1800" dirty="0" err="1" smtClean="0"/>
              <a:t>salah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cara</a:t>
            </a:r>
            <a:r>
              <a:rPr lang="en-US" sz="1800" dirty="0" smtClean="0"/>
              <a:t> </a:t>
            </a:r>
            <a:r>
              <a:rPr lang="en-US" sz="1800" dirty="0" err="1" smtClean="0"/>
              <a:t>dlm</a:t>
            </a:r>
            <a:r>
              <a:rPr lang="en-US" sz="1800" dirty="0" smtClean="0"/>
              <a:t> CSR. </a:t>
            </a:r>
          </a:p>
          <a:p>
            <a:pPr>
              <a:buNone/>
            </a:pPr>
            <a:r>
              <a:rPr lang="en-US" sz="1800" dirty="0" smtClean="0"/>
              <a:t>	CSR </a:t>
            </a:r>
            <a:r>
              <a:rPr lang="en-US" sz="1800" dirty="0" err="1" smtClean="0"/>
              <a:t>cakupannya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luas</a:t>
            </a:r>
            <a:r>
              <a:rPr lang="en-US" sz="1800" dirty="0" smtClean="0"/>
              <a:t> </a:t>
            </a:r>
            <a:r>
              <a:rPr lang="en-US" sz="1800" dirty="0" err="1" smtClean="0"/>
              <a:t>krn</a:t>
            </a:r>
            <a:r>
              <a:rPr lang="en-US" sz="1800" dirty="0" smtClean="0"/>
              <a:t> </a:t>
            </a:r>
            <a:r>
              <a:rPr lang="en-US" sz="1800" dirty="0" err="1" smtClean="0"/>
              <a:t>menyangkut</a:t>
            </a:r>
            <a:r>
              <a:rPr lang="en-US" sz="1800" dirty="0" smtClean="0"/>
              <a:t> </a:t>
            </a:r>
            <a:r>
              <a:rPr lang="en-US" sz="1800" dirty="0" err="1" smtClean="0"/>
              <a:t>seluruh</a:t>
            </a:r>
            <a:r>
              <a:rPr lang="en-US" sz="1800" dirty="0" smtClean="0"/>
              <a:t> stakeholders</a:t>
            </a:r>
          </a:p>
          <a:p>
            <a:r>
              <a:rPr lang="en-US" sz="1800" dirty="0" smtClean="0"/>
              <a:t> CSR </a:t>
            </a:r>
            <a:r>
              <a:rPr lang="en-US" sz="1800" dirty="0" err="1" smtClean="0"/>
              <a:t>hanya</a:t>
            </a:r>
            <a:r>
              <a:rPr lang="en-US" sz="1800" dirty="0" smtClean="0"/>
              <a:t> </a:t>
            </a:r>
            <a:r>
              <a:rPr lang="en-US" sz="1800" dirty="0" err="1" smtClean="0"/>
              <a:t>menonjolkan</a:t>
            </a:r>
            <a:r>
              <a:rPr lang="en-US" sz="1800" dirty="0" smtClean="0"/>
              <a:t> </a:t>
            </a:r>
            <a:r>
              <a:rPr lang="en-US" sz="1800" dirty="0" err="1" smtClean="0"/>
              <a:t>aspek</a:t>
            </a:r>
            <a:r>
              <a:rPr lang="en-US" sz="1800" dirty="0" smtClean="0"/>
              <a:t> </a:t>
            </a:r>
            <a:r>
              <a:rPr lang="en-US" sz="1800" dirty="0" err="1" smtClean="0"/>
              <a:t>sosial</a:t>
            </a:r>
            <a:r>
              <a:rPr lang="en-US" sz="1800" dirty="0" smtClean="0"/>
              <a:t> </a:t>
            </a:r>
            <a:r>
              <a:rPr lang="en-US" sz="1800" dirty="0" err="1" smtClean="0"/>
              <a:t>semata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 CSR </a:t>
            </a:r>
            <a:r>
              <a:rPr lang="en-US" sz="1800" dirty="0" err="1" smtClean="0"/>
              <a:t>mencakup</a:t>
            </a:r>
            <a:r>
              <a:rPr lang="en-US" sz="1800" dirty="0" smtClean="0"/>
              <a:t> </a:t>
            </a:r>
            <a:r>
              <a:rPr lang="en-US" sz="1800" dirty="0" err="1" smtClean="0"/>
              <a:t>aspek</a:t>
            </a:r>
            <a:r>
              <a:rPr lang="en-US" sz="1800" dirty="0" smtClean="0"/>
              <a:t> </a:t>
            </a:r>
            <a:r>
              <a:rPr lang="en-US" sz="1800" dirty="0" err="1" smtClean="0"/>
              <a:t>sosial</a:t>
            </a:r>
            <a:r>
              <a:rPr lang="en-US" sz="1800" dirty="0" smtClean="0"/>
              <a:t>, </a:t>
            </a:r>
            <a:r>
              <a:rPr lang="en-US" sz="1800" dirty="0" err="1" smtClean="0"/>
              <a:t>lingkungan</a:t>
            </a:r>
            <a:r>
              <a:rPr lang="en-US" sz="1800" dirty="0" smtClean="0"/>
              <a:t> &amp; </a:t>
            </a:r>
            <a:r>
              <a:rPr lang="en-US" sz="1800" dirty="0" err="1" smtClean="0"/>
              <a:t>ekonomi</a:t>
            </a:r>
            <a:r>
              <a:rPr lang="en-US" sz="1800" dirty="0" smtClean="0"/>
              <a:t> (</a:t>
            </a:r>
            <a:r>
              <a:rPr lang="en-US" sz="1800" i="1" dirty="0" err="1" smtClean="0"/>
              <a:t>triplle</a:t>
            </a:r>
            <a:r>
              <a:rPr lang="en-US" sz="1800" i="1" dirty="0" smtClean="0"/>
              <a:t>  bottom line</a:t>
            </a:r>
            <a:r>
              <a:rPr lang="en-US" sz="1800" dirty="0" smtClean="0"/>
              <a:t>-</a:t>
            </a:r>
            <a:r>
              <a:rPr lang="en-US" sz="1800" dirty="0" err="1" smtClean="0"/>
              <a:t>people,planet,profit</a:t>
            </a:r>
            <a:r>
              <a:rPr lang="en-US" sz="1800" dirty="0" smtClean="0"/>
              <a:t>)</a:t>
            </a:r>
          </a:p>
          <a:p>
            <a:r>
              <a:rPr lang="en-US" sz="1800" dirty="0" err="1" smtClean="0"/>
              <a:t>Organisasi</a:t>
            </a:r>
            <a:r>
              <a:rPr lang="en-US" sz="1800" dirty="0" smtClean="0"/>
              <a:t> CSR </a:t>
            </a:r>
            <a:r>
              <a:rPr lang="en-US" sz="1800" dirty="0" err="1" smtClean="0"/>
              <a:t>cuma</a:t>
            </a:r>
            <a:r>
              <a:rPr lang="en-US" sz="1800" dirty="0" smtClean="0"/>
              <a:t> </a:t>
            </a:r>
            <a:r>
              <a:rPr lang="en-US" sz="1800" dirty="0" err="1" smtClean="0"/>
              <a:t>tempelan</a:t>
            </a:r>
            <a:r>
              <a:rPr lang="en-US" sz="1800" dirty="0" smtClean="0"/>
              <a:t> (</a:t>
            </a:r>
            <a:r>
              <a:rPr lang="en-US" sz="1800" i="1" dirty="0" smtClean="0"/>
              <a:t>bolt on</a:t>
            </a:r>
            <a:r>
              <a:rPr lang="en-US" sz="1800" dirty="0" smtClean="0"/>
              <a:t>)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Organisasi</a:t>
            </a:r>
            <a:r>
              <a:rPr lang="en-US" sz="1800" dirty="0" smtClean="0"/>
              <a:t> CSR hrs </a:t>
            </a:r>
            <a:r>
              <a:rPr lang="en-US" sz="1800" i="1" dirty="0" smtClean="0"/>
              <a:t>built in</a:t>
            </a:r>
            <a:r>
              <a:rPr lang="en-US" sz="1800" dirty="0" smtClean="0"/>
              <a:t> &amp; </a:t>
            </a:r>
            <a:r>
              <a:rPr lang="en-US" sz="1800" dirty="0" err="1" smtClean="0"/>
              <a:t>integratif</a:t>
            </a:r>
            <a:r>
              <a:rPr lang="en-US" sz="1800" dirty="0" smtClean="0"/>
              <a:t> (</a:t>
            </a:r>
            <a:r>
              <a:rPr lang="en-US" sz="1800" dirty="0" err="1" smtClean="0"/>
              <a:t>seluruh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 </a:t>
            </a:r>
            <a:r>
              <a:rPr lang="en-US" sz="1800" dirty="0" err="1" smtClean="0"/>
              <a:t>dlm</a:t>
            </a:r>
            <a:r>
              <a:rPr lang="en-US" sz="1800" dirty="0" smtClean="0"/>
              <a:t> </a:t>
            </a:r>
            <a:r>
              <a:rPr lang="en-US" sz="1800" dirty="0" err="1" smtClean="0"/>
              <a:t>perusahaan</a:t>
            </a:r>
            <a:r>
              <a:rPr lang="en-US" sz="1800" dirty="0" smtClean="0"/>
              <a:t> </a:t>
            </a:r>
            <a:r>
              <a:rPr lang="en-US" sz="1800" dirty="0" err="1" smtClean="0"/>
              <a:t>seharusnya</a:t>
            </a:r>
            <a:r>
              <a:rPr lang="en-US" sz="1800" dirty="0" smtClean="0"/>
              <a:t> </a:t>
            </a:r>
            <a:r>
              <a:rPr lang="en-US" sz="1800" dirty="0" err="1" smtClean="0"/>
              <a:t>terlibat</a:t>
            </a:r>
            <a:r>
              <a:rPr lang="en-US" sz="1800" dirty="0" smtClean="0"/>
              <a:t> </a:t>
            </a:r>
            <a:r>
              <a:rPr lang="en-US" sz="1800" dirty="0" err="1" smtClean="0"/>
              <a:t>dlm</a:t>
            </a:r>
            <a:r>
              <a:rPr lang="en-US" sz="1800" dirty="0" smtClean="0"/>
              <a:t> </a:t>
            </a:r>
            <a:r>
              <a:rPr lang="en-US" sz="1800" dirty="0" err="1" smtClean="0"/>
              <a:t>manajemen</a:t>
            </a:r>
            <a:r>
              <a:rPr lang="en-US" sz="1800" dirty="0" smtClean="0"/>
              <a:t> CSR)</a:t>
            </a:r>
          </a:p>
          <a:p>
            <a:r>
              <a:rPr lang="en-US" sz="1800" dirty="0" smtClean="0"/>
              <a:t>CSR </a:t>
            </a:r>
            <a:r>
              <a:rPr lang="en-US" sz="1800" dirty="0" err="1" smtClean="0"/>
              <a:t>hanya</a:t>
            </a:r>
            <a:r>
              <a:rPr lang="en-US" sz="1800" dirty="0" smtClean="0"/>
              <a:t> </a:t>
            </a:r>
            <a:r>
              <a:rPr lang="en-US" sz="1800" dirty="0" err="1" smtClean="0"/>
              <a:t>dianggap</a:t>
            </a:r>
            <a:r>
              <a:rPr lang="en-US" sz="1800" dirty="0" smtClean="0"/>
              <a:t> </a:t>
            </a:r>
            <a:r>
              <a:rPr lang="en-US" sz="1800" dirty="0" err="1" smtClean="0"/>
              <a:t>utk</a:t>
            </a:r>
            <a:r>
              <a:rPr lang="en-US" sz="1800" dirty="0" smtClean="0"/>
              <a:t> </a:t>
            </a:r>
            <a:r>
              <a:rPr lang="en-US" sz="1800" dirty="0" err="1" smtClean="0"/>
              <a:t>perusahaan</a:t>
            </a:r>
            <a:r>
              <a:rPr lang="en-US" sz="1800" dirty="0" smtClean="0"/>
              <a:t> </a:t>
            </a:r>
            <a:r>
              <a:rPr lang="en-US" sz="1800" dirty="0" err="1" smtClean="0"/>
              <a:t>besar</a:t>
            </a:r>
            <a:r>
              <a:rPr lang="en-US" sz="1800" dirty="0" smtClean="0"/>
              <a:t> </a:t>
            </a:r>
            <a:r>
              <a:rPr lang="en-US" sz="1800" dirty="0" err="1" smtClean="0"/>
              <a:t>saja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* </a:t>
            </a:r>
            <a:r>
              <a:rPr lang="en-US" sz="1800" dirty="0" err="1" smtClean="0"/>
              <a:t>Istilah</a:t>
            </a:r>
            <a:r>
              <a:rPr lang="en-US" sz="1800" dirty="0" smtClean="0"/>
              <a:t> Corporate </a:t>
            </a:r>
            <a:r>
              <a:rPr lang="en-US" sz="1800" dirty="0" err="1" smtClean="0"/>
              <a:t>sering</a:t>
            </a:r>
            <a:r>
              <a:rPr lang="en-US" sz="1800" dirty="0" smtClean="0"/>
              <a:t> </a:t>
            </a:r>
            <a:r>
              <a:rPr lang="en-US" sz="1800" dirty="0" err="1" smtClean="0"/>
              <a:t>dipahami</a:t>
            </a:r>
            <a:r>
              <a:rPr lang="en-US" sz="1800" dirty="0" smtClean="0"/>
              <a:t> </a:t>
            </a:r>
            <a:r>
              <a:rPr lang="en-US" sz="1800" dirty="0" err="1" smtClean="0"/>
              <a:t>sbg</a:t>
            </a:r>
            <a:r>
              <a:rPr lang="en-US" sz="1800" dirty="0" smtClean="0"/>
              <a:t> </a:t>
            </a:r>
            <a:r>
              <a:rPr lang="en-US" sz="1800" dirty="0" err="1" smtClean="0"/>
              <a:t>perusahaan</a:t>
            </a:r>
            <a:r>
              <a:rPr lang="en-US" sz="1800" dirty="0" smtClean="0"/>
              <a:t> </a:t>
            </a:r>
            <a:r>
              <a:rPr lang="en-US" sz="1800" dirty="0" err="1" smtClean="0"/>
              <a:t>besar</a:t>
            </a:r>
            <a:r>
              <a:rPr lang="en-US" sz="1800" dirty="0" smtClean="0"/>
              <a:t> </a:t>
            </a:r>
            <a:r>
              <a:rPr lang="en-US" sz="1800" dirty="0" err="1" smtClean="0"/>
              <a:t>saja</a:t>
            </a:r>
            <a:r>
              <a:rPr lang="en-US" sz="1800" dirty="0" smtClean="0"/>
              <a:t>. </a:t>
            </a:r>
            <a:r>
              <a:rPr lang="en-US" sz="1800" dirty="0" err="1" smtClean="0"/>
              <a:t>Istilah</a:t>
            </a:r>
            <a:r>
              <a:rPr lang="en-US" sz="1800" dirty="0" smtClean="0"/>
              <a:t> “social” </a:t>
            </a:r>
            <a:r>
              <a:rPr lang="en-US" sz="1800" dirty="0" err="1" smtClean="0"/>
              <a:t>jg</a:t>
            </a:r>
            <a:r>
              <a:rPr lang="en-US" sz="1800" dirty="0" smtClean="0"/>
              <a:t> </a:t>
            </a:r>
            <a:r>
              <a:rPr lang="en-US" sz="1800" dirty="0" err="1" smtClean="0"/>
              <a:t>rancu</a:t>
            </a:r>
            <a:r>
              <a:rPr lang="en-US" sz="1800" dirty="0" smtClean="0"/>
              <a:t>. OKI, Freeman &amp; </a:t>
            </a:r>
            <a:r>
              <a:rPr lang="en-US" sz="1800" dirty="0" err="1" smtClean="0"/>
              <a:t>Velamuri</a:t>
            </a:r>
            <a:r>
              <a:rPr lang="en-US" sz="1800" dirty="0" smtClean="0"/>
              <a:t> </a:t>
            </a:r>
            <a:r>
              <a:rPr lang="en-US" sz="1800" dirty="0" err="1" smtClean="0"/>
              <a:t>mengusulkan</a:t>
            </a:r>
            <a:r>
              <a:rPr lang="en-US" sz="1800" dirty="0" smtClean="0"/>
              <a:t> </a:t>
            </a:r>
            <a:r>
              <a:rPr lang="en-US" sz="1800" dirty="0" err="1" smtClean="0"/>
              <a:t>mjd</a:t>
            </a:r>
            <a:r>
              <a:rPr lang="en-US" sz="1800" dirty="0" smtClean="0"/>
              <a:t> </a:t>
            </a:r>
            <a:r>
              <a:rPr lang="en-US" sz="1800" b="1" dirty="0" smtClean="0"/>
              <a:t>“Company Stakeholder Responsibility”</a:t>
            </a:r>
          </a:p>
          <a:p>
            <a:pPr>
              <a:buNone/>
            </a:pPr>
            <a:r>
              <a:rPr lang="en-US" sz="1800" b="1" dirty="0" smtClean="0"/>
              <a:t>	* </a:t>
            </a:r>
            <a:r>
              <a:rPr lang="en-US" sz="1800" dirty="0" err="1" smtClean="0"/>
              <a:t>semua</a:t>
            </a:r>
            <a:r>
              <a:rPr lang="en-US" sz="1800" dirty="0" smtClean="0"/>
              <a:t> </a:t>
            </a:r>
            <a:r>
              <a:rPr lang="en-US" sz="1800" dirty="0" err="1" smtClean="0"/>
              <a:t>perusahaan</a:t>
            </a:r>
            <a:r>
              <a:rPr lang="en-US" sz="1800" dirty="0" smtClean="0"/>
              <a:t> </a:t>
            </a:r>
            <a:r>
              <a:rPr lang="en-US" sz="1800" dirty="0" err="1" smtClean="0"/>
              <a:t>hrs</a:t>
            </a:r>
            <a:r>
              <a:rPr lang="en-US" sz="1800" dirty="0" smtClean="0"/>
              <a:t> </a:t>
            </a:r>
            <a:r>
              <a:rPr lang="en-US" sz="1800" dirty="0" err="1" smtClean="0"/>
              <a:t>ber</a:t>
            </a:r>
            <a:r>
              <a:rPr lang="en-US" sz="1800" dirty="0" smtClean="0"/>
              <a:t>-CSR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dg </a:t>
            </a:r>
            <a:r>
              <a:rPr lang="en-US" sz="1800" dirty="0" err="1" smtClean="0"/>
              <a:t>ukuran</a:t>
            </a:r>
            <a:r>
              <a:rPr lang="en-US" sz="1800" dirty="0" smtClean="0"/>
              <a:t> &amp; </a:t>
            </a:r>
            <a:r>
              <a:rPr lang="en-US" sz="1800" dirty="0" err="1" smtClean="0"/>
              <a:t>dampaknya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	* </a:t>
            </a:r>
            <a:r>
              <a:rPr lang="en-US" sz="1800" dirty="0" smtClean="0"/>
              <a:t>CSR </a:t>
            </a:r>
            <a:r>
              <a:rPr lang="en-US" sz="1800" dirty="0" err="1" smtClean="0"/>
              <a:t>harusnya</a:t>
            </a:r>
            <a:r>
              <a:rPr lang="en-US" sz="1800" dirty="0" smtClean="0"/>
              <a:t> </a:t>
            </a:r>
            <a:r>
              <a:rPr lang="en-US" sz="1800" dirty="0" err="1" smtClean="0"/>
              <a:t>sebanding</a:t>
            </a:r>
            <a:r>
              <a:rPr lang="en-US" sz="1800" dirty="0" smtClean="0"/>
              <a:t> dg </a:t>
            </a:r>
            <a:r>
              <a:rPr lang="en-US" sz="1800" dirty="0" err="1" smtClean="0"/>
              <a:t>ukuran</a:t>
            </a:r>
            <a:r>
              <a:rPr lang="en-US" sz="1800" dirty="0" smtClean="0"/>
              <a:t> </a:t>
            </a:r>
            <a:r>
              <a:rPr lang="en-US" sz="1800" dirty="0" err="1" smtClean="0"/>
              <a:t>bisnis</a:t>
            </a:r>
            <a:r>
              <a:rPr lang="en-US" sz="1800" dirty="0" smtClean="0"/>
              <a:t>, </a:t>
            </a:r>
            <a:r>
              <a:rPr lang="en-US" sz="1800" dirty="0" err="1" smtClean="0"/>
              <a:t>bukan</a:t>
            </a:r>
            <a:r>
              <a:rPr lang="en-US" sz="1800" dirty="0" smtClean="0"/>
              <a:t> </a:t>
            </a:r>
            <a:r>
              <a:rPr lang="en-US" sz="1800" dirty="0" err="1" smtClean="0"/>
              <a:t>ukuran</a:t>
            </a:r>
            <a:r>
              <a:rPr lang="en-US" sz="1800" dirty="0" smtClean="0"/>
              <a:t> </a:t>
            </a:r>
            <a:r>
              <a:rPr lang="en-US" sz="1800" dirty="0" err="1" smtClean="0"/>
              <a:t>keuntungan</a:t>
            </a:r>
            <a:endParaRPr lang="en-US" sz="1800" b="1" dirty="0" smtClean="0"/>
          </a:p>
          <a:p>
            <a:r>
              <a:rPr lang="en-US" sz="1800" dirty="0" smtClean="0"/>
              <a:t>	</a:t>
            </a:r>
          </a:p>
          <a:p>
            <a:pPr>
              <a:buNone/>
            </a:pPr>
            <a:r>
              <a:rPr lang="en-US" sz="1800" dirty="0" smtClean="0"/>
              <a:t>	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2672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CSR </a:t>
            </a:r>
            <a:r>
              <a:rPr lang="en-US" sz="2400" dirty="0" err="1"/>
              <a:t>dipisahkan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Perusahaan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Sedapat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CSR  </a:t>
            </a:r>
            <a:r>
              <a:rPr lang="en-US" sz="2400" dirty="0" err="1"/>
              <a:t>berkaitan</a:t>
            </a:r>
            <a:r>
              <a:rPr lang="en-US" sz="2400" dirty="0"/>
              <a:t> dg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sdh</a:t>
            </a:r>
            <a:r>
              <a:rPr lang="en-US" sz="2400" dirty="0"/>
              <a:t> </a:t>
            </a:r>
            <a:r>
              <a:rPr lang="en-US" sz="2400" dirty="0" err="1"/>
              <a:t>hrs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kepoastian</a:t>
            </a:r>
            <a:r>
              <a:rPr lang="en-US" sz="2400" dirty="0"/>
              <a:t> </a:t>
            </a:r>
            <a:r>
              <a:rPr lang="en-US" sz="2400" dirty="0" err="1"/>
              <a:t>bhw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</a:t>
            </a:r>
            <a:r>
              <a:rPr lang="en-US" sz="2400" dirty="0" err="1"/>
              <a:t>sdh</a:t>
            </a:r>
            <a:r>
              <a:rPr lang="en-US" sz="2400" dirty="0"/>
              <a:t> </a:t>
            </a:r>
            <a:r>
              <a:rPr lang="en-US" sz="2400" dirty="0" err="1" smtClean="0"/>
              <a:t>diminimalkan</a:t>
            </a:r>
            <a:r>
              <a:rPr lang="en-US" sz="2400" dirty="0"/>
              <a:t>	</a:t>
            </a:r>
            <a:endParaRPr lang="en-US" sz="2400" dirty="0" smtClean="0"/>
          </a:p>
          <a:p>
            <a:r>
              <a:rPr lang="en-US" sz="2400" dirty="0" smtClean="0"/>
              <a:t>CSR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rantai</a:t>
            </a:r>
            <a:r>
              <a:rPr lang="en-US" sz="2400" dirty="0" smtClean="0"/>
              <a:t> </a:t>
            </a:r>
            <a:r>
              <a:rPr lang="en-US" sz="2400" dirty="0" err="1" smtClean="0"/>
              <a:t>pemasok</a:t>
            </a:r>
            <a:endParaRPr lang="en-US" sz="2400" dirty="0" smtClean="0"/>
          </a:p>
          <a:p>
            <a:r>
              <a:rPr lang="en-US" sz="2400" dirty="0" smtClean="0"/>
              <a:t>CSR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tdk</a:t>
            </a:r>
            <a:r>
              <a:rPr lang="en-US" sz="2400" dirty="0" smtClean="0"/>
              <a:t> </a:t>
            </a:r>
            <a:r>
              <a:rPr lang="en-US" sz="2400" dirty="0" err="1" smtClean="0"/>
              <a:t>berkaitan</a:t>
            </a:r>
            <a:r>
              <a:rPr lang="en-US" sz="2400" dirty="0" smtClean="0"/>
              <a:t> dg </a:t>
            </a:r>
            <a:r>
              <a:rPr lang="en-US" sz="2400" dirty="0" err="1" smtClean="0"/>
              <a:t>pelanggan</a:t>
            </a:r>
            <a:endParaRPr lang="en-US" sz="2400" dirty="0" smtClean="0"/>
          </a:p>
          <a:p>
            <a:r>
              <a:rPr lang="en-US" sz="2400" dirty="0" smtClean="0"/>
              <a:t>CSR </a:t>
            </a:r>
            <a:r>
              <a:rPr lang="en-US" sz="2400" dirty="0" err="1" smtClean="0"/>
              <a:t>menyebabkan</a:t>
            </a:r>
            <a:r>
              <a:rPr lang="en-US" sz="2400" dirty="0" smtClean="0"/>
              <a:t> </a:t>
            </a:r>
            <a:r>
              <a:rPr lang="en-US" sz="2400" dirty="0" err="1" smtClean="0"/>
              <a:t>penambahan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endParaRPr lang="en-US" sz="2400" dirty="0" smtClean="0"/>
          </a:p>
          <a:p>
            <a:r>
              <a:rPr lang="en-US" sz="2400" dirty="0" smtClean="0"/>
              <a:t>CSR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dirty="0" err="1" smtClean="0"/>
              <a:t>kosmetik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citra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endParaRPr lang="en-US" sz="2400" dirty="0" smtClean="0"/>
          </a:p>
          <a:p>
            <a:r>
              <a:rPr lang="en-US" sz="2400" dirty="0" smtClean="0"/>
              <a:t>CSR </a:t>
            </a:r>
            <a:r>
              <a:rPr lang="en-US" sz="2400" dirty="0" err="1" smtClean="0"/>
              <a:t>sepenuhnya</a:t>
            </a:r>
            <a:r>
              <a:rPr lang="en-US" sz="2400" dirty="0" smtClean="0"/>
              <a:t> voluntary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sukarela</a:t>
            </a:r>
            <a:endParaRPr lang="en-US" sz="2400" dirty="0" smtClean="0"/>
          </a:p>
          <a:p>
            <a:r>
              <a:rPr lang="en-US" sz="2400" dirty="0" smtClean="0"/>
              <a:t>CSR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ditujukan</a:t>
            </a:r>
            <a:r>
              <a:rPr lang="en-US" sz="2400" dirty="0" smtClean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eksternal</a:t>
            </a:r>
            <a:r>
              <a:rPr lang="en-US" sz="2400" dirty="0" smtClean="0"/>
              <a:t> </a:t>
            </a:r>
            <a:r>
              <a:rPr lang="en-US" sz="2400" dirty="0" err="1" smtClean="0"/>
              <a:t>saja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PERKEMBANGAN CSR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105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4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pendorong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CSR </a:t>
            </a:r>
            <a:r>
              <a:rPr lang="en-US" dirty="0" err="1" smtClean="0"/>
              <a:t>mnrt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Kepedulian</a:t>
            </a:r>
            <a:r>
              <a:rPr lang="en-US" dirty="0" smtClean="0"/>
              <a:t> &amp;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,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&amp; investor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r>
              <a:rPr lang="en-US" dirty="0" smtClean="0"/>
              <a:t> &amp;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berskala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&amp;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investor</a:t>
            </a:r>
          </a:p>
          <a:p>
            <a:pPr marL="514350" indent="-514350">
              <a:buAutoNum type="arabicParenR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pd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Transparansi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media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&amp; </a:t>
            </a:r>
            <a:r>
              <a:rPr lang="en-US" dirty="0" err="1" smtClean="0"/>
              <a:t>informasi</a:t>
            </a:r>
            <a:r>
              <a:rPr lang="en-US" dirty="0" smtClean="0"/>
              <a:t> modern</a:t>
            </a:r>
          </a:p>
          <a:p>
            <a:pPr marL="514350" indent="-514350">
              <a:buNone/>
            </a:pPr>
            <a:r>
              <a:rPr lang="en-US" dirty="0" err="1" smtClean="0"/>
              <a:t>Awalnya</a:t>
            </a:r>
            <a:r>
              <a:rPr lang="en-US" dirty="0" smtClean="0"/>
              <a:t> CSR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(social cost)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msh</a:t>
            </a:r>
            <a:r>
              <a:rPr lang="en-US" dirty="0" smtClean="0"/>
              <a:t> </a:t>
            </a:r>
            <a:r>
              <a:rPr lang="en-US" dirty="0" err="1" smtClean="0"/>
              <a:t>berpatokan</a:t>
            </a:r>
            <a:r>
              <a:rPr lang="en-US" dirty="0" smtClean="0"/>
              <a:t> pd </a:t>
            </a:r>
            <a:r>
              <a:rPr lang="en-US" i="1" dirty="0" smtClean="0"/>
              <a:t>external &amp;reputation driven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CSR (CSR as beyond profit activity).</a:t>
            </a:r>
          </a:p>
          <a:p>
            <a:pPr marL="514350" indent="-514350">
              <a:buNone/>
            </a:pPr>
            <a:r>
              <a:rPr lang="en-US" dirty="0" err="1" smtClean="0"/>
              <a:t>Skrg</a:t>
            </a:r>
            <a:r>
              <a:rPr lang="en-US" dirty="0" smtClean="0"/>
              <a:t> CSR </a:t>
            </a:r>
            <a:r>
              <a:rPr lang="en-US" dirty="0" err="1" smtClean="0"/>
              <a:t>mestinya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</a:t>
            </a:r>
            <a:r>
              <a:rPr lang="en-US" dirty="0" err="1" smtClean="0"/>
              <a:t>invesment</a:t>
            </a:r>
            <a:r>
              <a:rPr lang="en-US" dirty="0" smtClean="0"/>
              <a:t>),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111</TotalTime>
  <Words>371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TENTANG CSR</vt:lpstr>
      <vt:lpstr>DEFINISI CSR</vt:lpstr>
      <vt:lpstr>Meaning of CSR</vt:lpstr>
      <vt:lpstr>Persepsi parsial dlm Memahami CSR</vt:lpstr>
      <vt:lpstr>PowerPoint Presentation</vt:lpstr>
      <vt:lpstr>PERKEMBANGAN CSR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TENTANG CSR</dc:title>
  <dc:creator>Asus</dc:creator>
  <cp:lastModifiedBy>Dell</cp:lastModifiedBy>
  <cp:revision>14</cp:revision>
  <dcterms:created xsi:type="dcterms:W3CDTF">2017-09-25T03:42:13Z</dcterms:created>
  <dcterms:modified xsi:type="dcterms:W3CDTF">2018-10-01T05:19:21Z</dcterms:modified>
</cp:coreProperties>
</file>