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48E65D-1436-4759-B9B2-4691192CDF7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0ECA99-8618-4EDE-B3AD-73C35384A7EB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smtClean="0">
              <a:effectLst/>
            </a:rPr>
            <a:t>1. </a:t>
          </a:r>
          <a:r>
            <a:rPr lang="en-US" dirty="0" err="1" smtClean="0">
              <a:effectLst/>
            </a:rPr>
            <a:t>Memilih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dan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menentukan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objek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analisis</a:t>
          </a:r>
          <a:endParaRPr lang="en-US" dirty="0"/>
        </a:p>
      </dgm:t>
    </dgm:pt>
    <dgm:pt modelId="{675C8D2D-EBAB-4BA9-9B65-80B8BF0B5DE4}" type="parTrans" cxnId="{14436877-1E37-4575-A8F1-B231DBC948C5}">
      <dgm:prSet/>
      <dgm:spPr/>
      <dgm:t>
        <a:bodyPr/>
        <a:lstStyle/>
        <a:p>
          <a:endParaRPr lang="en-US"/>
        </a:p>
      </dgm:t>
    </dgm:pt>
    <dgm:pt modelId="{34C26523-0DD7-4F4E-8616-08C654FE8A3E}" type="sibTrans" cxnId="{14436877-1E37-4575-A8F1-B231DBC948C5}">
      <dgm:prSet/>
      <dgm:spPr/>
      <dgm:t>
        <a:bodyPr/>
        <a:lstStyle/>
        <a:p>
          <a:endParaRPr lang="en-US"/>
        </a:p>
      </dgm:t>
    </dgm:pt>
    <dgm:pt modelId="{65392424-F4D3-4F8A-91E0-1091D4946383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>
              <a:effectLst/>
            </a:rPr>
            <a:t>2. </a:t>
          </a:r>
          <a:r>
            <a:rPr lang="en-US" dirty="0" err="1" smtClean="0">
              <a:effectLst/>
            </a:rPr>
            <a:t>Pengumpulan</a:t>
          </a:r>
          <a:r>
            <a:rPr lang="en-US" dirty="0" smtClean="0">
              <a:effectLst/>
            </a:rPr>
            <a:t> data </a:t>
          </a:r>
          <a:r>
            <a:rPr lang="en-US" dirty="0" err="1" smtClean="0">
              <a:effectLst/>
            </a:rPr>
            <a:t>atau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informasi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penunjang</a:t>
          </a:r>
          <a:endParaRPr lang="en-US" dirty="0"/>
        </a:p>
      </dgm:t>
    </dgm:pt>
    <dgm:pt modelId="{AC76E772-0240-4683-9FEB-8065F88244AB}" type="parTrans" cxnId="{66EEA288-2C01-42EE-9EE4-4D7B8E134DF2}">
      <dgm:prSet/>
      <dgm:spPr/>
      <dgm:t>
        <a:bodyPr/>
        <a:lstStyle/>
        <a:p>
          <a:endParaRPr lang="en-US"/>
        </a:p>
      </dgm:t>
    </dgm:pt>
    <dgm:pt modelId="{EF103575-6886-4A8A-B2CA-6E2892C633D9}" type="sibTrans" cxnId="{66EEA288-2C01-42EE-9EE4-4D7B8E134DF2}">
      <dgm:prSet/>
      <dgm:spPr/>
      <dgm:t>
        <a:bodyPr/>
        <a:lstStyle/>
        <a:p>
          <a:endParaRPr lang="en-US"/>
        </a:p>
      </dgm:t>
    </dgm:pt>
    <dgm:pt modelId="{895385C6-73CB-4573-A793-8FEAD16E07BF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>
              <a:effectLst/>
            </a:rPr>
            <a:t>3. </a:t>
          </a:r>
          <a:r>
            <a:rPr lang="en-US" dirty="0" err="1" smtClean="0">
              <a:effectLst/>
            </a:rPr>
            <a:t>Identifikasi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dan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analisis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masalah</a:t>
          </a:r>
          <a:endParaRPr lang="en-US" dirty="0"/>
        </a:p>
      </dgm:t>
    </dgm:pt>
    <dgm:pt modelId="{36AA25D4-A9A0-47A2-AB27-DB659EFF84B6}" type="parTrans" cxnId="{EA730B48-8041-4A07-911F-7B4F8C1BB2AB}">
      <dgm:prSet/>
      <dgm:spPr/>
      <dgm:t>
        <a:bodyPr/>
        <a:lstStyle/>
        <a:p>
          <a:endParaRPr lang="en-US"/>
        </a:p>
      </dgm:t>
    </dgm:pt>
    <dgm:pt modelId="{C0702BBC-0487-4E8D-865E-9AFC053659FB}" type="sibTrans" cxnId="{EA730B48-8041-4A07-911F-7B4F8C1BB2AB}">
      <dgm:prSet/>
      <dgm:spPr/>
      <dgm:t>
        <a:bodyPr/>
        <a:lstStyle/>
        <a:p>
          <a:endParaRPr lang="en-US"/>
        </a:p>
      </dgm:t>
    </dgm:pt>
    <dgm:pt modelId="{9E0338F9-5C28-4B0B-95EE-9569D39BE0BA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>
              <a:effectLst/>
            </a:rPr>
            <a:t>3. </a:t>
          </a:r>
          <a:r>
            <a:rPr lang="en-US" dirty="0" err="1" smtClean="0">
              <a:effectLst/>
            </a:rPr>
            <a:t>Verifikasi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masalah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dan</a:t>
          </a:r>
          <a:r>
            <a:rPr lang="en-US" dirty="0" smtClean="0">
              <a:effectLst/>
            </a:rPr>
            <a:t>  </a:t>
          </a:r>
          <a:r>
            <a:rPr lang="en-US" dirty="0" err="1" smtClean="0">
              <a:effectLst/>
            </a:rPr>
            <a:t>pengembangan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persepsi</a:t>
          </a:r>
          <a:endParaRPr lang="en-US" dirty="0"/>
        </a:p>
      </dgm:t>
    </dgm:pt>
    <dgm:pt modelId="{E8D1CC0B-70BC-4725-A84A-17A255E9EC2B}" type="parTrans" cxnId="{E9F20EF9-9EE5-4451-B704-90E035B23AFF}">
      <dgm:prSet/>
      <dgm:spPr/>
      <dgm:t>
        <a:bodyPr/>
        <a:lstStyle/>
        <a:p>
          <a:endParaRPr lang="en-US"/>
        </a:p>
      </dgm:t>
    </dgm:pt>
    <dgm:pt modelId="{E29487A9-1B7B-4A92-91D1-05B75DDFD5A1}" type="sibTrans" cxnId="{E9F20EF9-9EE5-4451-B704-90E035B23AFF}">
      <dgm:prSet/>
      <dgm:spPr/>
      <dgm:t>
        <a:bodyPr/>
        <a:lstStyle/>
        <a:p>
          <a:endParaRPr lang="en-US"/>
        </a:p>
      </dgm:t>
    </dgm:pt>
    <dgm:pt modelId="{1805DC87-4C0C-47EA-95BE-75E390245AAD}">
      <dgm:prSet phldrT="[Text]"/>
      <dgm:spPr>
        <a:solidFill>
          <a:schemeClr val="bg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>
              <a:effectLst/>
            </a:rPr>
            <a:t>5. </a:t>
          </a:r>
          <a:r>
            <a:rPr lang="en-US" dirty="0" err="1" smtClean="0">
              <a:effectLst/>
            </a:rPr>
            <a:t>Menarik</a:t>
          </a:r>
          <a:r>
            <a:rPr lang="en-US" dirty="0" smtClean="0">
              <a:effectLst/>
            </a:rPr>
            <a:t> </a:t>
          </a:r>
          <a:r>
            <a:rPr lang="en-US" dirty="0" err="1" smtClean="0">
              <a:effectLst/>
            </a:rPr>
            <a:t>kesimpulan</a:t>
          </a:r>
          <a:endParaRPr lang="en-US" dirty="0"/>
        </a:p>
      </dgm:t>
    </dgm:pt>
    <dgm:pt modelId="{1E7A2420-F41D-4E7A-9FA8-0692065E8B93}" type="parTrans" cxnId="{DA3D798F-DB4E-438B-A7A4-C2AB7557D141}">
      <dgm:prSet/>
      <dgm:spPr/>
      <dgm:t>
        <a:bodyPr/>
        <a:lstStyle/>
        <a:p>
          <a:endParaRPr lang="en-US"/>
        </a:p>
      </dgm:t>
    </dgm:pt>
    <dgm:pt modelId="{4DBFD111-6028-4145-9A86-C7B6CF21DDF4}" type="sibTrans" cxnId="{DA3D798F-DB4E-438B-A7A4-C2AB7557D141}">
      <dgm:prSet/>
      <dgm:spPr/>
      <dgm:t>
        <a:bodyPr/>
        <a:lstStyle/>
        <a:p>
          <a:endParaRPr lang="en-US"/>
        </a:p>
      </dgm:t>
    </dgm:pt>
    <dgm:pt modelId="{789D3CD2-FED1-41C8-9364-4C36E04EE88A}" type="pres">
      <dgm:prSet presAssocID="{0748E65D-1436-4759-B9B2-4691192CDF7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C8FF48-408B-4E24-A520-7943829D218E}" type="pres">
      <dgm:prSet presAssocID="{CF0ECA99-8618-4EDE-B3AD-73C35384A7EB}" presName="node" presStyleLbl="node1" presStyleIdx="0" presStyleCnt="5" custScaleX="1592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818450-AD1C-46EF-85C3-48F0FF435E3E}" type="pres">
      <dgm:prSet presAssocID="{CF0ECA99-8618-4EDE-B3AD-73C35384A7EB}" presName="spNode" presStyleCnt="0"/>
      <dgm:spPr/>
    </dgm:pt>
    <dgm:pt modelId="{EEEBBBE6-2CFE-4042-8B9E-401CA81B3FAD}" type="pres">
      <dgm:prSet presAssocID="{34C26523-0DD7-4F4E-8616-08C654FE8A3E}" presName="sibTrans" presStyleLbl="sibTrans1D1" presStyleIdx="0" presStyleCnt="5"/>
      <dgm:spPr/>
      <dgm:t>
        <a:bodyPr/>
        <a:lstStyle/>
        <a:p>
          <a:endParaRPr lang="en-US"/>
        </a:p>
      </dgm:t>
    </dgm:pt>
    <dgm:pt modelId="{3271D175-52A8-4F7E-9141-97421C389FFD}" type="pres">
      <dgm:prSet presAssocID="{65392424-F4D3-4F8A-91E0-1091D4946383}" presName="node" presStyleLbl="node1" presStyleIdx="1" presStyleCnt="5" custScaleX="187233" custRadScaleRad="104158" custRadScaleInc="-9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EB8AF-D9B0-4B70-9AA6-2C8BCD84ECB1}" type="pres">
      <dgm:prSet presAssocID="{65392424-F4D3-4F8A-91E0-1091D4946383}" presName="spNode" presStyleCnt="0"/>
      <dgm:spPr/>
    </dgm:pt>
    <dgm:pt modelId="{BF6D124B-7768-4B26-8076-774663837149}" type="pres">
      <dgm:prSet presAssocID="{EF103575-6886-4A8A-B2CA-6E2892C633D9}" presName="sibTrans" presStyleLbl="sibTrans1D1" presStyleIdx="1" presStyleCnt="5"/>
      <dgm:spPr/>
      <dgm:t>
        <a:bodyPr/>
        <a:lstStyle/>
        <a:p>
          <a:endParaRPr lang="en-US"/>
        </a:p>
      </dgm:t>
    </dgm:pt>
    <dgm:pt modelId="{7F7DCA3D-9F59-4D41-B968-E6EDFCD888E5}" type="pres">
      <dgm:prSet presAssocID="{895385C6-73CB-4573-A793-8FEAD16E07BF}" presName="node" presStyleLbl="node1" presStyleIdx="2" presStyleCnt="5" custScaleX="172623" custRadScaleRad="107587" custRadScaleInc="-32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606836-04FA-4F26-BBA8-B76485441FD3}" type="pres">
      <dgm:prSet presAssocID="{895385C6-73CB-4573-A793-8FEAD16E07BF}" presName="spNode" presStyleCnt="0"/>
      <dgm:spPr/>
    </dgm:pt>
    <dgm:pt modelId="{C0DEBAE4-9487-4632-AAEA-26CCDB792968}" type="pres">
      <dgm:prSet presAssocID="{C0702BBC-0487-4E8D-865E-9AFC053659FB}" presName="sibTrans" presStyleLbl="sibTrans1D1" presStyleIdx="2" presStyleCnt="5"/>
      <dgm:spPr/>
      <dgm:t>
        <a:bodyPr/>
        <a:lstStyle/>
        <a:p>
          <a:endParaRPr lang="en-US"/>
        </a:p>
      </dgm:t>
    </dgm:pt>
    <dgm:pt modelId="{A463B2BF-F729-43C0-A261-A2B4021994A1}" type="pres">
      <dgm:prSet presAssocID="{9E0338F9-5C28-4B0B-95EE-9569D39BE0BA}" presName="node" presStyleLbl="node1" presStyleIdx="3" presStyleCnt="5" custScaleX="158443" custRadScaleRad="109105" custRadScaleInc="249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47B7F0-7495-4799-A846-C34AC6452B67}" type="pres">
      <dgm:prSet presAssocID="{9E0338F9-5C28-4B0B-95EE-9569D39BE0BA}" presName="spNode" presStyleCnt="0"/>
      <dgm:spPr/>
    </dgm:pt>
    <dgm:pt modelId="{4750AD4C-25C4-4075-8909-FB6B60647D96}" type="pres">
      <dgm:prSet presAssocID="{E29487A9-1B7B-4A92-91D1-05B75DDFD5A1}" presName="sibTrans" presStyleLbl="sibTrans1D1" presStyleIdx="3" presStyleCnt="5"/>
      <dgm:spPr/>
      <dgm:t>
        <a:bodyPr/>
        <a:lstStyle/>
        <a:p>
          <a:endParaRPr lang="en-US"/>
        </a:p>
      </dgm:t>
    </dgm:pt>
    <dgm:pt modelId="{78463252-9B9A-465E-8E8C-07193F14A97B}" type="pres">
      <dgm:prSet presAssocID="{1805DC87-4C0C-47EA-95BE-75E390245AAD}" presName="node" presStyleLbl="node1" presStyleIdx="4" presStyleCnt="5" custScaleX="1638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F59427-7F18-48B1-80DD-C87F929E28B9}" type="pres">
      <dgm:prSet presAssocID="{1805DC87-4C0C-47EA-95BE-75E390245AAD}" presName="spNode" presStyleCnt="0"/>
      <dgm:spPr/>
    </dgm:pt>
    <dgm:pt modelId="{075EB917-AB2B-45A2-A508-03AF3C2D760F}" type="pres">
      <dgm:prSet presAssocID="{4DBFD111-6028-4145-9A86-C7B6CF21DDF4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7740204E-50E2-4878-ABDB-680D255F22AB}" type="presOf" srcId="{34C26523-0DD7-4F4E-8616-08C654FE8A3E}" destId="{EEEBBBE6-2CFE-4042-8B9E-401CA81B3FAD}" srcOrd="0" destOrd="0" presId="urn:microsoft.com/office/officeart/2005/8/layout/cycle6"/>
    <dgm:cxn modelId="{74A8E2AF-F63A-4F80-9595-A57EFEC58A56}" type="presOf" srcId="{895385C6-73CB-4573-A793-8FEAD16E07BF}" destId="{7F7DCA3D-9F59-4D41-B968-E6EDFCD888E5}" srcOrd="0" destOrd="0" presId="urn:microsoft.com/office/officeart/2005/8/layout/cycle6"/>
    <dgm:cxn modelId="{E9F20EF9-9EE5-4451-B704-90E035B23AFF}" srcId="{0748E65D-1436-4759-B9B2-4691192CDF7B}" destId="{9E0338F9-5C28-4B0B-95EE-9569D39BE0BA}" srcOrd="3" destOrd="0" parTransId="{E8D1CC0B-70BC-4725-A84A-17A255E9EC2B}" sibTransId="{E29487A9-1B7B-4A92-91D1-05B75DDFD5A1}"/>
    <dgm:cxn modelId="{C905CDAE-E50F-4335-BF93-7F1EC2651F4E}" type="presOf" srcId="{65392424-F4D3-4F8A-91E0-1091D4946383}" destId="{3271D175-52A8-4F7E-9141-97421C389FFD}" srcOrd="0" destOrd="0" presId="urn:microsoft.com/office/officeart/2005/8/layout/cycle6"/>
    <dgm:cxn modelId="{42A8853A-818A-4E94-A75D-61E321CF92D4}" type="presOf" srcId="{4DBFD111-6028-4145-9A86-C7B6CF21DDF4}" destId="{075EB917-AB2B-45A2-A508-03AF3C2D760F}" srcOrd="0" destOrd="0" presId="urn:microsoft.com/office/officeart/2005/8/layout/cycle6"/>
    <dgm:cxn modelId="{EB65333C-6090-492B-8F36-8C8B49418050}" type="presOf" srcId="{0748E65D-1436-4759-B9B2-4691192CDF7B}" destId="{789D3CD2-FED1-41C8-9364-4C36E04EE88A}" srcOrd="0" destOrd="0" presId="urn:microsoft.com/office/officeart/2005/8/layout/cycle6"/>
    <dgm:cxn modelId="{EA730B48-8041-4A07-911F-7B4F8C1BB2AB}" srcId="{0748E65D-1436-4759-B9B2-4691192CDF7B}" destId="{895385C6-73CB-4573-A793-8FEAD16E07BF}" srcOrd="2" destOrd="0" parTransId="{36AA25D4-A9A0-47A2-AB27-DB659EFF84B6}" sibTransId="{C0702BBC-0487-4E8D-865E-9AFC053659FB}"/>
    <dgm:cxn modelId="{90491F39-2A4A-408E-8304-99FD610CBDA9}" type="presOf" srcId="{CF0ECA99-8618-4EDE-B3AD-73C35384A7EB}" destId="{2BC8FF48-408B-4E24-A520-7943829D218E}" srcOrd="0" destOrd="0" presId="urn:microsoft.com/office/officeart/2005/8/layout/cycle6"/>
    <dgm:cxn modelId="{12E50997-2688-4ADF-A517-EE0E1C03EAF1}" type="presOf" srcId="{9E0338F9-5C28-4B0B-95EE-9569D39BE0BA}" destId="{A463B2BF-F729-43C0-A261-A2B4021994A1}" srcOrd="0" destOrd="0" presId="urn:microsoft.com/office/officeart/2005/8/layout/cycle6"/>
    <dgm:cxn modelId="{FB00FDDD-D35D-4F50-899E-50FFEC88D430}" type="presOf" srcId="{1805DC87-4C0C-47EA-95BE-75E390245AAD}" destId="{78463252-9B9A-465E-8E8C-07193F14A97B}" srcOrd="0" destOrd="0" presId="urn:microsoft.com/office/officeart/2005/8/layout/cycle6"/>
    <dgm:cxn modelId="{66EEA288-2C01-42EE-9EE4-4D7B8E134DF2}" srcId="{0748E65D-1436-4759-B9B2-4691192CDF7B}" destId="{65392424-F4D3-4F8A-91E0-1091D4946383}" srcOrd="1" destOrd="0" parTransId="{AC76E772-0240-4683-9FEB-8065F88244AB}" sibTransId="{EF103575-6886-4A8A-B2CA-6E2892C633D9}"/>
    <dgm:cxn modelId="{E3501129-489B-4932-BE71-4B12748C81E1}" type="presOf" srcId="{E29487A9-1B7B-4A92-91D1-05B75DDFD5A1}" destId="{4750AD4C-25C4-4075-8909-FB6B60647D96}" srcOrd="0" destOrd="0" presId="urn:microsoft.com/office/officeart/2005/8/layout/cycle6"/>
    <dgm:cxn modelId="{DA3D798F-DB4E-438B-A7A4-C2AB7557D141}" srcId="{0748E65D-1436-4759-B9B2-4691192CDF7B}" destId="{1805DC87-4C0C-47EA-95BE-75E390245AAD}" srcOrd="4" destOrd="0" parTransId="{1E7A2420-F41D-4E7A-9FA8-0692065E8B93}" sibTransId="{4DBFD111-6028-4145-9A86-C7B6CF21DDF4}"/>
    <dgm:cxn modelId="{14436877-1E37-4575-A8F1-B231DBC948C5}" srcId="{0748E65D-1436-4759-B9B2-4691192CDF7B}" destId="{CF0ECA99-8618-4EDE-B3AD-73C35384A7EB}" srcOrd="0" destOrd="0" parTransId="{675C8D2D-EBAB-4BA9-9B65-80B8BF0B5DE4}" sibTransId="{34C26523-0DD7-4F4E-8616-08C654FE8A3E}"/>
    <dgm:cxn modelId="{CDCE7BC3-B768-410A-A83D-15C117E4DC19}" type="presOf" srcId="{EF103575-6886-4A8A-B2CA-6E2892C633D9}" destId="{BF6D124B-7768-4B26-8076-774663837149}" srcOrd="0" destOrd="0" presId="urn:microsoft.com/office/officeart/2005/8/layout/cycle6"/>
    <dgm:cxn modelId="{6E563CFC-FF81-4860-B308-073634742285}" type="presOf" srcId="{C0702BBC-0487-4E8D-865E-9AFC053659FB}" destId="{C0DEBAE4-9487-4632-AAEA-26CCDB792968}" srcOrd="0" destOrd="0" presId="urn:microsoft.com/office/officeart/2005/8/layout/cycle6"/>
    <dgm:cxn modelId="{C0A94AB5-455F-4C11-8354-87BE2EAC3727}" type="presParOf" srcId="{789D3CD2-FED1-41C8-9364-4C36E04EE88A}" destId="{2BC8FF48-408B-4E24-A520-7943829D218E}" srcOrd="0" destOrd="0" presId="urn:microsoft.com/office/officeart/2005/8/layout/cycle6"/>
    <dgm:cxn modelId="{C99F543E-0408-4AC4-8FA4-B89CD689D6FB}" type="presParOf" srcId="{789D3CD2-FED1-41C8-9364-4C36E04EE88A}" destId="{75818450-AD1C-46EF-85C3-48F0FF435E3E}" srcOrd="1" destOrd="0" presId="urn:microsoft.com/office/officeart/2005/8/layout/cycle6"/>
    <dgm:cxn modelId="{04681B36-663B-4142-B9F9-898EDFD6F28C}" type="presParOf" srcId="{789D3CD2-FED1-41C8-9364-4C36E04EE88A}" destId="{EEEBBBE6-2CFE-4042-8B9E-401CA81B3FAD}" srcOrd="2" destOrd="0" presId="urn:microsoft.com/office/officeart/2005/8/layout/cycle6"/>
    <dgm:cxn modelId="{A0790F3E-0574-4038-85B8-CA2AAEC78A50}" type="presParOf" srcId="{789D3CD2-FED1-41C8-9364-4C36E04EE88A}" destId="{3271D175-52A8-4F7E-9141-97421C389FFD}" srcOrd="3" destOrd="0" presId="urn:microsoft.com/office/officeart/2005/8/layout/cycle6"/>
    <dgm:cxn modelId="{AE43E49E-347A-4F36-B096-EB419074372A}" type="presParOf" srcId="{789D3CD2-FED1-41C8-9364-4C36E04EE88A}" destId="{732EB8AF-D9B0-4B70-9AA6-2C8BCD84ECB1}" srcOrd="4" destOrd="0" presId="urn:microsoft.com/office/officeart/2005/8/layout/cycle6"/>
    <dgm:cxn modelId="{9F113112-2E72-439C-96AE-72885640D3A8}" type="presParOf" srcId="{789D3CD2-FED1-41C8-9364-4C36E04EE88A}" destId="{BF6D124B-7768-4B26-8076-774663837149}" srcOrd="5" destOrd="0" presId="urn:microsoft.com/office/officeart/2005/8/layout/cycle6"/>
    <dgm:cxn modelId="{4E60D5C2-67BE-4A9E-804B-FB0CB2E483ED}" type="presParOf" srcId="{789D3CD2-FED1-41C8-9364-4C36E04EE88A}" destId="{7F7DCA3D-9F59-4D41-B968-E6EDFCD888E5}" srcOrd="6" destOrd="0" presId="urn:microsoft.com/office/officeart/2005/8/layout/cycle6"/>
    <dgm:cxn modelId="{1088E456-567C-4F0C-91F9-1A5464354725}" type="presParOf" srcId="{789D3CD2-FED1-41C8-9364-4C36E04EE88A}" destId="{FA606836-04FA-4F26-BBA8-B76485441FD3}" srcOrd="7" destOrd="0" presId="urn:microsoft.com/office/officeart/2005/8/layout/cycle6"/>
    <dgm:cxn modelId="{ED7CC8C3-D4BD-43C5-86B0-75840CCC5F5A}" type="presParOf" srcId="{789D3CD2-FED1-41C8-9364-4C36E04EE88A}" destId="{C0DEBAE4-9487-4632-AAEA-26CCDB792968}" srcOrd="8" destOrd="0" presId="urn:microsoft.com/office/officeart/2005/8/layout/cycle6"/>
    <dgm:cxn modelId="{BB7709D4-4D47-44A8-9327-04AF59F80C20}" type="presParOf" srcId="{789D3CD2-FED1-41C8-9364-4C36E04EE88A}" destId="{A463B2BF-F729-43C0-A261-A2B4021994A1}" srcOrd="9" destOrd="0" presId="urn:microsoft.com/office/officeart/2005/8/layout/cycle6"/>
    <dgm:cxn modelId="{280955D9-6C29-4412-AF74-64F529287431}" type="presParOf" srcId="{789D3CD2-FED1-41C8-9364-4C36E04EE88A}" destId="{3C47B7F0-7495-4799-A846-C34AC6452B67}" srcOrd="10" destOrd="0" presId="urn:microsoft.com/office/officeart/2005/8/layout/cycle6"/>
    <dgm:cxn modelId="{E06F3A7A-DC67-4786-B213-44AAC562D398}" type="presParOf" srcId="{789D3CD2-FED1-41C8-9364-4C36E04EE88A}" destId="{4750AD4C-25C4-4075-8909-FB6B60647D96}" srcOrd="11" destOrd="0" presId="urn:microsoft.com/office/officeart/2005/8/layout/cycle6"/>
    <dgm:cxn modelId="{075AD2A6-2DF4-4FE6-8D42-33402591321E}" type="presParOf" srcId="{789D3CD2-FED1-41C8-9364-4C36E04EE88A}" destId="{78463252-9B9A-465E-8E8C-07193F14A97B}" srcOrd="12" destOrd="0" presId="urn:microsoft.com/office/officeart/2005/8/layout/cycle6"/>
    <dgm:cxn modelId="{449450EF-3075-4FD6-9A1F-F49C1D803573}" type="presParOf" srcId="{789D3CD2-FED1-41C8-9364-4C36E04EE88A}" destId="{4DF59427-7F18-48B1-80DD-C87F929E28B9}" srcOrd="13" destOrd="0" presId="urn:microsoft.com/office/officeart/2005/8/layout/cycle6"/>
    <dgm:cxn modelId="{84319C0A-605F-4807-857F-9E43AB53677F}" type="presParOf" srcId="{789D3CD2-FED1-41C8-9364-4C36E04EE88A}" destId="{075EB917-AB2B-45A2-A508-03AF3C2D760F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8FF48-408B-4E24-A520-7943829D218E}">
      <dsp:nvSpPr>
        <dsp:cNvPr id="0" name=""/>
        <dsp:cNvSpPr/>
      </dsp:nvSpPr>
      <dsp:spPr>
        <a:xfrm>
          <a:off x="2841579" y="1799"/>
          <a:ext cx="2487012" cy="1015362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/>
            </a:rPr>
            <a:t>1. </a:t>
          </a:r>
          <a:r>
            <a:rPr lang="en-US" sz="1700" kern="1200" dirty="0" err="1" smtClean="0">
              <a:effectLst/>
            </a:rPr>
            <a:t>Memilih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dan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menentukan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objek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analisis</a:t>
          </a:r>
          <a:endParaRPr lang="en-US" sz="1700" kern="1200" dirty="0"/>
        </a:p>
      </dsp:txBody>
      <dsp:txXfrm>
        <a:off x="2891145" y="51365"/>
        <a:ext cx="2387880" cy="916230"/>
      </dsp:txXfrm>
    </dsp:sp>
    <dsp:sp modelId="{EEEBBBE6-2CFE-4042-8B9E-401CA81B3FAD}">
      <dsp:nvSpPr>
        <dsp:cNvPr id="0" name=""/>
        <dsp:cNvSpPr/>
      </dsp:nvSpPr>
      <dsp:spPr>
        <a:xfrm>
          <a:off x="2273898" y="655837"/>
          <a:ext cx="4053796" cy="4053796"/>
        </a:xfrm>
        <a:custGeom>
          <a:avLst/>
          <a:gdLst/>
          <a:ahLst/>
          <a:cxnLst/>
          <a:rect l="0" t="0" r="0" b="0"/>
          <a:pathLst>
            <a:path>
              <a:moveTo>
                <a:pt x="3060483" y="283333"/>
              </a:moveTo>
              <a:arcTo wR="2026898" hR="2026898" stAng="18039567" swAng="1123007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71D175-52A8-4F7E-9141-97421C389FFD}">
      <dsp:nvSpPr>
        <dsp:cNvPr id="0" name=""/>
        <dsp:cNvSpPr/>
      </dsp:nvSpPr>
      <dsp:spPr>
        <a:xfrm>
          <a:off x="4627887" y="1368155"/>
          <a:ext cx="2924758" cy="1015362"/>
        </a:xfrm>
        <a:prstGeom prst="roundRect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/>
            </a:rPr>
            <a:t>2. </a:t>
          </a:r>
          <a:r>
            <a:rPr lang="en-US" sz="1700" kern="1200" dirty="0" err="1" smtClean="0">
              <a:effectLst/>
            </a:rPr>
            <a:t>Pengumpulan</a:t>
          </a:r>
          <a:r>
            <a:rPr lang="en-US" sz="1700" kern="1200" dirty="0" smtClean="0">
              <a:effectLst/>
            </a:rPr>
            <a:t> data </a:t>
          </a:r>
          <a:r>
            <a:rPr lang="en-US" sz="1700" kern="1200" dirty="0" err="1" smtClean="0">
              <a:effectLst/>
            </a:rPr>
            <a:t>atau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informasi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penunjang</a:t>
          </a:r>
          <a:endParaRPr lang="en-US" sz="1700" kern="1200" dirty="0"/>
        </a:p>
      </dsp:txBody>
      <dsp:txXfrm>
        <a:off x="4677453" y="1417721"/>
        <a:ext cx="2825626" cy="916230"/>
      </dsp:txXfrm>
    </dsp:sp>
    <dsp:sp modelId="{BF6D124B-7768-4B26-8076-774663837149}">
      <dsp:nvSpPr>
        <dsp:cNvPr id="0" name=""/>
        <dsp:cNvSpPr/>
      </dsp:nvSpPr>
      <dsp:spPr>
        <a:xfrm>
          <a:off x="2158070" y="648638"/>
          <a:ext cx="4053796" cy="4053796"/>
        </a:xfrm>
        <a:custGeom>
          <a:avLst/>
          <a:gdLst/>
          <a:ahLst/>
          <a:cxnLst/>
          <a:rect l="0" t="0" r="0" b="0"/>
          <a:pathLst>
            <a:path>
              <a:moveTo>
                <a:pt x="4034390" y="1747091"/>
              </a:moveTo>
              <a:arcTo wR="2026898" hR="2026898" stAng="21123909" swAng="2084073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7DCA3D-9F59-4D41-B968-E6EDFCD888E5}">
      <dsp:nvSpPr>
        <dsp:cNvPr id="0" name=""/>
        <dsp:cNvSpPr/>
      </dsp:nvSpPr>
      <dsp:spPr>
        <a:xfrm>
          <a:off x="4248471" y="3600404"/>
          <a:ext cx="2696535" cy="1015362"/>
        </a:xfrm>
        <a:prstGeom prst="roundRect">
          <a:avLst/>
        </a:prstGeom>
        <a:solidFill>
          <a:srgbClr val="00B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/>
            </a:rPr>
            <a:t>3. </a:t>
          </a:r>
          <a:r>
            <a:rPr lang="en-US" sz="1700" kern="1200" dirty="0" err="1" smtClean="0">
              <a:effectLst/>
            </a:rPr>
            <a:t>Identifikasi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dan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analisis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masalah</a:t>
          </a:r>
          <a:endParaRPr lang="en-US" sz="1700" kern="1200" dirty="0"/>
        </a:p>
      </dsp:txBody>
      <dsp:txXfrm>
        <a:off x="4298037" y="3649970"/>
        <a:ext cx="2597403" cy="916230"/>
      </dsp:txXfrm>
    </dsp:sp>
    <dsp:sp modelId="{C0DEBAE4-9487-4632-AAEA-26CCDB792968}">
      <dsp:nvSpPr>
        <dsp:cNvPr id="0" name=""/>
        <dsp:cNvSpPr/>
      </dsp:nvSpPr>
      <dsp:spPr>
        <a:xfrm>
          <a:off x="2011375" y="688048"/>
          <a:ext cx="4053796" cy="4053796"/>
        </a:xfrm>
        <a:custGeom>
          <a:avLst/>
          <a:gdLst/>
          <a:ahLst/>
          <a:cxnLst/>
          <a:rect l="0" t="0" r="0" b="0"/>
          <a:pathLst>
            <a:path>
              <a:moveTo>
                <a:pt x="2719609" y="3931751"/>
              </a:moveTo>
              <a:arcTo wR="2026898" hR="2026898" stAng="4200954" swAng="1975002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63B2BF-F729-43C0-A261-A2B4021994A1}">
      <dsp:nvSpPr>
        <dsp:cNvPr id="0" name=""/>
        <dsp:cNvSpPr/>
      </dsp:nvSpPr>
      <dsp:spPr>
        <a:xfrm>
          <a:off x="1368146" y="3672414"/>
          <a:ext cx="2475030" cy="1015362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/>
            </a:rPr>
            <a:t>3. </a:t>
          </a:r>
          <a:r>
            <a:rPr lang="en-US" sz="1700" kern="1200" dirty="0" err="1" smtClean="0">
              <a:effectLst/>
            </a:rPr>
            <a:t>Verifikasi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masalah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dan</a:t>
          </a:r>
          <a:r>
            <a:rPr lang="en-US" sz="1700" kern="1200" dirty="0" smtClean="0">
              <a:effectLst/>
            </a:rPr>
            <a:t>  </a:t>
          </a:r>
          <a:r>
            <a:rPr lang="en-US" sz="1700" kern="1200" dirty="0" err="1" smtClean="0">
              <a:effectLst/>
            </a:rPr>
            <a:t>pengembangan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persepsi</a:t>
          </a:r>
          <a:endParaRPr lang="en-US" sz="1700" kern="1200" dirty="0"/>
        </a:p>
      </dsp:txBody>
      <dsp:txXfrm>
        <a:off x="1417712" y="3721980"/>
        <a:ext cx="2375898" cy="916230"/>
      </dsp:txXfrm>
    </dsp:sp>
    <dsp:sp modelId="{4750AD4C-25C4-4075-8909-FB6B60647D96}">
      <dsp:nvSpPr>
        <dsp:cNvPr id="0" name=""/>
        <dsp:cNvSpPr/>
      </dsp:nvSpPr>
      <dsp:spPr>
        <a:xfrm>
          <a:off x="2014488" y="825572"/>
          <a:ext cx="4053796" cy="4053796"/>
        </a:xfrm>
        <a:custGeom>
          <a:avLst/>
          <a:gdLst/>
          <a:ahLst/>
          <a:cxnLst/>
          <a:rect l="0" t="0" r="0" b="0"/>
          <a:pathLst>
            <a:path>
              <a:moveTo>
                <a:pt x="168185" y="2835293"/>
              </a:moveTo>
              <a:arcTo wR="2026898" hR="2026898" stAng="9389682" swAng="2132080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63252-9B9A-465E-8E8C-07193F14A97B}">
      <dsp:nvSpPr>
        <dsp:cNvPr id="0" name=""/>
        <dsp:cNvSpPr/>
      </dsp:nvSpPr>
      <dsp:spPr>
        <a:xfrm>
          <a:off x="877768" y="1402351"/>
          <a:ext cx="2559243" cy="1015362"/>
        </a:xfrm>
        <a:prstGeom prst="roundRect">
          <a:avLst/>
        </a:prstGeom>
        <a:solidFill>
          <a:schemeClr val="bg1">
            <a:lumMod val="65000"/>
            <a:lumOff val="3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effectLst/>
            </a:rPr>
            <a:t>5. </a:t>
          </a:r>
          <a:r>
            <a:rPr lang="en-US" sz="1700" kern="1200" dirty="0" err="1" smtClean="0">
              <a:effectLst/>
            </a:rPr>
            <a:t>Menarik</a:t>
          </a:r>
          <a:r>
            <a:rPr lang="en-US" sz="1700" kern="1200" dirty="0" smtClean="0">
              <a:effectLst/>
            </a:rPr>
            <a:t> </a:t>
          </a:r>
          <a:r>
            <a:rPr lang="en-US" sz="1700" kern="1200" dirty="0" err="1" smtClean="0">
              <a:effectLst/>
            </a:rPr>
            <a:t>kesimpulan</a:t>
          </a:r>
          <a:endParaRPr lang="en-US" sz="1700" kern="1200" dirty="0"/>
        </a:p>
      </dsp:txBody>
      <dsp:txXfrm>
        <a:off x="927334" y="1451917"/>
        <a:ext cx="2460111" cy="916230"/>
      </dsp:txXfrm>
    </dsp:sp>
    <dsp:sp modelId="{075EB917-AB2B-45A2-A508-03AF3C2D760F}">
      <dsp:nvSpPr>
        <dsp:cNvPr id="0" name=""/>
        <dsp:cNvSpPr/>
      </dsp:nvSpPr>
      <dsp:spPr>
        <a:xfrm>
          <a:off x="2058187" y="509480"/>
          <a:ext cx="4053796" cy="4053796"/>
        </a:xfrm>
        <a:custGeom>
          <a:avLst/>
          <a:gdLst/>
          <a:ahLst/>
          <a:cxnLst/>
          <a:rect l="0" t="0" r="0" b="0"/>
          <a:pathLst>
            <a:path>
              <a:moveTo>
                <a:pt x="350511" y="887581"/>
              </a:moveTo>
              <a:arcTo wR="2026898" hR="2026898" stAng="12852064" swAng="1066510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0EC3247-6E4C-47F1-B810-0568D8D805E4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47D0447-6911-42D8-8255-00FA8ADDECA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ANALISIS SOSIAL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yulisetyowati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476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273712"/>
              </p:ext>
            </p:extLst>
          </p:nvPr>
        </p:nvGraphicFramePr>
        <p:xfrm>
          <a:off x="395536" y="332656"/>
          <a:ext cx="835292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1043608" y="5445224"/>
            <a:ext cx="7543800" cy="914400"/>
          </a:xfrm>
        </p:spPr>
        <p:txBody>
          <a:bodyPr/>
          <a:lstStyle/>
          <a:p>
            <a:r>
              <a:rPr lang="en-US" dirty="0" err="1" smtClean="0">
                <a:effectLst/>
              </a:rPr>
              <a:t>Langkah-Langkah</a:t>
            </a:r>
            <a:r>
              <a:rPr lang="en-US" dirty="0" smtClean="0">
                <a:effectLst/>
              </a:rPr>
              <a:t> </a:t>
            </a:r>
            <a:r>
              <a:rPr lang="en-US" dirty="0" err="1">
                <a:effectLst/>
              </a:rPr>
              <a:t>Ansos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712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r>
              <a:rPr lang="en-US" sz="2400" dirty="0" err="1">
                <a:effectLst/>
              </a:rPr>
              <a:t>Pemilihan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sasaran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masalah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harus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berdasarkan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pada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pertimbangan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rasional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dalam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arti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realitas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dianalsis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merupakan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masalah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memiliki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signifikansi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sesuai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dengan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tujuan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hendak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dicapai</a:t>
            </a:r>
            <a:r>
              <a:rPr lang="en-US" sz="2400" dirty="0">
                <a:effectLst/>
              </a:rPr>
              <a:t>.</a:t>
            </a:r>
            <a:br>
              <a:rPr lang="en-US" sz="2400" dirty="0">
                <a:effectLst/>
              </a:rPr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FF9900"/>
                </a:solidFill>
                <a:effectLst/>
              </a:rPr>
              <a:t>1. </a:t>
            </a:r>
            <a:r>
              <a:rPr lang="en-US" sz="4000" b="1" dirty="0" err="1">
                <a:solidFill>
                  <a:srgbClr val="FF9900"/>
                </a:solidFill>
                <a:effectLst/>
              </a:rPr>
              <a:t>Memilih</a:t>
            </a:r>
            <a:r>
              <a:rPr lang="en-US" sz="40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FF9900"/>
                </a:solidFill>
                <a:effectLst/>
              </a:rPr>
              <a:t>dan</a:t>
            </a:r>
            <a:r>
              <a:rPr lang="en-US" sz="40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FF9900"/>
                </a:solidFill>
                <a:effectLst/>
              </a:rPr>
              <a:t>menentukan</a:t>
            </a:r>
            <a:r>
              <a:rPr lang="en-US" sz="40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FF9900"/>
                </a:solidFill>
                <a:effectLst/>
              </a:rPr>
              <a:t>objek</a:t>
            </a:r>
            <a:r>
              <a:rPr lang="en-US" sz="40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FF9900"/>
                </a:solidFill>
                <a:effectLst/>
              </a:rPr>
              <a:t>analisis</a:t>
            </a:r>
            <a:endParaRPr lang="en-US" sz="40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526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r>
              <a:rPr lang="en-US" sz="2400" dirty="0" err="1" smtClean="0">
                <a:effectLst/>
              </a:rPr>
              <a:t>informasi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penunjang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seharusnya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lengkap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relevan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baik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melalui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dokumen</a:t>
            </a:r>
            <a:r>
              <a:rPr lang="en-US" sz="2400" dirty="0">
                <a:effectLst/>
              </a:rPr>
              <a:t> media </a:t>
            </a:r>
            <a:r>
              <a:rPr lang="en-US" sz="2400" dirty="0" err="1">
                <a:effectLst/>
              </a:rPr>
              <a:t>massa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kegiatan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observasi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maupun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investigasi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langsung</a:t>
            </a:r>
            <a:r>
              <a:rPr lang="en-US" sz="2400" dirty="0">
                <a:effectLst/>
              </a:rPr>
              <a:t> di </a:t>
            </a:r>
            <a:r>
              <a:rPr lang="en-US" sz="2400" dirty="0" err="1">
                <a:effectLst/>
              </a:rPr>
              <a:t>lapangan</a:t>
            </a:r>
            <a:r>
              <a:rPr lang="en-US" sz="2400" dirty="0">
                <a:effectLst/>
              </a:rPr>
              <a:t>. Re-</a:t>
            </a:r>
            <a:r>
              <a:rPr lang="en-US" sz="2400" dirty="0" err="1">
                <a:effectLst/>
              </a:rPr>
              <a:t>cek</a:t>
            </a:r>
            <a:r>
              <a:rPr lang="en-US" sz="2400" dirty="0">
                <a:effectLst/>
              </a:rPr>
              <a:t> data </a:t>
            </a:r>
            <a:r>
              <a:rPr lang="en-US" sz="2400" dirty="0" err="1">
                <a:effectLst/>
              </a:rPr>
              <a:t>atau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informasi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mutlak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dilakukan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untuk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menguji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validitas</a:t>
            </a:r>
            <a:r>
              <a:rPr lang="en-US" sz="2400" dirty="0">
                <a:effectLst/>
              </a:rPr>
              <a:t> data.</a:t>
            </a:r>
            <a:br>
              <a:rPr lang="en-US" sz="2400" dirty="0">
                <a:effectLst/>
              </a:rPr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5589240"/>
            <a:ext cx="7543800" cy="914400"/>
          </a:xfrm>
        </p:spPr>
        <p:txBody>
          <a:bodyPr/>
          <a:lstStyle/>
          <a:p>
            <a:r>
              <a:rPr lang="en-US" sz="3200" dirty="0" smtClean="0">
                <a:effectLst/>
              </a:rPr>
              <a:t/>
            </a:r>
            <a:br>
              <a:rPr lang="en-US" sz="3200" dirty="0" smtClean="0">
                <a:effectLst/>
              </a:rPr>
            </a:br>
            <a:r>
              <a:rPr lang="en-US" sz="3200" dirty="0">
                <a:effectLst/>
              </a:rPr>
              <a:t/>
            </a:r>
            <a:br>
              <a:rPr lang="en-US" sz="3200" dirty="0">
                <a:effectLst/>
              </a:rPr>
            </a:br>
            <a:r>
              <a:rPr lang="en-US" sz="4000" b="1" dirty="0" smtClean="0">
                <a:solidFill>
                  <a:srgbClr val="FF9900"/>
                </a:solidFill>
                <a:effectLst/>
              </a:rPr>
              <a:t>2. </a:t>
            </a:r>
            <a:r>
              <a:rPr lang="en-US" sz="4000" b="1" dirty="0" err="1" smtClean="0">
                <a:solidFill>
                  <a:srgbClr val="FF9900"/>
                </a:solidFill>
                <a:effectLst/>
              </a:rPr>
              <a:t>Pengumpulan</a:t>
            </a:r>
            <a:r>
              <a:rPr lang="en-US" sz="4000" b="1" dirty="0" smtClean="0">
                <a:solidFill>
                  <a:srgbClr val="FF9900"/>
                </a:solidFill>
                <a:effectLst/>
              </a:rPr>
              <a:t> </a:t>
            </a:r>
            <a:r>
              <a:rPr lang="en-US" sz="4000" b="1" dirty="0">
                <a:solidFill>
                  <a:srgbClr val="FF9900"/>
                </a:solidFill>
                <a:effectLst/>
              </a:rPr>
              <a:t>data </a:t>
            </a:r>
            <a:r>
              <a:rPr lang="en-US" sz="4000" b="1" dirty="0" err="1">
                <a:solidFill>
                  <a:srgbClr val="FF9900"/>
                </a:solidFill>
                <a:effectLst/>
              </a:rPr>
              <a:t>atau</a:t>
            </a:r>
            <a:r>
              <a:rPr lang="en-US" sz="40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FF9900"/>
                </a:solidFill>
                <a:effectLst/>
              </a:rPr>
              <a:t>informasi</a:t>
            </a:r>
            <a:r>
              <a:rPr lang="en-US" sz="4000" b="1" dirty="0">
                <a:solidFill>
                  <a:srgbClr val="FF9900"/>
                </a:solidFill>
                <a:effectLst/>
              </a:rPr>
              <a:t> </a:t>
            </a:r>
            <a:r>
              <a:rPr lang="en-US" sz="4000" b="1" dirty="0" err="1">
                <a:solidFill>
                  <a:srgbClr val="FF9900"/>
                </a:solidFill>
                <a:effectLst/>
              </a:rPr>
              <a:t>penunjang</a:t>
            </a:r>
            <a:r>
              <a:rPr lang="en-US" sz="4000" b="1" dirty="0">
                <a:solidFill>
                  <a:srgbClr val="FF9900"/>
                </a:solidFill>
                <a:effectLst/>
              </a:rPr>
              <a:t/>
            </a:r>
            <a:br>
              <a:rPr lang="en-US" sz="4000" b="1" dirty="0">
                <a:solidFill>
                  <a:srgbClr val="FF9900"/>
                </a:solidFill>
                <a:effectLst/>
              </a:rPr>
            </a:br>
            <a:endParaRPr lang="en-US" sz="40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8288" indent="0">
              <a:buNone/>
            </a:pP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r>
              <a:rPr lang="en-US" sz="2400" dirty="0" err="1">
                <a:effectLst/>
              </a:rPr>
              <a:t>tahap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menganalisis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objek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berdasarkan</a:t>
            </a:r>
            <a:r>
              <a:rPr lang="en-US" sz="2400" dirty="0">
                <a:effectLst/>
              </a:rPr>
              <a:t> data yang </a:t>
            </a:r>
            <a:r>
              <a:rPr lang="en-US" sz="2400" dirty="0" err="1">
                <a:effectLst/>
              </a:rPr>
              <a:t>telah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dikumpulkan</a:t>
            </a:r>
            <a:r>
              <a:rPr lang="en-US" sz="2400" dirty="0">
                <a:effectLst/>
              </a:rPr>
              <a:t>. </a:t>
            </a:r>
            <a:r>
              <a:rPr lang="en-US" sz="2400" dirty="0" err="1">
                <a:effectLst/>
              </a:rPr>
              <a:t>Pemetaan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beberapa</a:t>
            </a:r>
            <a:r>
              <a:rPr lang="en-US" sz="2400" dirty="0">
                <a:effectLst/>
              </a:rPr>
              <a:t> variable, </a:t>
            </a:r>
            <a:r>
              <a:rPr lang="en-US" sz="2400" dirty="0" err="1">
                <a:effectLst/>
              </a:rPr>
              <a:t>seperti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keterkaitan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aspek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politik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ekonomi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budaya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agama </a:t>
            </a:r>
            <a:r>
              <a:rPr lang="en-US" sz="2400" dirty="0" err="1">
                <a:effectLst/>
              </a:rPr>
              <a:t>dilakukan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pada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tahap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ini</a:t>
            </a:r>
            <a:r>
              <a:rPr lang="en-US" sz="2400" dirty="0">
                <a:effectLst/>
              </a:rPr>
              <a:t>. </a:t>
            </a:r>
            <a:r>
              <a:rPr lang="en-US" sz="2400" dirty="0" err="1">
                <a:effectLst/>
              </a:rPr>
              <a:t>Melalui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analisis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secara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komphrehensif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diharapkan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dapat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memahami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subtansi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masalah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menemukan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saling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keterkaitan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antara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aspek</a:t>
            </a:r>
            <a:r>
              <a:rPr lang="en-US" sz="2400" dirty="0">
                <a:effectLst/>
              </a:rPr>
              <a:t>.</a:t>
            </a:r>
            <a:br>
              <a:rPr lang="en-US" sz="2400" dirty="0">
                <a:effectLst/>
              </a:rPr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9900"/>
                </a:solidFill>
                <a:effectLst/>
              </a:rPr>
              <a:t>3. </a:t>
            </a:r>
            <a:r>
              <a:rPr lang="en-US" sz="4400" dirty="0" err="1">
                <a:solidFill>
                  <a:srgbClr val="FF9900"/>
                </a:solidFill>
                <a:effectLst/>
              </a:rPr>
              <a:t>Identifikasi</a:t>
            </a:r>
            <a:r>
              <a:rPr lang="en-US" sz="4400" dirty="0">
                <a:solidFill>
                  <a:srgbClr val="FF99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9900"/>
                </a:solidFill>
                <a:effectLst/>
              </a:rPr>
              <a:t>dan</a:t>
            </a:r>
            <a:r>
              <a:rPr lang="en-US" sz="4400" dirty="0">
                <a:solidFill>
                  <a:srgbClr val="FF99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9900"/>
                </a:solidFill>
                <a:effectLst/>
              </a:rPr>
              <a:t>analisis</a:t>
            </a:r>
            <a:r>
              <a:rPr lang="en-US" sz="4400" dirty="0">
                <a:solidFill>
                  <a:srgbClr val="FF9900"/>
                </a:solidFill>
                <a:effectLst/>
              </a:rPr>
              <a:t> </a:t>
            </a:r>
            <a:r>
              <a:rPr lang="en-US" sz="4400" dirty="0" err="1">
                <a:solidFill>
                  <a:srgbClr val="FF9900"/>
                </a:solidFill>
                <a:effectLst/>
              </a:rPr>
              <a:t>masalah</a:t>
            </a:r>
            <a:endParaRPr lang="en-US" sz="4400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326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8288" indent="0">
              <a:buNone/>
            </a:pP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r>
              <a:rPr lang="en-US" sz="2400" dirty="0" err="1" smtClean="0">
                <a:effectLst/>
              </a:rPr>
              <a:t>Setelah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>
                <a:effectLst/>
              </a:rPr>
              <a:t>di </a:t>
            </a:r>
            <a:r>
              <a:rPr lang="en-US" sz="2400" dirty="0" err="1">
                <a:effectLst/>
              </a:rPr>
              <a:t>identifikasi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berbagai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aspek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mempengaruhi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atau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terlibat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dalam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masalah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selanjutnya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dikembangkan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presepsi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atas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masalah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sesuai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cara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pandang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objektif</a:t>
            </a:r>
            <a:r>
              <a:rPr lang="en-US" sz="2400" dirty="0">
                <a:effectLst/>
              </a:rPr>
              <a:t>. </a:t>
            </a:r>
            <a:r>
              <a:rPr lang="en-US" sz="2400" dirty="0" err="1">
                <a:effectLst/>
              </a:rPr>
              <a:t>pada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tahap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ini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muncul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beberapa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kemungkinan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implikasi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konsekuensi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dari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objek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masalah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serta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pengembangan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beberapa</a:t>
            </a:r>
            <a:r>
              <a:rPr lang="en-US" sz="2400" dirty="0">
                <a:effectLst/>
              </a:rPr>
              <a:t> alternative </a:t>
            </a:r>
            <a:r>
              <a:rPr lang="en-US" sz="2400" dirty="0" err="1">
                <a:effectLst/>
              </a:rPr>
              <a:t>sebagai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kerangka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tindak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lanjut</a:t>
            </a:r>
            <a:r>
              <a:rPr lang="en-US" sz="2400" dirty="0">
                <a:effectLst/>
              </a:rPr>
              <a:t>.</a:t>
            </a:r>
            <a:br>
              <a:rPr lang="en-US" sz="2400" dirty="0">
                <a:effectLst/>
              </a:rPr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5733256"/>
            <a:ext cx="7543800" cy="914400"/>
          </a:xfrm>
        </p:spPr>
        <p:txBody>
          <a:bodyPr/>
          <a:lstStyle/>
          <a:p>
            <a:r>
              <a:rPr lang="en-US" sz="5400" dirty="0" smtClean="0">
                <a:effectLst/>
              </a:rPr>
              <a:t/>
            </a:r>
            <a:br>
              <a:rPr lang="en-US" sz="5400" dirty="0" smtClean="0">
                <a:effectLst/>
              </a:rPr>
            </a:br>
            <a:r>
              <a:rPr lang="en-US" sz="5400" dirty="0">
                <a:effectLst/>
              </a:rPr>
              <a:t/>
            </a:r>
            <a:br>
              <a:rPr lang="en-US" sz="5400" dirty="0">
                <a:effectLst/>
              </a:rPr>
            </a:br>
            <a:r>
              <a:rPr lang="en-US" sz="4800" dirty="0" smtClean="0">
                <a:solidFill>
                  <a:srgbClr val="FF9900"/>
                </a:solidFill>
                <a:effectLst/>
              </a:rPr>
              <a:t>4</a:t>
            </a:r>
            <a:r>
              <a:rPr lang="en-US" sz="4800" dirty="0">
                <a:solidFill>
                  <a:srgbClr val="FF9900"/>
                </a:solidFill>
                <a:effectLst/>
              </a:rPr>
              <a:t>. </a:t>
            </a:r>
            <a:r>
              <a:rPr lang="en-US" sz="4800" dirty="0" err="1">
                <a:solidFill>
                  <a:srgbClr val="FF9900"/>
                </a:solidFill>
                <a:effectLst/>
              </a:rPr>
              <a:t>Mengembangkan</a:t>
            </a:r>
            <a:r>
              <a:rPr lang="en-US" sz="4800" dirty="0">
                <a:solidFill>
                  <a:srgbClr val="FF9900"/>
                </a:solidFill>
                <a:effectLst/>
              </a:rPr>
              <a:t> </a:t>
            </a:r>
            <a:r>
              <a:rPr lang="en-US" sz="4800" dirty="0" err="1">
                <a:solidFill>
                  <a:srgbClr val="FF9900"/>
                </a:solidFill>
                <a:effectLst/>
              </a:rPr>
              <a:t>presepsi</a:t>
            </a:r>
            <a:r>
              <a:rPr lang="en-US" sz="4800" dirty="0">
                <a:solidFill>
                  <a:srgbClr val="FF9900"/>
                </a:solidFill>
                <a:effectLst/>
              </a:rPr>
              <a:t/>
            </a:r>
            <a:br>
              <a:rPr lang="en-US" sz="4800" dirty="0">
                <a:solidFill>
                  <a:srgbClr val="FF9900"/>
                </a:solidFill>
                <a:effectLst/>
              </a:rPr>
            </a:br>
            <a:endParaRPr lang="en-US" sz="4800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63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" indent="0">
              <a:buNone/>
            </a:pP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r>
              <a:rPr lang="en-US" sz="2400" dirty="0" err="1">
                <a:effectLst/>
              </a:rPr>
              <a:t>Pada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tahap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ini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telah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diperoleh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kesimpulan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tentang</a:t>
            </a:r>
            <a:r>
              <a:rPr lang="en-US" sz="2400" dirty="0">
                <a:effectLst/>
              </a:rPr>
              <a:t>; </a:t>
            </a:r>
            <a:r>
              <a:rPr lang="en-US" sz="2400" dirty="0" err="1">
                <a:effectLst/>
              </a:rPr>
              <a:t>akar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masalah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pihak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mana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saja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terlibat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pihak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diuntungkan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dirugikan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akibat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dimunculkan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secara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politik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ekonomi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serta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paradigma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tindakan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bisa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dilakukan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untuk</a:t>
            </a:r>
            <a:r>
              <a:rPr lang="en-US" sz="2400" dirty="0">
                <a:effectLst/>
              </a:rPr>
              <a:t> proses </a:t>
            </a:r>
            <a:r>
              <a:rPr lang="en-US" sz="2400" dirty="0" err="1">
                <a:effectLst/>
              </a:rPr>
              <a:t>perubahan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.</a:t>
            </a:r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>
                <a:solidFill>
                  <a:srgbClr val="FF9900"/>
                </a:solidFill>
                <a:effectLst/>
              </a:rPr>
              <a:t>5. </a:t>
            </a:r>
            <a:r>
              <a:rPr lang="en-US" sz="5400" dirty="0" err="1">
                <a:solidFill>
                  <a:srgbClr val="FF9900"/>
                </a:solidFill>
                <a:effectLst/>
              </a:rPr>
              <a:t>Menarik</a:t>
            </a:r>
            <a:r>
              <a:rPr lang="en-US" sz="5400" dirty="0">
                <a:solidFill>
                  <a:srgbClr val="FF9900"/>
                </a:solidFill>
                <a:effectLst/>
              </a:rPr>
              <a:t> </a:t>
            </a:r>
            <a:r>
              <a:rPr lang="en-US" sz="5400" dirty="0" err="1">
                <a:solidFill>
                  <a:srgbClr val="FF9900"/>
                </a:solidFill>
                <a:effectLst/>
              </a:rPr>
              <a:t>kesimpulan</a:t>
            </a:r>
            <a:endParaRPr lang="en-US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405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pPr marL="18288" indent="0" algn="ctr">
              <a:buNone/>
            </a:pPr>
            <a:r>
              <a:rPr lang="en-US" sz="3200" dirty="0" smtClean="0">
                <a:effectLst/>
              </a:rPr>
              <a:t> </a:t>
            </a:r>
            <a:r>
              <a:rPr lang="en-US" sz="3200" dirty="0">
                <a:effectLst/>
              </a:rPr>
              <a:t/>
            </a:r>
            <a:br>
              <a:rPr lang="en-US" sz="3200" dirty="0">
                <a:effectLst/>
              </a:rPr>
            </a:br>
            <a:r>
              <a:rPr lang="en-US" sz="3200" dirty="0" err="1">
                <a:effectLst/>
              </a:rPr>
              <a:t>M</a:t>
            </a:r>
            <a:r>
              <a:rPr lang="en-US" sz="3200" dirty="0" err="1" smtClean="0">
                <a:effectLst/>
              </a:rPr>
              <a:t>ahasiswa</a:t>
            </a:r>
            <a:r>
              <a:rPr lang="en-US" sz="3200" dirty="0" smtClean="0">
                <a:effectLst/>
              </a:rPr>
              <a:t> </a:t>
            </a:r>
            <a:r>
              <a:rPr lang="en-US" sz="3200" dirty="0" err="1">
                <a:effectLst/>
              </a:rPr>
              <a:t>memiliki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perangkat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konseptual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untuk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memahami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dinamika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masyarakat</a:t>
            </a:r>
            <a:r>
              <a:rPr lang="en-US" sz="3200" dirty="0">
                <a:effectLst/>
              </a:rPr>
              <a:t> </a:t>
            </a:r>
            <a:r>
              <a:rPr lang="en-US" sz="3200" dirty="0" err="1" smtClean="0">
                <a:effectLst/>
              </a:rPr>
              <a:t>lokal</a:t>
            </a:r>
            <a:r>
              <a:rPr lang="en-US" sz="3200" dirty="0" smtClean="0">
                <a:effectLst/>
              </a:rPr>
              <a:t>, </a:t>
            </a:r>
            <a:r>
              <a:rPr lang="en-US" sz="3200" dirty="0" err="1" smtClean="0">
                <a:effectLst/>
              </a:rPr>
              <a:t>nasional</a:t>
            </a:r>
            <a:r>
              <a:rPr lang="en-US" sz="3200" dirty="0" smtClean="0">
                <a:effectLst/>
              </a:rPr>
              <a:t> </a:t>
            </a:r>
            <a:r>
              <a:rPr lang="en-US" sz="3200" dirty="0" err="1">
                <a:effectLst/>
              </a:rPr>
              <a:t>dan</a:t>
            </a:r>
            <a:r>
              <a:rPr lang="en-US" sz="3200" dirty="0">
                <a:effectLst/>
              </a:rPr>
              <a:t> </a:t>
            </a:r>
            <a:r>
              <a:rPr lang="en-US" sz="3200" dirty="0" smtClean="0">
                <a:effectLst/>
              </a:rPr>
              <a:t>global</a:t>
            </a:r>
            <a:r>
              <a:rPr lang="en-US" sz="3200" dirty="0">
                <a:effectLst/>
              </a:rPr>
              <a:t/>
            </a:r>
            <a:br>
              <a:rPr lang="en-US" sz="3200" dirty="0">
                <a:effectLst/>
              </a:rPr>
            </a:b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/>
              </a:rPr>
              <a:t>Tujuan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18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err="1" smtClean="0">
                <a:effectLst/>
              </a:rPr>
              <a:t>Analisis</a:t>
            </a:r>
            <a:r>
              <a:rPr lang="en-US" sz="2000" dirty="0" smtClean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merupakan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usaha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untuk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menganalisis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sesuatu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keadaan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atau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masalah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secara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objektif</a:t>
            </a:r>
            <a:r>
              <a:rPr lang="en-US" sz="2000" dirty="0" smtClean="0">
                <a:effectLst/>
              </a:rPr>
              <a:t>.</a:t>
            </a:r>
          </a:p>
          <a:p>
            <a:r>
              <a:rPr lang="en-US" sz="2000" dirty="0" smtClean="0">
                <a:effectLst/>
              </a:rPr>
              <a:t> </a:t>
            </a:r>
            <a:r>
              <a:rPr lang="en-US" sz="2000" dirty="0" err="1">
                <a:effectLst/>
              </a:rPr>
              <a:t>Analisis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diarahkan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untuk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memperoleh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gambaran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lengkap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mengenai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situasi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dengan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menelaah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kaitan-kaitan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 smtClean="0">
                <a:effectLst/>
              </a:rPr>
              <a:t>historis</a:t>
            </a:r>
            <a:r>
              <a:rPr lang="en-US" sz="2000" dirty="0" smtClean="0">
                <a:effectLst/>
              </a:rPr>
              <a:t>, </a:t>
            </a:r>
            <a:r>
              <a:rPr lang="en-US" sz="2000" dirty="0" err="1" smtClean="0">
                <a:effectLst/>
              </a:rPr>
              <a:t>struktural</a:t>
            </a:r>
            <a:r>
              <a:rPr lang="en-US" sz="2000" dirty="0" smtClean="0">
                <a:effectLst/>
              </a:rPr>
              <a:t> </a:t>
            </a:r>
            <a:r>
              <a:rPr lang="en-US" sz="2000" dirty="0" err="1">
                <a:effectLst/>
              </a:rPr>
              <a:t>dan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konsekuensi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masalah</a:t>
            </a:r>
            <a:r>
              <a:rPr lang="en-US" sz="2000" dirty="0">
                <a:effectLst/>
              </a:rPr>
              <a:t>. </a:t>
            </a:r>
            <a:endParaRPr lang="en-US" sz="2000" dirty="0" smtClean="0">
              <a:effectLst/>
            </a:endParaRPr>
          </a:p>
          <a:p>
            <a:r>
              <a:rPr lang="en-US" sz="2000" dirty="0" err="1" smtClean="0">
                <a:effectLst/>
              </a:rPr>
              <a:t>Analisis</a:t>
            </a:r>
            <a:r>
              <a:rPr lang="en-US" sz="2000" dirty="0" smtClean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 </a:t>
            </a:r>
            <a:r>
              <a:rPr lang="en-US" sz="2000" dirty="0" smtClean="0">
                <a:effectLst/>
              </a:rPr>
              <a:t> </a:t>
            </a:r>
            <a:r>
              <a:rPr lang="en-US" sz="2000" dirty="0" err="1">
                <a:effectLst/>
              </a:rPr>
              <a:t>mempelajari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struktur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mendalami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fenomena-fenomena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kaitan-kaitan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aspek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politik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ekonomi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budaya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dan</a:t>
            </a:r>
            <a:r>
              <a:rPr lang="en-US" sz="2000" dirty="0">
                <a:effectLst/>
              </a:rPr>
              <a:t> </a:t>
            </a:r>
            <a:r>
              <a:rPr lang="en-US" sz="2000" dirty="0" smtClean="0">
                <a:effectLst/>
              </a:rPr>
              <a:t>agama, </a:t>
            </a:r>
            <a:r>
              <a:rPr lang="en-US" sz="2000" dirty="0" err="1" smtClean="0">
                <a:effectLst/>
              </a:rPr>
              <a:t>sehingga</a:t>
            </a:r>
            <a:r>
              <a:rPr lang="en-US" sz="2000" dirty="0" smtClean="0">
                <a:effectLst/>
              </a:rPr>
              <a:t> </a:t>
            </a:r>
            <a:r>
              <a:rPr lang="en-US" sz="2000" dirty="0" err="1">
                <a:effectLst/>
              </a:rPr>
              <a:t>akan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diketahui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sejauh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mana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terjadi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perubahan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bagaimana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institusi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 yang </a:t>
            </a:r>
            <a:r>
              <a:rPr lang="en-US" sz="2000" dirty="0" err="1">
                <a:effectLst/>
              </a:rPr>
              <a:t>menyebabkan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masalah-masalah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dan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juga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dampak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 yang </a:t>
            </a:r>
            <a:r>
              <a:rPr lang="en-US" sz="2000" dirty="0" err="1">
                <a:effectLst/>
              </a:rPr>
              <a:t>muncul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akibat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masalah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sosial</a:t>
            </a:r>
            <a:r>
              <a:rPr lang="en-US" sz="2000" dirty="0">
                <a:effectLst/>
              </a:rPr>
              <a:t>.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/>
              </a:rPr>
              <a:t>Pengertian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Analisis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77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3600" y="685801"/>
            <a:ext cx="6096000" cy="4111351"/>
          </a:xfrm>
        </p:spPr>
        <p:txBody>
          <a:bodyPr>
            <a:normAutofit/>
          </a:bodyPr>
          <a:lstStyle/>
          <a:p>
            <a:pPr marL="474663" indent="-457200">
              <a:buAutoNum type="arabicPeriod"/>
            </a:pPr>
            <a:r>
              <a:rPr lang="en-US" sz="2400" dirty="0" err="1" smtClean="0">
                <a:effectLst/>
              </a:rPr>
              <a:t>Sistem-sistem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>
                <a:effectLst/>
              </a:rPr>
              <a:t>yang </a:t>
            </a:r>
            <a:r>
              <a:rPr lang="en-US" sz="2400" dirty="0" err="1">
                <a:effectLst/>
              </a:rPr>
              <a:t>beroperasi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dalam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suatu</a:t>
            </a:r>
            <a:r>
              <a:rPr lang="en-US" sz="2400" dirty="0">
                <a:effectLst/>
              </a:rPr>
              <a:t> </a:t>
            </a:r>
            <a:r>
              <a:rPr lang="en-US" sz="2400" dirty="0" err="1" smtClean="0">
                <a:effectLst/>
              </a:rPr>
              <a:t>masyarakat</a:t>
            </a:r>
            <a:r>
              <a:rPr lang="en-US" sz="2400" dirty="0" smtClean="0">
                <a:effectLst/>
              </a:rPr>
              <a:t>.</a:t>
            </a:r>
            <a:endParaRPr lang="en-US" sz="2400" dirty="0">
              <a:effectLst/>
            </a:endParaRPr>
          </a:p>
          <a:p>
            <a:pPr marL="474663" indent="-457200">
              <a:buAutoNum type="arabicPeriod"/>
            </a:pPr>
            <a:r>
              <a:rPr lang="en-US" sz="2400" dirty="0" err="1" smtClean="0">
                <a:effectLst/>
              </a:rPr>
              <a:t>Dimensi-dimensi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obyektif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masyarakat</a:t>
            </a:r>
            <a:r>
              <a:rPr lang="en-US" sz="2400" dirty="0">
                <a:effectLst/>
              </a:rPr>
              <a:t> (</a:t>
            </a:r>
            <a:r>
              <a:rPr lang="en-US" sz="2400" dirty="0" err="1">
                <a:effectLst/>
              </a:rPr>
              <a:t>organisasi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lembaga-lembaga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pola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perilaku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kekuatan-kekuatan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masyarakat</a:t>
            </a:r>
            <a:r>
              <a:rPr lang="en-US" sz="2400" dirty="0" smtClean="0">
                <a:effectLst/>
              </a:rPr>
              <a:t>)</a:t>
            </a:r>
            <a:endParaRPr lang="en-US" sz="2400" dirty="0">
              <a:effectLst/>
            </a:endParaRPr>
          </a:p>
          <a:p>
            <a:pPr marL="474663" indent="-457200">
              <a:buAutoNum type="arabicPeriod"/>
            </a:pPr>
            <a:r>
              <a:rPr lang="en-US" sz="2400" dirty="0" err="1" smtClean="0">
                <a:effectLst/>
              </a:rPr>
              <a:t>Dimensi-dimensi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subyektif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masyarakat</a:t>
            </a:r>
            <a:r>
              <a:rPr lang="en-US" sz="2400" dirty="0">
                <a:effectLst/>
              </a:rPr>
              <a:t> (</a:t>
            </a:r>
            <a:r>
              <a:rPr lang="en-US" sz="2400" dirty="0" err="1">
                <a:effectLst/>
              </a:rPr>
              <a:t>ideologi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nalar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kesadaran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logika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berpikir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nilai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norma</a:t>
            </a:r>
            <a:r>
              <a:rPr lang="en-US" sz="2400" dirty="0">
                <a:effectLst/>
              </a:rPr>
              <a:t>, yang </a:t>
            </a:r>
            <a:r>
              <a:rPr lang="en-US" sz="2400" dirty="0" err="1">
                <a:effectLst/>
              </a:rPr>
              <a:t>hidup</a:t>
            </a:r>
            <a:r>
              <a:rPr lang="en-US" sz="2400" dirty="0">
                <a:effectLst/>
              </a:rPr>
              <a:t> di </a:t>
            </a:r>
            <a:r>
              <a:rPr lang="en-US" sz="2400" dirty="0" err="1">
                <a:effectLst/>
              </a:rPr>
              <a:t>masyarakat</a:t>
            </a:r>
            <a:r>
              <a:rPr lang="en-US" sz="2400" dirty="0">
                <a:effectLst/>
              </a:rPr>
              <a:t>).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Wilayah </a:t>
            </a:r>
            <a:r>
              <a:rPr lang="en-US" dirty="0" err="1">
                <a:effectLst/>
              </a:rPr>
              <a:t>Analisa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45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1680" y="685801"/>
            <a:ext cx="6537920" cy="3657599"/>
          </a:xfrm>
        </p:spPr>
        <p:txBody>
          <a:bodyPr>
            <a:noAutofit/>
          </a:bodyPr>
          <a:lstStyle/>
          <a:p>
            <a:pPr marL="360363" indent="358775">
              <a:buNone/>
            </a:pP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r>
              <a:rPr lang="en-US" sz="2400" dirty="0" smtClean="0">
                <a:effectLst/>
              </a:rPr>
              <a:t>1</a:t>
            </a:r>
            <a:r>
              <a:rPr lang="en-US" sz="2400" dirty="0">
                <a:effectLst/>
              </a:rPr>
              <a:t>. </a:t>
            </a:r>
            <a:r>
              <a:rPr lang="en-US" sz="2400" dirty="0" err="1">
                <a:effectLst/>
              </a:rPr>
              <a:t>Masalah-masalah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seperti</a:t>
            </a:r>
            <a:r>
              <a:rPr lang="en-US" sz="2400" dirty="0">
                <a:effectLst/>
              </a:rPr>
              <a:t>; </a:t>
            </a:r>
            <a:r>
              <a:rPr lang="en-US" sz="2400" dirty="0" smtClean="0">
                <a:effectLst/>
              </a:rPr>
              <a:t>	</a:t>
            </a:r>
            <a:r>
              <a:rPr lang="en-US" sz="2400" dirty="0" err="1" smtClean="0">
                <a:effectLst/>
              </a:rPr>
              <a:t>kemiskinan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pelacuran</a:t>
            </a:r>
            <a:r>
              <a:rPr lang="en-US" sz="2400" dirty="0">
                <a:effectLst/>
              </a:rPr>
              <a:t>, </a:t>
            </a:r>
            <a:r>
              <a:rPr lang="en-US" sz="2400" dirty="0" err="1" smtClean="0">
                <a:effectLst/>
              </a:rPr>
              <a:t>pengangguran</a:t>
            </a:r>
            <a:r>
              <a:rPr lang="en-US" sz="2400" dirty="0" smtClean="0">
                <a:effectLst/>
              </a:rPr>
              <a:t>,</a:t>
            </a:r>
            <a:r>
              <a:rPr lang="en-US" sz="2400" dirty="0">
                <a:effectLst/>
              </a:rPr>
              <a:t> </a:t>
            </a:r>
            <a:r>
              <a:rPr lang="en-US" sz="2400" dirty="0" smtClean="0">
                <a:effectLst/>
              </a:rPr>
              <a:t>	</a:t>
            </a:r>
            <a:r>
              <a:rPr lang="en-US" sz="2400" dirty="0" err="1" smtClean="0">
                <a:effectLst/>
              </a:rPr>
              <a:t>Kriminilitas</a:t>
            </a:r>
            <a:r>
              <a:rPr lang="en-US" sz="2400" dirty="0" smtClean="0">
                <a:effectLst/>
              </a:rPr>
              <a:t> </a:t>
            </a:r>
          </a:p>
          <a:p>
            <a:pPr marL="360363" indent="0">
              <a:buNone/>
            </a:pPr>
            <a:r>
              <a:rPr lang="en-US" sz="2400" dirty="0" smtClean="0">
                <a:effectLst/>
              </a:rPr>
              <a:t>2. </a:t>
            </a:r>
            <a:r>
              <a:rPr lang="en-US" sz="2400" dirty="0" err="1" smtClean="0">
                <a:effectLst/>
              </a:rPr>
              <a:t>Sistemsosial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seperti</a:t>
            </a:r>
            <a:r>
              <a:rPr lang="en-US" sz="2400" dirty="0">
                <a:effectLst/>
              </a:rPr>
              <a:t>: </a:t>
            </a:r>
            <a:r>
              <a:rPr lang="en-US" sz="2400" dirty="0" err="1">
                <a:effectLst/>
              </a:rPr>
              <a:t>tradisi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usha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kecil</a:t>
            </a:r>
            <a:r>
              <a:rPr lang="en-US" sz="2400" dirty="0">
                <a:effectLst/>
              </a:rPr>
              <a:t> </a:t>
            </a:r>
            <a:r>
              <a:rPr lang="en-US" sz="2400" dirty="0" smtClean="0">
                <a:effectLst/>
              </a:rPr>
              <a:t>	</a:t>
            </a:r>
            <a:r>
              <a:rPr lang="en-US" sz="2400" dirty="0" err="1" smtClean="0">
                <a:effectLst/>
              </a:rPr>
              <a:t>atau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menengah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sitem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pemerintahan</a:t>
            </a:r>
            <a:r>
              <a:rPr lang="en-US" sz="2400" dirty="0">
                <a:effectLst/>
              </a:rPr>
              <a:t>, </a:t>
            </a:r>
            <a:r>
              <a:rPr lang="en-US" sz="2400" dirty="0" smtClean="0">
                <a:effectLst/>
              </a:rPr>
              <a:t>	</a:t>
            </a:r>
            <a:r>
              <a:rPr lang="en-US" sz="2400" dirty="0" err="1" smtClean="0">
                <a:effectLst/>
              </a:rPr>
              <a:t>sistem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pertanian</a:t>
            </a:r>
            <a:r>
              <a:rPr lang="en-US" sz="2400" dirty="0" smtClean="0">
                <a:effectLst/>
              </a:rPr>
              <a:t>, </a:t>
            </a:r>
            <a:r>
              <a:rPr lang="en-US" sz="2400" dirty="0" err="1" smtClean="0">
                <a:effectLst/>
              </a:rPr>
              <a:t>lembaga-lembaga</a:t>
            </a:r>
            <a:r>
              <a:rPr lang="en-US" sz="2400" dirty="0" smtClean="0">
                <a:effectLst/>
              </a:rPr>
              <a:t> 	</a:t>
            </a:r>
            <a:r>
              <a:rPr lang="en-US" sz="2400" dirty="0" err="1" smtClean="0">
                <a:effectLst/>
              </a:rPr>
              <a:t>sosial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seperti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sekolah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layanan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rumah</a:t>
            </a:r>
            <a:r>
              <a:rPr lang="en-US" sz="2400" dirty="0">
                <a:effectLst/>
              </a:rPr>
              <a:t> </a:t>
            </a:r>
            <a:r>
              <a:rPr lang="en-US" sz="2400" dirty="0" smtClean="0">
                <a:effectLst/>
              </a:rPr>
              <a:t>	</a:t>
            </a:r>
            <a:r>
              <a:rPr lang="en-US" sz="2400" dirty="0" err="1" smtClean="0">
                <a:effectLst/>
              </a:rPr>
              <a:t>sakit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lembaga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pedesaan</a:t>
            </a:r>
            <a:r>
              <a:rPr lang="en-US" sz="2400" dirty="0">
                <a:effectLst/>
              </a:rPr>
              <a:t>.</a:t>
            </a:r>
            <a:br>
              <a:rPr lang="en-US" sz="2400" dirty="0">
                <a:effectLst/>
              </a:rPr>
            </a:br>
            <a:r>
              <a:rPr lang="en-US" sz="2400" dirty="0">
                <a:effectLst/>
              </a:rPr>
              <a:t>3. </a:t>
            </a:r>
            <a:r>
              <a:rPr lang="en-US" sz="2400" dirty="0" err="1">
                <a:effectLst/>
              </a:rPr>
              <a:t>Kebijakan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 smtClean="0">
                <a:effectLst/>
              </a:rPr>
              <a:t>publik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seperti</a:t>
            </a:r>
            <a:r>
              <a:rPr lang="en-US" sz="2400" dirty="0">
                <a:effectLst/>
              </a:rPr>
              <a:t> : </a:t>
            </a:r>
            <a:r>
              <a:rPr lang="en-US" sz="2400" dirty="0" err="1">
                <a:effectLst/>
              </a:rPr>
              <a:t>dampak</a:t>
            </a:r>
            <a:r>
              <a:rPr lang="en-US" sz="2400" dirty="0">
                <a:effectLst/>
              </a:rPr>
              <a:t> </a:t>
            </a:r>
            <a:r>
              <a:rPr lang="en-US" sz="2400" dirty="0" smtClean="0">
                <a:effectLst/>
              </a:rPr>
              <a:t>	</a:t>
            </a:r>
            <a:r>
              <a:rPr lang="en-US" sz="2400" dirty="0" err="1" smtClean="0">
                <a:effectLst/>
              </a:rPr>
              <a:t>kebijakan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>
                <a:effectLst/>
              </a:rPr>
              <a:t>BBM, </a:t>
            </a:r>
            <a:r>
              <a:rPr lang="en-US" sz="2400" dirty="0" err="1">
                <a:effectLst/>
              </a:rPr>
              <a:t>dampak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perlakuan</a:t>
            </a:r>
            <a:r>
              <a:rPr lang="en-US" sz="2400" dirty="0">
                <a:effectLst/>
              </a:rPr>
              <a:t> </a:t>
            </a:r>
            <a:r>
              <a:rPr lang="en-US" sz="2400" dirty="0" smtClean="0">
                <a:effectLst/>
              </a:rPr>
              <a:t>	</a:t>
            </a:r>
            <a:r>
              <a:rPr lang="en-US" sz="2400" dirty="0" err="1" smtClean="0">
                <a:effectLst/>
              </a:rPr>
              <a:t>sebuah</a:t>
            </a:r>
            <a:r>
              <a:rPr lang="en-US" sz="2400" dirty="0" smtClean="0">
                <a:effectLst/>
              </a:rPr>
              <a:t> UU</a:t>
            </a:r>
            <a:r>
              <a:rPr lang="en-US" sz="2400" dirty="0">
                <a:effectLst/>
              </a:rPr>
              <a:t>.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ffectLst/>
              </a:rPr>
              <a:t>Ruang</a:t>
            </a:r>
            <a:r>
              <a:rPr lang="en-US" dirty="0" smtClean="0">
                <a:effectLst/>
              </a:rPr>
              <a:t> </a:t>
            </a:r>
            <a:r>
              <a:rPr lang="en-US" dirty="0" err="1">
                <a:effectLst/>
              </a:rPr>
              <a:t>lingkup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ansos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562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8288" indent="0">
              <a:buNone/>
            </a:pPr>
            <a:r>
              <a:rPr lang="en-US" sz="2400" dirty="0" err="1">
                <a:effectLst/>
              </a:rPr>
              <a:t>Menurut</a:t>
            </a:r>
            <a:r>
              <a:rPr lang="en-US" sz="2400" dirty="0">
                <a:effectLst/>
              </a:rPr>
              <a:t> Anthony </a:t>
            </a:r>
            <a:r>
              <a:rPr lang="en-US" sz="2400" dirty="0" err="1" smtClean="0">
                <a:effectLst/>
              </a:rPr>
              <a:t>Giddens</a:t>
            </a:r>
            <a:r>
              <a:rPr lang="en-US" sz="2400" dirty="0" smtClean="0">
                <a:effectLst/>
              </a:rPr>
              <a:t>, </a:t>
            </a:r>
            <a:r>
              <a:rPr lang="en-US" sz="2400" dirty="0" err="1">
                <a:effectLst/>
              </a:rPr>
              <a:t>secara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filosofis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terdapat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dua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macam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analisis</a:t>
            </a:r>
            <a:r>
              <a:rPr lang="en-US" sz="2400" dirty="0">
                <a:effectLst/>
              </a:rPr>
              <a:t> </a:t>
            </a:r>
            <a:r>
              <a:rPr lang="en-US" sz="2400" dirty="0" err="1" smtClean="0">
                <a:effectLst/>
              </a:rPr>
              <a:t>sosial</a:t>
            </a:r>
            <a:r>
              <a:rPr lang="en-US" sz="2400" dirty="0">
                <a:effectLst/>
              </a:rPr>
              <a:t>:</a:t>
            </a:r>
            <a:endParaRPr lang="en-US" sz="2400" dirty="0" smtClean="0">
              <a:effectLst/>
            </a:endParaRPr>
          </a:p>
          <a:p>
            <a:r>
              <a:rPr lang="en-US" sz="2400" b="1" dirty="0" err="1" smtClean="0">
                <a:solidFill>
                  <a:srgbClr val="FFC000"/>
                </a:solidFill>
                <a:effectLst/>
              </a:rPr>
              <a:t>analisis</a:t>
            </a:r>
            <a:r>
              <a:rPr lang="en-US" sz="2400" b="1" dirty="0" smtClean="0">
                <a:solidFill>
                  <a:srgbClr val="FFC000"/>
                </a:solidFill>
                <a:effectLst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effectLst/>
              </a:rPr>
              <a:t>intitusional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yaitu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ansos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menekan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pada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keterampilan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kesetaraan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 smtClean="0">
                <a:effectLst/>
              </a:rPr>
              <a:t>aktor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>
                <a:effectLst/>
              </a:rPr>
              <a:t>yang </a:t>
            </a:r>
            <a:r>
              <a:rPr lang="en-US" sz="2400" dirty="0" err="1">
                <a:effectLst/>
              </a:rPr>
              <a:t>memperlakukan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institusi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sebagai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sumber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daya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aturan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 smtClean="0">
                <a:effectLst/>
              </a:rPr>
              <a:t>diproduksi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terus-menerus</a:t>
            </a:r>
            <a:r>
              <a:rPr lang="en-US" sz="2400" dirty="0">
                <a:effectLst/>
              </a:rPr>
              <a:t>. </a:t>
            </a:r>
            <a:endParaRPr lang="en-US" sz="2400" dirty="0" smtClean="0">
              <a:effectLst/>
            </a:endParaRPr>
          </a:p>
          <a:p>
            <a:r>
              <a:rPr lang="en-US" sz="2400" b="1" dirty="0" err="1" smtClean="0">
                <a:solidFill>
                  <a:srgbClr val="FFC000"/>
                </a:solidFill>
                <a:effectLst/>
              </a:rPr>
              <a:t>analisis</a:t>
            </a:r>
            <a:r>
              <a:rPr lang="en-US" sz="2400" b="1" dirty="0" smtClean="0">
                <a:solidFill>
                  <a:srgbClr val="FFC000"/>
                </a:solidFill>
                <a:effectLst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effectLst/>
              </a:rPr>
              <a:t>perilaku</a:t>
            </a:r>
            <a:r>
              <a:rPr lang="en-US" sz="2400" b="1" dirty="0">
                <a:solidFill>
                  <a:srgbClr val="FFC000"/>
                </a:solidFill>
                <a:effectLst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effectLst/>
              </a:rPr>
              <a:t>strategis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adalah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ansos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memberikan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penekanan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institusi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sebagai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sesuatu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diproduksi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secara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172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8288" indent="0">
              <a:buNone/>
            </a:pP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r>
              <a:rPr lang="en-US" sz="2400" dirty="0">
                <a:solidFill>
                  <a:srgbClr val="FFC000"/>
                </a:solidFill>
                <a:effectLst/>
              </a:rPr>
              <a:t>1.</a:t>
            </a:r>
            <a:r>
              <a:rPr lang="en-US" sz="2400" dirty="0">
                <a:effectLst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effectLst/>
              </a:rPr>
              <a:t>Historis</a:t>
            </a:r>
            <a:endParaRPr lang="en-US" sz="2400" dirty="0" smtClean="0">
              <a:solidFill>
                <a:srgbClr val="FFC000"/>
              </a:solidFill>
              <a:effectLst/>
            </a:endParaRPr>
          </a:p>
          <a:p>
            <a:pPr marL="18288" indent="0">
              <a:buNone/>
            </a:pPr>
            <a:r>
              <a:rPr lang="en-US" sz="2400" dirty="0" err="1" smtClean="0">
                <a:effectLst/>
              </a:rPr>
              <a:t>dengan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mempertimbangkan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konteks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struktur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saling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berlainan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dari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periode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periode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berbeda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tugas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strategis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berbeda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dalam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tiap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periode</a:t>
            </a:r>
            <a:r>
              <a:rPr lang="en-US" sz="2400" dirty="0">
                <a:effectLst/>
              </a:rPr>
              <a:t>.</a:t>
            </a:r>
            <a:br>
              <a:rPr lang="en-US" sz="2400" dirty="0">
                <a:effectLst/>
              </a:rPr>
            </a:br>
            <a:r>
              <a:rPr lang="en-US" sz="2400" dirty="0">
                <a:solidFill>
                  <a:srgbClr val="FFC000"/>
                </a:solidFill>
                <a:effectLst/>
              </a:rPr>
              <a:t>2. </a:t>
            </a:r>
            <a:r>
              <a:rPr lang="en-US" sz="2400" dirty="0" err="1" smtClean="0">
                <a:solidFill>
                  <a:srgbClr val="FFC000"/>
                </a:solidFill>
                <a:effectLst/>
              </a:rPr>
              <a:t>Struktural</a:t>
            </a:r>
            <a:r>
              <a:rPr lang="en-US" sz="2400" dirty="0" smtClean="0">
                <a:effectLst/>
              </a:rPr>
              <a:t> </a:t>
            </a:r>
          </a:p>
          <a:p>
            <a:pPr marL="18288" indent="0">
              <a:buNone/>
            </a:pPr>
            <a:r>
              <a:rPr lang="en-US" sz="2400" dirty="0" err="1" smtClean="0">
                <a:effectLst/>
              </a:rPr>
              <a:t>dengan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menekankan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pentingnya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pengertian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tentang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bagaimana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masyarakat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dihasilkan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dioperasikan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serta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bagaimana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pola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lembaga-lembaga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saling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berkaitan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dalam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ruang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 yang </a:t>
            </a:r>
            <a:r>
              <a:rPr lang="en-US" sz="2400" dirty="0" err="1">
                <a:effectLst/>
              </a:rPr>
              <a:t>ada</a:t>
            </a:r>
            <a:r>
              <a:rPr lang="en-US" sz="2400" dirty="0">
                <a:effectLst/>
              </a:rPr>
              <a:t>.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effectLst/>
              </a:rPr>
              <a:t>Pendekatan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d</a:t>
            </a:r>
            <a:r>
              <a:rPr lang="en-US" sz="3600" dirty="0" err="1" smtClean="0">
                <a:effectLst/>
              </a:rPr>
              <a:t>alam</a:t>
            </a:r>
            <a:r>
              <a:rPr lang="en-US" sz="3600" dirty="0" smtClean="0">
                <a:effectLst/>
              </a:rPr>
              <a:t> </a:t>
            </a:r>
            <a:r>
              <a:rPr lang="en-US" sz="3600" dirty="0" err="1">
                <a:effectLst/>
              </a:rPr>
              <a:t>Analisis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Sosial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59783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49275" indent="-457200">
              <a:buAutoNum type="arabicPeriod"/>
            </a:pPr>
            <a:r>
              <a:rPr lang="en-US" sz="2400" dirty="0" err="1" smtClean="0">
                <a:effectLst/>
              </a:rPr>
              <a:t>Analisa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bukanlah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kegiatan</a:t>
            </a:r>
            <a:r>
              <a:rPr lang="en-US" sz="2400" dirty="0">
                <a:effectLst/>
              </a:rPr>
              <a:t>  </a:t>
            </a:r>
            <a:r>
              <a:rPr lang="en-US" sz="2400" dirty="0" smtClean="0">
                <a:effectLst/>
              </a:rPr>
              <a:t>    </a:t>
            </a:r>
            <a:r>
              <a:rPr lang="en-US" sz="2400" dirty="0" err="1" smtClean="0">
                <a:effectLst/>
              </a:rPr>
              <a:t>monopoli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intelektual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akademisi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atau</a:t>
            </a:r>
            <a:r>
              <a:rPr lang="en-US" sz="2400" dirty="0">
                <a:effectLst/>
              </a:rPr>
              <a:t> </a:t>
            </a:r>
            <a:r>
              <a:rPr lang="en-US" sz="2400" dirty="0" err="1" smtClean="0">
                <a:effectLst/>
              </a:rPr>
              <a:t>peneliti</a:t>
            </a:r>
            <a:r>
              <a:rPr lang="en-US" sz="2400" dirty="0" smtClean="0">
                <a:effectLst/>
              </a:rPr>
              <a:t>.</a:t>
            </a:r>
          </a:p>
          <a:p>
            <a:pPr marL="549275" indent="-457200">
              <a:buAutoNum type="arabicPeriod"/>
            </a:pPr>
            <a:r>
              <a:rPr lang="en-US" sz="2400" dirty="0" err="1" smtClean="0">
                <a:effectLst/>
              </a:rPr>
              <a:t>Siapapun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dapat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melakukan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analisa</a:t>
            </a:r>
            <a:r>
              <a:rPr lang="en-US" sz="2400" dirty="0">
                <a:effectLst/>
              </a:rPr>
              <a:t> </a:t>
            </a:r>
            <a:r>
              <a:rPr lang="en-US" sz="2400" dirty="0" err="1" smtClean="0">
                <a:effectLst/>
              </a:rPr>
              <a:t>sosial</a:t>
            </a:r>
            <a:r>
              <a:rPr lang="en-US" sz="2400" dirty="0" smtClean="0">
                <a:effectLst/>
              </a:rPr>
              <a:t>.</a:t>
            </a:r>
            <a:endParaRPr lang="en-US" sz="2400" dirty="0">
              <a:effectLst/>
            </a:endParaRPr>
          </a:p>
          <a:p>
            <a:pPr marL="549275" indent="-457200">
              <a:buAutoNum type="arabicPeriod"/>
            </a:pPr>
            <a:r>
              <a:rPr lang="en-US" sz="2400" dirty="0" err="1" smtClean="0">
                <a:effectLst/>
              </a:rPr>
              <a:t>Analisa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tidaklah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bebas</a:t>
            </a:r>
            <a:r>
              <a:rPr lang="en-US" sz="2400" dirty="0">
                <a:effectLst/>
              </a:rPr>
              <a:t> </a:t>
            </a:r>
            <a:r>
              <a:rPr lang="en-US" sz="2400" dirty="0" err="1" smtClean="0">
                <a:effectLst/>
              </a:rPr>
              <a:t>nilai</a:t>
            </a:r>
            <a:r>
              <a:rPr lang="en-US" sz="2400" dirty="0" smtClean="0">
                <a:effectLst/>
              </a:rPr>
              <a:t>.</a:t>
            </a:r>
            <a:endParaRPr lang="en-US" sz="2400" dirty="0">
              <a:effectLst/>
            </a:endParaRPr>
          </a:p>
          <a:p>
            <a:pPr marL="549275" indent="-457200">
              <a:buAutoNum type="arabicPeriod"/>
            </a:pPr>
            <a:r>
              <a:rPr lang="en-US" sz="2400" dirty="0" err="1" smtClean="0">
                <a:effectLst/>
              </a:rPr>
              <a:t>Analisa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>
                <a:effectLst/>
              </a:rPr>
              <a:t>sosial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memungkinkan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kita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bergulat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dengan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asumsi-asumsi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kita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mengkritik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dan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menghasilkan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pandangan-pandangan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baru</a:t>
            </a:r>
            <a:r>
              <a:rPr lang="en-US" sz="2400" dirty="0">
                <a:effectLst/>
              </a:rPr>
              <a:t>.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Batas </a:t>
            </a:r>
            <a:r>
              <a:rPr lang="en-US" dirty="0" err="1">
                <a:effectLst/>
              </a:rPr>
              <a:t>Analisa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692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1052736"/>
            <a:ext cx="7402016" cy="3657599"/>
          </a:xfrm>
        </p:spPr>
        <p:txBody>
          <a:bodyPr>
            <a:noAutofit/>
          </a:bodyPr>
          <a:lstStyle/>
          <a:p>
            <a:pPr marL="360362" indent="-342900">
              <a:buFont typeface="Wingdings" pitchFamily="2" charset="2"/>
              <a:buChar char="q"/>
            </a:pPr>
            <a:r>
              <a:rPr lang="en-US" sz="2200" dirty="0" err="1" smtClean="0">
                <a:effectLst/>
              </a:rPr>
              <a:t>Untuk</a:t>
            </a:r>
            <a:r>
              <a:rPr lang="en-US" sz="2200" dirty="0" smtClean="0">
                <a:effectLst/>
              </a:rPr>
              <a:t> </a:t>
            </a:r>
            <a:r>
              <a:rPr lang="en-US" sz="2200" dirty="0" err="1">
                <a:effectLst/>
              </a:rPr>
              <a:t>mengidentifikasikan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dan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memahami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persoalan-persoalan</a:t>
            </a:r>
            <a:r>
              <a:rPr lang="en-US" sz="2200" dirty="0">
                <a:effectLst/>
              </a:rPr>
              <a:t> yang </a:t>
            </a:r>
            <a:r>
              <a:rPr lang="en-US" sz="2200" dirty="0" err="1">
                <a:effectLst/>
              </a:rPr>
              <a:t>berkembang</a:t>
            </a:r>
            <a:r>
              <a:rPr lang="en-US" sz="2200" dirty="0">
                <a:effectLst/>
              </a:rPr>
              <a:t> (</a:t>
            </a:r>
            <a:r>
              <a:rPr lang="en-US" sz="2200" dirty="0" err="1">
                <a:effectLst/>
              </a:rPr>
              <a:t>ada</a:t>
            </a:r>
            <a:r>
              <a:rPr lang="en-US" sz="2200" dirty="0">
                <a:effectLst/>
              </a:rPr>
              <a:t>) </a:t>
            </a:r>
            <a:r>
              <a:rPr lang="en-US" sz="2200" dirty="0" err="1">
                <a:effectLst/>
              </a:rPr>
              <a:t>secara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lebih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mendalam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dan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seksama</a:t>
            </a:r>
            <a:r>
              <a:rPr lang="en-US" sz="2200" dirty="0">
                <a:effectLst/>
              </a:rPr>
              <a:t> (</a:t>
            </a:r>
            <a:r>
              <a:rPr lang="en-US" sz="2200" dirty="0" err="1">
                <a:effectLst/>
              </a:rPr>
              <a:t>teliti</a:t>
            </a:r>
            <a:r>
              <a:rPr lang="en-US" sz="2200" dirty="0">
                <a:effectLst/>
              </a:rPr>
              <a:t>); </a:t>
            </a:r>
            <a:r>
              <a:rPr lang="en-US" sz="2200" dirty="0" err="1">
                <a:effectLst/>
              </a:rPr>
              <a:t>berguna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untuk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membedakan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mana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akar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masalah</a:t>
            </a:r>
            <a:r>
              <a:rPr lang="en-US" sz="2200" dirty="0">
                <a:effectLst/>
              </a:rPr>
              <a:t> (</a:t>
            </a:r>
            <a:r>
              <a:rPr lang="en-US" sz="2200" dirty="0" err="1">
                <a:effectLst/>
              </a:rPr>
              <a:t>persoalan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mendasar</a:t>
            </a:r>
            <a:r>
              <a:rPr lang="en-US" sz="2200" dirty="0">
                <a:effectLst/>
              </a:rPr>
              <a:t>) </a:t>
            </a:r>
            <a:r>
              <a:rPr lang="en-US" sz="2200" dirty="0" err="1">
                <a:effectLst/>
              </a:rPr>
              <a:t>dan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mana</a:t>
            </a:r>
            <a:r>
              <a:rPr lang="en-US" sz="2200" dirty="0">
                <a:effectLst/>
              </a:rPr>
              <a:t> yang </a:t>
            </a:r>
            <a:r>
              <a:rPr lang="en-US" sz="2200" dirty="0" err="1">
                <a:effectLst/>
              </a:rPr>
              <a:t>bukan</a:t>
            </a:r>
            <a:r>
              <a:rPr lang="en-US" sz="2200" dirty="0">
                <a:effectLst/>
              </a:rPr>
              <a:t>, </a:t>
            </a:r>
            <a:r>
              <a:rPr lang="en-US" sz="2200" dirty="0" err="1">
                <a:effectLst/>
              </a:rPr>
              <a:t>atau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mana</a:t>
            </a:r>
            <a:r>
              <a:rPr lang="en-US" sz="2200" dirty="0">
                <a:effectLst/>
              </a:rPr>
              <a:t> yang </a:t>
            </a:r>
            <a:r>
              <a:rPr lang="en-US" sz="2200" dirty="0" err="1">
                <a:effectLst/>
              </a:rPr>
              <a:t>merupakan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masalah</a:t>
            </a:r>
            <a:r>
              <a:rPr lang="en-US" sz="2200" dirty="0">
                <a:effectLst/>
              </a:rPr>
              <a:t> </a:t>
            </a:r>
            <a:r>
              <a:rPr lang="en-US" sz="2200" dirty="0" err="1" smtClean="0">
                <a:effectLst/>
              </a:rPr>
              <a:t>turunan</a:t>
            </a:r>
            <a:r>
              <a:rPr lang="en-US" sz="2200" dirty="0" smtClean="0">
                <a:effectLst/>
              </a:rPr>
              <a:t>.</a:t>
            </a:r>
          </a:p>
          <a:p>
            <a:pPr marL="360362" indent="-342900">
              <a:buFont typeface="Wingdings" pitchFamily="2" charset="2"/>
              <a:buChar char="q"/>
            </a:pPr>
            <a:r>
              <a:rPr lang="en-US" sz="2200" dirty="0" err="1">
                <a:effectLst/>
              </a:rPr>
              <a:t>D</a:t>
            </a:r>
            <a:r>
              <a:rPr lang="en-US" sz="2200" dirty="0" err="1" smtClean="0">
                <a:effectLst/>
              </a:rPr>
              <a:t>apat</a:t>
            </a:r>
            <a:r>
              <a:rPr lang="en-US" sz="2200" dirty="0" smtClean="0">
                <a:effectLst/>
              </a:rPr>
              <a:t> </a:t>
            </a:r>
            <a:r>
              <a:rPr lang="en-US" sz="2200" dirty="0" err="1">
                <a:effectLst/>
              </a:rPr>
              <a:t>dipakai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untuk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mengetahui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potensi</a:t>
            </a:r>
            <a:r>
              <a:rPr lang="en-US" sz="2200" dirty="0">
                <a:effectLst/>
              </a:rPr>
              <a:t> yang </a:t>
            </a:r>
            <a:r>
              <a:rPr lang="en-US" sz="2200" dirty="0" err="1">
                <a:effectLst/>
              </a:rPr>
              <a:t>ada</a:t>
            </a:r>
            <a:r>
              <a:rPr lang="en-US" sz="2200" dirty="0">
                <a:effectLst/>
              </a:rPr>
              <a:t> (</a:t>
            </a:r>
            <a:r>
              <a:rPr lang="en-US" sz="2200" dirty="0" err="1">
                <a:effectLst/>
              </a:rPr>
              <a:t>kekuatan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dan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kelemahan</a:t>
            </a:r>
            <a:r>
              <a:rPr lang="en-US" sz="2200" dirty="0">
                <a:effectLst/>
              </a:rPr>
              <a:t>) yang </a:t>
            </a:r>
            <a:r>
              <a:rPr lang="en-US" sz="2200" dirty="0" err="1">
                <a:effectLst/>
              </a:rPr>
              <a:t>hidup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dalam</a:t>
            </a:r>
            <a:r>
              <a:rPr lang="en-US" sz="2200" dirty="0">
                <a:effectLst/>
              </a:rPr>
              <a:t> </a:t>
            </a:r>
            <a:r>
              <a:rPr lang="en-US" sz="2200" dirty="0" err="1" smtClean="0">
                <a:effectLst/>
              </a:rPr>
              <a:t>masyarakat</a:t>
            </a:r>
            <a:r>
              <a:rPr lang="en-US" sz="2200" dirty="0" smtClean="0">
                <a:effectLst/>
              </a:rPr>
              <a:t>.</a:t>
            </a:r>
          </a:p>
          <a:p>
            <a:pPr marL="360362" indent="-342900">
              <a:buFont typeface="Wingdings" pitchFamily="2" charset="2"/>
              <a:buChar char="q"/>
            </a:pPr>
            <a:r>
              <a:rPr lang="en-US" sz="2200" dirty="0" err="1" smtClean="0">
                <a:effectLst/>
              </a:rPr>
              <a:t>Dapat</a:t>
            </a:r>
            <a:r>
              <a:rPr lang="en-US" sz="2200" dirty="0" smtClean="0">
                <a:effectLst/>
              </a:rPr>
              <a:t> </a:t>
            </a:r>
            <a:r>
              <a:rPr lang="en-US" sz="2200" dirty="0" err="1">
                <a:effectLst/>
              </a:rPr>
              <a:t>mengetahui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dengan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lebih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baik</a:t>
            </a:r>
            <a:r>
              <a:rPr lang="en-US" sz="2200" dirty="0">
                <a:effectLst/>
              </a:rPr>
              <a:t> (</a:t>
            </a:r>
            <a:r>
              <a:rPr lang="en-US" sz="2200" dirty="0" err="1">
                <a:effectLst/>
              </a:rPr>
              <a:t>akurat</a:t>
            </a:r>
            <a:r>
              <a:rPr lang="en-US" sz="2200" dirty="0">
                <a:effectLst/>
              </a:rPr>
              <a:t>) </a:t>
            </a:r>
            <a:r>
              <a:rPr lang="en-US" sz="2200" dirty="0" err="1">
                <a:effectLst/>
              </a:rPr>
              <a:t>mana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kelompok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masyarakat</a:t>
            </a:r>
            <a:r>
              <a:rPr lang="en-US" sz="2200" dirty="0">
                <a:effectLst/>
              </a:rPr>
              <a:t> yang paling </a:t>
            </a:r>
            <a:r>
              <a:rPr lang="en-US" sz="2200" dirty="0" err="1">
                <a:effectLst/>
              </a:rPr>
              <a:t>dirugikan</a:t>
            </a:r>
            <a:r>
              <a:rPr lang="en-US" sz="2200" dirty="0">
                <a:effectLst/>
              </a:rPr>
              <a:t> (</a:t>
            </a:r>
            <a:r>
              <a:rPr lang="en-US" sz="2200" dirty="0" err="1">
                <a:effectLst/>
              </a:rPr>
              <a:t>termasuk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menjawab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mengapa</a:t>
            </a:r>
            <a:r>
              <a:rPr lang="en-US" sz="2200" dirty="0">
                <a:effectLst/>
              </a:rPr>
              <a:t> </a:t>
            </a:r>
            <a:r>
              <a:rPr lang="en-US" sz="2200" dirty="0" err="1">
                <a:effectLst/>
              </a:rPr>
              <a:t>demikian</a:t>
            </a:r>
            <a:r>
              <a:rPr lang="en-US" sz="2200" dirty="0">
                <a:effectLst/>
              </a:rPr>
              <a:t>)</a:t>
            </a:r>
          </a:p>
          <a:p>
            <a:pPr marL="18288" indent="0">
              <a:buNone/>
            </a:pP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5301208"/>
            <a:ext cx="7543800" cy="914400"/>
          </a:xfrm>
        </p:spPr>
        <p:txBody>
          <a:bodyPr/>
          <a:lstStyle/>
          <a:p>
            <a:r>
              <a:rPr lang="en-US" dirty="0" err="1">
                <a:effectLst/>
              </a:rPr>
              <a:t>Signifikansi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Analisa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871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68</TotalTime>
  <Words>409</Words>
  <Application>Microsoft Office PowerPoint</Application>
  <PresentationFormat>On-screen Show (4:3)</PresentationFormat>
  <Paragraphs>48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Elemental</vt:lpstr>
      <vt:lpstr>ANALISIS SOSIAL</vt:lpstr>
      <vt:lpstr>Tujuan</vt:lpstr>
      <vt:lpstr>Pengertian Analisis Sosial</vt:lpstr>
      <vt:lpstr>Wilayah Analisa Sosial</vt:lpstr>
      <vt:lpstr>Ruang lingkup ansos</vt:lpstr>
      <vt:lpstr>2 macam analisis sosial</vt:lpstr>
      <vt:lpstr>Pendekatan dalam Analisis Sosial</vt:lpstr>
      <vt:lpstr>Batas Analisa Sosial</vt:lpstr>
      <vt:lpstr>Signifikansi Analisa Sosial</vt:lpstr>
      <vt:lpstr>Langkah-Langkah Ansos</vt:lpstr>
      <vt:lpstr>1. Memilih dan menentukan objek analisis</vt:lpstr>
      <vt:lpstr>  2. Pengumpulan data atau informasi penunjang </vt:lpstr>
      <vt:lpstr>3. Identifikasi dan analisis masalah</vt:lpstr>
      <vt:lpstr>  4. Mengembangkan presepsi </vt:lpstr>
      <vt:lpstr>5. Menarik kesimpulan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SOSIAL</dc:title>
  <dc:creator>Dell</dc:creator>
  <cp:lastModifiedBy>Dell</cp:lastModifiedBy>
  <cp:revision>7</cp:revision>
  <dcterms:created xsi:type="dcterms:W3CDTF">2019-10-03T07:08:54Z</dcterms:created>
  <dcterms:modified xsi:type="dcterms:W3CDTF">2019-10-17T04:48:12Z</dcterms:modified>
</cp:coreProperties>
</file>