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8" r:id="rId3"/>
    <p:sldId id="260" r:id="rId4"/>
    <p:sldId id="261" r:id="rId5"/>
    <p:sldId id="262" r:id="rId6"/>
    <p:sldId id="263" r:id="rId7"/>
    <p:sldId id="264" r:id="rId8"/>
    <p:sldId id="265" r:id="rId9"/>
    <p:sldId id="266" r:id="rId10"/>
    <p:sldId id="267" r:id="rId11"/>
    <p:sldId id="268" r:id="rId12"/>
    <p:sldId id="269" r:id="rId13"/>
    <p:sldId id="270" r:id="rId14"/>
    <p:sldId id="271" r:id="rId15"/>
    <p:sldId id="272" r:id="rId16"/>
    <p:sldId id="273" r:id="rId17"/>
    <p:sldId id="274" r:id="rId18"/>
    <p:sldId id="275" r:id="rId19"/>
    <p:sldId id="259"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3" d="100"/>
          <a:sy n="83" d="100"/>
        </p:scale>
        <p:origin x="-450" y="-78"/>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C6815935-3966-4F67-8286-82618A2398B9}" type="datetimeFigureOut">
              <a:rPr lang="en-US" smtClean="0"/>
              <a:t>6/5/2006</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D3AF345-CFE1-4063-8AB8-BA90A985D46F}"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6815935-3966-4F67-8286-82618A2398B9}" type="datetimeFigureOut">
              <a:rPr lang="en-US" smtClean="0"/>
              <a:t>6/5/2006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D3AF345-CFE1-4063-8AB8-BA90A985D46F}"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3D3AF345-CFE1-4063-8AB8-BA90A985D46F}"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6815935-3966-4F67-8286-82618A2398B9}" type="datetimeFigureOut">
              <a:rPr lang="en-US" smtClean="0"/>
              <a:t>6/5/2006</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C6815935-3966-4F67-8286-82618A2398B9}" type="datetimeFigureOut">
              <a:rPr lang="en-US" smtClean="0"/>
              <a:t>6/5/2006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3D3AF345-CFE1-4063-8AB8-BA90A985D46F}"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C6815935-3966-4F67-8286-82618A2398B9}" type="datetimeFigureOut">
              <a:rPr lang="en-US" smtClean="0"/>
              <a:t>6/5/2006</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D3AF345-CFE1-4063-8AB8-BA90A985D46F}"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C6815935-3966-4F67-8286-82618A2398B9}" type="datetimeFigureOut">
              <a:rPr lang="en-US" smtClean="0"/>
              <a:t>6/5/2006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D3AF345-CFE1-4063-8AB8-BA90A985D46F}"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C6815935-3966-4F67-8286-82618A2398B9}" type="datetimeFigureOut">
              <a:rPr lang="en-US" smtClean="0"/>
              <a:t>6/5/2006</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3D3AF345-CFE1-4063-8AB8-BA90A985D46F}"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6815935-3966-4F67-8286-82618A2398B9}" type="datetimeFigureOut">
              <a:rPr lang="en-US" smtClean="0"/>
              <a:t>6/5/2006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3D3AF345-CFE1-4063-8AB8-BA90A985D46F}"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C6815935-3966-4F67-8286-82618A2398B9}" type="datetimeFigureOut">
              <a:rPr lang="en-US" smtClean="0"/>
              <a:t>6/5/2006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3D3AF345-CFE1-4063-8AB8-BA90A985D46F}"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3D3AF345-CFE1-4063-8AB8-BA90A985D46F}"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C6815935-3966-4F67-8286-82618A2398B9}" type="datetimeFigureOut">
              <a:rPr lang="en-US" smtClean="0"/>
              <a:t>6/5/2006</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3D3AF345-CFE1-4063-8AB8-BA90A985D46F}"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C6815935-3966-4F67-8286-82618A2398B9}" type="datetimeFigureOut">
              <a:rPr lang="en-US" smtClean="0"/>
              <a:t>6/5/2006</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C6815935-3966-4F67-8286-82618A2398B9}" type="datetimeFigureOut">
              <a:rPr lang="en-US" smtClean="0"/>
              <a:t>6/5/2006</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3D3AF345-CFE1-4063-8AB8-BA90A985D46F}"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667000"/>
            <a:ext cx="8229600" cy="1143000"/>
          </a:xfrm>
        </p:spPr>
        <p:txBody>
          <a:bodyPr>
            <a:normAutofit/>
          </a:bodyPr>
          <a:lstStyle/>
          <a:p>
            <a:r>
              <a:rPr lang="en-US" dirty="0" err="1" smtClean="0"/>
              <a:t>Pertemuan</a:t>
            </a:r>
            <a:r>
              <a:rPr lang="en-US" dirty="0" smtClean="0"/>
              <a:t> </a:t>
            </a:r>
            <a:r>
              <a:rPr lang="en-US" dirty="0" err="1" smtClean="0"/>
              <a:t>ke</a:t>
            </a:r>
            <a:r>
              <a:rPr lang="en-US" dirty="0" smtClean="0"/>
              <a:t> -7</a:t>
            </a:r>
            <a:br>
              <a:rPr lang="en-US" dirty="0" smtClean="0"/>
            </a:br>
            <a:r>
              <a:rPr lang="en-US" sz="3600" dirty="0" smtClean="0"/>
              <a:t>( 4-8 Mei 2020)</a:t>
            </a:r>
            <a:endParaRPr lang="en-US" sz="36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p:txBody>
          <a:bodyPr/>
          <a:lstStyle/>
          <a:p>
            <a:r>
              <a:rPr lang="en-US" dirty="0" err="1" smtClean="0"/>
              <a:t>Teori</a:t>
            </a:r>
            <a:r>
              <a:rPr lang="en-US" dirty="0" smtClean="0"/>
              <a:t> – </a:t>
            </a:r>
            <a:r>
              <a:rPr lang="en-US" dirty="0" err="1" smtClean="0"/>
              <a:t>teori</a:t>
            </a:r>
            <a:r>
              <a:rPr lang="en-US" dirty="0" smtClean="0"/>
              <a:t> </a:t>
            </a:r>
            <a:r>
              <a:rPr lang="en-US" dirty="0" err="1" smtClean="0"/>
              <a:t>ini</a:t>
            </a:r>
            <a:r>
              <a:rPr lang="en-US" dirty="0" smtClean="0"/>
              <a:t> </a:t>
            </a:r>
            <a:r>
              <a:rPr lang="en-US" dirty="0" err="1" smtClean="0"/>
              <a:t>menjelaskan</a:t>
            </a:r>
            <a:r>
              <a:rPr lang="en-US" dirty="0" smtClean="0"/>
              <a:t> </a:t>
            </a:r>
            <a:r>
              <a:rPr lang="en-US" dirty="0" err="1" smtClean="0"/>
              <a:t>faktor</a:t>
            </a:r>
            <a:r>
              <a:rPr lang="en-US" dirty="0" smtClean="0"/>
              <a:t>- </a:t>
            </a:r>
            <a:r>
              <a:rPr lang="en-US" dirty="0" err="1" smtClean="0"/>
              <a:t>faktor</a:t>
            </a:r>
            <a:r>
              <a:rPr lang="en-US" dirty="0" smtClean="0"/>
              <a:t> yang </a:t>
            </a:r>
            <a:r>
              <a:rPr lang="en-US" dirty="0" err="1" smtClean="0"/>
              <a:t>dapat</a:t>
            </a:r>
            <a:r>
              <a:rPr lang="en-US" dirty="0" smtClean="0"/>
              <a:t> </a:t>
            </a:r>
            <a:r>
              <a:rPr lang="en-US" dirty="0" err="1" smtClean="0"/>
              <a:t>mempengaruhi</a:t>
            </a:r>
            <a:r>
              <a:rPr lang="en-US" dirty="0" smtClean="0"/>
              <a:t> </a:t>
            </a:r>
            <a:r>
              <a:rPr lang="en-US" dirty="0" err="1" smtClean="0"/>
              <a:t>motivasi</a:t>
            </a:r>
            <a:r>
              <a:rPr lang="en-US" dirty="0" smtClean="0"/>
              <a:t> </a:t>
            </a:r>
            <a:r>
              <a:rPr lang="en-US" dirty="0" err="1" smtClean="0"/>
              <a:t>atau</a:t>
            </a:r>
            <a:r>
              <a:rPr lang="en-US" dirty="0" smtClean="0"/>
              <a:t> </a:t>
            </a:r>
            <a:r>
              <a:rPr lang="en-US" dirty="0" err="1" smtClean="0"/>
              <a:t>dorongan</a:t>
            </a:r>
            <a:r>
              <a:rPr lang="en-US" dirty="0" smtClean="0"/>
              <a:t> </a:t>
            </a:r>
            <a:r>
              <a:rPr lang="en-US" dirty="0" err="1" smtClean="0"/>
              <a:t>seseorang</a:t>
            </a:r>
            <a:r>
              <a:rPr lang="en-US" dirty="0" smtClean="0"/>
              <a:t> </a:t>
            </a:r>
            <a:r>
              <a:rPr lang="en-US" dirty="0" err="1" smtClean="0"/>
              <a:t>dalam</a:t>
            </a:r>
            <a:r>
              <a:rPr lang="en-US" dirty="0" smtClean="0"/>
              <a:t> </a:t>
            </a:r>
            <a:r>
              <a:rPr lang="en-US" dirty="0" err="1" smtClean="0"/>
              <a:t>melakukan</a:t>
            </a:r>
            <a:r>
              <a:rPr lang="en-US" dirty="0" smtClean="0"/>
              <a:t> </a:t>
            </a:r>
            <a:r>
              <a:rPr lang="en-US" dirty="0" err="1" smtClean="0"/>
              <a:t>tindakan</a:t>
            </a:r>
            <a:r>
              <a:rPr lang="en-US" dirty="0" smtClean="0"/>
              <a:t>.</a:t>
            </a:r>
          </a:p>
          <a:p>
            <a:r>
              <a:rPr lang="en-US" dirty="0" err="1" smtClean="0"/>
              <a:t>Teori</a:t>
            </a:r>
            <a:r>
              <a:rPr lang="en-US" dirty="0" smtClean="0"/>
              <a:t> </a:t>
            </a:r>
            <a:r>
              <a:rPr lang="en-US" dirty="0" err="1" smtClean="0"/>
              <a:t>ini</a:t>
            </a:r>
            <a:r>
              <a:rPr lang="en-US" dirty="0" smtClean="0"/>
              <a:t> </a:t>
            </a:r>
            <a:r>
              <a:rPr lang="en-US" dirty="0" err="1" smtClean="0"/>
              <a:t>dapat</a:t>
            </a:r>
            <a:r>
              <a:rPr lang="en-US" dirty="0" smtClean="0"/>
              <a:t> </a:t>
            </a:r>
            <a:r>
              <a:rPr lang="en-US" dirty="0" err="1" smtClean="0"/>
              <a:t>digunakan</a:t>
            </a:r>
            <a:r>
              <a:rPr lang="en-US" dirty="0" smtClean="0"/>
              <a:t> </a:t>
            </a:r>
            <a:r>
              <a:rPr lang="en-US" dirty="0" err="1" smtClean="0"/>
              <a:t>untuk</a:t>
            </a:r>
            <a:r>
              <a:rPr lang="en-US" dirty="0" smtClean="0"/>
              <a:t> </a:t>
            </a:r>
            <a:r>
              <a:rPr lang="en-US" dirty="0" err="1" smtClean="0"/>
              <a:t>menjelaskan</a:t>
            </a:r>
            <a:r>
              <a:rPr lang="en-US" dirty="0" smtClean="0"/>
              <a:t> </a:t>
            </a:r>
            <a:r>
              <a:rPr lang="en-US" dirty="0" err="1" smtClean="0"/>
              <a:t>perilaku</a:t>
            </a:r>
            <a:r>
              <a:rPr lang="en-US" dirty="0" smtClean="0"/>
              <a:t> </a:t>
            </a:r>
            <a:r>
              <a:rPr lang="en-US" dirty="0" err="1" smtClean="0"/>
              <a:t>pegawai</a:t>
            </a:r>
            <a:r>
              <a:rPr lang="en-US" dirty="0" smtClean="0"/>
              <a:t> yang </a:t>
            </a:r>
            <a:r>
              <a:rPr lang="en-US" dirty="0" err="1" smtClean="0"/>
              <a:t>penting</a:t>
            </a:r>
            <a:r>
              <a:rPr lang="en-US" dirty="0" smtClean="0"/>
              <a:t> </a:t>
            </a:r>
            <a:r>
              <a:rPr lang="en-US" dirty="0" err="1" smtClean="0"/>
              <a:t>digunakan</a:t>
            </a:r>
            <a:r>
              <a:rPr lang="en-US" dirty="0" smtClean="0"/>
              <a:t> </a:t>
            </a:r>
            <a:r>
              <a:rPr lang="en-US" dirty="0" err="1" smtClean="0"/>
              <a:t>untuk</a:t>
            </a:r>
            <a:r>
              <a:rPr lang="en-US" dirty="0" smtClean="0"/>
              <a:t> </a:t>
            </a:r>
            <a:r>
              <a:rPr lang="en-US" dirty="0" err="1" smtClean="0"/>
              <a:t>mengelola</a:t>
            </a:r>
            <a:r>
              <a:rPr lang="en-US" dirty="0" smtClean="0"/>
              <a:t> </a:t>
            </a:r>
            <a:r>
              <a:rPr lang="en-US" dirty="0" err="1" smtClean="0"/>
              <a:t>pegawainya</a:t>
            </a:r>
            <a:r>
              <a:rPr lang="en-US" dirty="0" smtClean="0"/>
              <a:t> agar </a:t>
            </a:r>
            <a:r>
              <a:rPr lang="en-US" dirty="0" err="1" smtClean="0"/>
              <a:t>tetapi</a:t>
            </a:r>
            <a:r>
              <a:rPr lang="en-US" dirty="0" smtClean="0"/>
              <a:t> </a:t>
            </a:r>
            <a:r>
              <a:rPr lang="en-US" dirty="0" err="1" smtClean="0"/>
              <a:t>produktif</a:t>
            </a:r>
            <a:r>
              <a:rPr lang="en-US" dirty="0" smtClean="0"/>
              <a:t>.</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Teori</a:t>
            </a:r>
            <a:r>
              <a:rPr lang="en-US" dirty="0" smtClean="0"/>
              <a:t> X </a:t>
            </a:r>
            <a:r>
              <a:rPr lang="en-US" dirty="0" err="1" smtClean="0"/>
              <a:t>dan</a:t>
            </a:r>
            <a:r>
              <a:rPr lang="en-US" dirty="0" smtClean="0"/>
              <a:t> Y</a:t>
            </a:r>
            <a:endParaRPr lang="en-US" dirty="0"/>
          </a:p>
        </p:txBody>
      </p:sp>
      <p:sp>
        <p:nvSpPr>
          <p:cNvPr id="3" name="Content Placeholder 2"/>
          <p:cNvSpPr>
            <a:spLocks noGrp="1"/>
          </p:cNvSpPr>
          <p:nvPr>
            <p:ph sz="quarter" idx="1"/>
          </p:nvPr>
        </p:nvSpPr>
        <p:spPr/>
        <p:txBody>
          <a:bodyPr>
            <a:normAutofit lnSpcReduction="10000"/>
          </a:bodyPr>
          <a:lstStyle/>
          <a:p>
            <a:pPr algn="just"/>
            <a:r>
              <a:rPr lang="en-US" dirty="0" err="1" smtClean="0"/>
              <a:t>Menurut</a:t>
            </a:r>
            <a:r>
              <a:rPr lang="en-US" dirty="0" smtClean="0"/>
              <a:t> </a:t>
            </a:r>
            <a:r>
              <a:rPr lang="en-US" dirty="0" err="1" smtClean="0"/>
              <a:t>teori</a:t>
            </a:r>
            <a:r>
              <a:rPr lang="en-US" dirty="0" smtClean="0"/>
              <a:t> </a:t>
            </a:r>
            <a:r>
              <a:rPr lang="en-US" dirty="0" err="1" smtClean="0"/>
              <a:t>ini</a:t>
            </a:r>
            <a:r>
              <a:rPr lang="en-US" dirty="0" smtClean="0"/>
              <a:t>, </a:t>
            </a:r>
            <a:r>
              <a:rPr lang="en-US" dirty="0" err="1" smtClean="0"/>
              <a:t>pada</a:t>
            </a:r>
            <a:r>
              <a:rPr lang="en-US" dirty="0" smtClean="0"/>
              <a:t> </a:t>
            </a:r>
            <a:r>
              <a:rPr lang="en-US" dirty="0" err="1" smtClean="0"/>
              <a:t>dasarnya</a:t>
            </a:r>
            <a:r>
              <a:rPr lang="en-US" dirty="0" smtClean="0"/>
              <a:t> </a:t>
            </a:r>
            <a:r>
              <a:rPr lang="en-US" dirty="0" err="1" smtClean="0"/>
              <a:t>perilaku</a:t>
            </a:r>
            <a:r>
              <a:rPr lang="en-US" dirty="0" smtClean="0"/>
              <a:t> </a:t>
            </a:r>
            <a:r>
              <a:rPr lang="en-US" dirty="0" err="1" smtClean="0"/>
              <a:t>pegawai</a:t>
            </a:r>
            <a:r>
              <a:rPr lang="en-US" dirty="0" smtClean="0"/>
              <a:t> </a:t>
            </a:r>
            <a:r>
              <a:rPr lang="en-US" dirty="0" err="1" smtClean="0"/>
              <a:t>dapat</a:t>
            </a:r>
            <a:r>
              <a:rPr lang="en-US" dirty="0" smtClean="0"/>
              <a:t> </a:t>
            </a:r>
            <a:r>
              <a:rPr lang="en-US" dirty="0" err="1" smtClean="0"/>
              <a:t>dikelompokkan</a:t>
            </a:r>
            <a:r>
              <a:rPr lang="en-US" dirty="0" smtClean="0"/>
              <a:t> </a:t>
            </a:r>
            <a:r>
              <a:rPr lang="en-US" dirty="0" err="1" smtClean="0"/>
              <a:t>menjadi</a:t>
            </a:r>
            <a:r>
              <a:rPr lang="en-US" dirty="0" smtClean="0"/>
              <a:t> </a:t>
            </a:r>
            <a:r>
              <a:rPr lang="en-US" dirty="0" err="1" smtClean="0"/>
              <a:t>dua</a:t>
            </a:r>
            <a:r>
              <a:rPr lang="en-US" dirty="0" smtClean="0"/>
              <a:t> </a:t>
            </a:r>
            <a:r>
              <a:rPr lang="en-US" dirty="0" err="1" smtClean="0"/>
              <a:t>yaitu</a:t>
            </a:r>
            <a:r>
              <a:rPr lang="en-US" dirty="0" smtClean="0"/>
              <a:t> </a:t>
            </a:r>
            <a:r>
              <a:rPr lang="en-US" dirty="0" err="1" smtClean="0"/>
              <a:t>kelompok</a:t>
            </a:r>
            <a:r>
              <a:rPr lang="en-US" dirty="0" smtClean="0"/>
              <a:t> x </a:t>
            </a:r>
            <a:r>
              <a:rPr lang="en-US" dirty="0" err="1" smtClean="0"/>
              <a:t>dan</a:t>
            </a:r>
            <a:r>
              <a:rPr lang="en-US" dirty="0" smtClean="0"/>
              <a:t> </a:t>
            </a:r>
            <a:r>
              <a:rPr lang="en-US" dirty="0" err="1" smtClean="0"/>
              <a:t>kelompok</a:t>
            </a:r>
            <a:r>
              <a:rPr lang="en-US" dirty="0" smtClean="0"/>
              <a:t> y.</a:t>
            </a:r>
          </a:p>
          <a:p>
            <a:pPr algn="just"/>
            <a:r>
              <a:rPr lang="en-US" dirty="0" err="1" smtClean="0"/>
              <a:t>Kelompok</a:t>
            </a:r>
            <a:r>
              <a:rPr lang="en-US" dirty="0" smtClean="0"/>
              <a:t> x </a:t>
            </a:r>
            <a:r>
              <a:rPr lang="en-US" dirty="0" err="1" smtClean="0"/>
              <a:t>yaitu</a:t>
            </a:r>
            <a:r>
              <a:rPr lang="en-US" dirty="0" smtClean="0"/>
              <a:t> </a:t>
            </a:r>
            <a:r>
              <a:rPr lang="en-US" dirty="0" err="1" smtClean="0"/>
              <a:t>untuk</a:t>
            </a:r>
            <a:r>
              <a:rPr lang="en-US" dirty="0" smtClean="0"/>
              <a:t> </a:t>
            </a:r>
            <a:r>
              <a:rPr lang="en-US" dirty="0" err="1" smtClean="0"/>
              <a:t>menjelaskan</a:t>
            </a:r>
            <a:r>
              <a:rPr lang="en-US" dirty="0" smtClean="0"/>
              <a:t> </a:t>
            </a:r>
            <a:r>
              <a:rPr lang="en-US" dirty="0" err="1" smtClean="0"/>
              <a:t>pegawai</a:t>
            </a:r>
            <a:r>
              <a:rPr lang="en-US" dirty="0" smtClean="0"/>
              <a:t> yang </a:t>
            </a:r>
            <a:r>
              <a:rPr lang="en-US" dirty="0" err="1" smtClean="0"/>
              <a:t>mau</a:t>
            </a:r>
            <a:r>
              <a:rPr lang="en-US" dirty="0" smtClean="0"/>
              <a:t> </a:t>
            </a:r>
            <a:r>
              <a:rPr lang="en-US" dirty="0" err="1" smtClean="0"/>
              <a:t>bekerja</a:t>
            </a:r>
            <a:r>
              <a:rPr lang="en-US" dirty="0" smtClean="0"/>
              <a:t> </a:t>
            </a:r>
            <a:r>
              <a:rPr lang="en-US" dirty="0" err="1" smtClean="0"/>
              <a:t>secara</a:t>
            </a:r>
            <a:r>
              <a:rPr lang="en-US" dirty="0" smtClean="0"/>
              <a:t> </a:t>
            </a:r>
            <a:r>
              <a:rPr lang="en-US" dirty="0" err="1" smtClean="0"/>
              <a:t>efektif</a:t>
            </a:r>
            <a:r>
              <a:rPr lang="en-US" dirty="0" smtClean="0"/>
              <a:t> </a:t>
            </a:r>
            <a:r>
              <a:rPr lang="en-US" dirty="0" err="1" smtClean="0"/>
              <a:t>apabila</a:t>
            </a:r>
            <a:r>
              <a:rPr lang="en-US" dirty="0" smtClean="0"/>
              <a:t> </a:t>
            </a:r>
            <a:r>
              <a:rPr lang="en-US" dirty="0" err="1" smtClean="0"/>
              <a:t>selalu</a:t>
            </a:r>
            <a:r>
              <a:rPr lang="en-US" dirty="0" smtClean="0"/>
              <a:t> </a:t>
            </a:r>
            <a:r>
              <a:rPr lang="en-US" dirty="0" err="1" smtClean="0"/>
              <a:t>diawasi</a:t>
            </a:r>
            <a:r>
              <a:rPr lang="en-US" dirty="0" smtClean="0"/>
              <a:t> . </a:t>
            </a:r>
            <a:r>
              <a:rPr lang="en-US" dirty="0" err="1" smtClean="0"/>
              <a:t>Sedangkan</a:t>
            </a:r>
            <a:r>
              <a:rPr lang="en-US" dirty="0" smtClean="0"/>
              <a:t> </a:t>
            </a:r>
            <a:r>
              <a:rPr lang="en-US" dirty="0" err="1" smtClean="0"/>
              <a:t>kelompok</a:t>
            </a:r>
            <a:r>
              <a:rPr lang="en-US" dirty="0" smtClean="0"/>
              <a:t> y </a:t>
            </a:r>
            <a:r>
              <a:rPr lang="en-US" dirty="0" err="1" smtClean="0"/>
              <a:t>yaitu</a:t>
            </a:r>
            <a:r>
              <a:rPr lang="en-US" dirty="0" smtClean="0"/>
              <a:t> </a:t>
            </a:r>
            <a:r>
              <a:rPr lang="en-US" dirty="0" err="1" smtClean="0"/>
              <a:t>pegawai</a:t>
            </a:r>
            <a:r>
              <a:rPr lang="en-US" dirty="0" smtClean="0"/>
              <a:t> yang </a:t>
            </a:r>
            <a:r>
              <a:rPr lang="en-US" dirty="0" err="1" smtClean="0"/>
              <a:t>mau</a:t>
            </a:r>
            <a:r>
              <a:rPr lang="en-US" dirty="0" smtClean="0"/>
              <a:t> </a:t>
            </a:r>
            <a:r>
              <a:rPr lang="en-US" dirty="0" err="1" smtClean="0"/>
              <a:t>bekerja</a:t>
            </a:r>
            <a:r>
              <a:rPr lang="en-US" dirty="0" smtClean="0"/>
              <a:t> </a:t>
            </a:r>
            <a:r>
              <a:rPr lang="en-US" dirty="0" err="1" smtClean="0"/>
              <a:t>secara</a:t>
            </a:r>
            <a:r>
              <a:rPr lang="en-US" dirty="0" smtClean="0"/>
              <a:t> </a:t>
            </a:r>
            <a:r>
              <a:rPr lang="en-US" dirty="0" err="1" smtClean="0"/>
              <a:t>aktif</a:t>
            </a:r>
            <a:r>
              <a:rPr lang="en-US" dirty="0" smtClean="0"/>
              <a:t> </a:t>
            </a:r>
            <a:r>
              <a:rPr lang="en-US" dirty="0" err="1" smtClean="0"/>
              <a:t>tanpa</a:t>
            </a:r>
            <a:r>
              <a:rPr lang="en-US" dirty="0" smtClean="0"/>
              <a:t> </a:t>
            </a:r>
            <a:r>
              <a:rPr lang="en-US" dirty="0" err="1" smtClean="0"/>
              <a:t>perlu</a:t>
            </a:r>
            <a:r>
              <a:rPr lang="en-US" dirty="0" smtClean="0"/>
              <a:t> </a:t>
            </a:r>
            <a:r>
              <a:rPr lang="en-US" dirty="0" err="1" smtClean="0"/>
              <a:t>diawasi</a:t>
            </a:r>
            <a:r>
              <a:rPr lang="en-US" dirty="0" smtClean="0"/>
              <a:t> </a:t>
            </a:r>
            <a:r>
              <a:rPr lang="en-US" dirty="0" err="1" smtClean="0"/>
              <a:t>secara</a:t>
            </a:r>
            <a:r>
              <a:rPr lang="en-US" dirty="0" smtClean="0"/>
              <a:t> </a:t>
            </a:r>
            <a:r>
              <a:rPr lang="en-US" dirty="0" err="1" smtClean="0"/>
              <a:t>ketat</a:t>
            </a:r>
            <a:r>
              <a:rPr lang="en-US" dirty="0" smtClean="0"/>
              <a:t>. </a:t>
            </a:r>
            <a:r>
              <a:rPr lang="en-US" dirty="0" err="1" smtClean="0"/>
              <a:t>Pegawai</a:t>
            </a:r>
            <a:r>
              <a:rPr lang="en-US" dirty="0" smtClean="0"/>
              <a:t> yang </a:t>
            </a:r>
            <a:r>
              <a:rPr lang="en-US" dirty="0" err="1" smtClean="0"/>
              <a:t>masuk</a:t>
            </a:r>
            <a:r>
              <a:rPr lang="en-US" dirty="0" smtClean="0"/>
              <a:t> </a:t>
            </a:r>
            <a:r>
              <a:rPr lang="en-US" dirty="0" err="1" smtClean="0"/>
              <a:t>dalam</a:t>
            </a:r>
            <a:r>
              <a:rPr lang="en-US" dirty="0" smtClean="0"/>
              <a:t> </a:t>
            </a:r>
            <a:r>
              <a:rPr lang="en-US" dirty="0" err="1" smtClean="0"/>
              <a:t>kelompok</a:t>
            </a:r>
            <a:r>
              <a:rPr lang="en-US" dirty="0" smtClean="0"/>
              <a:t> </a:t>
            </a:r>
            <a:r>
              <a:rPr lang="en-US" dirty="0" err="1" smtClean="0"/>
              <a:t>ini</a:t>
            </a:r>
            <a:r>
              <a:rPr lang="en-US" dirty="0" smtClean="0"/>
              <a:t> </a:t>
            </a:r>
            <a:r>
              <a:rPr lang="en-US" dirty="0" err="1" smtClean="0"/>
              <a:t>di</a:t>
            </a:r>
            <a:r>
              <a:rPr lang="en-US" dirty="0" smtClean="0"/>
              <a:t> </a:t>
            </a:r>
            <a:r>
              <a:rPr lang="en-US" dirty="0" err="1" smtClean="0"/>
              <a:t>dalam</a:t>
            </a:r>
            <a:r>
              <a:rPr lang="en-US" dirty="0" smtClean="0"/>
              <a:t> </a:t>
            </a:r>
            <a:r>
              <a:rPr lang="en-US" dirty="0" err="1" smtClean="0"/>
              <a:t>bekerja</a:t>
            </a:r>
            <a:r>
              <a:rPr lang="en-US" dirty="0" smtClean="0"/>
              <a:t> </a:t>
            </a:r>
            <a:r>
              <a:rPr lang="en-US" dirty="0" err="1" smtClean="0"/>
              <a:t>sangat</a:t>
            </a:r>
            <a:r>
              <a:rPr lang="en-US" dirty="0" smtClean="0"/>
              <a:t> </a:t>
            </a:r>
            <a:r>
              <a:rPr lang="en-US" dirty="0" err="1" smtClean="0"/>
              <a:t>menikmati</a:t>
            </a:r>
            <a:r>
              <a:rPr lang="en-US" dirty="0" smtClean="0"/>
              <a:t> </a:t>
            </a:r>
            <a:r>
              <a:rPr lang="en-US" dirty="0" err="1" smtClean="0"/>
              <a:t>pekerjaannya</a:t>
            </a:r>
            <a:r>
              <a:rPr lang="en-US" dirty="0" smtClean="0"/>
              <a:t> </a:t>
            </a:r>
            <a:r>
              <a:rPr lang="en-US" dirty="0" err="1" smtClean="0"/>
              <a:t>sebagai</a:t>
            </a:r>
            <a:r>
              <a:rPr lang="en-US" dirty="0" smtClean="0"/>
              <a:t> </a:t>
            </a:r>
            <a:r>
              <a:rPr lang="en-US" dirty="0" err="1" smtClean="0"/>
              <a:t>aktualisasi</a:t>
            </a:r>
            <a:r>
              <a:rPr lang="en-US" dirty="0" smtClean="0"/>
              <a:t> </a:t>
            </a:r>
            <a:r>
              <a:rPr lang="en-US" dirty="0" err="1" smtClean="0"/>
              <a:t>diri</a:t>
            </a:r>
            <a:r>
              <a:rPr lang="en-US" dirty="0" smtClean="0"/>
              <a:t>. </a:t>
            </a:r>
            <a:r>
              <a:rPr lang="en-US" dirty="0" err="1" smtClean="0"/>
              <a:t>Penugasannya</a:t>
            </a:r>
            <a:r>
              <a:rPr lang="en-US" dirty="0" smtClean="0"/>
              <a:t> </a:t>
            </a:r>
            <a:r>
              <a:rPr lang="en-US" dirty="0" err="1" smtClean="0"/>
              <a:t>dianggap</a:t>
            </a:r>
            <a:r>
              <a:rPr lang="en-US" dirty="0" smtClean="0"/>
              <a:t> </a:t>
            </a:r>
            <a:r>
              <a:rPr lang="en-US" dirty="0" err="1" smtClean="0"/>
              <a:t>sebagai</a:t>
            </a:r>
            <a:r>
              <a:rPr lang="en-US" dirty="0" smtClean="0"/>
              <a:t> </a:t>
            </a:r>
            <a:r>
              <a:rPr lang="en-US" dirty="0" err="1" smtClean="0"/>
              <a:t>sebuah</a:t>
            </a:r>
            <a:r>
              <a:rPr lang="en-US" dirty="0" smtClean="0"/>
              <a:t> </a:t>
            </a:r>
            <a:r>
              <a:rPr lang="en-US" dirty="0" err="1" smtClean="0"/>
              <a:t>penghormatan</a:t>
            </a:r>
            <a:r>
              <a:rPr lang="en-US" dirty="0" smtClean="0"/>
              <a:t> </a:t>
            </a:r>
            <a:r>
              <a:rPr lang="en-US" dirty="0" err="1" smtClean="0"/>
              <a:t>dan</a:t>
            </a:r>
            <a:r>
              <a:rPr lang="en-US" dirty="0" smtClean="0"/>
              <a:t> </a:t>
            </a:r>
            <a:r>
              <a:rPr lang="en-US" dirty="0" err="1" smtClean="0"/>
              <a:t>kepercayaan</a:t>
            </a:r>
            <a:r>
              <a:rPr lang="en-US" dirty="0" smtClean="0"/>
              <a:t> . </a:t>
            </a:r>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Teori</a:t>
            </a:r>
            <a:r>
              <a:rPr lang="en-US" dirty="0" smtClean="0"/>
              <a:t> </a:t>
            </a:r>
            <a:r>
              <a:rPr lang="en-US" dirty="0" err="1" smtClean="0"/>
              <a:t>Piramida</a:t>
            </a:r>
            <a:endParaRPr lang="en-US" dirty="0"/>
          </a:p>
        </p:txBody>
      </p:sp>
      <p:sp>
        <p:nvSpPr>
          <p:cNvPr id="3" name="Content Placeholder 2"/>
          <p:cNvSpPr>
            <a:spLocks noGrp="1"/>
          </p:cNvSpPr>
          <p:nvPr>
            <p:ph sz="quarter" idx="1"/>
          </p:nvPr>
        </p:nvSpPr>
        <p:spPr/>
        <p:txBody>
          <a:bodyPr/>
          <a:lstStyle/>
          <a:p>
            <a:pPr algn="just"/>
            <a:r>
              <a:rPr lang="en-US" dirty="0" err="1" smtClean="0"/>
              <a:t>Teori</a:t>
            </a:r>
            <a:r>
              <a:rPr lang="en-US" dirty="0" smtClean="0"/>
              <a:t> </a:t>
            </a:r>
            <a:r>
              <a:rPr lang="en-US" dirty="0" err="1" smtClean="0"/>
              <a:t>ini</a:t>
            </a:r>
            <a:r>
              <a:rPr lang="en-US" dirty="0" smtClean="0"/>
              <a:t> </a:t>
            </a:r>
            <a:r>
              <a:rPr lang="en-US" dirty="0" err="1" smtClean="0"/>
              <a:t>dikembangkan</a:t>
            </a:r>
            <a:r>
              <a:rPr lang="en-US" dirty="0" smtClean="0"/>
              <a:t> </a:t>
            </a:r>
            <a:r>
              <a:rPr lang="en-US" dirty="0" err="1" smtClean="0"/>
              <a:t>oleh</a:t>
            </a:r>
            <a:r>
              <a:rPr lang="en-US" dirty="0" smtClean="0"/>
              <a:t> Abraham Maslow. </a:t>
            </a:r>
            <a:r>
              <a:rPr lang="en-US" dirty="0" err="1" smtClean="0"/>
              <a:t>Menurut</a:t>
            </a:r>
            <a:r>
              <a:rPr lang="en-US" dirty="0" smtClean="0"/>
              <a:t> </a:t>
            </a:r>
            <a:r>
              <a:rPr lang="en-US" dirty="0" err="1" smtClean="0"/>
              <a:t>dia</a:t>
            </a:r>
            <a:r>
              <a:rPr lang="en-US" dirty="0" smtClean="0"/>
              <a:t>, </a:t>
            </a:r>
            <a:r>
              <a:rPr lang="en-US" dirty="0" err="1" smtClean="0"/>
              <a:t>motivasi</a:t>
            </a:r>
            <a:r>
              <a:rPr lang="en-US" dirty="0" smtClean="0"/>
              <a:t> </a:t>
            </a:r>
            <a:r>
              <a:rPr lang="en-US" dirty="0" err="1" smtClean="0"/>
              <a:t>atau</a:t>
            </a:r>
            <a:r>
              <a:rPr lang="en-US" dirty="0" smtClean="0"/>
              <a:t> </a:t>
            </a:r>
            <a:r>
              <a:rPr lang="en-US" dirty="0" err="1" smtClean="0"/>
              <a:t>perilaku</a:t>
            </a:r>
            <a:r>
              <a:rPr lang="en-US" dirty="0" smtClean="0"/>
              <a:t> </a:t>
            </a:r>
            <a:r>
              <a:rPr lang="en-US" dirty="0" err="1" smtClean="0"/>
              <a:t>orang</a:t>
            </a:r>
            <a:r>
              <a:rPr lang="en-US" dirty="0" smtClean="0"/>
              <a:t> </a:t>
            </a:r>
            <a:r>
              <a:rPr lang="en-US" dirty="0" err="1" smtClean="0"/>
              <a:t>dapat</a:t>
            </a:r>
            <a:r>
              <a:rPr lang="en-US" dirty="0" smtClean="0"/>
              <a:t> </a:t>
            </a:r>
            <a:r>
              <a:rPr lang="en-US" dirty="0" err="1" smtClean="0"/>
              <a:t>dijelaskan</a:t>
            </a:r>
            <a:r>
              <a:rPr lang="en-US" dirty="0" smtClean="0"/>
              <a:t> </a:t>
            </a:r>
            <a:r>
              <a:rPr lang="en-US" dirty="0" err="1" smtClean="0"/>
              <a:t>menggunakan</a:t>
            </a:r>
            <a:r>
              <a:rPr lang="en-US" dirty="0" smtClean="0"/>
              <a:t> </a:t>
            </a:r>
            <a:r>
              <a:rPr lang="en-US" dirty="0" err="1" smtClean="0"/>
              <a:t>teori</a:t>
            </a:r>
            <a:r>
              <a:rPr lang="en-US" dirty="0" smtClean="0"/>
              <a:t> </a:t>
            </a:r>
            <a:r>
              <a:rPr lang="en-US" dirty="0" err="1" smtClean="0"/>
              <a:t>piramid</a:t>
            </a:r>
            <a:r>
              <a:rPr lang="en-US" dirty="0" smtClean="0"/>
              <a:t> </a:t>
            </a:r>
            <a:r>
              <a:rPr lang="en-US" dirty="0" smtClean="0"/>
              <a:t>yang </a:t>
            </a:r>
            <a:r>
              <a:rPr lang="en-US" dirty="0" err="1" smtClean="0"/>
              <a:t>terdiri</a:t>
            </a:r>
            <a:r>
              <a:rPr lang="en-US" dirty="0" smtClean="0"/>
              <a:t> </a:t>
            </a:r>
            <a:r>
              <a:rPr lang="en-US" dirty="0" err="1" smtClean="0"/>
              <a:t>dari</a:t>
            </a:r>
            <a:r>
              <a:rPr lang="en-US" dirty="0" smtClean="0"/>
              <a:t> </a:t>
            </a:r>
            <a:r>
              <a:rPr lang="en-US" dirty="0" err="1" smtClean="0"/>
              <a:t>empat</a:t>
            </a:r>
            <a:r>
              <a:rPr lang="en-US" dirty="0" smtClean="0"/>
              <a:t> </a:t>
            </a:r>
            <a:r>
              <a:rPr lang="en-US" dirty="0" err="1" smtClean="0"/>
              <a:t>tingkatan</a:t>
            </a:r>
            <a:r>
              <a:rPr lang="en-US" dirty="0" smtClean="0"/>
              <a:t> </a:t>
            </a:r>
            <a:r>
              <a:rPr lang="en-US" dirty="0" err="1" smtClean="0"/>
              <a:t>atau</a:t>
            </a:r>
            <a:r>
              <a:rPr lang="en-US" dirty="0" smtClean="0"/>
              <a:t> </a:t>
            </a:r>
            <a:r>
              <a:rPr lang="en-US" dirty="0" err="1" smtClean="0"/>
              <a:t>lapisan</a:t>
            </a:r>
            <a:r>
              <a:rPr lang="en-US" dirty="0" smtClean="0"/>
              <a:t>. </a:t>
            </a:r>
            <a:r>
              <a:rPr lang="en-US" dirty="0" err="1" smtClean="0"/>
              <a:t>Tingkatan</a:t>
            </a:r>
            <a:r>
              <a:rPr lang="en-US" dirty="0" smtClean="0"/>
              <a:t> paling </a:t>
            </a:r>
            <a:r>
              <a:rPr lang="en-US" dirty="0" err="1" smtClean="0"/>
              <a:t>bawah</a:t>
            </a:r>
            <a:r>
              <a:rPr lang="en-US" dirty="0" smtClean="0"/>
              <a:t> </a:t>
            </a:r>
            <a:r>
              <a:rPr lang="en-US" dirty="0" err="1" smtClean="0"/>
              <a:t>disebut</a:t>
            </a:r>
            <a:r>
              <a:rPr lang="en-US" dirty="0" smtClean="0"/>
              <a:t> </a:t>
            </a:r>
            <a:r>
              <a:rPr lang="en-US" dirty="0" err="1" smtClean="0"/>
              <a:t>kebutuhan</a:t>
            </a:r>
            <a:r>
              <a:rPr lang="en-US" dirty="0" smtClean="0"/>
              <a:t> </a:t>
            </a:r>
            <a:r>
              <a:rPr lang="en-US" dirty="0" err="1" smtClean="0"/>
              <a:t>dasar</a:t>
            </a:r>
            <a:r>
              <a:rPr lang="en-US" dirty="0" smtClean="0"/>
              <a:t> (</a:t>
            </a:r>
            <a:r>
              <a:rPr lang="en-US" i="1" dirty="0" smtClean="0"/>
              <a:t>basic need</a:t>
            </a:r>
            <a:r>
              <a:rPr lang="en-US" dirty="0" smtClean="0"/>
              <a:t>), </a:t>
            </a:r>
            <a:r>
              <a:rPr lang="en-US" dirty="0" err="1" smtClean="0"/>
              <a:t>tingkatan</a:t>
            </a:r>
            <a:r>
              <a:rPr lang="en-US" dirty="0" smtClean="0"/>
              <a:t> </a:t>
            </a:r>
            <a:r>
              <a:rPr lang="en-US" dirty="0" err="1" smtClean="0"/>
              <a:t>kedua</a:t>
            </a:r>
            <a:r>
              <a:rPr lang="en-US" dirty="0" smtClean="0"/>
              <a:t> </a:t>
            </a:r>
            <a:r>
              <a:rPr lang="en-US" dirty="0" err="1" smtClean="0"/>
              <a:t>disebut</a:t>
            </a:r>
            <a:r>
              <a:rPr lang="en-US" dirty="0" smtClean="0"/>
              <a:t> </a:t>
            </a:r>
            <a:r>
              <a:rPr lang="en-US" dirty="0" err="1" smtClean="0"/>
              <a:t>kebutuhan</a:t>
            </a:r>
            <a:r>
              <a:rPr lang="en-US" dirty="0" smtClean="0"/>
              <a:t> </a:t>
            </a:r>
            <a:r>
              <a:rPr lang="en-US" dirty="0" err="1" smtClean="0"/>
              <a:t>sosial</a:t>
            </a:r>
            <a:r>
              <a:rPr lang="en-US" dirty="0" smtClean="0"/>
              <a:t> (</a:t>
            </a:r>
            <a:r>
              <a:rPr lang="en-US" i="1" dirty="0" smtClean="0"/>
              <a:t>social need</a:t>
            </a:r>
            <a:r>
              <a:rPr lang="en-US" dirty="0" smtClean="0"/>
              <a:t>), </a:t>
            </a:r>
            <a:r>
              <a:rPr lang="en-US" dirty="0" err="1" smtClean="0"/>
              <a:t>lapisan</a:t>
            </a:r>
            <a:r>
              <a:rPr lang="en-US" dirty="0" smtClean="0"/>
              <a:t> </a:t>
            </a:r>
            <a:r>
              <a:rPr lang="en-US" dirty="0" err="1" smtClean="0"/>
              <a:t>ketiga</a:t>
            </a:r>
            <a:r>
              <a:rPr lang="en-US" dirty="0" smtClean="0"/>
              <a:t> </a:t>
            </a:r>
            <a:r>
              <a:rPr lang="en-US" dirty="0" err="1" smtClean="0"/>
              <a:t>disebut</a:t>
            </a:r>
            <a:r>
              <a:rPr lang="en-US" dirty="0" smtClean="0"/>
              <a:t> </a:t>
            </a:r>
            <a:r>
              <a:rPr lang="en-US" dirty="0" err="1" smtClean="0"/>
              <a:t>aktualisasi</a:t>
            </a:r>
            <a:r>
              <a:rPr lang="en-US" dirty="0" smtClean="0"/>
              <a:t> </a:t>
            </a:r>
            <a:r>
              <a:rPr lang="en-US" dirty="0" err="1" smtClean="0"/>
              <a:t>diri</a:t>
            </a:r>
            <a:r>
              <a:rPr lang="en-US" dirty="0" smtClean="0"/>
              <a:t> (</a:t>
            </a:r>
            <a:r>
              <a:rPr lang="en-US" i="1" dirty="0" smtClean="0"/>
              <a:t>self actualization</a:t>
            </a:r>
            <a:r>
              <a:rPr lang="en-US" dirty="0" smtClean="0"/>
              <a:t>), </a:t>
            </a:r>
            <a:r>
              <a:rPr lang="en-US" dirty="0" err="1" smtClean="0"/>
              <a:t>dan</a:t>
            </a:r>
            <a:r>
              <a:rPr lang="en-US" dirty="0" smtClean="0"/>
              <a:t> </a:t>
            </a:r>
            <a:r>
              <a:rPr lang="en-US" dirty="0" err="1" smtClean="0"/>
              <a:t>tingkatan</a:t>
            </a:r>
            <a:r>
              <a:rPr lang="en-US" dirty="0" smtClean="0"/>
              <a:t> </a:t>
            </a:r>
            <a:r>
              <a:rPr lang="en-US" dirty="0" err="1" smtClean="0"/>
              <a:t>keempat</a:t>
            </a:r>
            <a:r>
              <a:rPr lang="en-US" dirty="0" smtClean="0"/>
              <a:t> yang </a:t>
            </a:r>
            <a:r>
              <a:rPr lang="en-US" dirty="0" err="1" smtClean="0"/>
              <a:t>berada</a:t>
            </a:r>
            <a:r>
              <a:rPr lang="en-US" dirty="0" smtClean="0"/>
              <a:t> </a:t>
            </a:r>
            <a:r>
              <a:rPr lang="en-US" dirty="0" err="1" smtClean="0"/>
              <a:t>di</a:t>
            </a:r>
            <a:r>
              <a:rPr lang="en-US" dirty="0" smtClean="0"/>
              <a:t> paling </a:t>
            </a:r>
            <a:r>
              <a:rPr lang="en-US" dirty="0" err="1" smtClean="0"/>
              <a:t>atas</a:t>
            </a:r>
            <a:r>
              <a:rPr lang="en-US" dirty="0" smtClean="0"/>
              <a:t> </a:t>
            </a:r>
            <a:r>
              <a:rPr lang="en-US" dirty="0" err="1" smtClean="0"/>
              <a:t>disebut</a:t>
            </a:r>
            <a:r>
              <a:rPr lang="en-US" dirty="0" smtClean="0"/>
              <a:t> </a:t>
            </a:r>
            <a:r>
              <a:rPr lang="en-US" dirty="0" err="1" smtClean="0"/>
              <a:t>harga</a:t>
            </a:r>
            <a:r>
              <a:rPr lang="en-US" dirty="0" smtClean="0"/>
              <a:t> </a:t>
            </a:r>
            <a:r>
              <a:rPr lang="en-US" dirty="0" err="1" smtClean="0"/>
              <a:t>diri</a:t>
            </a:r>
            <a:r>
              <a:rPr lang="en-US" dirty="0" smtClean="0"/>
              <a:t> (</a:t>
            </a:r>
            <a:r>
              <a:rPr lang="en-US" i="1" dirty="0" smtClean="0"/>
              <a:t>self esteem</a:t>
            </a:r>
            <a:r>
              <a:rPr lang="en-US" dirty="0" smtClean="0"/>
              <a:t>).</a:t>
            </a:r>
            <a:endParaRPr lang="en-US"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Isosceles Triangle 1"/>
          <p:cNvSpPr/>
          <p:nvPr/>
        </p:nvSpPr>
        <p:spPr>
          <a:xfrm>
            <a:off x="2743200" y="1905000"/>
            <a:ext cx="3657600" cy="3124200"/>
          </a:xfrm>
          <a:prstGeom prst="triangle">
            <a:avLst>
              <a:gd name="adj" fmla="val 49231"/>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p:cNvSpPr txBox="1"/>
          <p:nvPr/>
        </p:nvSpPr>
        <p:spPr>
          <a:xfrm>
            <a:off x="3554346" y="1230868"/>
            <a:ext cx="1779654" cy="369332"/>
          </a:xfrm>
          <a:prstGeom prst="rect">
            <a:avLst/>
          </a:prstGeom>
          <a:noFill/>
        </p:spPr>
        <p:txBody>
          <a:bodyPr wrap="none" rtlCol="0">
            <a:spAutoFit/>
          </a:bodyPr>
          <a:lstStyle/>
          <a:p>
            <a:r>
              <a:rPr lang="en-US" dirty="0" err="1" smtClean="0"/>
              <a:t>Teori</a:t>
            </a:r>
            <a:r>
              <a:rPr lang="en-US" dirty="0" smtClean="0"/>
              <a:t> </a:t>
            </a:r>
            <a:r>
              <a:rPr lang="en-US" dirty="0" err="1" smtClean="0"/>
              <a:t>Piramida</a:t>
            </a:r>
            <a:r>
              <a:rPr lang="en-US" dirty="0" smtClean="0"/>
              <a:t> </a:t>
            </a:r>
            <a:endParaRPr lang="en-US" dirty="0"/>
          </a:p>
        </p:txBody>
      </p:sp>
      <p:cxnSp>
        <p:nvCxnSpPr>
          <p:cNvPr id="5" name="Straight Connector 4"/>
          <p:cNvCxnSpPr/>
          <p:nvPr/>
        </p:nvCxnSpPr>
        <p:spPr>
          <a:xfrm>
            <a:off x="3200400" y="4341812"/>
            <a:ext cx="26670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p:nvCxnSpPr>
        <p:spPr>
          <a:xfrm>
            <a:off x="3657600" y="3656012"/>
            <a:ext cx="1752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1" name="Straight Connector 10"/>
          <p:cNvCxnSpPr/>
          <p:nvPr/>
        </p:nvCxnSpPr>
        <p:spPr>
          <a:xfrm>
            <a:off x="4038600" y="2895600"/>
            <a:ext cx="914400" cy="1588"/>
          </a:xfrm>
          <a:prstGeom prst="line">
            <a:avLst/>
          </a:prstGeom>
        </p:spPr>
        <p:style>
          <a:lnRef idx="1">
            <a:schemeClr val="accent1"/>
          </a:lnRef>
          <a:fillRef idx="0">
            <a:schemeClr val="accent1"/>
          </a:fillRef>
          <a:effectRef idx="0">
            <a:schemeClr val="accent1"/>
          </a:effectRef>
          <a:fontRef idx="minor">
            <a:schemeClr val="tx1"/>
          </a:fontRef>
        </p:style>
      </p:cxnSp>
      <p:sp>
        <p:nvSpPr>
          <p:cNvPr id="12" name="TextBox 11"/>
          <p:cNvSpPr txBox="1"/>
          <p:nvPr/>
        </p:nvSpPr>
        <p:spPr>
          <a:xfrm>
            <a:off x="4114800" y="4572000"/>
            <a:ext cx="1273105" cy="369332"/>
          </a:xfrm>
          <a:prstGeom prst="rect">
            <a:avLst/>
          </a:prstGeom>
          <a:noFill/>
        </p:spPr>
        <p:txBody>
          <a:bodyPr wrap="none" rtlCol="0">
            <a:spAutoFit/>
          </a:bodyPr>
          <a:lstStyle/>
          <a:p>
            <a:r>
              <a:rPr lang="en-US" dirty="0" smtClean="0"/>
              <a:t>Basic need</a:t>
            </a:r>
            <a:endParaRPr lang="en-US" dirty="0"/>
          </a:p>
        </p:txBody>
      </p:sp>
      <p:sp>
        <p:nvSpPr>
          <p:cNvPr id="13" name="TextBox 12"/>
          <p:cNvSpPr txBox="1"/>
          <p:nvPr/>
        </p:nvSpPr>
        <p:spPr>
          <a:xfrm>
            <a:off x="3886200" y="3810000"/>
            <a:ext cx="1343638" cy="369332"/>
          </a:xfrm>
          <a:prstGeom prst="rect">
            <a:avLst/>
          </a:prstGeom>
          <a:noFill/>
        </p:spPr>
        <p:txBody>
          <a:bodyPr wrap="none" rtlCol="0">
            <a:spAutoFit/>
          </a:bodyPr>
          <a:lstStyle/>
          <a:p>
            <a:r>
              <a:rPr lang="en-US" dirty="0" smtClean="0"/>
              <a:t>Social need</a:t>
            </a:r>
            <a:endParaRPr lang="en-US" dirty="0"/>
          </a:p>
        </p:txBody>
      </p:sp>
      <p:sp>
        <p:nvSpPr>
          <p:cNvPr id="14" name="TextBox 13"/>
          <p:cNvSpPr txBox="1"/>
          <p:nvPr/>
        </p:nvSpPr>
        <p:spPr>
          <a:xfrm>
            <a:off x="4055227" y="2971800"/>
            <a:ext cx="1202573" cy="523220"/>
          </a:xfrm>
          <a:prstGeom prst="rect">
            <a:avLst/>
          </a:prstGeom>
          <a:noFill/>
        </p:spPr>
        <p:txBody>
          <a:bodyPr wrap="none" rtlCol="0">
            <a:spAutoFit/>
          </a:bodyPr>
          <a:lstStyle/>
          <a:p>
            <a:r>
              <a:rPr lang="en-US" sz="1400" dirty="0" smtClean="0"/>
              <a:t>Self </a:t>
            </a:r>
          </a:p>
          <a:p>
            <a:r>
              <a:rPr lang="en-US" sz="1400" dirty="0" smtClean="0"/>
              <a:t>actualization</a:t>
            </a:r>
            <a:endParaRPr lang="en-US" sz="1400" dirty="0"/>
          </a:p>
        </p:txBody>
      </p:sp>
      <p:sp>
        <p:nvSpPr>
          <p:cNvPr id="15" name="TextBox 14"/>
          <p:cNvSpPr txBox="1"/>
          <p:nvPr/>
        </p:nvSpPr>
        <p:spPr>
          <a:xfrm>
            <a:off x="4191000" y="2296180"/>
            <a:ext cx="742511" cy="523220"/>
          </a:xfrm>
          <a:prstGeom prst="rect">
            <a:avLst/>
          </a:prstGeom>
          <a:noFill/>
        </p:spPr>
        <p:txBody>
          <a:bodyPr wrap="none" rtlCol="0">
            <a:spAutoFit/>
          </a:bodyPr>
          <a:lstStyle/>
          <a:p>
            <a:r>
              <a:rPr lang="en-US" sz="1400" dirty="0" smtClean="0"/>
              <a:t>Self </a:t>
            </a:r>
          </a:p>
          <a:p>
            <a:r>
              <a:rPr lang="en-US" sz="1400" dirty="0" smtClean="0"/>
              <a:t>esteem</a:t>
            </a:r>
            <a:endParaRPr lang="en-US" sz="14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sz="quarter" idx="1"/>
          </p:nvPr>
        </p:nvSpPr>
        <p:spPr/>
        <p:txBody>
          <a:bodyPr/>
          <a:lstStyle/>
          <a:p>
            <a:pPr algn="just"/>
            <a:r>
              <a:rPr lang="en-US" dirty="0" err="1" smtClean="0"/>
              <a:t>Menurut</a:t>
            </a:r>
            <a:r>
              <a:rPr lang="en-US" dirty="0" smtClean="0"/>
              <a:t> </a:t>
            </a:r>
            <a:r>
              <a:rPr lang="en-US" dirty="0" err="1" smtClean="0"/>
              <a:t>teori</a:t>
            </a:r>
            <a:r>
              <a:rPr lang="en-US" dirty="0" smtClean="0"/>
              <a:t> </a:t>
            </a:r>
            <a:r>
              <a:rPr lang="en-US" dirty="0" err="1" smtClean="0"/>
              <a:t>ini</a:t>
            </a:r>
            <a:r>
              <a:rPr lang="en-US" dirty="0" smtClean="0"/>
              <a:t>, </a:t>
            </a:r>
            <a:r>
              <a:rPr lang="en-US" dirty="0" err="1" smtClean="0"/>
              <a:t>perilaku</a:t>
            </a:r>
            <a:r>
              <a:rPr lang="en-US" dirty="0" smtClean="0"/>
              <a:t> </a:t>
            </a:r>
            <a:r>
              <a:rPr lang="en-US" dirty="0" err="1" smtClean="0"/>
              <a:t>orang</a:t>
            </a:r>
            <a:r>
              <a:rPr lang="en-US" dirty="0" smtClean="0"/>
              <a:t> </a:t>
            </a:r>
            <a:r>
              <a:rPr lang="en-US" dirty="0" err="1" smtClean="0"/>
              <a:t>akan</a:t>
            </a:r>
            <a:r>
              <a:rPr lang="en-US" dirty="0" smtClean="0"/>
              <a:t> </a:t>
            </a:r>
            <a:r>
              <a:rPr lang="en-US" dirty="0" err="1" smtClean="0"/>
              <a:t>dipengaruhi</a:t>
            </a:r>
            <a:r>
              <a:rPr lang="en-US" dirty="0" smtClean="0"/>
              <a:t> </a:t>
            </a:r>
            <a:r>
              <a:rPr lang="en-US" dirty="0" err="1" smtClean="0"/>
              <a:t>terpenuhinya</a:t>
            </a:r>
            <a:r>
              <a:rPr lang="en-US" dirty="0" smtClean="0"/>
              <a:t> </a:t>
            </a:r>
            <a:r>
              <a:rPr lang="en-US" dirty="0" err="1" smtClean="0"/>
              <a:t>kebutuhan</a:t>
            </a:r>
            <a:r>
              <a:rPr lang="en-US" dirty="0" smtClean="0"/>
              <a:t>. </a:t>
            </a:r>
            <a:r>
              <a:rPr lang="en-US" dirty="0" err="1" smtClean="0"/>
              <a:t>Motivasi</a:t>
            </a:r>
            <a:r>
              <a:rPr lang="en-US" dirty="0" smtClean="0"/>
              <a:t> </a:t>
            </a:r>
            <a:r>
              <a:rPr lang="en-US" dirty="0" err="1" smtClean="0"/>
              <a:t>orang</a:t>
            </a:r>
            <a:r>
              <a:rPr lang="en-US" dirty="0" smtClean="0"/>
              <a:t> </a:t>
            </a:r>
            <a:r>
              <a:rPr lang="en-US" dirty="0" err="1" smtClean="0"/>
              <a:t>dapat</a:t>
            </a:r>
            <a:r>
              <a:rPr lang="en-US" dirty="0" smtClean="0"/>
              <a:t> </a:t>
            </a:r>
            <a:r>
              <a:rPr lang="en-US" dirty="0" err="1" smtClean="0"/>
              <a:t>digerakkan</a:t>
            </a:r>
            <a:r>
              <a:rPr lang="en-US" dirty="0" smtClean="0"/>
              <a:t> </a:t>
            </a:r>
            <a:r>
              <a:rPr lang="en-US" dirty="0" err="1" smtClean="0"/>
              <a:t>bila</a:t>
            </a:r>
            <a:r>
              <a:rPr lang="en-US" dirty="0" smtClean="0"/>
              <a:t> </a:t>
            </a:r>
            <a:r>
              <a:rPr lang="en-US" dirty="0" err="1" smtClean="0"/>
              <a:t>tindakannya</a:t>
            </a:r>
            <a:r>
              <a:rPr lang="en-US" dirty="0" smtClean="0"/>
              <a:t> </a:t>
            </a:r>
            <a:r>
              <a:rPr lang="en-US" dirty="0" err="1" smtClean="0"/>
              <a:t>dapat</a:t>
            </a:r>
            <a:r>
              <a:rPr lang="en-US" dirty="0" smtClean="0"/>
              <a:t> </a:t>
            </a:r>
            <a:r>
              <a:rPr lang="en-US" dirty="0" err="1" smtClean="0"/>
              <a:t>memenuhi</a:t>
            </a:r>
            <a:r>
              <a:rPr lang="en-US" dirty="0" smtClean="0"/>
              <a:t> </a:t>
            </a:r>
            <a:r>
              <a:rPr lang="en-US" dirty="0" err="1" smtClean="0"/>
              <a:t>kebutuhan</a:t>
            </a:r>
            <a:r>
              <a:rPr lang="en-US" dirty="0" smtClean="0"/>
              <a:t> </a:t>
            </a:r>
            <a:r>
              <a:rPr lang="en-US" dirty="0" err="1" smtClean="0"/>
              <a:t>dasar</a:t>
            </a:r>
            <a:r>
              <a:rPr lang="en-US" dirty="0" smtClean="0"/>
              <a:t>.</a:t>
            </a:r>
          </a:p>
          <a:p>
            <a:pPr algn="just"/>
            <a:r>
              <a:rPr lang="en-US" dirty="0" smtClean="0"/>
              <a:t> </a:t>
            </a:r>
            <a:r>
              <a:rPr lang="en-US" dirty="0" err="1" smtClean="0"/>
              <a:t>Bila</a:t>
            </a:r>
            <a:r>
              <a:rPr lang="en-US" dirty="0" smtClean="0"/>
              <a:t> </a:t>
            </a:r>
            <a:r>
              <a:rPr lang="en-US" dirty="0" err="1" smtClean="0"/>
              <a:t>kebutuhan</a:t>
            </a:r>
            <a:r>
              <a:rPr lang="en-US" dirty="0" smtClean="0"/>
              <a:t> </a:t>
            </a:r>
            <a:r>
              <a:rPr lang="en-US" dirty="0" err="1" smtClean="0"/>
              <a:t>dasarnya</a:t>
            </a:r>
            <a:r>
              <a:rPr lang="en-US" dirty="0" smtClean="0"/>
              <a:t> </a:t>
            </a:r>
            <a:r>
              <a:rPr lang="en-US" dirty="0" err="1" smtClean="0"/>
              <a:t>sedah</a:t>
            </a:r>
            <a:r>
              <a:rPr lang="en-US" dirty="0" smtClean="0"/>
              <a:t> </a:t>
            </a:r>
            <a:r>
              <a:rPr lang="en-US" dirty="0" err="1" smtClean="0"/>
              <a:t>terpenuhi</a:t>
            </a:r>
            <a:r>
              <a:rPr lang="en-US" dirty="0" smtClean="0"/>
              <a:t>, yang </a:t>
            </a:r>
            <a:r>
              <a:rPr lang="en-US" dirty="0" err="1" smtClean="0"/>
              <a:t>bersangkutan</a:t>
            </a:r>
            <a:r>
              <a:rPr lang="en-US" dirty="0" smtClean="0"/>
              <a:t> </a:t>
            </a:r>
            <a:r>
              <a:rPr lang="en-US" dirty="0" err="1" smtClean="0"/>
              <a:t>dapat</a:t>
            </a:r>
            <a:r>
              <a:rPr lang="en-US" dirty="0" smtClean="0"/>
              <a:t> </a:t>
            </a:r>
            <a:r>
              <a:rPr lang="en-US" dirty="0" err="1" smtClean="0"/>
              <a:t>didirong</a:t>
            </a:r>
            <a:r>
              <a:rPr lang="en-US" dirty="0" smtClean="0"/>
              <a:t> </a:t>
            </a:r>
            <a:r>
              <a:rPr lang="en-US" dirty="0" err="1" smtClean="0"/>
              <a:t>motivasinya</a:t>
            </a:r>
            <a:r>
              <a:rPr lang="en-US" dirty="0" smtClean="0"/>
              <a:t> </a:t>
            </a:r>
            <a:r>
              <a:rPr lang="en-US" dirty="0" err="1" smtClean="0"/>
              <a:t>untuk</a:t>
            </a:r>
            <a:r>
              <a:rPr lang="en-US" dirty="0" smtClean="0"/>
              <a:t> </a:t>
            </a:r>
            <a:r>
              <a:rPr lang="en-US" dirty="0" err="1" smtClean="0"/>
              <a:t>peduli</a:t>
            </a:r>
            <a:r>
              <a:rPr lang="en-US" dirty="0" smtClean="0"/>
              <a:t> </a:t>
            </a:r>
            <a:r>
              <a:rPr lang="en-US" dirty="0" err="1" smtClean="0"/>
              <a:t>sosial</a:t>
            </a:r>
            <a:r>
              <a:rPr lang="en-US" dirty="0" smtClean="0"/>
              <a:t>. </a:t>
            </a:r>
            <a:r>
              <a:rPr lang="en-US" dirty="0" err="1" smtClean="0"/>
              <a:t>Begitu</a:t>
            </a:r>
            <a:r>
              <a:rPr lang="en-US" dirty="0" smtClean="0"/>
              <a:t> </a:t>
            </a:r>
            <a:r>
              <a:rPr lang="en-US" dirty="0" err="1" smtClean="0"/>
              <a:t>seterusnya</a:t>
            </a:r>
            <a:r>
              <a:rPr lang="en-US" dirty="0" smtClean="0"/>
              <a:t> </a:t>
            </a:r>
            <a:r>
              <a:rPr lang="en-US" dirty="0" err="1" smtClean="0"/>
              <a:t>naik</a:t>
            </a:r>
            <a:r>
              <a:rPr lang="en-US" dirty="0" smtClean="0"/>
              <a:t> </a:t>
            </a:r>
            <a:r>
              <a:rPr lang="en-US" dirty="0" err="1" smtClean="0"/>
              <a:t>ke</a:t>
            </a:r>
            <a:r>
              <a:rPr lang="en-US" dirty="0" smtClean="0"/>
              <a:t> </a:t>
            </a:r>
            <a:r>
              <a:rPr lang="en-US" dirty="0" err="1" smtClean="0"/>
              <a:t>atas</a:t>
            </a:r>
            <a:r>
              <a:rPr lang="en-US" dirty="0" smtClean="0"/>
              <a:t>. </a:t>
            </a:r>
            <a:r>
              <a:rPr lang="en-US" dirty="0" err="1" smtClean="0"/>
              <a:t>Dengan</a:t>
            </a:r>
            <a:r>
              <a:rPr lang="en-US" dirty="0" smtClean="0"/>
              <a:t> </a:t>
            </a:r>
            <a:r>
              <a:rPr lang="en-US" dirty="0" err="1" smtClean="0"/>
              <a:t>kata</a:t>
            </a:r>
            <a:r>
              <a:rPr lang="en-US" dirty="0" smtClean="0"/>
              <a:t> lain </a:t>
            </a:r>
            <a:r>
              <a:rPr lang="en-US" dirty="0" err="1" smtClean="0"/>
              <a:t>orientasi</a:t>
            </a:r>
            <a:r>
              <a:rPr lang="en-US" dirty="0" smtClean="0"/>
              <a:t> </a:t>
            </a:r>
            <a:r>
              <a:rPr lang="en-US" dirty="0" err="1" smtClean="0"/>
              <a:t>pertama</a:t>
            </a:r>
            <a:r>
              <a:rPr lang="en-US" dirty="0" smtClean="0"/>
              <a:t> </a:t>
            </a:r>
            <a:r>
              <a:rPr lang="en-US" dirty="0" err="1" smtClean="0"/>
              <a:t>orang</a:t>
            </a:r>
            <a:r>
              <a:rPr lang="en-US" dirty="0" smtClean="0"/>
              <a:t> </a:t>
            </a:r>
            <a:r>
              <a:rPr lang="en-US" dirty="0" err="1" smtClean="0"/>
              <a:t>bekerja</a:t>
            </a:r>
            <a:r>
              <a:rPr lang="en-US" dirty="0" smtClean="0"/>
              <a:t> </a:t>
            </a:r>
            <a:r>
              <a:rPr lang="en-US" dirty="0" err="1" smtClean="0"/>
              <a:t>adalah</a:t>
            </a:r>
            <a:r>
              <a:rPr lang="en-US" dirty="0" smtClean="0"/>
              <a:t> </a:t>
            </a:r>
            <a:r>
              <a:rPr lang="en-US" dirty="0" err="1" smtClean="0"/>
              <a:t>untuk</a:t>
            </a:r>
            <a:r>
              <a:rPr lang="en-US" dirty="0" smtClean="0"/>
              <a:t> </a:t>
            </a:r>
            <a:r>
              <a:rPr lang="en-US" dirty="0" err="1" smtClean="0"/>
              <a:t>dapat</a:t>
            </a:r>
            <a:r>
              <a:rPr lang="en-US" dirty="0" smtClean="0"/>
              <a:t> </a:t>
            </a:r>
            <a:r>
              <a:rPr lang="en-US" dirty="0" err="1" smtClean="0"/>
              <a:t>memenuhi</a:t>
            </a:r>
            <a:r>
              <a:rPr lang="en-US" dirty="0" smtClean="0"/>
              <a:t> </a:t>
            </a:r>
            <a:r>
              <a:rPr lang="en-US" dirty="0" err="1" smtClean="0"/>
              <a:t>kebutuhan</a:t>
            </a:r>
            <a:r>
              <a:rPr lang="en-US" dirty="0" smtClean="0"/>
              <a:t> </a:t>
            </a:r>
            <a:r>
              <a:rPr lang="en-US" dirty="0" err="1" smtClean="0"/>
              <a:t>dasar</a:t>
            </a:r>
            <a:r>
              <a:rPr lang="en-US" dirty="0" smtClean="0"/>
              <a:t>. Dan </a:t>
            </a:r>
            <a:r>
              <a:rPr lang="en-US" dirty="0" err="1" smtClean="0"/>
              <a:t>seterusnya</a:t>
            </a:r>
            <a:r>
              <a:rPr lang="en-US" dirty="0" smtClean="0"/>
              <a:t>.</a:t>
            </a:r>
            <a:endParaRPr lang="en-US"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84048"/>
            <a:ext cx="8534400" cy="758952"/>
          </a:xfrm>
        </p:spPr>
        <p:txBody>
          <a:bodyPr>
            <a:normAutofit fontScale="90000"/>
          </a:bodyPr>
          <a:lstStyle/>
          <a:p>
            <a:r>
              <a:rPr lang="en-US" dirty="0" err="1" smtClean="0"/>
              <a:t>Teori</a:t>
            </a:r>
            <a:r>
              <a:rPr lang="en-US" dirty="0" smtClean="0"/>
              <a:t> Equity </a:t>
            </a:r>
            <a:r>
              <a:rPr lang="en-US" dirty="0" err="1" smtClean="0"/>
              <a:t>dan</a:t>
            </a:r>
            <a:r>
              <a:rPr lang="en-US" dirty="0" smtClean="0"/>
              <a:t> equality</a:t>
            </a:r>
            <a:br>
              <a:rPr lang="en-US" dirty="0" smtClean="0"/>
            </a:br>
            <a:r>
              <a:rPr lang="en-US" dirty="0" smtClean="0"/>
              <a:t>(</a:t>
            </a:r>
            <a:r>
              <a:rPr lang="en-US" dirty="0" err="1" smtClean="0"/>
              <a:t>persamaan</a:t>
            </a:r>
            <a:r>
              <a:rPr lang="en-US" dirty="0" smtClean="0"/>
              <a:t> </a:t>
            </a:r>
            <a:r>
              <a:rPr lang="en-US" dirty="0" err="1" smtClean="0"/>
              <a:t>dan</a:t>
            </a:r>
            <a:r>
              <a:rPr lang="en-US" dirty="0" smtClean="0"/>
              <a:t> </a:t>
            </a:r>
            <a:r>
              <a:rPr lang="en-US" dirty="0" err="1" smtClean="0"/>
              <a:t>kesetaraan</a:t>
            </a:r>
            <a:r>
              <a:rPr lang="en-US" dirty="0" smtClean="0"/>
              <a:t> )</a:t>
            </a:r>
            <a:endParaRPr lang="en-US" dirty="0"/>
          </a:p>
        </p:txBody>
      </p:sp>
      <p:sp>
        <p:nvSpPr>
          <p:cNvPr id="3" name="Content Placeholder 2"/>
          <p:cNvSpPr>
            <a:spLocks noGrp="1"/>
          </p:cNvSpPr>
          <p:nvPr>
            <p:ph sz="quarter" idx="1"/>
          </p:nvPr>
        </p:nvSpPr>
        <p:spPr/>
        <p:txBody>
          <a:bodyPr>
            <a:normAutofit lnSpcReduction="10000"/>
          </a:bodyPr>
          <a:lstStyle/>
          <a:p>
            <a:pPr algn="just"/>
            <a:r>
              <a:rPr lang="en-US" dirty="0" err="1" smtClean="0"/>
              <a:t>Teori</a:t>
            </a:r>
            <a:r>
              <a:rPr lang="en-US" dirty="0" smtClean="0"/>
              <a:t> </a:t>
            </a:r>
            <a:r>
              <a:rPr lang="en-US" dirty="0" err="1" smtClean="0"/>
              <a:t>ini</a:t>
            </a:r>
            <a:r>
              <a:rPr lang="en-US" dirty="0" smtClean="0"/>
              <a:t> </a:t>
            </a:r>
            <a:r>
              <a:rPr lang="en-US" dirty="0" err="1" smtClean="0"/>
              <a:t>menjelaskan</a:t>
            </a:r>
            <a:r>
              <a:rPr lang="en-US" dirty="0" smtClean="0"/>
              <a:t> </a:t>
            </a:r>
            <a:r>
              <a:rPr lang="en-US" dirty="0" err="1" smtClean="0"/>
              <a:t>bahwa</a:t>
            </a:r>
            <a:r>
              <a:rPr lang="en-US" dirty="0" smtClean="0"/>
              <a:t> </a:t>
            </a:r>
            <a:r>
              <a:rPr lang="en-US" dirty="0" err="1" smtClean="0"/>
              <a:t>pegawai</a:t>
            </a:r>
            <a:r>
              <a:rPr lang="en-US" dirty="0" smtClean="0"/>
              <a:t> </a:t>
            </a:r>
            <a:r>
              <a:rPr lang="en-US" dirty="0" err="1" smtClean="0"/>
              <a:t>dapat</a:t>
            </a:r>
            <a:r>
              <a:rPr lang="en-US" dirty="0" smtClean="0"/>
              <a:t> </a:t>
            </a:r>
            <a:r>
              <a:rPr lang="en-US" dirty="0" err="1" smtClean="0"/>
              <a:t>didorong</a:t>
            </a:r>
            <a:r>
              <a:rPr lang="en-US" dirty="0" smtClean="0"/>
              <a:t> </a:t>
            </a:r>
            <a:r>
              <a:rPr lang="en-US" dirty="0" err="1" smtClean="0"/>
              <a:t>motivasinya</a:t>
            </a:r>
            <a:r>
              <a:rPr lang="en-US" dirty="0" smtClean="0"/>
              <a:t> </a:t>
            </a:r>
            <a:r>
              <a:rPr lang="en-US" dirty="0" err="1" smtClean="0"/>
              <a:t>untuk</a:t>
            </a:r>
            <a:r>
              <a:rPr lang="en-US" dirty="0" smtClean="0"/>
              <a:t> </a:t>
            </a:r>
            <a:r>
              <a:rPr lang="en-US" dirty="0" err="1" smtClean="0"/>
              <a:t>bekerja</a:t>
            </a:r>
            <a:r>
              <a:rPr lang="en-US" dirty="0" smtClean="0"/>
              <a:t> </a:t>
            </a:r>
            <a:r>
              <a:rPr lang="en-US" dirty="0" err="1" smtClean="0"/>
              <a:t>efektif</a:t>
            </a:r>
            <a:r>
              <a:rPr lang="en-US" dirty="0" smtClean="0"/>
              <a:t> </a:t>
            </a:r>
            <a:r>
              <a:rPr lang="en-US" dirty="0" err="1" smtClean="0"/>
              <a:t>hanya</a:t>
            </a:r>
            <a:r>
              <a:rPr lang="en-US" dirty="0" smtClean="0"/>
              <a:t> </a:t>
            </a:r>
            <a:r>
              <a:rPr lang="en-US" dirty="0" err="1" smtClean="0"/>
              <a:t>apabila</a:t>
            </a:r>
            <a:r>
              <a:rPr lang="en-US" dirty="0" smtClean="0"/>
              <a:t> yang </a:t>
            </a:r>
            <a:r>
              <a:rPr lang="en-US" dirty="0" err="1" smtClean="0"/>
              <a:t>beresangkutan</a:t>
            </a:r>
            <a:r>
              <a:rPr lang="en-US" dirty="0" smtClean="0"/>
              <a:t> </a:t>
            </a:r>
            <a:r>
              <a:rPr lang="en-US" dirty="0" err="1" smtClean="0"/>
              <a:t>diperlakukan</a:t>
            </a:r>
            <a:r>
              <a:rPr lang="en-US" dirty="0" smtClean="0"/>
              <a:t> </a:t>
            </a:r>
            <a:r>
              <a:rPr lang="en-US" dirty="0" err="1" smtClean="0"/>
              <a:t>sama</a:t>
            </a:r>
            <a:r>
              <a:rPr lang="en-US" dirty="0" smtClean="0"/>
              <a:t> </a:t>
            </a:r>
            <a:r>
              <a:rPr lang="en-US" dirty="0" err="1" smtClean="0"/>
              <a:t>dan</a:t>
            </a:r>
            <a:r>
              <a:rPr lang="en-US" dirty="0" smtClean="0"/>
              <a:t> </a:t>
            </a:r>
            <a:r>
              <a:rPr lang="en-US" dirty="0" err="1" smtClean="0"/>
              <a:t>setara</a:t>
            </a:r>
            <a:r>
              <a:rPr lang="en-US" dirty="0" smtClean="0"/>
              <a:t>, </a:t>
            </a:r>
            <a:r>
              <a:rPr lang="en-US" dirty="0" err="1" smtClean="0"/>
              <a:t>tidak</a:t>
            </a:r>
            <a:r>
              <a:rPr lang="en-US" dirty="0" smtClean="0"/>
              <a:t> </a:t>
            </a:r>
            <a:r>
              <a:rPr lang="en-US" dirty="0" err="1" smtClean="0"/>
              <a:t>pilih</a:t>
            </a:r>
            <a:r>
              <a:rPr lang="en-US" dirty="0" smtClean="0"/>
              <a:t> </a:t>
            </a:r>
            <a:r>
              <a:rPr lang="en-US" dirty="0" err="1" smtClean="0"/>
              <a:t>kasih</a:t>
            </a:r>
            <a:r>
              <a:rPr lang="en-US" dirty="0" smtClean="0"/>
              <a:t>.</a:t>
            </a:r>
          </a:p>
          <a:p>
            <a:pPr algn="just"/>
            <a:r>
              <a:rPr lang="en-US" dirty="0" err="1" smtClean="0"/>
              <a:t>Misalnya</a:t>
            </a:r>
            <a:r>
              <a:rPr lang="en-US" dirty="0" smtClean="0"/>
              <a:t> </a:t>
            </a:r>
            <a:r>
              <a:rPr lang="en-US" dirty="0" err="1" smtClean="0"/>
              <a:t>ada</a:t>
            </a:r>
            <a:r>
              <a:rPr lang="en-US" dirty="0" smtClean="0"/>
              <a:t> </a:t>
            </a:r>
            <a:r>
              <a:rPr lang="en-US" dirty="0" err="1" smtClean="0"/>
              <a:t>dua</a:t>
            </a:r>
            <a:r>
              <a:rPr lang="en-US" dirty="0" smtClean="0"/>
              <a:t> </a:t>
            </a:r>
            <a:r>
              <a:rPr lang="en-US" dirty="0" err="1" smtClean="0"/>
              <a:t>orang</a:t>
            </a:r>
            <a:r>
              <a:rPr lang="en-US" dirty="0" smtClean="0"/>
              <a:t> </a:t>
            </a:r>
            <a:r>
              <a:rPr lang="en-US" dirty="0" err="1" smtClean="0"/>
              <a:t>pegawai</a:t>
            </a:r>
            <a:r>
              <a:rPr lang="en-US" dirty="0" smtClean="0"/>
              <a:t> yang </a:t>
            </a:r>
            <a:r>
              <a:rPr lang="en-US" dirty="0" err="1" smtClean="0"/>
              <a:t>sama-sama</a:t>
            </a:r>
            <a:r>
              <a:rPr lang="en-US" dirty="0" smtClean="0"/>
              <a:t> </a:t>
            </a:r>
            <a:r>
              <a:rPr lang="en-US" dirty="0" err="1" smtClean="0"/>
              <a:t>memiliki</a:t>
            </a:r>
            <a:r>
              <a:rPr lang="en-US" dirty="0" smtClean="0"/>
              <a:t> </a:t>
            </a:r>
            <a:r>
              <a:rPr lang="en-US" dirty="0" err="1" smtClean="0"/>
              <a:t>pendidikan</a:t>
            </a:r>
            <a:r>
              <a:rPr lang="en-US" dirty="0" smtClean="0"/>
              <a:t> </a:t>
            </a:r>
            <a:r>
              <a:rPr lang="en-US" dirty="0" err="1" smtClean="0"/>
              <a:t>sama</a:t>
            </a:r>
            <a:r>
              <a:rPr lang="en-US" dirty="0" smtClean="0"/>
              <a:t>, </a:t>
            </a:r>
            <a:r>
              <a:rPr lang="en-US" dirty="0" err="1" smtClean="0"/>
              <a:t>masa</a:t>
            </a:r>
            <a:r>
              <a:rPr lang="en-US" dirty="0" smtClean="0"/>
              <a:t> </a:t>
            </a:r>
            <a:r>
              <a:rPr lang="en-US" dirty="0" err="1" smtClean="0"/>
              <a:t>kerja</a:t>
            </a:r>
            <a:r>
              <a:rPr lang="en-US" dirty="0" smtClean="0"/>
              <a:t> </a:t>
            </a:r>
            <a:r>
              <a:rPr lang="en-US" dirty="0" err="1" smtClean="0"/>
              <a:t>sama</a:t>
            </a:r>
            <a:r>
              <a:rPr lang="en-US" dirty="0" smtClean="0"/>
              <a:t>, </a:t>
            </a:r>
            <a:r>
              <a:rPr lang="en-US" dirty="0" err="1" smtClean="0"/>
              <a:t>pangkat</a:t>
            </a:r>
            <a:r>
              <a:rPr lang="en-US" dirty="0" smtClean="0"/>
              <a:t> </a:t>
            </a:r>
            <a:r>
              <a:rPr lang="en-US" dirty="0" err="1" smtClean="0"/>
              <a:t>sama</a:t>
            </a:r>
            <a:r>
              <a:rPr lang="en-US" dirty="0" smtClean="0"/>
              <a:t>, </a:t>
            </a:r>
            <a:r>
              <a:rPr lang="en-US" dirty="0" err="1" smtClean="0"/>
              <a:t>disiplin</a:t>
            </a:r>
            <a:r>
              <a:rPr lang="en-US" dirty="0" smtClean="0"/>
              <a:t> </a:t>
            </a:r>
            <a:r>
              <a:rPr lang="en-US" dirty="0" err="1" smtClean="0"/>
              <a:t>sama</a:t>
            </a:r>
            <a:r>
              <a:rPr lang="en-US" dirty="0" smtClean="0"/>
              <a:t>, </a:t>
            </a:r>
            <a:r>
              <a:rPr lang="en-US" dirty="0" err="1" smtClean="0"/>
              <a:t>loyalitas</a:t>
            </a:r>
            <a:r>
              <a:rPr lang="en-US" dirty="0" smtClean="0"/>
              <a:t> </a:t>
            </a:r>
            <a:r>
              <a:rPr lang="en-US" dirty="0" err="1" smtClean="0"/>
              <a:t>sama</a:t>
            </a:r>
            <a:r>
              <a:rPr lang="en-US" dirty="0" smtClean="0"/>
              <a:t>. </a:t>
            </a:r>
            <a:r>
              <a:rPr lang="en-US" dirty="0" err="1" smtClean="0"/>
              <a:t>N</a:t>
            </a:r>
            <a:r>
              <a:rPr lang="en-US" dirty="0" err="1" smtClean="0"/>
              <a:t>amun</a:t>
            </a:r>
            <a:r>
              <a:rPr lang="en-US" dirty="0" smtClean="0"/>
              <a:t> </a:t>
            </a:r>
            <a:r>
              <a:rPr lang="en-US" dirty="0" err="1" smtClean="0"/>
              <a:t>pada</a:t>
            </a:r>
            <a:r>
              <a:rPr lang="en-US" dirty="0" smtClean="0"/>
              <a:t> </a:t>
            </a:r>
            <a:r>
              <a:rPr lang="en-US" dirty="0" err="1" smtClean="0"/>
              <a:t>saat</a:t>
            </a:r>
            <a:r>
              <a:rPr lang="en-US" dirty="0" smtClean="0"/>
              <a:t> </a:t>
            </a:r>
            <a:r>
              <a:rPr lang="en-US" dirty="0" err="1" smtClean="0"/>
              <a:t>ada</a:t>
            </a:r>
            <a:r>
              <a:rPr lang="en-US" dirty="0" smtClean="0"/>
              <a:t> </a:t>
            </a:r>
            <a:r>
              <a:rPr lang="en-US" dirty="0" err="1" smtClean="0"/>
              <a:t>kesempatan</a:t>
            </a:r>
            <a:r>
              <a:rPr lang="en-US" dirty="0" smtClean="0"/>
              <a:t> </a:t>
            </a:r>
            <a:r>
              <a:rPr lang="en-US" dirty="0" err="1" smtClean="0"/>
              <a:t>promosi</a:t>
            </a:r>
            <a:r>
              <a:rPr lang="en-US" dirty="0" smtClean="0"/>
              <a:t>, </a:t>
            </a:r>
            <a:r>
              <a:rPr lang="en-US" dirty="0" err="1" smtClean="0"/>
              <a:t>hanya</a:t>
            </a:r>
            <a:r>
              <a:rPr lang="en-US" dirty="0" smtClean="0"/>
              <a:t> </a:t>
            </a:r>
            <a:r>
              <a:rPr lang="en-US" dirty="0" err="1" smtClean="0"/>
              <a:t>salah</a:t>
            </a:r>
            <a:r>
              <a:rPr lang="en-US" dirty="0" smtClean="0"/>
              <a:t> </a:t>
            </a:r>
            <a:r>
              <a:rPr lang="en-US" dirty="0" err="1" smtClean="0"/>
              <a:t>satu</a:t>
            </a:r>
            <a:r>
              <a:rPr lang="en-US" dirty="0" smtClean="0"/>
              <a:t> yang </a:t>
            </a:r>
            <a:r>
              <a:rPr lang="en-US" dirty="0" err="1" smtClean="0"/>
              <a:t>diberi</a:t>
            </a:r>
            <a:r>
              <a:rPr lang="en-US" dirty="0" smtClean="0"/>
              <a:t> </a:t>
            </a:r>
            <a:r>
              <a:rPr lang="en-US" dirty="0" err="1" smtClean="0"/>
              <a:t>kesempatan</a:t>
            </a:r>
            <a:r>
              <a:rPr lang="en-US" dirty="0" smtClean="0"/>
              <a:t>, </a:t>
            </a:r>
            <a:r>
              <a:rPr lang="en-US" dirty="0" err="1" smtClean="0"/>
              <a:t>maka</a:t>
            </a:r>
            <a:r>
              <a:rPr lang="en-US" dirty="0" smtClean="0"/>
              <a:t> </a:t>
            </a:r>
            <a:r>
              <a:rPr lang="en-US" dirty="0" err="1" smtClean="0"/>
              <a:t>hal</a:t>
            </a:r>
            <a:r>
              <a:rPr lang="en-US" dirty="0" smtClean="0"/>
              <a:t> </a:t>
            </a:r>
            <a:r>
              <a:rPr lang="en-US" dirty="0" err="1" smtClean="0"/>
              <a:t>ini</a:t>
            </a:r>
            <a:r>
              <a:rPr lang="en-US" dirty="0" smtClean="0"/>
              <a:t> </a:t>
            </a:r>
            <a:r>
              <a:rPr lang="en-US" dirty="0" err="1" smtClean="0"/>
              <a:t>dapat</a:t>
            </a:r>
            <a:r>
              <a:rPr lang="en-US" dirty="0" smtClean="0"/>
              <a:t> </a:t>
            </a:r>
            <a:r>
              <a:rPr lang="en-US" dirty="0" err="1" smtClean="0"/>
              <a:t>memperlemah</a:t>
            </a:r>
            <a:r>
              <a:rPr lang="en-US" dirty="0" smtClean="0"/>
              <a:t> </a:t>
            </a:r>
            <a:r>
              <a:rPr lang="en-US" dirty="0" err="1" smtClean="0"/>
              <a:t>motivasi</a:t>
            </a:r>
            <a:r>
              <a:rPr lang="en-US" dirty="0" smtClean="0"/>
              <a:t> </a:t>
            </a:r>
            <a:r>
              <a:rPr lang="en-US" dirty="0" err="1" smtClean="0"/>
              <a:t>pegawai</a:t>
            </a:r>
            <a:r>
              <a:rPr lang="en-US" dirty="0" smtClean="0"/>
              <a:t> yang </a:t>
            </a:r>
            <a:r>
              <a:rPr lang="en-US" dirty="0" err="1" smtClean="0"/>
              <a:t>tidak</a:t>
            </a:r>
            <a:r>
              <a:rPr lang="en-US" dirty="0" smtClean="0"/>
              <a:t> </a:t>
            </a:r>
            <a:r>
              <a:rPr lang="en-US" dirty="0" err="1" smtClean="0"/>
              <a:t>diberikan</a:t>
            </a:r>
            <a:r>
              <a:rPr lang="en-US" dirty="0" smtClean="0"/>
              <a:t> </a:t>
            </a:r>
            <a:r>
              <a:rPr lang="en-US" dirty="0" err="1" smtClean="0"/>
              <a:t>kesempatan</a:t>
            </a:r>
            <a:r>
              <a:rPr lang="en-US" dirty="0" smtClean="0"/>
              <a:t>. </a:t>
            </a:r>
            <a:endParaRPr lang="en-US"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Rumus</a:t>
            </a:r>
            <a:r>
              <a:rPr lang="en-US" dirty="0" smtClean="0"/>
              <a:t> KE (</a:t>
            </a:r>
            <a:r>
              <a:rPr lang="en-US" dirty="0" err="1" smtClean="0"/>
              <a:t>Ketrampilan</a:t>
            </a:r>
            <a:r>
              <a:rPr lang="en-US" dirty="0" smtClean="0"/>
              <a:t> </a:t>
            </a:r>
            <a:r>
              <a:rPr lang="en-US" dirty="0" err="1" smtClean="0"/>
              <a:t>Etik</a:t>
            </a:r>
            <a:r>
              <a:rPr lang="en-US" dirty="0" smtClean="0"/>
              <a:t>)</a:t>
            </a:r>
            <a:endParaRPr lang="en-US" dirty="0"/>
          </a:p>
        </p:txBody>
      </p:sp>
      <p:sp>
        <p:nvSpPr>
          <p:cNvPr id="3" name="Content Placeholder 2"/>
          <p:cNvSpPr>
            <a:spLocks noGrp="1"/>
          </p:cNvSpPr>
          <p:nvPr>
            <p:ph sz="quarter" idx="1"/>
          </p:nvPr>
        </p:nvSpPr>
        <p:spPr/>
        <p:txBody>
          <a:bodyPr>
            <a:normAutofit lnSpcReduction="10000"/>
          </a:bodyPr>
          <a:lstStyle/>
          <a:p>
            <a:pPr>
              <a:buNone/>
            </a:pPr>
            <a:r>
              <a:rPr lang="en-US" dirty="0" smtClean="0"/>
              <a:t>    KE = PE = SME = MM</a:t>
            </a:r>
          </a:p>
          <a:p>
            <a:pPr>
              <a:buNone/>
            </a:pPr>
            <a:r>
              <a:rPr lang="en-US" dirty="0" smtClean="0"/>
              <a:t>    </a:t>
            </a:r>
            <a:r>
              <a:rPr lang="en-US" dirty="0" err="1" smtClean="0"/>
              <a:t>Artinya</a:t>
            </a:r>
            <a:r>
              <a:rPr lang="en-US" dirty="0" smtClean="0"/>
              <a:t>, </a:t>
            </a:r>
            <a:r>
              <a:rPr lang="en-US" dirty="0" err="1" smtClean="0"/>
              <a:t>ketrampilan</a:t>
            </a:r>
            <a:r>
              <a:rPr lang="en-US" dirty="0" smtClean="0"/>
              <a:t> </a:t>
            </a:r>
            <a:r>
              <a:rPr lang="en-US" dirty="0" err="1" smtClean="0"/>
              <a:t>etik</a:t>
            </a:r>
            <a:r>
              <a:rPr lang="en-US" dirty="0" smtClean="0"/>
              <a:t> </a:t>
            </a:r>
            <a:r>
              <a:rPr lang="en-US" dirty="0" err="1" smtClean="0"/>
              <a:t>diharapkan</a:t>
            </a:r>
            <a:r>
              <a:rPr lang="en-US" dirty="0" smtClean="0"/>
              <a:t> </a:t>
            </a:r>
            <a:r>
              <a:rPr lang="en-US" dirty="0" err="1" smtClean="0"/>
              <a:t>menggambarkan</a:t>
            </a:r>
            <a:r>
              <a:rPr lang="en-US" dirty="0" smtClean="0"/>
              <a:t> </a:t>
            </a:r>
            <a:r>
              <a:rPr lang="en-US" dirty="0" err="1" smtClean="0"/>
              <a:t>pengetahuan</a:t>
            </a:r>
            <a:r>
              <a:rPr lang="en-US" dirty="0" smtClean="0"/>
              <a:t>  yang </a:t>
            </a:r>
            <a:r>
              <a:rPr lang="en-US" dirty="0" err="1" smtClean="0"/>
              <a:t>dimiliki</a:t>
            </a:r>
            <a:r>
              <a:rPr lang="en-US" dirty="0" smtClean="0"/>
              <a:t>, </a:t>
            </a:r>
            <a:r>
              <a:rPr lang="en-US" dirty="0" err="1" smtClean="0"/>
              <a:t>dan</a:t>
            </a:r>
            <a:r>
              <a:rPr lang="en-US" dirty="0" smtClean="0"/>
              <a:t> </a:t>
            </a:r>
            <a:r>
              <a:rPr lang="en-US" dirty="0" err="1" smtClean="0"/>
              <a:t>mencerminkan</a:t>
            </a:r>
            <a:r>
              <a:rPr lang="en-US" dirty="0" smtClean="0"/>
              <a:t> </a:t>
            </a:r>
            <a:r>
              <a:rPr lang="en-US" dirty="0" err="1" smtClean="0"/>
              <a:t>sikap</a:t>
            </a:r>
            <a:r>
              <a:rPr lang="en-US" dirty="0" smtClean="0"/>
              <a:t> mental </a:t>
            </a:r>
            <a:r>
              <a:rPr lang="en-US" dirty="0" err="1" smtClean="0"/>
              <a:t>etik</a:t>
            </a:r>
            <a:r>
              <a:rPr lang="en-US" dirty="0" smtClean="0"/>
              <a:t>, </a:t>
            </a:r>
            <a:r>
              <a:rPr lang="en-US" dirty="0" err="1" smtClean="0"/>
              <a:t>serta</a:t>
            </a:r>
            <a:r>
              <a:rPr lang="en-US" dirty="0" smtClean="0"/>
              <a:t> </a:t>
            </a:r>
            <a:r>
              <a:rPr lang="en-US" dirty="0" err="1" smtClean="0"/>
              <a:t>sesuai</a:t>
            </a:r>
            <a:r>
              <a:rPr lang="en-US" dirty="0" smtClean="0"/>
              <a:t> </a:t>
            </a:r>
            <a:r>
              <a:rPr lang="en-US" dirty="0" err="1" smtClean="0"/>
              <a:t>dengan</a:t>
            </a:r>
            <a:r>
              <a:rPr lang="en-US" dirty="0" smtClean="0"/>
              <a:t> </a:t>
            </a:r>
            <a:r>
              <a:rPr lang="en-US" dirty="0" err="1" smtClean="0"/>
              <a:t>motivasi</a:t>
            </a:r>
            <a:r>
              <a:rPr lang="en-US" dirty="0" smtClean="0"/>
              <a:t> .</a:t>
            </a:r>
          </a:p>
          <a:p>
            <a:pPr>
              <a:buNone/>
            </a:pPr>
            <a:r>
              <a:rPr lang="en-US" dirty="0" smtClean="0"/>
              <a:t>   </a:t>
            </a:r>
            <a:r>
              <a:rPr lang="en-US" dirty="0" err="1" smtClean="0"/>
              <a:t>Atau</a:t>
            </a:r>
            <a:r>
              <a:rPr lang="en-US" dirty="0" smtClean="0"/>
              <a:t> </a:t>
            </a:r>
            <a:r>
              <a:rPr lang="en-US" dirty="0" err="1" smtClean="0"/>
              <a:t>dengan</a:t>
            </a:r>
            <a:r>
              <a:rPr lang="en-US" dirty="0" smtClean="0"/>
              <a:t> </a:t>
            </a:r>
            <a:r>
              <a:rPr lang="en-US" dirty="0" err="1" smtClean="0"/>
              <a:t>kata</a:t>
            </a:r>
            <a:r>
              <a:rPr lang="en-US" dirty="0" smtClean="0"/>
              <a:t> lain </a:t>
            </a:r>
            <a:r>
              <a:rPr lang="en-US" dirty="0" err="1" smtClean="0"/>
              <a:t>pengetahuan</a:t>
            </a:r>
            <a:r>
              <a:rPr lang="en-US" dirty="0" smtClean="0"/>
              <a:t> </a:t>
            </a:r>
            <a:r>
              <a:rPr lang="en-US" dirty="0" err="1" smtClean="0"/>
              <a:t>etik</a:t>
            </a:r>
            <a:r>
              <a:rPr lang="en-US" dirty="0" smtClean="0"/>
              <a:t> </a:t>
            </a:r>
            <a:r>
              <a:rPr lang="en-US" dirty="0" err="1" smtClean="0"/>
              <a:t>seharusnya</a:t>
            </a:r>
            <a:r>
              <a:rPr lang="en-US" dirty="0" smtClean="0"/>
              <a:t> </a:t>
            </a:r>
            <a:r>
              <a:rPr lang="en-US" dirty="0" err="1" smtClean="0"/>
              <a:t>diikuiti</a:t>
            </a:r>
            <a:r>
              <a:rPr lang="en-US" dirty="0" smtClean="0"/>
              <a:t> </a:t>
            </a:r>
            <a:r>
              <a:rPr lang="en-US" dirty="0" err="1" smtClean="0"/>
              <a:t>dengan</a:t>
            </a:r>
            <a:r>
              <a:rPr lang="en-US" dirty="0" smtClean="0"/>
              <a:t> </a:t>
            </a:r>
            <a:r>
              <a:rPr lang="en-US" dirty="0" err="1" smtClean="0"/>
              <a:t>sikap</a:t>
            </a:r>
            <a:r>
              <a:rPr lang="en-US" dirty="0" smtClean="0"/>
              <a:t> mental </a:t>
            </a:r>
            <a:r>
              <a:rPr lang="en-US" dirty="0" err="1" smtClean="0"/>
              <a:t>etik</a:t>
            </a:r>
            <a:r>
              <a:rPr lang="en-US" dirty="0" smtClean="0"/>
              <a:t> yang </a:t>
            </a:r>
            <a:r>
              <a:rPr lang="en-US" dirty="0" err="1" smtClean="0"/>
              <a:t>sesuia</a:t>
            </a:r>
            <a:r>
              <a:rPr lang="en-US" dirty="0" smtClean="0"/>
              <a:t> </a:t>
            </a:r>
            <a:r>
              <a:rPr lang="en-US" dirty="0" err="1" smtClean="0"/>
              <a:t>dengan</a:t>
            </a:r>
            <a:r>
              <a:rPr lang="en-US" dirty="0" smtClean="0"/>
              <a:t> </a:t>
            </a:r>
            <a:r>
              <a:rPr lang="en-US" dirty="0" err="1" smtClean="0"/>
              <a:t>pengetahuan</a:t>
            </a:r>
            <a:r>
              <a:rPr lang="en-US" dirty="0" smtClean="0"/>
              <a:t> </a:t>
            </a:r>
            <a:r>
              <a:rPr lang="en-US" dirty="0" err="1" smtClean="0"/>
              <a:t>etiknya</a:t>
            </a:r>
            <a:r>
              <a:rPr lang="en-US" dirty="0" smtClean="0"/>
              <a:t>. </a:t>
            </a:r>
            <a:r>
              <a:rPr lang="en-US" dirty="0" err="1" smtClean="0"/>
              <a:t>Sikap</a:t>
            </a:r>
            <a:r>
              <a:rPr lang="en-US" dirty="0" smtClean="0"/>
              <a:t> mental </a:t>
            </a:r>
            <a:r>
              <a:rPr lang="en-US" dirty="0" err="1" smtClean="0"/>
              <a:t>etik</a:t>
            </a:r>
            <a:r>
              <a:rPr lang="en-US" dirty="0" smtClean="0"/>
              <a:t> </a:t>
            </a:r>
            <a:r>
              <a:rPr lang="en-US" dirty="0" err="1" smtClean="0"/>
              <a:t>seharusnya</a:t>
            </a:r>
            <a:r>
              <a:rPr lang="en-US" dirty="0" smtClean="0"/>
              <a:t> </a:t>
            </a:r>
            <a:r>
              <a:rPr lang="en-US" dirty="0" err="1" smtClean="0"/>
              <a:t>diaktualisasikan</a:t>
            </a:r>
            <a:r>
              <a:rPr lang="en-US" dirty="0" smtClean="0"/>
              <a:t> </a:t>
            </a:r>
            <a:r>
              <a:rPr lang="en-US" dirty="0" err="1" smtClean="0"/>
              <a:t>melalui</a:t>
            </a:r>
            <a:r>
              <a:rPr lang="en-US" dirty="0" smtClean="0"/>
              <a:t> </a:t>
            </a:r>
            <a:r>
              <a:rPr lang="en-US" dirty="0" err="1" smtClean="0"/>
              <a:t>ketrampilan</a:t>
            </a:r>
            <a:r>
              <a:rPr lang="en-US" dirty="0" smtClean="0"/>
              <a:t> </a:t>
            </a:r>
            <a:r>
              <a:rPr lang="en-US" dirty="0" err="1" smtClean="0"/>
              <a:t>etik</a:t>
            </a:r>
            <a:r>
              <a:rPr lang="en-US" dirty="0" smtClean="0"/>
              <a:t>. </a:t>
            </a:r>
            <a:r>
              <a:rPr lang="en-US" dirty="0" err="1" smtClean="0"/>
              <a:t>Namun</a:t>
            </a:r>
            <a:r>
              <a:rPr lang="en-US" dirty="0" smtClean="0"/>
              <a:t> </a:t>
            </a:r>
            <a:r>
              <a:rPr lang="en-US" dirty="0" err="1" smtClean="0"/>
              <a:t>ketrampilan</a:t>
            </a:r>
            <a:r>
              <a:rPr lang="en-US" dirty="0" smtClean="0"/>
              <a:t> </a:t>
            </a:r>
            <a:r>
              <a:rPr lang="en-US" dirty="0" err="1" smtClean="0"/>
              <a:t>etik</a:t>
            </a:r>
            <a:r>
              <a:rPr lang="en-US" dirty="0" smtClean="0"/>
              <a:t> </a:t>
            </a:r>
            <a:r>
              <a:rPr lang="en-US" dirty="0" err="1" smtClean="0"/>
              <a:t>sangat</a:t>
            </a:r>
            <a:r>
              <a:rPr lang="en-US" dirty="0" smtClean="0"/>
              <a:t> </a:t>
            </a:r>
            <a:r>
              <a:rPr lang="en-US" dirty="0" err="1" smtClean="0"/>
              <a:t>dipengaruhi</a:t>
            </a:r>
            <a:r>
              <a:rPr lang="en-US" dirty="0" smtClean="0"/>
              <a:t> </a:t>
            </a:r>
            <a:r>
              <a:rPr lang="en-US" dirty="0" err="1" smtClean="0"/>
              <a:t>sejauh</a:t>
            </a:r>
            <a:r>
              <a:rPr lang="en-US" dirty="0" smtClean="0"/>
              <a:t> </a:t>
            </a:r>
            <a:r>
              <a:rPr lang="en-US" dirty="0" err="1" smtClean="0"/>
              <a:t>mana</a:t>
            </a:r>
            <a:r>
              <a:rPr lang="en-US" dirty="0" smtClean="0"/>
              <a:t> </a:t>
            </a:r>
            <a:r>
              <a:rPr lang="en-US" dirty="0" err="1" smtClean="0"/>
              <a:t>manajemen</a:t>
            </a:r>
            <a:r>
              <a:rPr lang="en-US" dirty="0" smtClean="0"/>
              <a:t> </a:t>
            </a:r>
            <a:r>
              <a:rPr lang="en-US" dirty="0" err="1" smtClean="0"/>
              <a:t>memperhatikan</a:t>
            </a:r>
            <a:r>
              <a:rPr lang="en-US" dirty="0" smtClean="0"/>
              <a:t> </a:t>
            </a:r>
            <a:r>
              <a:rPr lang="en-US" dirty="0" err="1" smtClean="0"/>
              <a:t>psikologi</a:t>
            </a:r>
            <a:r>
              <a:rPr lang="en-US" dirty="0" smtClean="0"/>
              <a:t> </a:t>
            </a:r>
            <a:r>
              <a:rPr lang="en-US" dirty="0" err="1" smtClean="0"/>
              <a:t>manusianya</a:t>
            </a:r>
            <a:r>
              <a:rPr lang="en-US" dirty="0" smtClean="0"/>
              <a:t>.</a:t>
            </a:r>
            <a:endParaRPr lang="en-US" dirty="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1285875" y="3357563"/>
            <a:ext cx="1325563" cy="369887"/>
          </a:xfrm>
          <a:prstGeom prst="rect">
            <a:avLst/>
          </a:prstGeom>
          <a:noFill/>
          <a:ln>
            <a:solidFill>
              <a:schemeClr val="bg2">
                <a:lumMod val="10000"/>
              </a:schemeClr>
            </a:solidFill>
          </a:ln>
        </p:spPr>
        <p:txBody>
          <a:bodyPr wrap="none">
            <a:spAutoFit/>
          </a:bodyPr>
          <a:lstStyle/>
          <a:p>
            <a:pPr>
              <a:defRPr/>
            </a:pPr>
            <a:r>
              <a:rPr lang="id-ID" dirty="0"/>
              <a:t>Knowledge</a:t>
            </a:r>
          </a:p>
        </p:txBody>
      </p:sp>
      <p:sp>
        <p:nvSpPr>
          <p:cNvPr id="4" name="TextBox 3"/>
          <p:cNvSpPr txBox="1"/>
          <p:nvPr/>
        </p:nvSpPr>
        <p:spPr>
          <a:xfrm>
            <a:off x="3714750" y="3357563"/>
            <a:ext cx="966788" cy="369887"/>
          </a:xfrm>
          <a:prstGeom prst="rect">
            <a:avLst/>
          </a:prstGeom>
          <a:noFill/>
          <a:ln>
            <a:solidFill>
              <a:schemeClr val="bg2">
                <a:lumMod val="10000"/>
              </a:schemeClr>
            </a:solidFill>
          </a:ln>
        </p:spPr>
        <p:txBody>
          <a:bodyPr wrap="none">
            <a:spAutoFit/>
          </a:bodyPr>
          <a:lstStyle/>
          <a:p>
            <a:pPr>
              <a:defRPr/>
            </a:pPr>
            <a:r>
              <a:rPr lang="id-ID" dirty="0"/>
              <a:t>Attitude</a:t>
            </a:r>
          </a:p>
        </p:txBody>
      </p:sp>
      <p:sp>
        <p:nvSpPr>
          <p:cNvPr id="5" name="TextBox 4"/>
          <p:cNvSpPr txBox="1"/>
          <p:nvPr/>
        </p:nvSpPr>
        <p:spPr>
          <a:xfrm>
            <a:off x="5786438" y="3214688"/>
            <a:ext cx="1017587" cy="646112"/>
          </a:xfrm>
          <a:prstGeom prst="rect">
            <a:avLst/>
          </a:prstGeom>
          <a:noFill/>
          <a:ln>
            <a:solidFill>
              <a:schemeClr val="tx1">
                <a:lumMod val="65000"/>
                <a:lumOff val="35000"/>
              </a:schemeClr>
            </a:solidFill>
          </a:ln>
        </p:spPr>
        <p:txBody>
          <a:bodyPr wrap="none">
            <a:spAutoFit/>
          </a:bodyPr>
          <a:lstStyle/>
          <a:p>
            <a:pPr>
              <a:defRPr/>
            </a:pPr>
            <a:r>
              <a:rPr lang="id-ID" dirty="0"/>
              <a:t>Practice</a:t>
            </a:r>
          </a:p>
          <a:p>
            <a:pPr>
              <a:defRPr/>
            </a:pPr>
            <a:r>
              <a:rPr lang="id-ID" dirty="0"/>
              <a:t>(Skill)</a:t>
            </a:r>
          </a:p>
        </p:txBody>
      </p:sp>
      <p:sp>
        <p:nvSpPr>
          <p:cNvPr id="6" name="Right Arrow 5"/>
          <p:cNvSpPr/>
          <p:nvPr/>
        </p:nvSpPr>
        <p:spPr>
          <a:xfrm>
            <a:off x="3000375" y="3286125"/>
            <a:ext cx="500063" cy="484188"/>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sp>
        <p:nvSpPr>
          <p:cNvPr id="7" name="Right Arrow 6"/>
          <p:cNvSpPr/>
          <p:nvPr/>
        </p:nvSpPr>
        <p:spPr>
          <a:xfrm>
            <a:off x="5072063" y="3286125"/>
            <a:ext cx="500062" cy="484188"/>
          </a:xfrm>
          <a:prstGeom prst="rightArrow">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a:p>
        </p:txBody>
      </p:sp>
      <p:sp>
        <p:nvSpPr>
          <p:cNvPr id="8" name="TextBox 7"/>
          <p:cNvSpPr txBox="1"/>
          <p:nvPr/>
        </p:nvSpPr>
        <p:spPr>
          <a:xfrm>
            <a:off x="1643063" y="1987550"/>
            <a:ext cx="5815012" cy="369888"/>
          </a:xfrm>
          <a:prstGeom prst="rect">
            <a:avLst/>
          </a:prstGeom>
          <a:noFill/>
          <a:ln>
            <a:solidFill>
              <a:schemeClr val="tx1">
                <a:lumMod val="95000"/>
                <a:lumOff val="5000"/>
              </a:schemeClr>
            </a:solidFill>
          </a:ln>
        </p:spPr>
        <p:txBody>
          <a:bodyPr wrap="none">
            <a:spAutoFit/>
          </a:bodyPr>
          <a:lstStyle/>
          <a:p>
            <a:pPr>
              <a:defRPr/>
            </a:pPr>
            <a:r>
              <a:rPr lang="id-ID" dirty="0"/>
              <a:t>Keterkaitan antara Knowledge, Attitude, Practice (KAP)</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594" name="Title 1"/>
          <p:cNvSpPr>
            <a:spLocks noGrp="1"/>
          </p:cNvSpPr>
          <p:nvPr>
            <p:ph type="title"/>
          </p:nvPr>
        </p:nvSpPr>
        <p:spPr>
          <a:xfrm>
            <a:off x="301752" y="307848"/>
            <a:ext cx="8534400" cy="758952"/>
          </a:xfrm>
        </p:spPr>
        <p:txBody>
          <a:bodyPr>
            <a:normAutofit fontScale="90000"/>
          </a:bodyPr>
          <a:lstStyle/>
          <a:p>
            <a:pPr eaLnBrk="1" fontAlgn="auto" hangingPunct="1">
              <a:spcAft>
                <a:spcPts val="0"/>
              </a:spcAft>
              <a:defRPr/>
            </a:pPr>
            <a:r>
              <a:rPr lang="id-ID" sz="2800" dirty="0" smtClean="0"/>
              <a:t>Keterkaitan antara Kompetensi Etik dan Kompetensi Jabatan</a:t>
            </a:r>
          </a:p>
        </p:txBody>
      </p:sp>
      <p:sp>
        <p:nvSpPr>
          <p:cNvPr id="157699" name="Content Placeholder 2"/>
          <p:cNvSpPr>
            <a:spLocks noGrp="1"/>
          </p:cNvSpPr>
          <p:nvPr>
            <p:ph sz="quarter" idx="1"/>
          </p:nvPr>
        </p:nvSpPr>
        <p:spPr>
          <a:xfrm>
            <a:off x="457200" y="1524000"/>
            <a:ext cx="8229600" cy="4495800"/>
          </a:xfrm>
        </p:spPr>
        <p:txBody>
          <a:bodyPr>
            <a:normAutofit/>
          </a:bodyPr>
          <a:lstStyle/>
          <a:p>
            <a:pPr algn="just" eaLnBrk="1" hangingPunct="1"/>
            <a:r>
              <a:rPr lang="id-ID" sz="2400" dirty="0" smtClean="0"/>
              <a:t>Bila kompetensi etik berkait dengan kemampuan seseorang dalam mendemonstrasikan nilai-nilai yang baik, maka kompetensi jabatan berhubungan dengan kemampuan seorang pejabat dalam melaksanakan tugas dan fungsi yang dipercayakan. </a:t>
            </a:r>
          </a:p>
          <a:p>
            <a:pPr algn="just" eaLnBrk="1" hangingPunct="1"/>
            <a:r>
              <a:rPr lang="id-ID" sz="2400" dirty="0" smtClean="0"/>
              <a:t>Kompetensi jabatan berkait langsung dengan pencapaian tujuan organisasi melalui keahliannya dalam penguasaan bidang tugas, sedangkan kompetensi etik berkait dengan menjaga </a:t>
            </a:r>
            <a:r>
              <a:rPr lang="id-ID" sz="2400" u="sng" dirty="0" smtClean="0"/>
              <a:t>keberlangsungan </a:t>
            </a:r>
            <a:r>
              <a:rPr lang="id-ID" sz="2400" dirty="0" smtClean="0"/>
              <a:t>keberhasilan organisasi melalui ketrampilannya mendemonstrasikan nilai-nilai integritas. </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1752600" y="2743200"/>
            <a:ext cx="6139822" cy="646331"/>
          </a:xfrm>
          <a:prstGeom prst="rect">
            <a:avLst/>
          </a:prstGeom>
          <a:noFill/>
        </p:spPr>
        <p:txBody>
          <a:bodyPr wrap="none" rtlCol="0">
            <a:spAutoFit/>
          </a:bodyPr>
          <a:lstStyle/>
          <a:p>
            <a:r>
              <a:rPr lang="en-US" sz="3600" dirty="0" smtClean="0"/>
              <a:t>To be continued in meeting 8</a:t>
            </a:r>
            <a:endParaRPr lang="en-US" sz="3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2365248"/>
            <a:ext cx="8534400" cy="758952"/>
          </a:xfrm>
        </p:spPr>
        <p:txBody>
          <a:bodyPr/>
          <a:lstStyle/>
          <a:p>
            <a:r>
              <a:rPr lang="en-US" dirty="0" err="1" smtClean="0"/>
              <a:t>Kompetensi</a:t>
            </a:r>
            <a:r>
              <a:rPr lang="en-US" dirty="0" smtClean="0"/>
              <a:t> </a:t>
            </a:r>
            <a:r>
              <a:rPr lang="en-US" dirty="0" err="1" smtClean="0"/>
              <a:t>Etik</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Title 1"/>
          <p:cNvSpPr>
            <a:spLocks noGrp="1"/>
          </p:cNvSpPr>
          <p:nvPr>
            <p:ph type="title"/>
          </p:nvPr>
        </p:nvSpPr>
        <p:spPr/>
        <p:txBody>
          <a:bodyPr/>
          <a:lstStyle/>
          <a:p>
            <a:pPr eaLnBrk="1" fontAlgn="auto" hangingPunct="1">
              <a:spcAft>
                <a:spcPts val="0"/>
              </a:spcAft>
              <a:defRPr/>
            </a:pPr>
            <a:r>
              <a:rPr lang="id-ID" smtClean="0"/>
              <a:t>Kompetensi Etik</a:t>
            </a:r>
          </a:p>
        </p:txBody>
      </p:sp>
      <p:sp>
        <p:nvSpPr>
          <p:cNvPr id="149507" name="Content Placeholder 2"/>
          <p:cNvSpPr>
            <a:spLocks noGrp="1"/>
          </p:cNvSpPr>
          <p:nvPr>
            <p:ph sz="quarter" idx="1"/>
          </p:nvPr>
        </p:nvSpPr>
        <p:spPr>
          <a:xfrm>
            <a:off x="557213" y="1885950"/>
            <a:ext cx="8229600" cy="2757488"/>
          </a:xfrm>
        </p:spPr>
        <p:txBody>
          <a:bodyPr/>
          <a:lstStyle/>
          <a:p>
            <a:pPr eaLnBrk="1" hangingPunct="1">
              <a:buFont typeface="Arial" charset="0"/>
              <a:buNone/>
            </a:pPr>
            <a:r>
              <a:rPr lang="id-ID" smtClean="0"/>
              <a:t>    Yaitu kemampuan seseorang yang dihasilkan dari perpaduan antara pengetahuan, sikap mental, dan ketrampilan etik untuk melakukan perbuatan yang bernilai baik secara moral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Title 1"/>
          <p:cNvSpPr>
            <a:spLocks noGrp="1"/>
          </p:cNvSpPr>
          <p:nvPr>
            <p:ph type="title"/>
          </p:nvPr>
        </p:nvSpPr>
        <p:spPr/>
        <p:txBody>
          <a:bodyPr/>
          <a:lstStyle/>
          <a:p>
            <a:pPr eaLnBrk="1" fontAlgn="auto" hangingPunct="1">
              <a:spcAft>
                <a:spcPts val="0"/>
              </a:spcAft>
              <a:defRPr/>
            </a:pPr>
            <a:r>
              <a:rPr lang="id-ID" smtClean="0"/>
              <a:t>Unsur Kompetensi Etik</a:t>
            </a:r>
          </a:p>
        </p:txBody>
      </p:sp>
      <p:sp>
        <p:nvSpPr>
          <p:cNvPr id="150531" name="Content Placeholder 2"/>
          <p:cNvSpPr>
            <a:spLocks noGrp="1"/>
          </p:cNvSpPr>
          <p:nvPr>
            <p:ph sz="quarter" idx="1"/>
          </p:nvPr>
        </p:nvSpPr>
        <p:spPr>
          <a:xfrm>
            <a:off x="457200" y="1600200"/>
            <a:ext cx="8229600" cy="3186113"/>
          </a:xfrm>
        </p:spPr>
        <p:txBody>
          <a:bodyPr/>
          <a:lstStyle/>
          <a:p>
            <a:pPr eaLnBrk="1" hangingPunct="1"/>
            <a:r>
              <a:rPr lang="id-ID" smtClean="0"/>
              <a:t>Pengetahuan etika (</a:t>
            </a:r>
            <a:r>
              <a:rPr lang="id-ID" i="1" smtClean="0"/>
              <a:t>ethics knowledge</a:t>
            </a:r>
            <a:r>
              <a:rPr lang="id-ID" smtClean="0"/>
              <a:t>)</a:t>
            </a:r>
          </a:p>
          <a:p>
            <a:pPr eaLnBrk="1" hangingPunct="1"/>
            <a:r>
              <a:rPr lang="id-ID" smtClean="0"/>
              <a:t>Kemampuan  untuk membuat pertimbangan moral (</a:t>
            </a:r>
            <a:r>
              <a:rPr lang="id-ID" i="1" smtClean="0"/>
              <a:t>capacity of moral deliberation</a:t>
            </a:r>
            <a:r>
              <a:rPr lang="id-ID" smtClean="0"/>
              <a:t>)</a:t>
            </a:r>
          </a:p>
          <a:p>
            <a:pPr eaLnBrk="1" hangingPunct="1"/>
            <a:r>
              <a:rPr lang="id-ID" smtClean="0"/>
              <a:t>Aktualisasi kebajikan moral ( </a:t>
            </a:r>
            <a:r>
              <a:rPr lang="id-ID" i="1" smtClean="0"/>
              <a:t>actualization of moral virtue</a:t>
            </a:r>
            <a:r>
              <a:rPr lang="id-ID" smtClean="0"/>
              <a:t>)</a:t>
            </a:r>
          </a:p>
          <a:p>
            <a:pPr eaLnBrk="1" hangingPunct="1"/>
            <a:endParaRPr lang="id-ID"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val 1"/>
          <p:cNvSpPr/>
          <p:nvPr/>
        </p:nvSpPr>
        <p:spPr>
          <a:xfrm>
            <a:off x="4286250" y="2071688"/>
            <a:ext cx="914400" cy="92868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2800" dirty="0">
                <a:solidFill>
                  <a:schemeClr val="tx1"/>
                </a:solidFill>
              </a:rPr>
              <a:t>PE</a:t>
            </a:r>
          </a:p>
        </p:txBody>
      </p:sp>
      <p:sp>
        <p:nvSpPr>
          <p:cNvPr id="3" name="Oval 2"/>
          <p:cNvSpPr/>
          <p:nvPr/>
        </p:nvSpPr>
        <p:spPr>
          <a:xfrm>
            <a:off x="2728913" y="4143375"/>
            <a:ext cx="914400" cy="928688"/>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id-ID" sz="3200" dirty="0">
              <a:solidFill>
                <a:schemeClr val="tx1"/>
              </a:solidFill>
            </a:endParaRPr>
          </a:p>
        </p:txBody>
      </p:sp>
      <p:sp>
        <p:nvSpPr>
          <p:cNvPr id="4" name="Oval 3"/>
          <p:cNvSpPr/>
          <p:nvPr/>
        </p:nvSpPr>
        <p:spPr>
          <a:xfrm>
            <a:off x="5872163" y="4071938"/>
            <a:ext cx="914400" cy="928687"/>
          </a:xfrm>
          <a:prstGeom prst="ellipse">
            <a:avLst/>
          </a:prstGeom>
          <a:no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id-ID" sz="2400" dirty="0">
                <a:solidFill>
                  <a:schemeClr val="tx1"/>
                </a:solidFill>
              </a:rPr>
              <a:t>KE</a:t>
            </a:r>
          </a:p>
        </p:txBody>
      </p:sp>
      <p:sp>
        <p:nvSpPr>
          <p:cNvPr id="151557" name="TextBox 4"/>
          <p:cNvSpPr txBox="1">
            <a:spLocks noChangeArrowheads="1"/>
          </p:cNvSpPr>
          <p:nvPr/>
        </p:nvSpPr>
        <p:spPr bwMode="auto">
          <a:xfrm>
            <a:off x="2887663" y="4416425"/>
            <a:ext cx="684212" cy="369888"/>
          </a:xfrm>
          <a:prstGeom prst="rect">
            <a:avLst/>
          </a:prstGeom>
          <a:noFill/>
          <a:ln w="9525">
            <a:noFill/>
            <a:miter lim="800000"/>
            <a:headEnd/>
            <a:tailEnd/>
          </a:ln>
        </p:spPr>
        <p:txBody>
          <a:bodyPr wrap="none">
            <a:spAutoFit/>
          </a:bodyPr>
          <a:lstStyle/>
          <a:p>
            <a:r>
              <a:rPr lang="id-ID"/>
              <a:t>SME</a:t>
            </a:r>
          </a:p>
        </p:txBody>
      </p:sp>
      <p:sp>
        <p:nvSpPr>
          <p:cNvPr id="151558" name="TextBox 5"/>
          <p:cNvSpPr txBox="1">
            <a:spLocks noChangeArrowheads="1"/>
          </p:cNvSpPr>
          <p:nvPr/>
        </p:nvSpPr>
        <p:spPr bwMode="auto">
          <a:xfrm>
            <a:off x="4097338" y="3640138"/>
            <a:ext cx="1403350" cy="646112"/>
          </a:xfrm>
          <a:prstGeom prst="rect">
            <a:avLst/>
          </a:prstGeom>
          <a:noFill/>
          <a:ln w="28575">
            <a:solidFill>
              <a:schemeClr val="tx1"/>
            </a:solidFill>
            <a:miter lim="800000"/>
            <a:headEnd/>
            <a:tailEnd/>
          </a:ln>
        </p:spPr>
        <p:txBody>
          <a:bodyPr wrap="none">
            <a:spAutoFit/>
          </a:bodyPr>
          <a:lstStyle/>
          <a:p>
            <a:r>
              <a:rPr lang="id-ID"/>
              <a:t>Kompetensi</a:t>
            </a:r>
          </a:p>
          <a:p>
            <a:r>
              <a:rPr lang="id-ID"/>
              <a:t>Etik</a:t>
            </a:r>
          </a:p>
        </p:txBody>
      </p:sp>
      <p:cxnSp>
        <p:nvCxnSpPr>
          <p:cNvPr id="8" name="Straight Arrow Connector 7"/>
          <p:cNvCxnSpPr/>
          <p:nvPr/>
        </p:nvCxnSpPr>
        <p:spPr>
          <a:xfrm rot="16200000" flipH="1">
            <a:off x="5286376" y="3000375"/>
            <a:ext cx="857250" cy="714375"/>
          </a:xfrm>
          <a:prstGeom prst="straightConnector1">
            <a:avLst/>
          </a:prstGeom>
          <a:ln w="28575">
            <a:headEnd type="arrow"/>
            <a:tailEnd type="arrow"/>
          </a:ln>
        </p:spPr>
        <p:style>
          <a:lnRef idx="1">
            <a:schemeClr val="accent1"/>
          </a:lnRef>
          <a:fillRef idx="0">
            <a:schemeClr val="accent1"/>
          </a:fillRef>
          <a:effectRef idx="0">
            <a:schemeClr val="accent1"/>
          </a:effectRef>
          <a:fontRef idx="minor">
            <a:schemeClr val="tx1"/>
          </a:fontRef>
        </p:style>
      </p:cxnSp>
      <p:cxnSp>
        <p:nvCxnSpPr>
          <p:cNvPr id="9" name="Straight Arrow Connector 8"/>
          <p:cNvCxnSpPr/>
          <p:nvPr/>
        </p:nvCxnSpPr>
        <p:spPr>
          <a:xfrm rot="5400000">
            <a:off x="3214687" y="2928938"/>
            <a:ext cx="1071563" cy="928688"/>
          </a:xfrm>
          <a:prstGeom prst="straightConnector1">
            <a:avLst/>
          </a:prstGeom>
          <a:ln w="28575">
            <a:headEnd type="arrow"/>
            <a:tailEnd type="arrow"/>
          </a:ln>
        </p:spPr>
        <p:style>
          <a:lnRef idx="1">
            <a:schemeClr val="accent1"/>
          </a:lnRef>
          <a:fillRef idx="0">
            <a:schemeClr val="accent1"/>
          </a:fillRef>
          <a:effectRef idx="0">
            <a:schemeClr val="accent1"/>
          </a:effectRef>
          <a:fontRef idx="minor">
            <a:schemeClr val="tx1"/>
          </a:fontRef>
        </p:style>
      </p:cxnSp>
      <p:cxnSp>
        <p:nvCxnSpPr>
          <p:cNvPr id="10" name="Straight Arrow Connector 9"/>
          <p:cNvCxnSpPr/>
          <p:nvPr/>
        </p:nvCxnSpPr>
        <p:spPr>
          <a:xfrm>
            <a:off x="3857625" y="4572000"/>
            <a:ext cx="1643063" cy="1587"/>
          </a:xfrm>
          <a:prstGeom prst="straightConnector1">
            <a:avLst/>
          </a:prstGeom>
          <a:ln w="28575">
            <a:headEnd type="arrow"/>
            <a:tailEnd type="arrow"/>
          </a:ln>
        </p:spPr>
        <p:style>
          <a:lnRef idx="1">
            <a:schemeClr val="accent1"/>
          </a:lnRef>
          <a:fillRef idx="0">
            <a:schemeClr val="accent1"/>
          </a:fillRef>
          <a:effectRef idx="0">
            <a:schemeClr val="accent1"/>
          </a:effectRef>
          <a:fontRef idx="minor">
            <a:schemeClr val="tx1"/>
          </a:fontRef>
        </p:style>
      </p:cxnSp>
      <p:sp>
        <p:nvSpPr>
          <p:cNvPr id="151562" name="TextBox 14"/>
          <p:cNvSpPr txBox="1">
            <a:spLocks noChangeArrowheads="1"/>
          </p:cNvSpPr>
          <p:nvPr/>
        </p:nvSpPr>
        <p:spPr bwMode="auto">
          <a:xfrm>
            <a:off x="2562225" y="571500"/>
            <a:ext cx="4331635" cy="923330"/>
          </a:xfrm>
          <a:prstGeom prst="rect">
            <a:avLst/>
          </a:prstGeom>
          <a:noFill/>
          <a:ln w="28575">
            <a:solidFill>
              <a:schemeClr val="tx1"/>
            </a:solidFill>
            <a:miter lim="800000"/>
            <a:headEnd/>
            <a:tailEnd/>
          </a:ln>
        </p:spPr>
        <p:txBody>
          <a:bodyPr wrap="none">
            <a:spAutoFit/>
          </a:bodyPr>
          <a:lstStyle/>
          <a:p>
            <a:r>
              <a:rPr lang="id-ID" dirty="0"/>
              <a:t>Keterkaitan antara Pengetahuan Etik,</a:t>
            </a:r>
          </a:p>
          <a:p>
            <a:r>
              <a:rPr lang="id-ID" dirty="0"/>
              <a:t>Ketrampilan Etik dan Sikap Mental Etik </a:t>
            </a:r>
          </a:p>
          <a:p>
            <a:r>
              <a:rPr lang="en-US" dirty="0" smtClean="0"/>
              <a:t>d</a:t>
            </a:r>
            <a:r>
              <a:rPr lang="id-ID" dirty="0" smtClean="0"/>
              <a:t>alam </a:t>
            </a:r>
            <a:r>
              <a:rPr lang="id-ID" dirty="0"/>
              <a:t>Kompetensi Etik</a:t>
            </a:r>
          </a:p>
        </p:txBody>
      </p:sp>
      <p:sp>
        <p:nvSpPr>
          <p:cNvPr id="151563" name="TextBox 10"/>
          <p:cNvSpPr txBox="1">
            <a:spLocks noChangeArrowheads="1"/>
          </p:cNvSpPr>
          <p:nvPr/>
        </p:nvSpPr>
        <p:spPr bwMode="auto">
          <a:xfrm>
            <a:off x="3714750" y="5105400"/>
            <a:ext cx="2236788" cy="1200150"/>
          </a:xfrm>
          <a:prstGeom prst="rect">
            <a:avLst/>
          </a:prstGeom>
          <a:noFill/>
          <a:ln w="28575">
            <a:solidFill>
              <a:schemeClr val="accent1"/>
            </a:solidFill>
            <a:miter lim="800000"/>
            <a:headEnd/>
            <a:tailEnd/>
          </a:ln>
        </p:spPr>
        <p:txBody>
          <a:bodyPr wrap="none">
            <a:spAutoFit/>
          </a:bodyPr>
          <a:lstStyle/>
          <a:p>
            <a:r>
              <a:rPr lang="id-ID"/>
              <a:t>Teori/ motivasi</a:t>
            </a:r>
          </a:p>
          <a:p>
            <a:r>
              <a:rPr lang="id-ID"/>
              <a:t>-X dan Y</a:t>
            </a:r>
          </a:p>
          <a:p>
            <a:r>
              <a:rPr lang="id-ID"/>
              <a:t>-Need Pyramide</a:t>
            </a:r>
          </a:p>
          <a:p>
            <a:r>
              <a:rPr lang="id-ID"/>
              <a:t>-Equality and Equity</a:t>
            </a:r>
          </a:p>
        </p:txBody>
      </p:sp>
      <p:cxnSp>
        <p:nvCxnSpPr>
          <p:cNvPr id="13" name="Straight Arrow Connector 12"/>
          <p:cNvCxnSpPr/>
          <p:nvPr/>
        </p:nvCxnSpPr>
        <p:spPr>
          <a:xfrm rot="16200000" flipV="1">
            <a:off x="4635500" y="4800601"/>
            <a:ext cx="317500" cy="12700"/>
          </a:xfrm>
          <a:prstGeom prst="straightConnector1">
            <a:avLst/>
          </a:prstGeom>
          <a:ln w="28575">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5474" name="Title 1"/>
          <p:cNvSpPr>
            <a:spLocks noGrp="1"/>
          </p:cNvSpPr>
          <p:nvPr>
            <p:ph type="title"/>
          </p:nvPr>
        </p:nvSpPr>
        <p:spPr/>
        <p:txBody>
          <a:bodyPr/>
          <a:lstStyle/>
          <a:p>
            <a:pPr eaLnBrk="1" fontAlgn="auto" hangingPunct="1">
              <a:spcAft>
                <a:spcPts val="0"/>
              </a:spcAft>
              <a:defRPr/>
            </a:pPr>
            <a:r>
              <a:rPr lang="id-ID" dirty="0" smtClean="0"/>
              <a:t>Pengetahuan </a:t>
            </a:r>
            <a:r>
              <a:rPr lang="id-ID" dirty="0" smtClean="0"/>
              <a:t>Etik</a:t>
            </a:r>
            <a:r>
              <a:rPr lang="en-US" dirty="0" smtClean="0"/>
              <a:t> (PE)</a:t>
            </a:r>
            <a:endParaRPr lang="id-ID" dirty="0" smtClean="0"/>
          </a:p>
        </p:txBody>
      </p:sp>
      <p:sp>
        <p:nvSpPr>
          <p:cNvPr id="152579" name="Content Placeholder 2"/>
          <p:cNvSpPr>
            <a:spLocks noGrp="1"/>
          </p:cNvSpPr>
          <p:nvPr>
            <p:ph sz="quarter" idx="1"/>
          </p:nvPr>
        </p:nvSpPr>
        <p:spPr>
          <a:xfrm>
            <a:off x="628650" y="1714500"/>
            <a:ext cx="8229600" cy="3686175"/>
          </a:xfrm>
        </p:spPr>
        <p:txBody>
          <a:bodyPr/>
          <a:lstStyle/>
          <a:p>
            <a:pPr eaLnBrk="1" hangingPunct="1"/>
            <a:r>
              <a:rPr lang="id-ID" smtClean="0"/>
              <a:t>Etika sebagai pegangan praktis berperilaku</a:t>
            </a:r>
          </a:p>
          <a:p>
            <a:pPr eaLnBrk="1" hangingPunct="1"/>
            <a:r>
              <a:rPr lang="id-ID" smtClean="0"/>
              <a:t>Manfaat etika bagi diri dan lembaga</a:t>
            </a:r>
          </a:p>
          <a:p>
            <a:pPr eaLnBrk="1" hangingPunct="1"/>
            <a:r>
              <a:rPr lang="id-ID" smtClean="0"/>
              <a:t>Sumber-sumber etika pemerintahan</a:t>
            </a:r>
          </a:p>
          <a:p>
            <a:pPr eaLnBrk="1" hangingPunct="1"/>
            <a:r>
              <a:rPr lang="id-ID" smtClean="0"/>
              <a:t>Nilai dan norma etik </a:t>
            </a:r>
          </a:p>
          <a:p>
            <a:pPr eaLnBrk="1" hangingPunct="1"/>
            <a:r>
              <a:rPr lang="id-ID" smtClean="0"/>
              <a:t>Cara penerapan etika pemerintahan di dan luar kedinasan</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6498" name="Title 1"/>
          <p:cNvSpPr>
            <a:spLocks noGrp="1"/>
          </p:cNvSpPr>
          <p:nvPr>
            <p:ph type="title"/>
          </p:nvPr>
        </p:nvSpPr>
        <p:spPr/>
        <p:txBody>
          <a:bodyPr/>
          <a:lstStyle/>
          <a:p>
            <a:pPr eaLnBrk="1" fontAlgn="auto" hangingPunct="1">
              <a:spcAft>
                <a:spcPts val="0"/>
              </a:spcAft>
              <a:defRPr/>
            </a:pPr>
            <a:r>
              <a:rPr lang="id-ID" dirty="0" smtClean="0"/>
              <a:t>Sikap </a:t>
            </a:r>
            <a:r>
              <a:rPr lang="id-ID" dirty="0" smtClean="0"/>
              <a:t>Mental</a:t>
            </a:r>
            <a:r>
              <a:rPr lang="en-US" dirty="0" smtClean="0"/>
              <a:t> </a:t>
            </a:r>
            <a:r>
              <a:rPr lang="en-US" dirty="0" err="1" smtClean="0"/>
              <a:t>Etik</a:t>
            </a:r>
            <a:r>
              <a:rPr lang="en-US" dirty="0" smtClean="0"/>
              <a:t> (SME)</a:t>
            </a:r>
            <a:r>
              <a:rPr lang="id-ID" dirty="0" smtClean="0"/>
              <a:t> </a:t>
            </a:r>
            <a:endParaRPr lang="id-ID" dirty="0" smtClean="0"/>
          </a:p>
        </p:txBody>
      </p:sp>
      <p:sp>
        <p:nvSpPr>
          <p:cNvPr id="153603" name="Content Placeholder 2"/>
          <p:cNvSpPr>
            <a:spLocks noGrp="1"/>
          </p:cNvSpPr>
          <p:nvPr>
            <p:ph sz="quarter" idx="1"/>
          </p:nvPr>
        </p:nvSpPr>
        <p:spPr>
          <a:xfrm>
            <a:off x="457200" y="1600200"/>
            <a:ext cx="8229600" cy="4686300"/>
          </a:xfrm>
        </p:spPr>
        <p:txBody>
          <a:bodyPr/>
          <a:lstStyle/>
          <a:p>
            <a:pPr algn="just" eaLnBrk="1" hangingPunct="1">
              <a:buFont typeface="Arial" charset="0"/>
              <a:buNone/>
            </a:pPr>
            <a:r>
              <a:rPr lang="id-ID" smtClean="0"/>
              <a:t>    Dapat dilihat dari ekspresi verbal dalam menghadapi objek atau situasi, dari materi yang diucapkan, cara berucap, mimik muka, intonasi, dan gerak tubuh, perasaan senang tidak senang, setuju tidak setuju terhadap suatu objek.</a:t>
            </a:r>
          </a:p>
          <a:p>
            <a:pPr algn="just" eaLnBrk="1" hangingPunct="1">
              <a:buFont typeface="Arial" charset="0"/>
              <a:buNone/>
            </a:pPr>
            <a:r>
              <a:rPr lang="id-ID" smtClean="0"/>
              <a:t>    Sikap mental positif terhadap etika akan mendorong orang untuk beretika secara otonom dan konsisten.</a:t>
            </a:r>
          </a:p>
          <a:p>
            <a:pPr algn="just" eaLnBrk="1" hangingPunct="1">
              <a:buFont typeface="Arial" charset="0"/>
              <a:buNone/>
            </a:pPr>
            <a:endParaRPr lang="id-ID"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Title 1"/>
          <p:cNvSpPr>
            <a:spLocks noGrp="1"/>
          </p:cNvSpPr>
          <p:nvPr>
            <p:ph type="title"/>
          </p:nvPr>
        </p:nvSpPr>
        <p:spPr/>
        <p:txBody>
          <a:bodyPr/>
          <a:lstStyle/>
          <a:p>
            <a:pPr eaLnBrk="1" fontAlgn="auto" hangingPunct="1">
              <a:spcAft>
                <a:spcPts val="0"/>
              </a:spcAft>
              <a:defRPr/>
            </a:pPr>
            <a:r>
              <a:rPr lang="id-ID" dirty="0" smtClean="0"/>
              <a:t>Ketrampilan </a:t>
            </a:r>
            <a:r>
              <a:rPr lang="id-ID" dirty="0" smtClean="0"/>
              <a:t>Etika</a:t>
            </a:r>
            <a:r>
              <a:rPr lang="en-US" dirty="0" smtClean="0"/>
              <a:t> (KE)</a:t>
            </a:r>
            <a:endParaRPr lang="id-ID" dirty="0" smtClean="0"/>
          </a:p>
        </p:txBody>
      </p:sp>
      <p:sp>
        <p:nvSpPr>
          <p:cNvPr id="155651" name="Content Placeholder 2"/>
          <p:cNvSpPr>
            <a:spLocks noGrp="1"/>
          </p:cNvSpPr>
          <p:nvPr>
            <p:ph sz="quarter" idx="1"/>
          </p:nvPr>
        </p:nvSpPr>
        <p:spPr>
          <a:xfrm>
            <a:off x="301625" y="1527175"/>
            <a:ext cx="8504238" cy="4572000"/>
          </a:xfrm>
        </p:spPr>
        <p:txBody>
          <a:bodyPr/>
          <a:lstStyle/>
          <a:p>
            <a:pPr algn="just" eaLnBrk="1" hangingPunct="1"/>
            <a:r>
              <a:rPr lang="id-ID" smtClean="0"/>
              <a:t>Ketrampilan etik berhubungan dengan pengetahuan etik, dan sikap mental etik. Pengetahuan etik mengarahkan ketrampilan, sedangkan sikap mental etik menetapkan kemauan untuk menunjukkan ketrampilan dalam tindakan etiknya.</a:t>
            </a:r>
          </a:p>
          <a:p>
            <a:pPr algn="just" eaLnBrk="1" hangingPunct="1"/>
            <a:r>
              <a:rPr lang="id-ID" smtClean="0"/>
              <a:t>Ketrampilan etik berkait dengan seni dalam berperilaku yang dapat dipakai untuk menilai tindakan etiknya.</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Title 1"/>
          <p:cNvSpPr>
            <a:spLocks noGrp="1"/>
          </p:cNvSpPr>
          <p:nvPr>
            <p:ph type="title"/>
          </p:nvPr>
        </p:nvSpPr>
        <p:spPr/>
        <p:txBody>
          <a:bodyPr/>
          <a:lstStyle/>
          <a:p>
            <a:pPr eaLnBrk="1" fontAlgn="auto" hangingPunct="1">
              <a:spcAft>
                <a:spcPts val="0"/>
              </a:spcAft>
              <a:defRPr/>
            </a:pPr>
            <a:r>
              <a:rPr lang="id-ID" sz="3600" smtClean="0"/>
              <a:t>Motivasi Manusia</a:t>
            </a:r>
          </a:p>
        </p:txBody>
      </p:sp>
      <p:sp>
        <p:nvSpPr>
          <p:cNvPr id="154627" name="Content Placeholder 2"/>
          <p:cNvSpPr>
            <a:spLocks noGrp="1"/>
          </p:cNvSpPr>
          <p:nvPr>
            <p:ph sz="quarter" idx="1"/>
          </p:nvPr>
        </p:nvSpPr>
        <p:spPr>
          <a:xfrm>
            <a:off x="1671638" y="1600200"/>
            <a:ext cx="6972300" cy="2257425"/>
          </a:xfrm>
        </p:spPr>
        <p:txBody>
          <a:bodyPr/>
          <a:lstStyle/>
          <a:p>
            <a:pPr eaLnBrk="1" hangingPunct="1"/>
            <a:r>
              <a:rPr lang="id-ID" dirty="0" smtClean="0"/>
              <a:t>Teori X dan Y</a:t>
            </a:r>
          </a:p>
          <a:p>
            <a:pPr eaLnBrk="1" hangingPunct="1"/>
            <a:r>
              <a:rPr lang="id-ID" dirty="0" smtClean="0"/>
              <a:t>Teori Piramida </a:t>
            </a:r>
            <a:r>
              <a:rPr lang="id-ID" dirty="0" smtClean="0"/>
              <a:t>kebutuhan</a:t>
            </a:r>
            <a:r>
              <a:rPr lang="en-US" dirty="0" smtClean="0"/>
              <a:t> (Need </a:t>
            </a:r>
            <a:r>
              <a:rPr lang="en-US" dirty="0" err="1" smtClean="0"/>
              <a:t>Phyramid</a:t>
            </a:r>
            <a:r>
              <a:rPr lang="en-US" dirty="0" smtClean="0"/>
              <a:t> )</a:t>
            </a:r>
            <a:endParaRPr lang="id-ID" dirty="0" smtClean="0"/>
          </a:p>
          <a:p>
            <a:pPr eaLnBrk="1" hangingPunct="1"/>
            <a:r>
              <a:rPr lang="id-ID" dirty="0" smtClean="0"/>
              <a:t>Teori Equity and Equality</a:t>
            </a:r>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65</TotalTime>
  <Words>756</Words>
  <Application>Microsoft Office PowerPoint</Application>
  <PresentationFormat>On-screen Show (4:3)</PresentationFormat>
  <Paragraphs>68</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Civic</vt:lpstr>
      <vt:lpstr>Pertemuan ke -7 ( 4-8 Mei 2020)</vt:lpstr>
      <vt:lpstr>Kompetensi Etik</vt:lpstr>
      <vt:lpstr>Kompetensi Etik</vt:lpstr>
      <vt:lpstr>Unsur Kompetensi Etik</vt:lpstr>
      <vt:lpstr>Slide 5</vt:lpstr>
      <vt:lpstr>Pengetahuan Etik (PE)</vt:lpstr>
      <vt:lpstr>Sikap Mental Etik (SME) </vt:lpstr>
      <vt:lpstr>Ketrampilan Etika (KE)</vt:lpstr>
      <vt:lpstr>Motivasi Manusia</vt:lpstr>
      <vt:lpstr>Slide 10</vt:lpstr>
      <vt:lpstr>Teori X dan Y</vt:lpstr>
      <vt:lpstr>Teori Piramida</vt:lpstr>
      <vt:lpstr>Slide 13</vt:lpstr>
      <vt:lpstr>Slide 14</vt:lpstr>
      <vt:lpstr>Teori Equity dan equality (persamaan dan kesetaraan )</vt:lpstr>
      <vt:lpstr>Rumus KE (Ketrampilan Etik)</vt:lpstr>
      <vt:lpstr>Slide 17</vt:lpstr>
      <vt:lpstr>Keterkaitan antara Kompetensi Etik dan Kompetensi Jabatan</vt:lpstr>
      <vt:lpstr>Slide 19</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Pertemuan ke -7 ( 4-8 Mei 2020)</dc:title>
  <dc:creator>USER</dc:creator>
  <cp:lastModifiedBy>USER</cp:lastModifiedBy>
  <cp:revision>17</cp:revision>
  <dcterms:created xsi:type="dcterms:W3CDTF">2006-06-05T13:45:11Z</dcterms:created>
  <dcterms:modified xsi:type="dcterms:W3CDTF">2006-06-05T14:51:10Z</dcterms:modified>
</cp:coreProperties>
</file>