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644B2-CC7A-499C-9B63-C5449E6EC3D5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077DD-5E3F-45CD-A471-80C3765EE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14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3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25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53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6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7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8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94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0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14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9D3F2-14B3-421F-8113-9A11C336A763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924800" cy="218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099" name="TextBox 4"/>
          <p:cNvSpPr txBox="1">
            <a:spLocks noChangeArrowheads="1"/>
          </p:cNvSpPr>
          <p:nvPr/>
        </p:nvSpPr>
        <p:spPr bwMode="auto">
          <a:xfrm>
            <a:off x="1143000" y="1676400"/>
            <a:ext cx="647700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SISTEM EKONOMI INDONESIA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425" y="231775"/>
            <a:ext cx="7478713" cy="1235075"/>
            <a:chOff x="142" y="146"/>
            <a:chExt cx="4711" cy="778"/>
          </a:xfrm>
        </p:grpSpPr>
        <p:pic>
          <p:nvPicPr>
            <p:cNvPr id="14131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" y="146"/>
              <a:ext cx="4712" cy="7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1317" name="Text Box 3"/>
            <p:cNvSpPr txBox="1">
              <a:spLocks noChangeArrowheads="1"/>
            </p:cNvSpPr>
            <p:nvPr/>
          </p:nvSpPr>
          <p:spPr bwMode="auto">
            <a:xfrm>
              <a:off x="142" y="146"/>
              <a:ext cx="4712" cy="7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1315" name="Text Box 4"/>
          <p:cNvSpPr txBox="1">
            <a:spLocks noChangeArrowheads="1"/>
          </p:cNvSpPr>
          <p:nvPr/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lnSpc>
                <a:spcPct val="80000"/>
              </a:lnSpc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6" charset="2"/>
              <a:buChar char="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3 MASALAH POKOK :</a:t>
            </a: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APA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yg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harus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diproduksikan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 smtClean="0">
                <a:solidFill>
                  <a:srgbClr val="6C6C6C"/>
                </a:solidFill>
                <a:latin typeface="Trebuchet MS" pitchFamily="32" charset="0"/>
              </a:rPr>
              <a:t>dala</a:t>
            </a:r>
            <a:r>
              <a:rPr lang="id-ID" sz="2300" dirty="0" smtClean="0">
                <a:solidFill>
                  <a:srgbClr val="6C6C6C"/>
                </a:solidFill>
                <a:latin typeface="Trebuchet MS" pitchFamily="32" charset="0"/>
              </a:rPr>
              <a:t>m</a:t>
            </a:r>
            <a:r>
              <a:rPr lang="en-US" sz="2300" dirty="0" smtClean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jumlah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berapa</a:t>
            </a:r>
            <a:endParaRPr lang="en-US" sz="2300" dirty="0">
              <a:solidFill>
                <a:srgbClr val="6C6C6C"/>
              </a:solidFill>
              <a:latin typeface="Trebuchet MS" pitchFamily="32" charset="0"/>
            </a:endParaRP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BAGAIMANA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sumber-sumber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ekonomi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/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faktor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produksi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yg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tersedia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harus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dipergunakan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untuk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memproduksikan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(How)‏</a:t>
            </a: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UNTUK SIAPA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diproduksikan,atau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bgm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dibagikan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diantara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warga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masyarakat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(For Whom)</a:t>
            </a:r>
            <a:r>
              <a:rPr lang="en-US" sz="2300" dirty="0" smtClean="0">
                <a:solidFill>
                  <a:srgbClr val="6C6C6C"/>
                </a:solidFill>
                <a:latin typeface="Trebuchet MS" pitchFamily="32" charset="0"/>
              </a:rPr>
              <a:t>‏</a:t>
            </a:r>
            <a:r>
              <a:rPr lang="id-ID" sz="2300" dirty="0" smtClean="0">
                <a:solidFill>
                  <a:srgbClr val="6C6C6C"/>
                </a:solidFill>
                <a:latin typeface="Trebuchet MS" pitchFamily="32" charset="0"/>
              </a:rPr>
              <a:t> </a:t>
            </a:r>
            <a:endParaRPr lang="en-US" sz="2300" dirty="0">
              <a:solidFill>
                <a:srgbClr val="6C6C6C"/>
              </a:solidFill>
              <a:latin typeface="Trebuchet M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73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Definisi Ilmu Ekonomi</a:t>
            </a:r>
          </a:p>
        </p:txBody>
      </p:sp>
      <p:sp>
        <p:nvSpPr>
          <p:cNvPr id="133123" name="Text Box 2"/>
          <p:cNvSpPr txBox="1">
            <a:spLocks noChangeArrowheads="1"/>
          </p:cNvSpPr>
          <p:nvPr/>
        </p:nvSpPr>
        <p:spPr bwMode="auto">
          <a:xfrm>
            <a:off x="1066800" y="2057400"/>
            <a:ext cx="7696200" cy="4662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000000"/>
                </a:solidFill>
                <a:latin typeface="Gill Sans MT" pitchFamily="32" charset="0"/>
              </a:rPr>
              <a:t>Ilmu Ekonomi adalah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ilmu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yang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mempelajari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kegiatan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manusia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usahanya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untuk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memenuhi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kebutuhannya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dengan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yang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terbatas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.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Ilmu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ekonomi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membicarakan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mengenai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produksi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,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konsumsi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pertukaran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barang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 smtClean="0">
                <a:solidFill>
                  <a:srgbClr val="000000"/>
                </a:solidFill>
                <a:latin typeface="Gill Sans MT" pitchFamily="32" charset="0"/>
              </a:rPr>
              <a:t>ekonomis</a:t>
            </a:r>
            <a:r>
              <a:rPr lang="id-ID" sz="3000" dirty="0" smtClean="0">
                <a:solidFill>
                  <a:srgbClr val="000000"/>
                </a:solidFill>
                <a:latin typeface="Gill Sans MT" pitchFamily="32" charset="0"/>
              </a:rPr>
              <a:t>. B</a:t>
            </a:r>
            <a:r>
              <a:rPr lang="en-US" sz="3000" dirty="0" err="1" smtClean="0">
                <a:solidFill>
                  <a:srgbClr val="000000"/>
                </a:solidFill>
                <a:latin typeface="Gill Sans MT" pitchFamily="32" charset="0"/>
              </a:rPr>
              <a:t>arang</a:t>
            </a:r>
            <a:r>
              <a:rPr lang="en-US" sz="30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bebas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diabaikan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sebab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ada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“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problema</a:t>
            </a:r>
            <a:r>
              <a:rPr lang="en-US" sz="3000" dirty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000" dirty="0" err="1">
                <a:solidFill>
                  <a:srgbClr val="000000"/>
                </a:solidFill>
                <a:latin typeface="Gill Sans MT" pitchFamily="32" charset="0"/>
              </a:rPr>
              <a:t>ekonominya</a:t>
            </a:r>
            <a:r>
              <a:rPr lang="en-US" sz="3000" dirty="0" smtClean="0">
                <a:solidFill>
                  <a:srgbClr val="000000"/>
                </a:solidFill>
                <a:latin typeface="Gill Sans MT" pitchFamily="32" charset="0"/>
              </a:rPr>
              <a:t>”</a:t>
            </a:r>
            <a:r>
              <a:rPr lang="id-ID" sz="300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endParaRPr lang="en-US" sz="30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800">
                <a:solidFill>
                  <a:srgbClr val="000000"/>
                </a:solidFill>
              </a:rPr>
              <a:t>Definisi Manusia Ekonomi</a:t>
            </a:r>
          </a:p>
        </p:txBody>
      </p:sp>
      <p:sp>
        <p:nvSpPr>
          <p:cNvPr id="13414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30725"/>
          </a:xfrm>
          <a:prstGeom prst="rect">
            <a:avLst/>
          </a:prstGeom>
          <a:gradFill rotWithShape="0">
            <a:gsLst>
              <a:gs pos="0">
                <a:srgbClr val="6767FF"/>
              </a:gs>
              <a:gs pos="100000">
                <a:srgbClr val="CCCC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>
                <a:solidFill>
                  <a:srgbClr val="000000"/>
                </a:solidFill>
              </a:rPr>
              <a:t>Manusia Ekonomi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merupakan</a:t>
            </a:r>
            <a:r>
              <a:rPr lang="en-US" sz="3200" dirty="0">
                <a:solidFill>
                  <a:srgbClr val="000000"/>
                </a:solidFill>
              </a:rPr>
              <a:t>    </a:t>
            </a:r>
            <a:r>
              <a:rPr lang="en-US" sz="3200" dirty="0" err="1">
                <a:solidFill>
                  <a:srgbClr val="000000"/>
                </a:solidFill>
              </a:rPr>
              <a:t>pencerminan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langsung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dari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falsafah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individualisme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dan</a:t>
            </a:r>
            <a:r>
              <a:rPr lang="en-US" sz="3200" dirty="0">
                <a:solidFill>
                  <a:srgbClr val="000000"/>
                </a:solidFill>
              </a:rPr>
              <a:t>  </a:t>
            </a:r>
            <a:r>
              <a:rPr lang="en-US" sz="3200" dirty="0" err="1">
                <a:solidFill>
                  <a:srgbClr val="000000"/>
                </a:solidFill>
              </a:rPr>
              <a:t>rasionalisme</a:t>
            </a:r>
            <a:endParaRPr lang="en-US" sz="3200" dirty="0">
              <a:solidFill>
                <a:srgbClr val="000000"/>
              </a:solidFill>
            </a:endParaRP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>
                <a:solidFill>
                  <a:srgbClr val="000000"/>
                </a:solidFill>
              </a:rPr>
              <a:t>Dalam membuat pilihan selalu mempertimbangkan </a:t>
            </a:r>
            <a:r>
              <a:rPr lang="id-ID" sz="3200" dirty="0" smtClean="0">
                <a:solidFill>
                  <a:srgbClr val="000000"/>
                </a:solidFill>
              </a:rPr>
              <a:t>secara </a:t>
            </a:r>
            <a:r>
              <a:rPr lang="id-ID" sz="3200" dirty="0">
                <a:solidFill>
                  <a:srgbClr val="000000"/>
                </a:solidFill>
              </a:rPr>
              <a:t>rasional,maka </a:t>
            </a:r>
            <a:r>
              <a:rPr lang="id-ID" sz="3200" dirty="0" smtClean="0">
                <a:solidFill>
                  <a:srgbClr val="000000"/>
                </a:solidFill>
              </a:rPr>
              <a:t>dalam </a:t>
            </a:r>
            <a:r>
              <a:rPr lang="id-ID" sz="3200" dirty="0">
                <a:solidFill>
                  <a:srgbClr val="000000"/>
                </a:solidFill>
              </a:rPr>
              <a:t>menggunakan sumber daya, </a:t>
            </a:r>
            <a:r>
              <a:rPr lang="en-US" sz="3200" dirty="0">
                <a:solidFill>
                  <a:srgbClr val="000000"/>
                </a:solidFill>
              </a:rPr>
              <a:t>ma</a:t>
            </a:r>
            <a:r>
              <a:rPr lang="id-ID" sz="3200" dirty="0">
                <a:solidFill>
                  <a:srgbClr val="000000"/>
                </a:solidFill>
              </a:rPr>
              <a:t>syarakat/individu berusaha memaksimalkan kepuasan dan kemakmurannya.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61938"/>
            <a:ext cx="8240713" cy="1406525"/>
            <a:chOff x="284" y="165"/>
            <a:chExt cx="5191" cy="886"/>
          </a:xfrm>
        </p:grpSpPr>
        <p:pic>
          <p:nvPicPr>
            <p:cNvPr id="13517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5173" name="Text Box 3"/>
            <p:cNvSpPr txBox="1">
              <a:spLocks noChangeArrowheads="1"/>
            </p:cNvSpPr>
            <p:nvPr/>
          </p:nvSpPr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171" name="Text Box 4"/>
          <p:cNvSpPr txBox="1">
            <a:spLocks noChangeArrowheads="1"/>
          </p:cNvSpPr>
          <p:nvPr/>
        </p:nvSpPr>
        <p:spPr bwMode="auto">
          <a:xfrm>
            <a:off x="457200" y="1882775"/>
            <a:ext cx="8229600" cy="4572000"/>
          </a:xfrm>
          <a:prstGeom prst="rect">
            <a:avLst/>
          </a:prstGeom>
          <a:solidFill>
            <a:srgbClr val="17BBFD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solidFill>
                <a:srgbClr val="FFFFFF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Dengan pengorbanan yg sekecil-kecilnya diharapkan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 </a:t>
            </a:r>
            <a:r>
              <a:rPr lang="en-US" sz="3000" dirty="0" err="1">
                <a:solidFill>
                  <a:srgbClr val="FFFFFF"/>
                </a:solidFill>
                <a:latin typeface="Century Gothic" pitchFamily="32" charset="0"/>
              </a:rPr>
              <a:t>bisa</a:t>
            </a: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 mendapatkan hasil yg maksimal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 </a:t>
            </a:r>
            <a:r>
              <a:rPr lang="en-US" sz="3000" dirty="0" err="1">
                <a:solidFill>
                  <a:srgbClr val="FFFFFF"/>
                </a:solidFill>
                <a:latin typeface="Century Gothic" pitchFamily="32" charset="0"/>
              </a:rPr>
              <a:t>atau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,</a:t>
            </a: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Dengan pengorbanan tertentu diharapkan mendapat hasil yg sebesar-besarnya</a:t>
            </a:r>
            <a:r>
              <a:rPr lang="id-ID" sz="3000" dirty="0" smtClean="0">
                <a:solidFill>
                  <a:srgbClr val="FFFFFF"/>
                </a:solidFill>
                <a:latin typeface="Century Gothic" pitchFamily="32" charset="0"/>
              </a:rPr>
              <a:t>. </a:t>
            </a:r>
            <a:endParaRPr lang="id-ID" sz="3000" dirty="0">
              <a:solidFill>
                <a:srgbClr val="FFFFFF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61938"/>
            <a:ext cx="8240713" cy="1406525"/>
            <a:chOff x="284" y="165"/>
            <a:chExt cx="5191" cy="886"/>
          </a:xfrm>
        </p:grpSpPr>
        <p:pic>
          <p:nvPicPr>
            <p:cNvPr id="13619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6197" name="Text Box 3"/>
            <p:cNvSpPr txBox="1">
              <a:spLocks noChangeArrowheads="1"/>
            </p:cNvSpPr>
            <p:nvPr/>
          </p:nvSpPr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6195" name="Text Box 4"/>
          <p:cNvSpPr txBox="1">
            <a:spLocks noChangeArrowheads="1"/>
          </p:cNvSpPr>
          <p:nvPr/>
        </p:nvSpPr>
        <p:spPr bwMode="auto">
          <a:xfrm>
            <a:off x="457200" y="1882775"/>
            <a:ext cx="8229600" cy="4572000"/>
          </a:xfrm>
          <a:prstGeom prst="rect">
            <a:avLst/>
          </a:prstGeom>
          <a:gradFill rotWithShape="0">
            <a:gsLst>
              <a:gs pos="0">
                <a:srgbClr val="E40059"/>
              </a:gs>
              <a:gs pos="100000">
                <a:srgbClr val="17BBF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20738" lvl="1" indent="-285750" algn="l" eaLnBrk="1" hangingPunct="1">
              <a:lnSpc>
                <a:spcPct val="90000"/>
              </a:lnSpc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Century Gothic" pitchFamily="32" charset="0"/>
              </a:rPr>
              <a:t>Kegiatan ekonomi</a:t>
            </a: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yaitu usaha-usaha individu/ perusahaan dan perekonomian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secara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keseluruhan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memproduksi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yang dibutuhkan.</a:t>
            </a:r>
            <a:endParaRPr lang="id-ID" sz="2400" dirty="0">
              <a:solidFill>
                <a:srgbClr val="FFFFFF"/>
              </a:solidFill>
              <a:latin typeface="Century Gothic" pitchFamily="32" charset="0"/>
            </a:endParaRP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yaitu kegiat</a:t>
            </a:r>
            <a:r>
              <a:rPr lang="en-US" sz="2400" dirty="0">
                <a:solidFill>
                  <a:srgbClr val="FFFFFF"/>
                </a:solidFill>
                <a:latin typeface="Century Gothic" pitchFamily="32" charset="0"/>
              </a:rPr>
              <a:t>a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n ekonomi meliputi kegiatan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menggunakan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yang  diproduksikan dalam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perekonomian.</a:t>
            </a: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Jadi kegiatan ekonomi adalah kegiatan seseorang, perusahaan, atau masyarakat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memproduksi barang dan jasa maupun mengkonsumsi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tersebut.</a:t>
            </a:r>
            <a:endParaRPr lang="id-ID" sz="2400" dirty="0">
              <a:solidFill>
                <a:srgbClr val="FFFFFF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1"/>
          <p:cNvSpPr txBox="1">
            <a:spLocks noChangeArrowheads="1"/>
          </p:cNvSpPr>
          <p:nvPr/>
        </p:nvSpPr>
        <p:spPr bwMode="auto">
          <a:xfrm>
            <a:off x="304800" y="457200"/>
            <a:ext cx="86868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4E3B30"/>
              </a:buClr>
              <a:buFont typeface="Franklin Gothic Medium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4E3B30"/>
                </a:solidFill>
                <a:latin typeface="Franklin Gothic Medium" pitchFamily="32" charset="0"/>
              </a:rPr>
              <a:t>MACAM KEGIATAN EKONOMI</a:t>
            </a:r>
          </a:p>
        </p:txBody>
      </p:sp>
      <p:sp>
        <p:nvSpPr>
          <p:cNvPr id="137219" name="Text Box 2"/>
          <p:cNvSpPr txBox="1">
            <a:spLocks noChangeArrowheads="1"/>
          </p:cNvSpPr>
          <p:nvPr/>
        </p:nvSpPr>
        <p:spPr bwMode="auto">
          <a:xfrm>
            <a:off x="0" y="2514600"/>
            <a:ext cx="8229600" cy="3581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buFont typeface="Wingdings 2" pitchFamily="16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4E3B30"/>
                </a:solidFill>
                <a:latin typeface="Franklin Gothic Book" pitchFamily="32" charset="0"/>
              </a:rPr>
              <a:t>KEGIATAN PRODUKSI</a:t>
            </a:r>
          </a:p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buFont typeface="Wingdings 2" pitchFamily="16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4E3B30"/>
                </a:solidFill>
                <a:latin typeface="Franklin Gothic Book" pitchFamily="32" charset="0"/>
              </a:rPr>
              <a:t>KEGIATAN KONSUMSI</a:t>
            </a:r>
          </a:p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buFont typeface="Wingdings 2" pitchFamily="16" charset="2"/>
              <a:buChar char="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4E3B30"/>
                </a:solidFill>
                <a:latin typeface="Franklin Gothic Book" pitchFamily="32" charset="0"/>
              </a:rPr>
              <a:t>KEGIATAN DISTRIBUSI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4"/>
          <p:cNvSpPr txBox="1">
            <a:spLocks noChangeArrowheads="1"/>
          </p:cNvSpPr>
          <p:nvPr/>
        </p:nvSpPr>
        <p:spPr bwMode="auto">
          <a:xfrm>
            <a:off x="214282" y="1500174"/>
            <a:ext cx="8715436" cy="47450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Faktor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penggerak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s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t </a:t>
            </a:r>
            <a:r>
              <a:rPr lang="en-US" sz="2800" dirty="0" err="1">
                <a:latin typeface="Century Gothic" pitchFamily="32" charset="0"/>
              </a:rPr>
              <a:t>dasar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adalah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.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ad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l</a:t>
            </a:r>
            <a:r>
              <a:rPr lang="id-ID" sz="2800" dirty="0" smtClean="0">
                <a:latin typeface="Century Gothic" pitchFamily="32" charset="0"/>
              </a:rPr>
              <a:t>ah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tujuan</a:t>
            </a:r>
            <a:r>
              <a:rPr lang="en-US" sz="2800" dirty="0">
                <a:latin typeface="Century Gothic" pitchFamily="32" charset="0"/>
              </a:rPr>
              <a:t> &amp; </a:t>
            </a:r>
            <a:r>
              <a:rPr lang="en-US" sz="2800" dirty="0" err="1">
                <a:latin typeface="Century Gothic" pitchFamily="32" charset="0"/>
              </a:rPr>
              <a:t>sekaligus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motivasi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kegiatan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berproduksi</a:t>
            </a:r>
            <a:r>
              <a:rPr lang="en-US" sz="2800" dirty="0">
                <a:latin typeface="Century Gothic" pitchFamily="32" charset="0"/>
              </a:rPr>
              <a:t>, </a:t>
            </a:r>
            <a:r>
              <a:rPr lang="en-US" sz="2800" dirty="0" err="1">
                <a:latin typeface="Century Gothic" pitchFamily="32" charset="0"/>
              </a:rPr>
              <a:t>konsumsi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tukar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menukar</a:t>
            </a:r>
            <a:r>
              <a:rPr lang="en-US" sz="2800" dirty="0">
                <a:latin typeface="Century Gothic" pitchFamily="32" charset="0"/>
              </a:rPr>
              <a:t>.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timbul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dari</a:t>
            </a:r>
            <a:r>
              <a:rPr lang="en-US" sz="2800" dirty="0">
                <a:latin typeface="Century Gothic" pitchFamily="32" charset="0"/>
              </a:rPr>
              <a:t> :</a:t>
            </a: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biologis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akibat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peradaban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id-ID" sz="2800" dirty="0" smtClean="0">
                <a:latin typeface="Century Gothic" pitchFamily="32" charset="0"/>
              </a:rPr>
              <a:t>    k</a:t>
            </a:r>
            <a:r>
              <a:rPr lang="en-US" sz="2800" dirty="0" err="1" smtClean="0">
                <a:latin typeface="Century Gothic" pitchFamily="32" charset="0"/>
              </a:rPr>
              <a:t>ebudayaan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 smtClean="0">
                <a:latin typeface="Century Gothic" pitchFamily="32" charset="0"/>
              </a:rPr>
              <a:t>manusia</a:t>
            </a:r>
            <a:r>
              <a:rPr lang="id-ID" sz="2800" dirty="0" smtClean="0">
                <a:latin typeface="Century Gothic" pitchFamily="32" charset="0"/>
              </a:rPr>
              <a:t>  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latin typeface="Century Gothic" pitchFamily="32" charset="0"/>
              </a:rPr>
              <a:t>Lain–lain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khas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d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r</a:t>
            </a:r>
            <a:r>
              <a:rPr lang="id-ID" sz="2800" dirty="0" smtClean="0">
                <a:latin typeface="Century Gothic" pitchFamily="32" charset="0"/>
              </a:rPr>
              <a:t>i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masing-masing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perorangan</a:t>
            </a:r>
            <a:endParaRPr lang="en-US" sz="2800" dirty="0">
              <a:latin typeface="Century Gothic" pitchFamily="32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57166"/>
            <a:ext cx="7286676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229600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Century Gothic" pitchFamily="32" charset="0"/>
              </a:rPr>
              <a:t>Masalah pokok perekonomian adlh </a:t>
            </a:r>
            <a:r>
              <a:rPr lang="id-ID" sz="3000" u="sng" dirty="0">
                <a:latin typeface="Century Gothic" pitchFamily="32" charset="0"/>
              </a:rPr>
              <a:t>kekurangan</a:t>
            </a:r>
            <a:r>
              <a:rPr lang="id-ID" sz="3000" dirty="0">
                <a:latin typeface="Century Gothic" pitchFamily="32" charset="0"/>
              </a:rPr>
              <a:t> (kelangkaan/scarcity)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id-ID" sz="3000" dirty="0">
              <a:latin typeface="Century Gothic" pitchFamily="32" charset="0"/>
            </a:endParaRP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>
                <a:latin typeface="Century Gothic" pitchFamily="32" charset="0"/>
              </a:rPr>
              <a:t>   </a:t>
            </a:r>
            <a:r>
              <a:rPr lang="id-ID" sz="3000" dirty="0">
                <a:latin typeface="Century Gothic" pitchFamily="32" charset="0"/>
              </a:rPr>
              <a:t>→ </a:t>
            </a:r>
            <a:r>
              <a:rPr lang="id-ID" sz="3000" dirty="0" smtClean="0">
                <a:latin typeface="Century Gothic" pitchFamily="32" charset="0"/>
              </a:rPr>
              <a:t>sebagai </a:t>
            </a:r>
            <a:r>
              <a:rPr lang="id-ID" sz="3000" dirty="0">
                <a:latin typeface="Century Gothic" pitchFamily="32" charset="0"/>
              </a:rPr>
              <a:t>akibat dari ketidak seimbangan </a:t>
            </a:r>
            <a:r>
              <a:rPr lang="id-ID" sz="3000" dirty="0" smtClean="0">
                <a:latin typeface="Century Gothic" pitchFamily="32" charset="0"/>
              </a:rPr>
              <a:t>antara </a:t>
            </a:r>
            <a:r>
              <a:rPr lang="id-ID" sz="3000" dirty="0">
                <a:latin typeface="Century Gothic" pitchFamily="32" charset="0"/>
              </a:rPr>
              <a:t>: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latin typeface="Century Gothic" pitchFamily="32" charset="0"/>
              </a:rPr>
              <a:t>kebutuhan masyarakat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latin typeface="Century Gothic" pitchFamily="32" charset="0"/>
              </a:rPr>
              <a:t>faktor-faktor produksi </a:t>
            </a:r>
            <a:r>
              <a:rPr lang="id-ID" sz="2600" dirty="0" smtClean="0">
                <a:latin typeface="Century Gothic" pitchFamily="32" charset="0"/>
              </a:rPr>
              <a:t>yang </a:t>
            </a:r>
            <a:r>
              <a:rPr lang="id-ID" sz="2600" dirty="0">
                <a:latin typeface="Century Gothic" pitchFamily="32" charset="0"/>
              </a:rPr>
              <a:t>tersedia </a:t>
            </a:r>
            <a:r>
              <a:rPr lang="id-ID" sz="2600" dirty="0" smtClean="0">
                <a:latin typeface="Century Gothic" pitchFamily="32" charset="0"/>
              </a:rPr>
              <a:t>dalam </a:t>
            </a:r>
            <a:r>
              <a:rPr lang="id-ID" sz="2600" dirty="0">
                <a:latin typeface="Century Gothic" pitchFamily="32" charset="0"/>
              </a:rPr>
              <a:t>masyarakat</a:t>
            </a:r>
            <a:r>
              <a:rPr lang="id-ID" sz="2600" dirty="0" smtClean="0">
                <a:latin typeface="Century Gothic" pitchFamily="32" charset="0"/>
              </a:rPr>
              <a:t>,.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 smtClean="0">
                <a:latin typeface="Century Gothic" pitchFamily="32" charset="0"/>
              </a:rPr>
              <a:t>Oleh karena </a:t>
            </a:r>
            <a:r>
              <a:rPr lang="id-ID" sz="2600" dirty="0" smtClean="0">
                <a:latin typeface="Century Gothic" pitchFamily="32" charset="0"/>
              </a:rPr>
              <a:t>itu orang  </a:t>
            </a:r>
            <a:r>
              <a:rPr lang="id-ID" sz="2600" dirty="0">
                <a:latin typeface="Century Gothic" pitchFamily="32" charset="0"/>
              </a:rPr>
              <a:t>perlu membuat </a:t>
            </a:r>
            <a:r>
              <a:rPr lang="id-ID" sz="2600" dirty="0" smtClean="0">
                <a:latin typeface="Century Gothic" pitchFamily="32" charset="0"/>
              </a:rPr>
              <a:t>pilihan.</a:t>
            </a:r>
            <a:r>
              <a:rPr lang="id-ID" sz="2600" dirty="0" smtClean="0">
                <a:solidFill>
                  <a:srgbClr val="FFFFFF"/>
                </a:solidFill>
                <a:latin typeface="Century Gothic" pitchFamily="32" charset="0"/>
              </a:rPr>
              <a:t>pilihan</a:t>
            </a:r>
            <a:endParaRPr lang="id-ID" sz="2600" dirty="0">
              <a:solidFill>
                <a:srgbClr val="FFFFFF"/>
              </a:solidFill>
              <a:latin typeface="Century Gothic" pitchFamily="3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57166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MASALAH </a:t>
            </a:r>
            <a:r>
              <a:rPr lang="en-US" sz="3600" b="1" dirty="0" smtClean="0">
                <a:latin typeface="Century Gothic" pitchFamily="34" charset="0"/>
              </a:rPr>
              <a:t>POKOK</a:t>
            </a:r>
            <a:r>
              <a:rPr lang="en-US" sz="3600" b="1" dirty="0" smtClean="0"/>
              <a:t> DALAM PEREKONOMIAN</a:t>
            </a:r>
            <a:endParaRPr lang="en-US" sz="3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"/>
          <p:cNvSpPr txBox="1">
            <a:spLocks noChangeArrowheads="1"/>
          </p:cNvSpPr>
          <p:nvPr/>
        </p:nvSpPr>
        <p:spPr bwMode="auto">
          <a:xfrm>
            <a:off x="381000" y="1371600"/>
            <a:ext cx="8229600" cy="5105400"/>
          </a:xfrm>
          <a:prstGeom prst="rect">
            <a:avLst/>
          </a:prstGeom>
          <a:gradFill rotWithShape="0">
            <a:gsLst>
              <a:gs pos="0">
                <a:srgbClr val="F3A447"/>
              </a:gs>
              <a:gs pos="100000">
                <a:srgbClr val="A5B5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Constantia" pitchFamily="16" charset="0"/>
              <a:buNone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100" dirty="0">
              <a:solidFill>
                <a:srgbClr val="FFFFFF"/>
              </a:solidFill>
              <a:latin typeface="Constantia" pitchFamily="16" charset="0"/>
            </a:endParaRPr>
          </a:p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Constantia" pitchFamily="16" charset="0"/>
              <a:buNone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Adalah benda-benda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yang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disediak</a:t>
            </a:r>
            <a:r>
              <a:rPr lang="en-US" sz="2100" dirty="0">
                <a:solidFill>
                  <a:srgbClr val="FFFFFF"/>
                </a:solidFill>
                <a:latin typeface="Constantia" pitchFamily="16" charset="0"/>
              </a:rPr>
              <a:t>a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n oleh alam atau diciptakan oleh manusia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yang dapat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digunakan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untuk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memproduksi barang dan jasa.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(faktor-faktor produksi yg tersedia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dalam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perekonomian akan menentukan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kemampuan suatu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negara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dalam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menghasilkan barang dan jasa).</a:t>
            </a:r>
          </a:p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Faktor-faktor produksi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dapat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dibedakan :</a:t>
            </a: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Tanah dan sumber alam</a:t>
            </a: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Tenaga kerja (kasar, terampil, terdidik)</a:t>
            </a:r>
            <a:r>
              <a:rPr lang="ar-SA" sz="2400" dirty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id-ID" sz="2400" dirty="0">
              <a:solidFill>
                <a:srgbClr val="FFFFFF"/>
              </a:solidFill>
              <a:latin typeface="Constantia" pitchFamily="16" charset="0"/>
            </a:endParaRP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Modal (finansial)</a:t>
            </a:r>
            <a:r>
              <a:rPr lang="ar-SA" sz="2400" dirty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id-ID" sz="2400" dirty="0">
              <a:solidFill>
                <a:srgbClr val="FFFFFF"/>
              </a:solidFill>
              <a:latin typeface="Constantia" pitchFamily="16" charset="0"/>
            </a:endParaRP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Keahlian/Kewirausahaan</a:t>
            </a:r>
            <a:r>
              <a:rPr lang="en-US" sz="2400" dirty="0">
                <a:solidFill>
                  <a:srgbClr val="FFFFFF"/>
                </a:solidFill>
                <a:latin typeface="Constantia" pitchFamily="16" charset="0"/>
              </a:rPr>
              <a:t>(</a:t>
            </a:r>
            <a:r>
              <a:rPr lang="en-US" sz="2400" dirty="0" err="1">
                <a:solidFill>
                  <a:srgbClr val="FFFFFF"/>
                </a:solidFill>
                <a:latin typeface="Constantia" pitchFamily="16" charset="0"/>
              </a:rPr>
              <a:t>entrepreunership</a:t>
            </a:r>
            <a:r>
              <a:rPr lang="en-US" sz="1900" dirty="0">
                <a:solidFill>
                  <a:srgbClr val="FFFFFF"/>
                </a:solidFill>
                <a:latin typeface="Constantia" pitchFamily="16" charset="0"/>
              </a:rPr>
              <a:t>)</a:t>
            </a:r>
            <a:r>
              <a:rPr lang="ar-SA" sz="1900" dirty="0" smtClean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en-US" sz="1900" dirty="0">
              <a:solidFill>
                <a:srgbClr val="FFFFFF"/>
              </a:solidFill>
              <a:latin typeface="Constantia" pitchFamily="16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9075" y="146050"/>
            <a:ext cx="8472488" cy="1230313"/>
            <a:chOff x="138" y="92"/>
            <a:chExt cx="5337" cy="775"/>
          </a:xfrm>
        </p:grpSpPr>
        <p:pic>
          <p:nvPicPr>
            <p:cNvPr id="140292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8" y="92"/>
              <a:ext cx="5338" cy="7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0293" name="Text Box 4"/>
            <p:cNvSpPr txBox="1">
              <a:spLocks noChangeArrowheads="1"/>
            </p:cNvSpPr>
            <p:nvPr/>
          </p:nvSpPr>
          <p:spPr bwMode="auto">
            <a:xfrm>
              <a:off x="138" y="92"/>
              <a:ext cx="5338" cy="7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383</Words>
  <Application>Microsoft Office PowerPoint</Application>
  <PresentationFormat>On-screen Show (4:3)</PresentationFormat>
  <Paragraphs>39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15</cp:revision>
  <dcterms:created xsi:type="dcterms:W3CDTF">2016-10-13T04:04:19Z</dcterms:created>
  <dcterms:modified xsi:type="dcterms:W3CDTF">2019-10-03T05:31:07Z</dcterms:modified>
</cp:coreProperties>
</file>