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5" r:id="rId3"/>
    <p:sldId id="264" r:id="rId4"/>
    <p:sldId id="257" r:id="rId5"/>
    <p:sldId id="258" r:id="rId6"/>
    <p:sldId id="259" r:id="rId7"/>
    <p:sldId id="260" r:id="rId8"/>
    <p:sldId id="261" r:id="rId9"/>
    <p:sldId id="262" r:id="rId10"/>
    <p:sldId id="263"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2/26/2019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2/26/2019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2/26/2019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2/26/2019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2/26/2019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81001"/>
            <a:ext cx="7772400" cy="761999"/>
          </a:xfrm>
        </p:spPr>
        <p:txBody>
          <a:bodyPr>
            <a:normAutofit fontScale="90000"/>
          </a:bodyPr>
          <a:lstStyle/>
          <a:p>
            <a:r>
              <a:rPr lang="en-US" dirty="0" err="1"/>
              <a:t>Definisi</a:t>
            </a:r>
            <a:r>
              <a:rPr lang="en-US" dirty="0"/>
              <a:t> </a:t>
            </a:r>
            <a:r>
              <a:rPr lang="en-US" dirty="0" err="1"/>
              <a:t>Berita</a:t>
            </a:r>
            <a:r>
              <a:rPr lang="en-US" dirty="0"/>
              <a:t> /News</a:t>
            </a:r>
            <a:endParaRPr lang="en-US" dirty="0"/>
          </a:p>
        </p:txBody>
      </p:sp>
      <p:sp>
        <p:nvSpPr>
          <p:cNvPr id="3" name="Subtitle 2"/>
          <p:cNvSpPr>
            <a:spLocks noGrp="1"/>
          </p:cNvSpPr>
          <p:nvPr>
            <p:ph type="subTitle" idx="1"/>
          </p:nvPr>
        </p:nvSpPr>
        <p:spPr>
          <a:xfrm>
            <a:off x="762000" y="1447800"/>
            <a:ext cx="8153400" cy="4876800"/>
          </a:xfrm>
        </p:spPr>
        <p:txBody>
          <a:bodyPr>
            <a:normAutofit/>
          </a:bodyPr>
          <a:lstStyle/>
          <a:p>
            <a:pPr algn="just"/>
            <a:r>
              <a:rPr lang="en-US" dirty="0" err="1">
                <a:solidFill>
                  <a:schemeClr val="tx1"/>
                </a:solidFill>
              </a:rPr>
              <a:t>Karakteristik</a:t>
            </a:r>
            <a:r>
              <a:rPr lang="en-US" dirty="0">
                <a:solidFill>
                  <a:schemeClr val="tx1"/>
                </a:solidFill>
              </a:rPr>
              <a:t> </a:t>
            </a:r>
            <a:r>
              <a:rPr lang="en-US" dirty="0" err="1">
                <a:solidFill>
                  <a:schemeClr val="tx1"/>
                </a:solidFill>
              </a:rPr>
              <a:t>berita</a:t>
            </a:r>
            <a:r>
              <a:rPr lang="en-US" dirty="0">
                <a:solidFill>
                  <a:schemeClr val="tx1"/>
                </a:solidFill>
              </a:rPr>
              <a:t>: </a:t>
            </a:r>
            <a:r>
              <a:rPr lang="en-US" dirty="0" err="1">
                <a:solidFill>
                  <a:schemeClr val="tx1"/>
                </a:solidFill>
              </a:rPr>
              <a:t>terdiri</a:t>
            </a:r>
            <a:r>
              <a:rPr lang="en-US" dirty="0">
                <a:solidFill>
                  <a:schemeClr val="tx1"/>
                </a:solidFill>
              </a:rPr>
              <a:t> </a:t>
            </a:r>
            <a:r>
              <a:rPr lang="en-US" dirty="0" err="1">
                <a:solidFill>
                  <a:schemeClr val="tx1"/>
                </a:solidFill>
              </a:rPr>
              <a:t>dari</a:t>
            </a:r>
            <a:r>
              <a:rPr lang="en-US" dirty="0">
                <a:solidFill>
                  <a:schemeClr val="tx1"/>
                </a:solidFill>
              </a:rPr>
              <a:t> </a:t>
            </a:r>
            <a:r>
              <a:rPr lang="en-US" dirty="0" err="1">
                <a:solidFill>
                  <a:schemeClr val="tx1"/>
                </a:solidFill>
              </a:rPr>
              <a:t>unsur</a:t>
            </a:r>
            <a:r>
              <a:rPr lang="en-US" dirty="0">
                <a:solidFill>
                  <a:schemeClr val="tx1"/>
                </a:solidFill>
              </a:rPr>
              <a:t> Who (</a:t>
            </a:r>
            <a:r>
              <a:rPr lang="en-US" dirty="0" err="1">
                <a:solidFill>
                  <a:schemeClr val="tx1"/>
                </a:solidFill>
              </a:rPr>
              <a:t>siapa</a:t>
            </a:r>
            <a:r>
              <a:rPr lang="en-US" dirty="0">
                <a:solidFill>
                  <a:schemeClr val="tx1"/>
                </a:solidFill>
              </a:rPr>
              <a:t>), What (</a:t>
            </a:r>
            <a:r>
              <a:rPr lang="en-US" dirty="0" err="1">
                <a:solidFill>
                  <a:schemeClr val="tx1"/>
                </a:solidFill>
              </a:rPr>
              <a:t>apa</a:t>
            </a:r>
            <a:r>
              <a:rPr lang="en-US" dirty="0">
                <a:solidFill>
                  <a:schemeClr val="tx1"/>
                </a:solidFill>
              </a:rPr>
              <a:t>), Why (</a:t>
            </a:r>
            <a:r>
              <a:rPr lang="en-US" dirty="0" err="1">
                <a:solidFill>
                  <a:schemeClr val="tx1"/>
                </a:solidFill>
              </a:rPr>
              <a:t>mengapa</a:t>
            </a:r>
            <a:r>
              <a:rPr lang="en-US" dirty="0">
                <a:solidFill>
                  <a:schemeClr val="tx1"/>
                </a:solidFill>
              </a:rPr>
              <a:t>), When (</a:t>
            </a:r>
            <a:r>
              <a:rPr lang="en-US" dirty="0" err="1">
                <a:solidFill>
                  <a:schemeClr val="tx1"/>
                </a:solidFill>
              </a:rPr>
              <a:t>kapan</a:t>
            </a:r>
            <a:r>
              <a:rPr lang="en-US" dirty="0">
                <a:solidFill>
                  <a:schemeClr val="tx1"/>
                </a:solidFill>
              </a:rPr>
              <a:t>) </a:t>
            </a:r>
            <a:r>
              <a:rPr lang="en-US" dirty="0" err="1">
                <a:solidFill>
                  <a:schemeClr val="tx1"/>
                </a:solidFill>
              </a:rPr>
              <a:t>dan</a:t>
            </a:r>
            <a:r>
              <a:rPr lang="en-US" dirty="0">
                <a:solidFill>
                  <a:schemeClr val="tx1"/>
                </a:solidFill>
              </a:rPr>
              <a:t> Where (</a:t>
            </a:r>
            <a:r>
              <a:rPr lang="en-US" dirty="0" err="1">
                <a:solidFill>
                  <a:schemeClr val="tx1"/>
                </a:solidFill>
              </a:rPr>
              <a:t>dimana</a:t>
            </a:r>
            <a:r>
              <a:rPr lang="en-US" dirty="0">
                <a:solidFill>
                  <a:schemeClr val="tx1"/>
                </a:solidFill>
              </a:rPr>
              <a:t>) </a:t>
            </a:r>
            <a:r>
              <a:rPr lang="en-US" dirty="0" err="1">
                <a:solidFill>
                  <a:schemeClr val="tx1"/>
                </a:solidFill>
              </a:rPr>
              <a:t>serta</a:t>
            </a:r>
            <a:r>
              <a:rPr lang="en-US" dirty="0">
                <a:solidFill>
                  <a:schemeClr val="tx1"/>
                </a:solidFill>
              </a:rPr>
              <a:t> How (</a:t>
            </a:r>
            <a:r>
              <a:rPr lang="en-US" dirty="0" err="1">
                <a:solidFill>
                  <a:schemeClr val="tx1"/>
                </a:solidFill>
              </a:rPr>
              <a:t>bagaimana</a:t>
            </a:r>
            <a:r>
              <a:rPr lang="en-US" dirty="0">
                <a:solidFill>
                  <a:schemeClr val="tx1"/>
                </a:solidFill>
              </a:rPr>
              <a:t> </a:t>
            </a:r>
            <a:r>
              <a:rPr lang="en-US" dirty="0" err="1">
                <a:solidFill>
                  <a:schemeClr val="tx1"/>
                </a:solidFill>
              </a:rPr>
              <a:t>peristiwa</a:t>
            </a:r>
            <a:r>
              <a:rPr lang="en-US" dirty="0">
                <a:solidFill>
                  <a:schemeClr val="tx1"/>
                </a:solidFill>
              </a:rPr>
              <a:t> </a:t>
            </a:r>
            <a:r>
              <a:rPr lang="en-US" dirty="0" err="1">
                <a:solidFill>
                  <a:schemeClr val="tx1"/>
                </a:solidFill>
              </a:rPr>
              <a:t>itu</a:t>
            </a:r>
            <a:r>
              <a:rPr lang="en-US" dirty="0">
                <a:solidFill>
                  <a:schemeClr val="tx1"/>
                </a:solidFill>
              </a:rPr>
              <a:t> </a:t>
            </a:r>
            <a:r>
              <a:rPr lang="en-US" dirty="0" err="1">
                <a:solidFill>
                  <a:schemeClr val="tx1"/>
                </a:solidFill>
              </a:rPr>
              <a:t>berlangsung</a:t>
            </a:r>
            <a:r>
              <a:rPr lang="en-US" dirty="0">
                <a:solidFill>
                  <a:schemeClr val="tx1"/>
                </a:solidFill>
              </a:rPr>
              <a:t>)</a:t>
            </a:r>
          </a:p>
          <a:p>
            <a:pPr algn="just"/>
            <a:r>
              <a:rPr lang="en-US" dirty="0" err="1" smtClean="0">
                <a:solidFill>
                  <a:schemeClr val="tx1"/>
                </a:solidFill>
              </a:rPr>
              <a:t>Kelengkapan</a:t>
            </a:r>
            <a:r>
              <a:rPr lang="en-US" dirty="0" smtClean="0">
                <a:solidFill>
                  <a:schemeClr val="tx1"/>
                </a:solidFill>
              </a:rPr>
              <a:t> </a:t>
            </a:r>
            <a:r>
              <a:rPr lang="en-US" dirty="0" err="1" smtClean="0">
                <a:solidFill>
                  <a:schemeClr val="tx1"/>
                </a:solidFill>
              </a:rPr>
              <a:t>berita</a:t>
            </a:r>
            <a:r>
              <a:rPr lang="en-US" dirty="0">
                <a:solidFill>
                  <a:schemeClr val="tx1"/>
                </a:solidFill>
              </a:rPr>
              <a:t>: </a:t>
            </a:r>
            <a:r>
              <a:rPr lang="en-US" dirty="0" err="1">
                <a:solidFill>
                  <a:schemeClr val="tx1"/>
                </a:solidFill>
              </a:rPr>
              <a:t>akurat</a:t>
            </a:r>
            <a:r>
              <a:rPr lang="en-US" dirty="0">
                <a:solidFill>
                  <a:schemeClr val="tx1"/>
                </a:solidFill>
              </a:rPr>
              <a:t>, </a:t>
            </a:r>
            <a:r>
              <a:rPr lang="en-US" dirty="0" err="1">
                <a:solidFill>
                  <a:schemeClr val="tx1"/>
                </a:solidFill>
              </a:rPr>
              <a:t>lengkap</a:t>
            </a:r>
            <a:r>
              <a:rPr lang="en-US" dirty="0">
                <a:solidFill>
                  <a:schemeClr val="tx1"/>
                </a:solidFill>
              </a:rPr>
              <a:t>, </a:t>
            </a:r>
            <a:r>
              <a:rPr lang="en-US" dirty="0" err="1">
                <a:solidFill>
                  <a:schemeClr val="tx1"/>
                </a:solidFill>
              </a:rPr>
              <a:t>adil</a:t>
            </a:r>
            <a:r>
              <a:rPr lang="en-US" dirty="0">
                <a:solidFill>
                  <a:schemeClr val="tx1"/>
                </a:solidFill>
              </a:rPr>
              <a:t> </a:t>
            </a:r>
            <a:r>
              <a:rPr lang="en-US" dirty="0" err="1">
                <a:solidFill>
                  <a:schemeClr val="tx1"/>
                </a:solidFill>
              </a:rPr>
              <a:t>dan</a:t>
            </a:r>
            <a:r>
              <a:rPr lang="en-US" dirty="0">
                <a:solidFill>
                  <a:schemeClr val="tx1"/>
                </a:solidFill>
              </a:rPr>
              <a:t> </a:t>
            </a:r>
            <a:r>
              <a:rPr lang="en-US" dirty="0" err="1">
                <a:solidFill>
                  <a:schemeClr val="tx1"/>
                </a:solidFill>
              </a:rPr>
              <a:t>berimbang</a:t>
            </a:r>
            <a:r>
              <a:rPr lang="en-US" dirty="0">
                <a:solidFill>
                  <a:schemeClr val="tx1"/>
                </a:solidFill>
              </a:rPr>
              <a:t>, </a:t>
            </a:r>
            <a:r>
              <a:rPr lang="en-US" dirty="0" err="1">
                <a:solidFill>
                  <a:schemeClr val="tx1"/>
                </a:solidFill>
              </a:rPr>
              <a:t>objektif</a:t>
            </a:r>
            <a:r>
              <a:rPr lang="en-US" dirty="0">
                <a:solidFill>
                  <a:schemeClr val="tx1"/>
                </a:solidFill>
              </a:rPr>
              <a:t>, </a:t>
            </a:r>
            <a:r>
              <a:rPr lang="en-US" dirty="0" err="1">
                <a:solidFill>
                  <a:schemeClr val="tx1"/>
                </a:solidFill>
              </a:rPr>
              <a:t>ringkas</a:t>
            </a:r>
            <a:r>
              <a:rPr lang="en-US" dirty="0">
                <a:solidFill>
                  <a:schemeClr val="tx1"/>
                </a:solidFill>
              </a:rPr>
              <a:t>, </a:t>
            </a:r>
            <a:r>
              <a:rPr lang="en-US" dirty="0" err="1">
                <a:solidFill>
                  <a:schemeClr val="tx1"/>
                </a:solidFill>
              </a:rPr>
              <a:t>jelas</a:t>
            </a:r>
            <a:r>
              <a:rPr lang="en-US" dirty="0">
                <a:solidFill>
                  <a:schemeClr val="tx1"/>
                </a:solidFill>
              </a:rPr>
              <a:t> </a:t>
            </a:r>
            <a:r>
              <a:rPr lang="en-US" dirty="0" err="1">
                <a:solidFill>
                  <a:schemeClr val="tx1"/>
                </a:solidFill>
              </a:rPr>
              <a:t>dan</a:t>
            </a:r>
            <a:r>
              <a:rPr lang="en-US" dirty="0">
                <a:solidFill>
                  <a:schemeClr val="tx1"/>
                </a:solidFill>
              </a:rPr>
              <a:t> </a:t>
            </a:r>
            <a:r>
              <a:rPr lang="en-US" dirty="0" err="1">
                <a:solidFill>
                  <a:schemeClr val="tx1"/>
                </a:solidFill>
              </a:rPr>
              <a:t>hangat</a:t>
            </a:r>
            <a:r>
              <a:rPr lang="en-US" dirty="0"/>
              <a:t>.</a:t>
            </a:r>
          </a:p>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6"/>
          </a:lnRef>
          <a:fillRef idx="3">
            <a:schemeClr val="accent6"/>
          </a:fillRef>
          <a:effectRef idx="2">
            <a:schemeClr val="accent6"/>
          </a:effectRef>
          <a:fontRef idx="minor">
            <a:schemeClr val="lt1"/>
          </a:fontRef>
        </p:style>
        <p:txBody>
          <a:bodyPr/>
          <a:lstStyle/>
          <a:p>
            <a:r>
              <a:rPr lang="en-US" dirty="0" err="1" smtClean="0"/>
              <a:t>Netralitas</a:t>
            </a:r>
            <a:endParaRPr lang="en-US" dirty="0"/>
          </a:p>
        </p:txBody>
      </p:sp>
      <p:sp>
        <p:nvSpPr>
          <p:cNvPr id="3" name="Content Placeholder 2"/>
          <p:cNvSpPr>
            <a:spLocks noGrp="1"/>
          </p:cNvSpPr>
          <p:nvPr>
            <p:ph idx="1"/>
          </p:nvPr>
        </p:nvSpPr>
        <p:spPr/>
        <p:style>
          <a:lnRef idx="1">
            <a:schemeClr val="accent6"/>
          </a:lnRef>
          <a:fillRef idx="2">
            <a:schemeClr val="accent6"/>
          </a:fillRef>
          <a:effectRef idx="1">
            <a:schemeClr val="accent6"/>
          </a:effectRef>
          <a:fontRef idx="minor">
            <a:schemeClr val="dk1"/>
          </a:fontRef>
        </p:style>
        <p:txBody>
          <a:bodyPr>
            <a:normAutofit fontScale="92500" lnSpcReduction="10000"/>
          </a:bodyPr>
          <a:lstStyle/>
          <a:p>
            <a:r>
              <a:rPr lang="id-ID" sz="2800" dirty="0" smtClean="0"/>
              <a:t>sikap tidak memihak yang ditujukan wartawan dan menjauhkan setiap penilaian pribadi, prasangka, dan subjektivitas demi pencapaian sasaran yang diinginkan dengan memojokan pihak lainnya</a:t>
            </a:r>
            <a:r>
              <a:rPr lang="id-ID" sz="2400" dirty="0" smtClean="0"/>
              <a:t>.</a:t>
            </a:r>
            <a:r>
              <a:rPr lang="id-ID" dirty="0" smtClean="0"/>
              <a:t> </a:t>
            </a:r>
            <a:endParaRPr lang="en-US" dirty="0" smtClean="0"/>
          </a:p>
          <a:p>
            <a:r>
              <a:rPr lang="id-ID" sz="2800" dirty="0" smtClean="0"/>
              <a:t>Dalam hal ini, netralitas diukur menggunakan indikator non-evaluatif, yaitu ada atau tidak pencampuran fakta dengan opini oleh wartawan, dan non-sensasional (kesesuaian judul dengan isi, serta dramatisasi), yakni fakta yang diperoleh dan ditulis adalah yang sebenarnya terjadi, tidak dikecilkan atau dibesar-besarkan oleh penggunaan bahasa bombastis dan hiperbol</a:t>
            </a:r>
            <a:r>
              <a:rPr lang="en-US" sz="2800" dirty="0" smtClean="0"/>
              <a:t>a</a:t>
            </a:r>
            <a:r>
              <a:rPr lang="id-ID" sz="2800" dirty="0" smtClean="0"/>
              <a:t>. </a:t>
            </a:r>
            <a:endParaRPr lang="en-US" sz="2800" dirty="0" smtClean="0"/>
          </a:p>
          <a:p>
            <a:pPr>
              <a:buNone/>
            </a:pPr>
            <a:endParaRPr lang="en-US" sz="26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err="1"/>
              <a:t>Berita</a:t>
            </a:r>
            <a:r>
              <a:rPr lang="en-US" dirty="0"/>
              <a:t> </a:t>
            </a:r>
            <a:r>
              <a:rPr lang="en-US" dirty="0" err="1"/>
              <a:t>harus</a:t>
            </a:r>
            <a:r>
              <a:rPr lang="en-US" dirty="0"/>
              <a:t> </a:t>
            </a:r>
            <a:r>
              <a:rPr lang="en-US" dirty="0" err="1"/>
              <a:t>akurat</a:t>
            </a:r>
            <a:r>
              <a:rPr lang="en-US" dirty="0"/>
              <a:t>:  </a:t>
            </a:r>
            <a:r>
              <a:rPr lang="en-US" dirty="0" err="1"/>
              <a:t>berita</a:t>
            </a:r>
            <a:r>
              <a:rPr lang="en-US" dirty="0"/>
              <a:t> </a:t>
            </a:r>
            <a:r>
              <a:rPr lang="en-US" dirty="0" err="1"/>
              <a:t>harus</a:t>
            </a:r>
            <a:r>
              <a:rPr lang="en-US" dirty="0"/>
              <a:t> </a:t>
            </a:r>
            <a:r>
              <a:rPr lang="en-US" dirty="0" err="1"/>
              <a:t>benar-benar</a:t>
            </a:r>
            <a:r>
              <a:rPr lang="en-US" dirty="0"/>
              <a:t> </a:t>
            </a:r>
            <a:r>
              <a:rPr lang="en-US" dirty="0" err="1"/>
              <a:t>cermat</a:t>
            </a:r>
            <a:r>
              <a:rPr lang="en-US" dirty="0"/>
              <a:t> </a:t>
            </a:r>
            <a:r>
              <a:rPr lang="en-US" dirty="0" err="1"/>
              <a:t>dalam</a:t>
            </a:r>
            <a:r>
              <a:rPr lang="en-US" dirty="0"/>
              <a:t> </a:t>
            </a:r>
            <a:r>
              <a:rPr lang="en-US" dirty="0" err="1"/>
              <a:t>menuliskan</a:t>
            </a:r>
            <a:r>
              <a:rPr lang="en-US" dirty="0"/>
              <a:t> </a:t>
            </a:r>
            <a:r>
              <a:rPr lang="en-US" dirty="0" err="1"/>
              <a:t>ejaan</a:t>
            </a:r>
            <a:r>
              <a:rPr lang="en-US" dirty="0"/>
              <a:t> </a:t>
            </a:r>
            <a:r>
              <a:rPr lang="en-US" dirty="0" err="1"/>
              <a:t>nama</a:t>
            </a:r>
            <a:r>
              <a:rPr lang="en-US" dirty="0"/>
              <a:t>, </a:t>
            </a:r>
            <a:r>
              <a:rPr lang="en-US" dirty="0" err="1"/>
              <a:t>tanggal</a:t>
            </a:r>
            <a:r>
              <a:rPr lang="en-US" dirty="0"/>
              <a:t> </a:t>
            </a:r>
            <a:r>
              <a:rPr lang="en-US" dirty="0" err="1"/>
              <a:t>dan</a:t>
            </a:r>
            <a:r>
              <a:rPr lang="en-US" dirty="0"/>
              <a:t> </a:t>
            </a:r>
            <a:r>
              <a:rPr lang="en-US" dirty="0" err="1"/>
              <a:t>komptensi</a:t>
            </a:r>
            <a:r>
              <a:rPr lang="en-US" dirty="0"/>
              <a:t> </a:t>
            </a:r>
            <a:r>
              <a:rPr lang="en-US" dirty="0" err="1"/>
              <a:t>ilmu</a:t>
            </a:r>
            <a:r>
              <a:rPr lang="en-US" dirty="0"/>
              <a:t> yang </a:t>
            </a:r>
            <a:r>
              <a:rPr lang="en-US" dirty="0" err="1"/>
              <a:t>dimiliki</a:t>
            </a:r>
            <a:r>
              <a:rPr lang="en-US" dirty="0"/>
              <a:t> </a:t>
            </a:r>
            <a:r>
              <a:rPr lang="en-US" dirty="0" err="1"/>
              <a:t>narasumber</a:t>
            </a:r>
            <a:r>
              <a:rPr lang="en-US" dirty="0"/>
              <a:t>. </a:t>
            </a:r>
          </a:p>
          <a:p>
            <a:pPr algn="just">
              <a:buNone/>
            </a:pPr>
            <a:r>
              <a:rPr lang="en-US" dirty="0" err="1"/>
              <a:t>Kecermatan</a:t>
            </a:r>
            <a:r>
              <a:rPr lang="en-US" dirty="0"/>
              <a:t> </a:t>
            </a:r>
            <a:r>
              <a:rPr lang="en-US" dirty="0" err="1"/>
              <a:t>penulisan</a:t>
            </a:r>
            <a:r>
              <a:rPr lang="en-US" dirty="0"/>
              <a:t> </a:t>
            </a:r>
            <a:r>
              <a:rPr lang="en-US" dirty="0" err="1"/>
              <a:t>memberikan</a:t>
            </a:r>
            <a:r>
              <a:rPr lang="en-US" dirty="0"/>
              <a:t> </a:t>
            </a:r>
            <a:r>
              <a:rPr lang="en-US" dirty="0" err="1"/>
              <a:t>nilai</a:t>
            </a:r>
            <a:r>
              <a:rPr lang="en-US" dirty="0"/>
              <a:t> </a:t>
            </a:r>
            <a:r>
              <a:rPr lang="en-US" dirty="0" err="1"/>
              <a:t>lebih</a:t>
            </a:r>
            <a:r>
              <a:rPr lang="en-US" dirty="0"/>
              <a:t> </a:t>
            </a:r>
            <a:r>
              <a:rPr lang="en-US" dirty="0" err="1"/>
              <a:t>pada</a:t>
            </a:r>
            <a:r>
              <a:rPr lang="en-US" dirty="0"/>
              <a:t> </a:t>
            </a:r>
            <a:r>
              <a:rPr lang="en-US" dirty="0" err="1"/>
              <a:t>akurasi</a:t>
            </a:r>
            <a:r>
              <a:rPr lang="en-US" dirty="0"/>
              <a:t> </a:t>
            </a:r>
            <a:r>
              <a:rPr lang="en-US" dirty="0" err="1"/>
              <a:t>berita</a:t>
            </a:r>
            <a:r>
              <a:rPr lang="en-US" dirty="0"/>
              <a:t>.</a:t>
            </a:r>
          </a:p>
          <a:p>
            <a:pPr algn="just"/>
            <a:r>
              <a:rPr lang="en-US" dirty="0" err="1"/>
              <a:t>Berita</a:t>
            </a:r>
            <a:r>
              <a:rPr lang="en-US" dirty="0"/>
              <a:t> </a:t>
            </a:r>
            <a:r>
              <a:rPr lang="en-US" dirty="0" err="1"/>
              <a:t>harus</a:t>
            </a:r>
            <a:r>
              <a:rPr lang="en-US" dirty="0"/>
              <a:t> </a:t>
            </a:r>
            <a:r>
              <a:rPr lang="en-US" dirty="0" err="1"/>
              <a:t>lengkap</a:t>
            </a:r>
            <a:r>
              <a:rPr lang="en-US" dirty="0"/>
              <a:t> </a:t>
            </a:r>
            <a:r>
              <a:rPr lang="en-US" dirty="0" err="1"/>
              <a:t>adil</a:t>
            </a:r>
            <a:r>
              <a:rPr lang="en-US" dirty="0"/>
              <a:t> </a:t>
            </a:r>
            <a:r>
              <a:rPr lang="en-US" dirty="0" err="1"/>
              <a:t>dan</a:t>
            </a:r>
            <a:r>
              <a:rPr lang="en-US" dirty="0"/>
              <a:t> </a:t>
            </a:r>
            <a:r>
              <a:rPr lang="en-US" dirty="0" err="1"/>
              <a:t>berimbang</a:t>
            </a:r>
            <a:endParaRPr lang="en-US" dirty="0"/>
          </a:p>
          <a:p>
            <a:pPr algn="just">
              <a:buNone/>
            </a:pPr>
            <a:r>
              <a:rPr lang="en-US" dirty="0" err="1"/>
              <a:t>Keakuratan</a:t>
            </a:r>
            <a:r>
              <a:rPr lang="en-US" dirty="0"/>
              <a:t> </a:t>
            </a:r>
            <a:r>
              <a:rPr lang="en-US" dirty="0" err="1"/>
              <a:t>sesuatu</a:t>
            </a:r>
            <a:r>
              <a:rPr lang="en-US" dirty="0"/>
              <a:t> </a:t>
            </a:r>
            <a:r>
              <a:rPr lang="en-US" dirty="0" err="1"/>
              <a:t>fakta</a:t>
            </a:r>
            <a:r>
              <a:rPr lang="en-US" dirty="0"/>
              <a:t> </a:t>
            </a:r>
            <a:r>
              <a:rPr lang="en-US" dirty="0" err="1"/>
              <a:t>tidak</a:t>
            </a:r>
            <a:r>
              <a:rPr lang="en-US" dirty="0"/>
              <a:t> </a:t>
            </a:r>
            <a:r>
              <a:rPr lang="en-US" dirty="0" err="1"/>
              <a:t>selalu</a:t>
            </a:r>
            <a:r>
              <a:rPr lang="en-US" dirty="0"/>
              <a:t> </a:t>
            </a:r>
            <a:r>
              <a:rPr lang="en-US" dirty="0" err="1"/>
              <a:t>menjamin</a:t>
            </a:r>
            <a:r>
              <a:rPr lang="en-US" dirty="0"/>
              <a:t> </a:t>
            </a:r>
            <a:r>
              <a:rPr lang="en-US" dirty="0" err="1"/>
              <a:t>keakuratan</a:t>
            </a:r>
            <a:r>
              <a:rPr lang="en-US" dirty="0"/>
              <a:t> </a:t>
            </a:r>
            <a:r>
              <a:rPr lang="en-US" dirty="0" err="1"/>
              <a:t>berita</a:t>
            </a:r>
            <a:r>
              <a:rPr lang="en-US" dirty="0"/>
              <a:t>.    </a:t>
            </a:r>
          </a:p>
          <a:p>
            <a:endParaRPr lang="en-US" dirty="0"/>
          </a:p>
          <a:p>
            <a:endParaRPr lang="en-US" dirty="0"/>
          </a:p>
        </p:txBody>
      </p:sp>
    </p:spTree>
    <p:extLst>
      <p:ext uri="{BB962C8B-B14F-4D97-AF65-F5344CB8AC3E}">
        <p14:creationId xmlns:p14="http://schemas.microsoft.com/office/powerpoint/2010/main" val="14950946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Nilai</a:t>
            </a:r>
            <a:r>
              <a:rPr lang="en-US" dirty="0"/>
              <a:t> </a:t>
            </a:r>
            <a:r>
              <a:rPr lang="en-US" dirty="0" err="1"/>
              <a:t>berita</a:t>
            </a:r>
            <a:endParaRPr lang="en-US" dirty="0"/>
          </a:p>
        </p:txBody>
      </p:sp>
      <p:sp>
        <p:nvSpPr>
          <p:cNvPr id="3" name="Content Placeholder 2"/>
          <p:cNvSpPr>
            <a:spLocks noGrp="1"/>
          </p:cNvSpPr>
          <p:nvPr>
            <p:ph idx="1"/>
          </p:nvPr>
        </p:nvSpPr>
        <p:spPr/>
        <p:txBody>
          <a:bodyPr>
            <a:normAutofit fontScale="77500" lnSpcReduction="20000"/>
          </a:bodyPr>
          <a:lstStyle/>
          <a:p>
            <a:pPr marL="514350" indent="-514350" algn="just">
              <a:buFont typeface="+mj-lt"/>
              <a:buAutoNum type="arabicPeriod"/>
              <a:defRPr/>
            </a:pPr>
            <a:r>
              <a:rPr lang="en-US" i="1" dirty="0">
                <a:latin typeface="Arial" pitchFamily="34" charset="0"/>
                <a:cs typeface="Arial" pitchFamily="34" charset="0"/>
              </a:rPr>
              <a:t>Timeliness</a:t>
            </a:r>
            <a:r>
              <a:rPr lang="en-US" dirty="0">
                <a:latin typeface="Arial" pitchFamily="34" charset="0"/>
                <a:cs typeface="Arial" pitchFamily="34" charset="0"/>
              </a:rPr>
              <a:t>—</a:t>
            </a:r>
            <a:r>
              <a:rPr lang="en-US" dirty="0" err="1">
                <a:latin typeface="Arial" pitchFamily="34" charset="0"/>
                <a:cs typeface="Arial" pitchFamily="34" charset="0"/>
              </a:rPr>
              <a:t>penting</a:t>
            </a:r>
            <a:endParaRPr lang="en-US" dirty="0">
              <a:latin typeface="Arial" pitchFamily="34" charset="0"/>
              <a:cs typeface="Arial" pitchFamily="34" charset="0"/>
            </a:endParaRPr>
          </a:p>
          <a:p>
            <a:pPr marL="514350" indent="-514350" algn="just">
              <a:buFont typeface="+mj-lt"/>
              <a:buAutoNum type="arabicPeriod"/>
              <a:defRPr/>
            </a:pPr>
            <a:r>
              <a:rPr lang="en-US" i="1" dirty="0">
                <a:latin typeface="Arial" pitchFamily="34" charset="0"/>
                <a:cs typeface="Arial" pitchFamily="34" charset="0"/>
              </a:rPr>
              <a:t>Significance</a:t>
            </a:r>
            <a:r>
              <a:rPr lang="en-US" dirty="0">
                <a:latin typeface="Arial" pitchFamily="34" charset="0"/>
                <a:cs typeface="Arial" pitchFamily="34" charset="0"/>
              </a:rPr>
              <a:t>—</a:t>
            </a:r>
            <a:r>
              <a:rPr lang="en-US" dirty="0" err="1">
                <a:latin typeface="Arial" pitchFamily="34" charset="0"/>
                <a:cs typeface="Arial" pitchFamily="34" charset="0"/>
              </a:rPr>
              <a:t>berkaitan</a:t>
            </a:r>
            <a:r>
              <a:rPr lang="en-US" dirty="0">
                <a:latin typeface="Arial" pitchFamily="34" charset="0"/>
                <a:cs typeface="Arial" pitchFamily="34" charset="0"/>
              </a:rPr>
              <a:t> </a:t>
            </a:r>
            <a:r>
              <a:rPr lang="en-US" dirty="0" err="1">
                <a:latin typeface="Arial" pitchFamily="34" charset="0"/>
                <a:cs typeface="Arial" pitchFamily="34" charset="0"/>
              </a:rPr>
              <a:t>dengan</a:t>
            </a:r>
            <a:r>
              <a:rPr lang="en-US" dirty="0">
                <a:latin typeface="Arial" pitchFamily="34" charset="0"/>
                <a:cs typeface="Arial" pitchFamily="34" charset="0"/>
              </a:rPr>
              <a:t> </a:t>
            </a:r>
            <a:r>
              <a:rPr lang="en-US" dirty="0" err="1">
                <a:latin typeface="Arial" pitchFamily="34" charset="0"/>
                <a:cs typeface="Arial" pitchFamily="34" charset="0"/>
              </a:rPr>
              <a:t>kejadian</a:t>
            </a:r>
            <a:r>
              <a:rPr lang="en-US" dirty="0">
                <a:latin typeface="Arial" pitchFamily="34" charset="0"/>
                <a:cs typeface="Arial" pitchFamily="34" charset="0"/>
              </a:rPr>
              <a:t> yang </a:t>
            </a:r>
            <a:r>
              <a:rPr lang="en-US" dirty="0" err="1">
                <a:latin typeface="Arial" pitchFamily="34" charset="0"/>
                <a:cs typeface="Arial" pitchFamily="34" charset="0"/>
              </a:rPr>
              <a:t>mempengaruhi</a:t>
            </a:r>
            <a:r>
              <a:rPr lang="en-US" dirty="0">
                <a:latin typeface="Arial" pitchFamily="34" charset="0"/>
                <a:cs typeface="Arial" pitchFamily="34" charset="0"/>
              </a:rPr>
              <a:t> orang </a:t>
            </a:r>
            <a:r>
              <a:rPr lang="en-US" dirty="0" err="1">
                <a:latin typeface="Arial" pitchFamily="34" charset="0"/>
                <a:cs typeface="Arial" pitchFamily="34" charset="0"/>
              </a:rPr>
              <a:t>banyak</a:t>
            </a:r>
            <a:r>
              <a:rPr lang="en-US" dirty="0">
                <a:latin typeface="Arial" pitchFamily="34" charset="0"/>
                <a:cs typeface="Arial" pitchFamily="34" charset="0"/>
              </a:rPr>
              <a:t>—</a:t>
            </a:r>
            <a:r>
              <a:rPr lang="en-US" dirty="0" err="1">
                <a:latin typeface="Arial" pitchFamily="34" charset="0"/>
                <a:cs typeface="Arial" pitchFamily="34" charset="0"/>
              </a:rPr>
              <a:t>memiliki</a:t>
            </a:r>
            <a:r>
              <a:rPr lang="en-US" dirty="0">
                <a:latin typeface="Arial" pitchFamily="34" charset="0"/>
                <a:cs typeface="Arial" pitchFamily="34" charset="0"/>
              </a:rPr>
              <a:t> </a:t>
            </a:r>
            <a:r>
              <a:rPr lang="en-US" dirty="0" err="1">
                <a:latin typeface="Arial" pitchFamily="34" charset="0"/>
                <a:cs typeface="Arial" pitchFamily="34" charset="0"/>
              </a:rPr>
              <a:t>akibat</a:t>
            </a:r>
            <a:endParaRPr lang="en-US" dirty="0">
              <a:latin typeface="Arial" pitchFamily="34" charset="0"/>
              <a:cs typeface="Arial" pitchFamily="34" charset="0"/>
            </a:endParaRPr>
          </a:p>
          <a:p>
            <a:pPr marL="514350" indent="-514350" algn="just">
              <a:buFont typeface="+mj-lt"/>
              <a:buAutoNum type="arabicPeriod"/>
              <a:defRPr/>
            </a:pPr>
            <a:r>
              <a:rPr lang="en-US" i="1" dirty="0">
                <a:latin typeface="Arial" pitchFamily="34" charset="0"/>
                <a:cs typeface="Arial" pitchFamily="34" charset="0"/>
              </a:rPr>
              <a:t>Magnitude</a:t>
            </a:r>
            <a:r>
              <a:rPr lang="en-US" dirty="0">
                <a:latin typeface="Arial" pitchFamily="34" charset="0"/>
                <a:cs typeface="Arial" pitchFamily="34" charset="0"/>
              </a:rPr>
              <a:t>—</a:t>
            </a:r>
            <a:r>
              <a:rPr lang="en-US" dirty="0" err="1">
                <a:latin typeface="Arial" pitchFamily="34" charset="0"/>
                <a:cs typeface="Arial" pitchFamily="34" charset="0"/>
              </a:rPr>
              <a:t>kejadian</a:t>
            </a:r>
            <a:r>
              <a:rPr lang="en-US" dirty="0">
                <a:latin typeface="Arial" pitchFamily="34" charset="0"/>
                <a:cs typeface="Arial" pitchFamily="34" charset="0"/>
              </a:rPr>
              <a:t> </a:t>
            </a:r>
            <a:r>
              <a:rPr lang="en-US" dirty="0" err="1">
                <a:latin typeface="Arial" pitchFamily="34" charset="0"/>
                <a:cs typeface="Arial" pitchFamily="34" charset="0"/>
              </a:rPr>
              <a:t>yg</a:t>
            </a:r>
            <a:r>
              <a:rPr lang="en-US" dirty="0">
                <a:latin typeface="Arial" pitchFamily="34" charset="0"/>
                <a:cs typeface="Arial" pitchFamily="34" charset="0"/>
              </a:rPr>
              <a:t> </a:t>
            </a:r>
            <a:r>
              <a:rPr lang="en-US" dirty="0" err="1">
                <a:latin typeface="Arial" pitchFamily="34" charset="0"/>
                <a:cs typeface="Arial" pitchFamily="34" charset="0"/>
              </a:rPr>
              <a:t>berkaitan</a:t>
            </a:r>
            <a:r>
              <a:rPr lang="en-US" dirty="0">
                <a:latin typeface="Arial" pitchFamily="34" charset="0"/>
                <a:cs typeface="Arial" pitchFamily="34" charset="0"/>
              </a:rPr>
              <a:t> </a:t>
            </a:r>
            <a:r>
              <a:rPr lang="en-US" dirty="0" err="1">
                <a:latin typeface="Arial" pitchFamily="34" charset="0"/>
                <a:cs typeface="Arial" pitchFamily="34" charset="0"/>
              </a:rPr>
              <a:t>dengan</a:t>
            </a:r>
            <a:r>
              <a:rPr lang="en-US" dirty="0">
                <a:latin typeface="Arial" pitchFamily="34" charset="0"/>
                <a:cs typeface="Arial" pitchFamily="34" charset="0"/>
              </a:rPr>
              <a:t> </a:t>
            </a:r>
            <a:r>
              <a:rPr lang="en-US" dirty="0" err="1">
                <a:latin typeface="Arial" pitchFamily="34" charset="0"/>
                <a:cs typeface="Arial" pitchFamily="34" charset="0"/>
              </a:rPr>
              <a:t>hal-hal</a:t>
            </a:r>
            <a:r>
              <a:rPr lang="en-US" dirty="0">
                <a:latin typeface="Arial" pitchFamily="34" charset="0"/>
                <a:cs typeface="Arial" pitchFamily="34" charset="0"/>
              </a:rPr>
              <a:t> </a:t>
            </a:r>
            <a:r>
              <a:rPr lang="en-US" dirty="0" err="1">
                <a:latin typeface="Arial" pitchFamily="34" charset="0"/>
                <a:cs typeface="Arial" pitchFamily="34" charset="0"/>
              </a:rPr>
              <a:t>besar</a:t>
            </a:r>
            <a:r>
              <a:rPr lang="en-US" dirty="0">
                <a:latin typeface="Arial" pitchFamily="34" charset="0"/>
                <a:cs typeface="Arial" pitchFamily="34" charset="0"/>
              </a:rPr>
              <a:t> </a:t>
            </a:r>
            <a:r>
              <a:rPr lang="en-US" dirty="0" err="1">
                <a:latin typeface="Arial" pitchFamily="34" charset="0"/>
                <a:cs typeface="Arial" pitchFamily="34" charset="0"/>
              </a:rPr>
              <a:t>yg</a:t>
            </a:r>
            <a:r>
              <a:rPr lang="en-US" dirty="0">
                <a:latin typeface="Arial" pitchFamily="34" charset="0"/>
                <a:cs typeface="Arial" pitchFamily="34" charset="0"/>
              </a:rPr>
              <a:t> </a:t>
            </a:r>
            <a:r>
              <a:rPr lang="en-US" dirty="0" err="1">
                <a:latin typeface="Arial" pitchFamily="34" charset="0"/>
                <a:cs typeface="Arial" pitchFamily="34" charset="0"/>
              </a:rPr>
              <a:t>berkaitan</a:t>
            </a:r>
            <a:r>
              <a:rPr lang="en-US" dirty="0">
                <a:latin typeface="Arial" pitchFamily="34" charset="0"/>
                <a:cs typeface="Arial" pitchFamily="34" charset="0"/>
              </a:rPr>
              <a:t> </a:t>
            </a:r>
            <a:r>
              <a:rPr lang="en-US" dirty="0" err="1">
                <a:latin typeface="Arial" pitchFamily="34" charset="0"/>
                <a:cs typeface="Arial" pitchFamily="34" charset="0"/>
              </a:rPr>
              <a:t>dgn</a:t>
            </a:r>
            <a:r>
              <a:rPr lang="en-US" dirty="0">
                <a:latin typeface="Arial" pitchFamily="34" charset="0"/>
                <a:cs typeface="Arial" pitchFamily="34" charset="0"/>
              </a:rPr>
              <a:t> </a:t>
            </a:r>
            <a:r>
              <a:rPr lang="en-US" dirty="0" err="1">
                <a:latin typeface="Arial" pitchFamily="34" charset="0"/>
                <a:cs typeface="Arial" pitchFamily="34" charset="0"/>
              </a:rPr>
              <a:t>pembaca</a:t>
            </a:r>
            <a:endParaRPr lang="en-US" dirty="0">
              <a:latin typeface="Arial" pitchFamily="34" charset="0"/>
              <a:cs typeface="Arial" pitchFamily="34" charset="0"/>
            </a:endParaRPr>
          </a:p>
          <a:p>
            <a:pPr marL="514350" indent="-514350" algn="just">
              <a:buFont typeface="+mj-lt"/>
              <a:buAutoNum type="arabicPeriod"/>
              <a:defRPr/>
            </a:pPr>
            <a:r>
              <a:rPr lang="en-US" i="1" dirty="0">
                <a:latin typeface="Arial" pitchFamily="34" charset="0"/>
                <a:cs typeface="Arial" pitchFamily="34" charset="0"/>
              </a:rPr>
              <a:t>The </a:t>
            </a:r>
            <a:r>
              <a:rPr lang="en-US" i="1" dirty="0" err="1">
                <a:latin typeface="Arial" pitchFamily="34" charset="0"/>
                <a:cs typeface="Arial" pitchFamily="34" charset="0"/>
              </a:rPr>
              <a:t>unsual</a:t>
            </a:r>
            <a:r>
              <a:rPr lang="en-US" dirty="0">
                <a:latin typeface="Arial" pitchFamily="34" charset="0"/>
                <a:cs typeface="Arial" pitchFamily="34" charset="0"/>
              </a:rPr>
              <a:t>—</a:t>
            </a:r>
            <a:r>
              <a:rPr lang="en-US" dirty="0" err="1">
                <a:latin typeface="Arial" pitchFamily="34" charset="0"/>
                <a:cs typeface="Arial" pitchFamily="34" charset="0"/>
              </a:rPr>
              <a:t>berita</a:t>
            </a:r>
            <a:r>
              <a:rPr lang="en-US" dirty="0">
                <a:latin typeface="Arial" pitchFamily="34" charset="0"/>
                <a:cs typeface="Arial" pitchFamily="34" charset="0"/>
              </a:rPr>
              <a:t> </a:t>
            </a:r>
            <a:r>
              <a:rPr lang="en-US" dirty="0" err="1">
                <a:latin typeface="Arial" pitchFamily="34" charset="0"/>
                <a:cs typeface="Arial" pitchFamily="34" charset="0"/>
              </a:rPr>
              <a:t>adalah</a:t>
            </a:r>
            <a:r>
              <a:rPr lang="en-US" dirty="0">
                <a:latin typeface="Arial" pitchFamily="34" charset="0"/>
                <a:cs typeface="Arial" pitchFamily="34" charset="0"/>
              </a:rPr>
              <a:t> </a:t>
            </a:r>
            <a:r>
              <a:rPr lang="en-US" dirty="0" err="1">
                <a:latin typeface="Arial" pitchFamily="34" charset="0"/>
                <a:cs typeface="Arial" pitchFamily="34" charset="0"/>
              </a:rPr>
              <a:t>keanehan</a:t>
            </a:r>
            <a:r>
              <a:rPr lang="en-US" dirty="0">
                <a:latin typeface="Arial" pitchFamily="34" charset="0"/>
                <a:cs typeface="Arial" pitchFamily="34" charset="0"/>
              </a:rPr>
              <a:t>—</a:t>
            </a:r>
            <a:r>
              <a:rPr lang="en-US" dirty="0" err="1">
                <a:latin typeface="Arial" pitchFamily="34" charset="0"/>
                <a:cs typeface="Arial" pitchFamily="34" charset="0"/>
              </a:rPr>
              <a:t>kejadian</a:t>
            </a:r>
            <a:r>
              <a:rPr lang="en-US" dirty="0">
                <a:latin typeface="Arial" pitchFamily="34" charset="0"/>
                <a:cs typeface="Arial" pitchFamily="34" charset="0"/>
              </a:rPr>
              <a:t> </a:t>
            </a:r>
            <a:r>
              <a:rPr lang="en-US" dirty="0" err="1">
                <a:latin typeface="Arial" pitchFamily="34" charset="0"/>
                <a:cs typeface="Arial" pitchFamily="34" charset="0"/>
              </a:rPr>
              <a:t>tidak</a:t>
            </a:r>
            <a:r>
              <a:rPr lang="en-US" dirty="0">
                <a:latin typeface="Arial" pitchFamily="34" charset="0"/>
                <a:cs typeface="Arial" pitchFamily="34" charset="0"/>
              </a:rPr>
              <a:t> </a:t>
            </a:r>
            <a:r>
              <a:rPr lang="en-US" dirty="0" err="1">
                <a:latin typeface="Arial" pitchFamily="34" charset="0"/>
                <a:cs typeface="Arial" pitchFamily="34" charset="0"/>
              </a:rPr>
              <a:t>lazim</a:t>
            </a:r>
            <a:endParaRPr lang="en-US" dirty="0">
              <a:latin typeface="Arial" pitchFamily="34" charset="0"/>
              <a:cs typeface="Arial" pitchFamily="34" charset="0"/>
            </a:endParaRPr>
          </a:p>
          <a:p>
            <a:pPr marL="514350" indent="-514350" algn="just">
              <a:buFont typeface="+mj-lt"/>
              <a:buAutoNum type="arabicPeriod"/>
              <a:defRPr/>
            </a:pPr>
            <a:r>
              <a:rPr lang="en-US" i="1" dirty="0">
                <a:latin typeface="Arial" pitchFamily="34" charset="0"/>
                <a:cs typeface="Arial" pitchFamily="34" charset="0"/>
              </a:rPr>
              <a:t>Conflict</a:t>
            </a:r>
          </a:p>
          <a:p>
            <a:pPr marL="514350" indent="-514350" algn="just">
              <a:buFont typeface="+mj-lt"/>
              <a:buAutoNum type="arabicPeriod"/>
              <a:defRPr/>
            </a:pPr>
            <a:r>
              <a:rPr lang="en-US" i="1" dirty="0">
                <a:latin typeface="Arial" pitchFamily="34" charset="0"/>
                <a:cs typeface="Arial" pitchFamily="34" charset="0"/>
              </a:rPr>
              <a:t>Proximity</a:t>
            </a:r>
            <a:r>
              <a:rPr lang="en-US" dirty="0">
                <a:latin typeface="Arial" pitchFamily="34" charset="0"/>
                <a:cs typeface="Arial" pitchFamily="34" charset="0"/>
              </a:rPr>
              <a:t>—</a:t>
            </a:r>
            <a:r>
              <a:rPr lang="en-US" dirty="0" err="1">
                <a:latin typeface="Arial" pitchFamily="34" charset="0"/>
                <a:cs typeface="Arial" pitchFamily="34" charset="0"/>
              </a:rPr>
              <a:t>kejadian</a:t>
            </a:r>
            <a:r>
              <a:rPr lang="en-US" dirty="0">
                <a:latin typeface="Arial" pitchFamily="34" charset="0"/>
                <a:cs typeface="Arial" pitchFamily="34" charset="0"/>
              </a:rPr>
              <a:t> yang </a:t>
            </a:r>
            <a:r>
              <a:rPr lang="en-US" dirty="0" err="1">
                <a:latin typeface="Arial" pitchFamily="34" charset="0"/>
                <a:cs typeface="Arial" pitchFamily="34" charset="0"/>
              </a:rPr>
              <a:t>dekat</a:t>
            </a:r>
            <a:r>
              <a:rPr lang="en-US" dirty="0">
                <a:latin typeface="Arial" pitchFamily="34" charset="0"/>
                <a:cs typeface="Arial" pitchFamily="34" charset="0"/>
              </a:rPr>
              <a:t> </a:t>
            </a:r>
            <a:r>
              <a:rPr lang="en-US" dirty="0" err="1">
                <a:latin typeface="Arial" pitchFamily="34" charset="0"/>
                <a:cs typeface="Arial" pitchFamily="34" charset="0"/>
              </a:rPr>
              <a:t>dengan</a:t>
            </a:r>
            <a:r>
              <a:rPr lang="en-US" dirty="0">
                <a:latin typeface="Arial" pitchFamily="34" charset="0"/>
                <a:cs typeface="Arial" pitchFamily="34" charset="0"/>
              </a:rPr>
              <a:t> </a:t>
            </a:r>
            <a:r>
              <a:rPr lang="en-US" dirty="0" err="1">
                <a:latin typeface="Arial" pitchFamily="34" charset="0"/>
                <a:cs typeface="Arial" pitchFamily="34" charset="0"/>
              </a:rPr>
              <a:t>publik</a:t>
            </a:r>
            <a:endParaRPr lang="en-US" dirty="0">
              <a:latin typeface="Arial" pitchFamily="34" charset="0"/>
              <a:cs typeface="Arial" pitchFamily="34" charset="0"/>
            </a:endParaRPr>
          </a:p>
          <a:p>
            <a:pPr marL="514350" indent="-514350" algn="just">
              <a:buFont typeface="+mj-lt"/>
              <a:buAutoNum type="arabicPeriod"/>
              <a:defRPr/>
            </a:pPr>
            <a:r>
              <a:rPr lang="en-US" i="1" dirty="0">
                <a:latin typeface="Arial" pitchFamily="34" charset="0"/>
                <a:cs typeface="Arial" pitchFamily="34" charset="0"/>
              </a:rPr>
              <a:t>Prominence</a:t>
            </a:r>
            <a:r>
              <a:rPr lang="en-US" dirty="0">
                <a:latin typeface="Arial" pitchFamily="34" charset="0"/>
                <a:cs typeface="Arial" pitchFamily="34" charset="0"/>
              </a:rPr>
              <a:t>—</a:t>
            </a:r>
            <a:r>
              <a:rPr lang="en-US" dirty="0" err="1">
                <a:latin typeface="Arial" pitchFamily="34" charset="0"/>
                <a:cs typeface="Arial" pitchFamily="34" charset="0"/>
              </a:rPr>
              <a:t>hal-hal</a:t>
            </a:r>
            <a:r>
              <a:rPr lang="en-US" dirty="0">
                <a:latin typeface="Arial" pitchFamily="34" charset="0"/>
                <a:cs typeface="Arial" pitchFamily="34" charset="0"/>
              </a:rPr>
              <a:t> yang </a:t>
            </a:r>
            <a:r>
              <a:rPr lang="en-US" dirty="0" err="1">
                <a:latin typeface="Arial" pitchFamily="34" charset="0"/>
                <a:cs typeface="Arial" pitchFamily="34" charset="0"/>
              </a:rPr>
              <a:t>terkenal</a:t>
            </a:r>
            <a:r>
              <a:rPr lang="en-US" dirty="0">
                <a:latin typeface="Arial" pitchFamily="34" charset="0"/>
                <a:cs typeface="Arial" pitchFamily="34" charset="0"/>
              </a:rPr>
              <a:t> </a:t>
            </a:r>
            <a:r>
              <a:rPr lang="en-US" dirty="0" err="1">
                <a:latin typeface="Arial" pitchFamily="34" charset="0"/>
                <a:cs typeface="Arial" pitchFamily="34" charset="0"/>
              </a:rPr>
              <a:t>atau</a:t>
            </a:r>
            <a:r>
              <a:rPr lang="en-US" dirty="0">
                <a:latin typeface="Arial" pitchFamily="34" charset="0"/>
                <a:cs typeface="Arial" pitchFamily="34" charset="0"/>
              </a:rPr>
              <a:t> </a:t>
            </a:r>
            <a:r>
              <a:rPr lang="en-US" dirty="0" err="1">
                <a:latin typeface="Arial" pitchFamily="34" charset="0"/>
                <a:cs typeface="Arial" pitchFamily="34" charset="0"/>
              </a:rPr>
              <a:t>sangat</a:t>
            </a:r>
            <a:r>
              <a:rPr lang="en-US" dirty="0">
                <a:latin typeface="Arial" pitchFamily="34" charset="0"/>
                <a:cs typeface="Arial" pitchFamily="34" charset="0"/>
              </a:rPr>
              <a:t> </a:t>
            </a:r>
            <a:r>
              <a:rPr lang="en-US" dirty="0" err="1">
                <a:latin typeface="Arial" pitchFamily="34" charset="0"/>
                <a:cs typeface="Arial" pitchFamily="34" charset="0"/>
              </a:rPr>
              <a:t>dikenal</a:t>
            </a:r>
            <a:r>
              <a:rPr lang="en-US" dirty="0">
                <a:latin typeface="Arial" pitchFamily="34" charset="0"/>
                <a:cs typeface="Arial" pitchFamily="34" charset="0"/>
              </a:rPr>
              <a:t> </a:t>
            </a:r>
            <a:r>
              <a:rPr lang="en-US" dirty="0" err="1">
                <a:latin typeface="Arial" pitchFamily="34" charset="0"/>
                <a:cs typeface="Arial" pitchFamily="34" charset="0"/>
              </a:rPr>
              <a:t>publik</a:t>
            </a:r>
            <a:endParaRPr lang="en-US" dirty="0">
              <a:latin typeface="Arial" pitchFamily="34" charset="0"/>
              <a:cs typeface="Arial" pitchFamily="34" charset="0"/>
            </a:endParaRPr>
          </a:p>
          <a:p>
            <a:pPr marL="514350" indent="-514350" algn="just">
              <a:buFont typeface="+mj-lt"/>
              <a:buAutoNum type="arabicPeriod"/>
              <a:defRPr/>
            </a:pPr>
            <a:r>
              <a:rPr lang="en-US" dirty="0">
                <a:latin typeface="Arial" pitchFamily="34" charset="0"/>
                <a:cs typeface="Arial" pitchFamily="34" charset="0"/>
              </a:rPr>
              <a:t>Human interest</a:t>
            </a:r>
          </a:p>
          <a:p>
            <a:endParaRPr lang="en-US" dirty="0"/>
          </a:p>
        </p:txBody>
      </p:sp>
    </p:spTree>
    <p:extLst>
      <p:ext uri="{BB962C8B-B14F-4D97-AF65-F5344CB8AC3E}">
        <p14:creationId xmlns:p14="http://schemas.microsoft.com/office/powerpoint/2010/main" val="19059808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04800"/>
            <a:ext cx="8229600" cy="1143000"/>
          </a:xfrm>
        </p:spPr>
        <p:txBody>
          <a:bodyPr>
            <a:normAutofit/>
          </a:bodyPr>
          <a:lstStyle/>
          <a:p>
            <a:r>
              <a:rPr lang="en-US" sz="2800" dirty="0" err="1" smtClean="0">
                <a:latin typeface="Arial" charset="0"/>
                <a:cs typeface="Arial" charset="0"/>
              </a:rPr>
              <a:t>Skema</a:t>
            </a:r>
            <a:r>
              <a:rPr lang="en-US" sz="2800" dirty="0" smtClean="0">
                <a:latin typeface="Arial" charset="0"/>
                <a:cs typeface="Arial" charset="0"/>
              </a:rPr>
              <a:t> </a:t>
            </a:r>
            <a:r>
              <a:rPr lang="en-US" sz="2800" dirty="0" err="1" smtClean="0">
                <a:latin typeface="Arial" charset="0"/>
                <a:cs typeface="Arial" charset="0"/>
              </a:rPr>
              <a:t>Objektivitas</a:t>
            </a:r>
            <a:r>
              <a:rPr lang="en-US" sz="2800" dirty="0" smtClean="0">
                <a:latin typeface="Arial" charset="0"/>
                <a:cs typeface="Arial" charset="0"/>
              </a:rPr>
              <a:t> </a:t>
            </a:r>
            <a:r>
              <a:rPr lang="en-US" sz="2800" dirty="0" err="1" smtClean="0">
                <a:latin typeface="Arial" charset="0"/>
                <a:cs typeface="Arial" charset="0"/>
              </a:rPr>
              <a:t>Westertahl</a:t>
            </a:r>
            <a:r>
              <a:rPr lang="en-US" sz="2800" dirty="0" smtClean="0">
                <a:latin typeface="Arial" charset="0"/>
                <a:cs typeface="Arial" charset="0"/>
              </a:rPr>
              <a:t> (1983)</a:t>
            </a:r>
            <a:br>
              <a:rPr lang="en-US" sz="2800" dirty="0" smtClean="0">
                <a:latin typeface="Arial" charset="0"/>
                <a:cs typeface="Arial" charset="0"/>
              </a:rPr>
            </a:br>
            <a:r>
              <a:rPr lang="en-US" sz="2800" dirty="0" err="1" smtClean="0">
                <a:latin typeface="Arial" charset="0"/>
                <a:cs typeface="Arial" charset="0"/>
              </a:rPr>
              <a:t>sumber</a:t>
            </a:r>
            <a:r>
              <a:rPr lang="en-US" sz="2800" dirty="0" smtClean="0">
                <a:latin typeface="Arial" charset="0"/>
                <a:cs typeface="Arial" charset="0"/>
              </a:rPr>
              <a:t>: </a:t>
            </a:r>
            <a:r>
              <a:rPr lang="en-US" sz="2800" dirty="0" err="1" smtClean="0">
                <a:latin typeface="Arial" charset="0"/>
                <a:cs typeface="Arial" charset="0"/>
              </a:rPr>
              <a:t>McQuail</a:t>
            </a:r>
            <a:r>
              <a:rPr lang="en-US" sz="2800" dirty="0" smtClean="0">
                <a:latin typeface="Arial" charset="0"/>
                <a:cs typeface="Arial" charset="0"/>
              </a:rPr>
              <a:t> 1992: 96</a:t>
            </a:r>
            <a:endParaRPr lang="en-US" sz="2800" dirty="0"/>
          </a:p>
        </p:txBody>
      </p:sp>
      <p:sp>
        <p:nvSpPr>
          <p:cNvPr id="3" name="Content Placeholder 2"/>
          <p:cNvSpPr>
            <a:spLocks noGrp="1"/>
          </p:cNvSpPr>
          <p:nvPr>
            <p:ph idx="1"/>
          </p:nvPr>
        </p:nvSpPr>
        <p:spPr/>
        <p:txBody>
          <a:bodyPr/>
          <a:lstStyle/>
          <a:p>
            <a:pPr algn="ctr"/>
            <a:endParaRPr lang="en-US" dirty="0"/>
          </a:p>
        </p:txBody>
      </p:sp>
      <p:sp>
        <p:nvSpPr>
          <p:cNvPr id="4" name="Rectangle 3"/>
          <p:cNvSpPr/>
          <p:nvPr/>
        </p:nvSpPr>
        <p:spPr>
          <a:xfrm>
            <a:off x="2971800" y="1676400"/>
            <a:ext cx="2971800" cy="762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Objektivitas</a:t>
            </a:r>
            <a:endParaRPr lang="en-US" dirty="0"/>
          </a:p>
        </p:txBody>
      </p:sp>
      <p:cxnSp>
        <p:nvCxnSpPr>
          <p:cNvPr id="6" name="Straight Arrow Connector 5"/>
          <p:cNvCxnSpPr/>
          <p:nvPr/>
        </p:nvCxnSpPr>
        <p:spPr>
          <a:xfrm rot="10800000" flipV="1">
            <a:off x="2895600" y="2514600"/>
            <a:ext cx="990600" cy="3810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a:off x="5029200" y="2514600"/>
            <a:ext cx="990600" cy="304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1524000" y="2895600"/>
            <a:ext cx="1828800" cy="762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faktuality</a:t>
            </a:r>
            <a:endParaRPr lang="en-US" dirty="0"/>
          </a:p>
        </p:txBody>
      </p:sp>
      <p:sp>
        <p:nvSpPr>
          <p:cNvPr id="10" name="Rectangle 9"/>
          <p:cNvSpPr/>
          <p:nvPr/>
        </p:nvSpPr>
        <p:spPr>
          <a:xfrm>
            <a:off x="6248400" y="2971800"/>
            <a:ext cx="2362200" cy="533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impartiality</a:t>
            </a:r>
            <a:endParaRPr lang="en-US" dirty="0"/>
          </a:p>
        </p:txBody>
      </p:sp>
      <p:cxnSp>
        <p:nvCxnSpPr>
          <p:cNvPr id="12" name="Straight Arrow Connector 11"/>
          <p:cNvCxnSpPr/>
          <p:nvPr/>
        </p:nvCxnSpPr>
        <p:spPr>
          <a:xfrm rot="10800000" flipV="1">
            <a:off x="1066800" y="3733800"/>
            <a:ext cx="533400" cy="304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rot="5400000">
            <a:off x="1790700" y="4381500"/>
            <a:ext cx="12954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rot="16200000" flipH="1">
            <a:off x="3200400" y="3810000"/>
            <a:ext cx="990600" cy="838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rot="5400000">
            <a:off x="6286500" y="3619500"/>
            <a:ext cx="762000" cy="685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rot="16200000" flipH="1">
            <a:off x="7543800" y="3733800"/>
            <a:ext cx="685800" cy="533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1" name="Rectangle 20"/>
          <p:cNvSpPr/>
          <p:nvPr/>
        </p:nvSpPr>
        <p:spPr>
          <a:xfrm>
            <a:off x="304800" y="4114800"/>
            <a:ext cx="1676400" cy="533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truth</a:t>
            </a:r>
            <a:endParaRPr lang="en-US" dirty="0"/>
          </a:p>
        </p:txBody>
      </p:sp>
      <p:sp>
        <p:nvSpPr>
          <p:cNvPr id="22" name="Rectangle 21"/>
          <p:cNvSpPr/>
          <p:nvPr/>
        </p:nvSpPr>
        <p:spPr>
          <a:xfrm>
            <a:off x="1066800" y="5105400"/>
            <a:ext cx="22860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informativeness</a:t>
            </a:r>
            <a:endParaRPr lang="en-US" dirty="0"/>
          </a:p>
        </p:txBody>
      </p:sp>
      <p:sp>
        <p:nvSpPr>
          <p:cNvPr id="23" name="Rectangle 22"/>
          <p:cNvSpPr/>
          <p:nvPr/>
        </p:nvSpPr>
        <p:spPr>
          <a:xfrm>
            <a:off x="3429000" y="4876800"/>
            <a:ext cx="1600200" cy="762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relevance</a:t>
            </a:r>
            <a:endParaRPr lang="en-US" dirty="0"/>
          </a:p>
        </p:txBody>
      </p:sp>
      <p:sp>
        <p:nvSpPr>
          <p:cNvPr id="24" name="Rectangle 23"/>
          <p:cNvSpPr/>
          <p:nvPr/>
        </p:nvSpPr>
        <p:spPr>
          <a:xfrm>
            <a:off x="5257800" y="4419600"/>
            <a:ext cx="1752600" cy="762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Balance/non partisan</a:t>
            </a:r>
            <a:endParaRPr lang="en-US" dirty="0"/>
          </a:p>
        </p:txBody>
      </p:sp>
      <p:sp>
        <p:nvSpPr>
          <p:cNvPr id="25" name="Rectangle 24"/>
          <p:cNvSpPr/>
          <p:nvPr/>
        </p:nvSpPr>
        <p:spPr>
          <a:xfrm>
            <a:off x="7391400" y="4419600"/>
            <a:ext cx="1524000" cy="762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neutral</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r>
              <a:rPr lang="en-US" dirty="0" err="1" smtClean="0"/>
              <a:t>Faktuality</a:t>
            </a:r>
            <a:endParaRPr lang="en-US" dirty="0"/>
          </a:p>
        </p:txBody>
      </p:sp>
      <p:sp>
        <p:nvSpPr>
          <p:cNvPr id="3" name="Content Placeholder 2"/>
          <p:cNvSpPr>
            <a:spLocks noGrp="1"/>
          </p:cNvSpPr>
          <p:nvPr>
            <p:ph idx="1"/>
          </p:nvPr>
        </p:nvSpPr>
        <p:spPr>
          <a:xfrm>
            <a:off x="457200" y="990600"/>
            <a:ext cx="8229600" cy="5135563"/>
          </a:xfrm>
          <a:ln/>
        </p:spPr>
        <p:style>
          <a:lnRef idx="1">
            <a:schemeClr val="accent3"/>
          </a:lnRef>
          <a:fillRef idx="3">
            <a:schemeClr val="accent3"/>
          </a:fillRef>
          <a:effectRef idx="2">
            <a:schemeClr val="accent3"/>
          </a:effectRef>
          <a:fontRef idx="minor">
            <a:schemeClr val="lt1"/>
          </a:fontRef>
        </p:style>
        <p:txBody>
          <a:bodyPr>
            <a:normAutofit/>
          </a:bodyPr>
          <a:lstStyle/>
          <a:p>
            <a:pPr algn="just">
              <a:buNone/>
            </a:pPr>
            <a:r>
              <a:rPr lang="id-ID" dirty="0" smtClean="0"/>
              <a:t>Kefaktualan lebih berhubungan dengan teknik penyajian laporan tentang peristiwa atau suatu pernyataan yang dapat dicek kebenarannya pada </a:t>
            </a:r>
            <a:r>
              <a:rPr lang="id-ID" dirty="0" smtClean="0">
                <a:solidFill>
                  <a:schemeClr val="tx2"/>
                </a:solidFill>
              </a:rPr>
              <a:t>nara sumber atau sumber berita </a:t>
            </a:r>
            <a:r>
              <a:rPr lang="id-ID" dirty="0" smtClean="0"/>
              <a:t>dan disajikan tanpa komentar. </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accent2">
              <a:shade val="50000"/>
            </a:schemeClr>
          </a:lnRef>
          <a:fillRef idx="1">
            <a:schemeClr val="accent2"/>
          </a:fillRef>
          <a:effectRef idx="0">
            <a:schemeClr val="accent2"/>
          </a:effectRef>
          <a:fontRef idx="minor">
            <a:schemeClr val="lt1"/>
          </a:fontRef>
        </p:style>
        <p:txBody>
          <a:bodyPr>
            <a:normAutofit/>
          </a:bodyPr>
          <a:lstStyle/>
          <a:p>
            <a:r>
              <a:rPr lang="en-US" sz="3200" dirty="0" smtClean="0"/>
              <a:t>Impartiality</a:t>
            </a:r>
            <a:endParaRPr lang="en-US" sz="3200" dirty="0"/>
          </a:p>
        </p:txBody>
      </p:sp>
      <p:sp>
        <p:nvSpPr>
          <p:cNvPr id="3" name="Content Placeholder 2"/>
          <p:cNvSpPr>
            <a:spLocks noGrp="1"/>
          </p:cNvSpPr>
          <p:nvPr>
            <p:ph idx="1"/>
          </p:nvPr>
        </p:nvSpPr>
        <p:spPr/>
        <p:style>
          <a:lnRef idx="1">
            <a:schemeClr val="accent4"/>
          </a:lnRef>
          <a:fillRef idx="3">
            <a:schemeClr val="accent4"/>
          </a:fillRef>
          <a:effectRef idx="2">
            <a:schemeClr val="accent4"/>
          </a:effectRef>
          <a:fontRef idx="minor">
            <a:schemeClr val="lt1"/>
          </a:fontRef>
        </p:style>
        <p:txBody>
          <a:bodyPr>
            <a:normAutofit lnSpcReduction="10000"/>
          </a:bodyPr>
          <a:lstStyle/>
          <a:p>
            <a:r>
              <a:rPr lang="id-ID" dirty="0" smtClean="0"/>
              <a:t>Impartialitas dihubungkan dengan sikap netral seorang wartawan dalam menyajikan informasi atau berita. Dan agar sebuah informasi dapat dikategorikan berkualitas bila ditunjang oleh keutuhan laporan, ketepatan yang didukung pertimbangan independen tanpa campur tangan salah satu pihak, dan tidak mempunyai keinginan untuk menyalah</a:t>
            </a:r>
            <a:r>
              <a:rPr lang="en-US" dirty="0" err="1" smtClean="0"/>
              <a:t>kan</a:t>
            </a:r>
            <a:r>
              <a:rPr lang="en-US" dirty="0" smtClean="0"/>
              <a:t> , </a:t>
            </a:r>
            <a:r>
              <a:rPr lang="en-US" dirty="0" err="1" smtClean="0"/>
              <a:t>menga</a:t>
            </a:r>
            <a:r>
              <a:rPr lang="id-ID" dirty="0" smtClean="0"/>
              <a:t>rahkan </a:t>
            </a:r>
            <a:r>
              <a:rPr lang="en-US" dirty="0" err="1" smtClean="0"/>
              <a:t>pada</a:t>
            </a:r>
            <a:r>
              <a:rPr lang="id-ID" dirty="0" smtClean="0"/>
              <a:t> salah satu pihak.</a:t>
            </a:r>
            <a:endParaRPr lang="en-US" dirty="0" smtClean="0"/>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style>
          <a:lnRef idx="1">
            <a:schemeClr val="accent4"/>
          </a:lnRef>
          <a:fillRef idx="3">
            <a:schemeClr val="accent4"/>
          </a:fillRef>
          <a:effectRef idx="2">
            <a:schemeClr val="accent4"/>
          </a:effectRef>
          <a:fontRef idx="minor">
            <a:schemeClr val="lt1"/>
          </a:fontRef>
        </p:style>
        <p:txBody>
          <a:bodyPr/>
          <a:lstStyle/>
          <a:p>
            <a:pPr lvl="1">
              <a:buNone/>
            </a:pPr>
            <a:r>
              <a:rPr lang="id-ID" sz="3200" dirty="0" smtClean="0"/>
              <a:t>Subdimensi kebenaran </a:t>
            </a:r>
            <a:endParaRPr lang="en-US" sz="3200" dirty="0" smtClean="0"/>
          </a:p>
          <a:p>
            <a:pPr lvl="1">
              <a:buNone/>
            </a:pPr>
            <a:r>
              <a:rPr lang="id-ID" sz="3200" dirty="0" smtClean="0"/>
              <a:t>yaitu sebagaimana adanya atau sesuai dengan kejadian sebenarnya, berdasarkan fakta dan dapat dicek kebenarannya pada sumber yang disajikan. </a:t>
            </a:r>
            <a:endParaRPr lang="en-US" sz="3200" dirty="0" smtClean="0"/>
          </a:p>
          <a:p>
            <a:pPr lvl="1">
              <a:buNone/>
            </a:pPr>
            <a:r>
              <a:rPr lang="id-ID" sz="3200" dirty="0" smtClean="0"/>
              <a:t>Kebenaran diukur dengan menggunakan indikator ada tidaknya </a:t>
            </a:r>
            <a:r>
              <a:rPr lang="id-ID" sz="3200" i="1" dirty="0" smtClean="0"/>
              <a:t>check and recheck </a:t>
            </a:r>
            <a:r>
              <a:rPr lang="id-ID" sz="3200" dirty="0" smtClean="0"/>
              <a:t>dan </a:t>
            </a:r>
            <a:r>
              <a:rPr lang="id-ID" sz="3200" i="1" dirty="0" smtClean="0"/>
              <a:t>factualness</a:t>
            </a:r>
            <a:r>
              <a:rPr lang="id-ID" sz="3200" dirty="0" smtClean="0"/>
              <a:t>. Maksudnya berita bersumber dari fakta apa adanya, baik berupa fakta pendapat maupun fakta peristiwa.</a:t>
            </a:r>
            <a:endParaRPr lang="en-US" sz="32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style>
          <a:lnRef idx="3">
            <a:schemeClr val="lt1"/>
          </a:lnRef>
          <a:fillRef idx="1">
            <a:schemeClr val="accent2"/>
          </a:fillRef>
          <a:effectRef idx="1">
            <a:schemeClr val="accent2"/>
          </a:effectRef>
          <a:fontRef idx="minor">
            <a:schemeClr val="lt1"/>
          </a:fontRef>
        </p:style>
        <p:txBody>
          <a:bodyPr>
            <a:normAutofit/>
          </a:bodyPr>
          <a:lstStyle/>
          <a:p>
            <a:pPr>
              <a:buNone/>
            </a:pPr>
            <a:r>
              <a:rPr lang="en-GB" sz="3600" dirty="0" err="1" smtClean="0"/>
              <a:t>Subdimensi</a:t>
            </a:r>
            <a:r>
              <a:rPr lang="en-GB" sz="3600" dirty="0" smtClean="0"/>
              <a:t> </a:t>
            </a:r>
            <a:r>
              <a:rPr lang="en-GB" sz="3600" dirty="0" err="1" smtClean="0"/>
              <a:t>relevansi</a:t>
            </a:r>
            <a:r>
              <a:rPr lang="en-GB" sz="3600" dirty="0" smtClean="0"/>
              <a:t>, </a:t>
            </a:r>
            <a:r>
              <a:rPr lang="en-GB" sz="3600" dirty="0" err="1" smtClean="0"/>
              <a:t>yaitu</a:t>
            </a:r>
            <a:r>
              <a:rPr lang="en-GB" sz="3600" dirty="0" smtClean="0"/>
              <a:t> </a:t>
            </a:r>
            <a:r>
              <a:rPr lang="en-GB" sz="3600" dirty="0" err="1" smtClean="0"/>
              <a:t>proses</a:t>
            </a:r>
            <a:r>
              <a:rPr lang="en-GB" sz="3600" dirty="0" smtClean="0"/>
              <a:t> </a:t>
            </a:r>
            <a:r>
              <a:rPr lang="en-GB" sz="3600" dirty="0" err="1" smtClean="0"/>
              <a:t>seleksi</a:t>
            </a:r>
            <a:r>
              <a:rPr lang="en-GB" sz="3600" dirty="0" smtClean="0"/>
              <a:t> yang </a:t>
            </a:r>
            <a:r>
              <a:rPr lang="en-GB" sz="3600" dirty="0" err="1" smtClean="0"/>
              <a:t>dilaksanakan</a:t>
            </a:r>
            <a:r>
              <a:rPr lang="en-GB" sz="3600" dirty="0" smtClean="0"/>
              <a:t> </a:t>
            </a:r>
            <a:r>
              <a:rPr lang="en-GB" sz="3600" dirty="0" err="1" smtClean="0"/>
              <a:t>menurut</a:t>
            </a:r>
            <a:r>
              <a:rPr lang="en-GB" sz="3600" dirty="0" smtClean="0"/>
              <a:t> </a:t>
            </a:r>
            <a:r>
              <a:rPr lang="en-GB" sz="3600" dirty="0" err="1" smtClean="0"/>
              <a:t>prinsip</a:t>
            </a:r>
            <a:r>
              <a:rPr lang="en-GB" sz="3600" dirty="0" smtClean="0"/>
              <a:t> </a:t>
            </a:r>
            <a:r>
              <a:rPr lang="en-GB" sz="3600" dirty="0" err="1" smtClean="0"/>
              <a:t>kegunaan</a:t>
            </a:r>
            <a:r>
              <a:rPr lang="en-GB" sz="3600" dirty="0" smtClean="0"/>
              <a:t> yang </a:t>
            </a:r>
            <a:r>
              <a:rPr lang="en-GB" sz="3600" dirty="0" err="1" smtClean="0"/>
              <a:t>jelas</a:t>
            </a:r>
            <a:r>
              <a:rPr lang="en-GB" sz="3600" dirty="0" smtClean="0"/>
              <a:t>, </a:t>
            </a:r>
            <a:r>
              <a:rPr lang="en-GB" sz="3600" dirty="0" err="1" smtClean="0"/>
              <a:t>bagi</a:t>
            </a:r>
            <a:r>
              <a:rPr lang="en-GB" sz="3600" dirty="0" smtClean="0"/>
              <a:t> </a:t>
            </a:r>
            <a:r>
              <a:rPr lang="en-GB" sz="3600" dirty="0" err="1" smtClean="0"/>
              <a:t>calon</a:t>
            </a:r>
            <a:r>
              <a:rPr lang="en-GB" sz="3600" dirty="0" smtClean="0"/>
              <a:t> </a:t>
            </a:r>
            <a:r>
              <a:rPr lang="en-GB" sz="3600" dirty="0" err="1" smtClean="0"/>
              <a:t>penerima</a:t>
            </a:r>
            <a:r>
              <a:rPr lang="en-GB" sz="3600" dirty="0" smtClean="0"/>
              <a:t> </a:t>
            </a:r>
            <a:r>
              <a:rPr lang="en-GB" sz="3600" dirty="0" err="1" smtClean="0"/>
              <a:t>dan</a:t>
            </a:r>
            <a:r>
              <a:rPr lang="en-GB" sz="3600" dirty="0" smtClean="0"/>
              <a:t> </a:t>
            </a:r>
            <a:r>
              <a:rPr lang="en-GB" sz="3600" dirty="0" err="1" smtClean="0"/>
              <a:t>masyarakat</a:t>
            </a:r>
            <a:r>
              <a:rPr lang="en-GB" sz="3600" dirty="0" smtClean="0"/>
              <a:t>. </a:t>
            </a:r>
          </a:p>
          <a:p>
            <a:pPr>
              <a:buNone/>
            </a:pPr>
            <a:r>
              <a:rPr lang="en-GB" sz="3600" dirty="0" err="1" smtClean="0"/>
              <a:t>Relevansi</a:t>
            </a:r>
            <a:r>
              <a:rPr lang="en-GB" sz="3600" dirty="0" smtClean="0"/>
              <a:t> </a:t>
            </a:r>
            <a:r>
              <a:rPr lang="en-GB" sz="3600" dirty="0" err="1" smtClean="0"/>
              <a:t>dilakukan</a:t>
            </a:r>
            <a:r>
              <a:rPr lang="en-GB" sz="3600" dirty="0" smtClean="0"/>
              <a:t> </a:t>
            </a:r>
            <a:r>
              <a:rPr lang="en-GB" sz="3600" dirty="0" err="1" smtClean="0"/>
              <a:t>melalui</a:t>
            </a:r>
            <a:r>
              <a:rPr lang="en-GB" sz="3600" dirty="0" smtClean="0"/>
              <a:t> </a:t>
            </a:r>
            <a:r>
              <a:rPr lang="en-GB" sz="3600" dirty="0" err="1" smtClean="0"/>
              <a:t>penerapan</a:t>
            </a:r>
            <a:r>
              <a:rPr lang="en-GB" sz="3600" dirty="0" smtClean="0"/>
              <a:t> </a:t>
            </a:r>
            <a:r>
              <a:rPr lang="en-GB" sz="3600" dirty="0" err="1" smtClean="0"/>
              <a:t>standar</a:t>
            </a:r>
            <a:r>
              <a:rPr lang="en-GB" sz="3600" dirty="0" smtClean="0"/>
              <a:t> </a:t>
            </a:r>
            <a:r>
              <a:rPr lang="en-GB" sz="3600" dirty="0" err="1" smtClean="0"/>
              <a:t>jurnalistik</a:t>
            </a:r>
            <a:r>
              <a:rPr lang="en-GB" sz="3600" dirty="0" smtClean="0"/>
              <a:t> </a:t>
            </a:r>
            <a:r>
              <a:rPr lang="en-GB" sz="3600" dirty="0" err="1" smtClean="0"/>
              <a:t>atau</a:t>
            </a:r>
            <a:r>
              <a:rPr lang="en-GB" sz="3600" dirty="0" smtClean="0"/>
              <a:t> </a:t>
            </a:r>
            <a:r>
              <a:rPr lang="en-GB" sz="3600" dirty="0" err="1" smtClean="0"/>
              <a:t>pemenuhan</a:t>
            </a:r>
            <a:r>
              <a:rPr lang="en-GB" sz="3600" dirty="0" smtClean="0"/>
              <a:t> </a:t>
            </a:r>
            <a:r>
              <a:rPr lang="en-GB" sz="3600" dirty="0" err="1" smtClean="0"/>
              <a:t>terhadap</a:t>
            </a:r>
            <a:r>
              <a:rPr lang="en-GB" sz="3600" dirty="0" smtClean="0"/>
              <a:t> </a:t>
            </a:r>
            <a:r>
              <a:rPr lang="en-GB" sz="3600" dirty="0" err="1" smtClean="0"/>
              <a:t>nilai</a:t>
            </a:r>
            <a:r>
              <a:rPr lang="en-GB" sz="3600" dirty="0" smtClean="0"/>
              <a:t> </a:t>
            </a:r>
            <a:r>
              <a:rPr lang="en-GB" sz="3600" dirty="0" err="1" smtClean="0"/>
              <a:t>berita</a:t>
            </a:r>
            <a:r>
              <a:rPr lang="en-GB" sz="3600" dirty="0" smtClean="0"/>
              <a:t> (</a:t>
            </a:r>
            <a:r>
              <a:rPr lang="en-GB" sz="3600" i="1" dirty="0" smtClean="0"/>
              <a:t>news worthiness</a:t>
            </a:r>
            <a:r>
              <a:rPr lang="en-GB" sz="3600" dirty="0" smtClean="0"/>
              <a:t>)</a:t>
            </a:r>
            <a:endParaRPr lang="en-US" sz="36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accent5">
              <a:shade val="50000"/>
            </a:schemeClr>
          </a:lnRef>
          <a:fillRef idx="1">
            <a:schemeClr val="accent5"/>
          </a:fillRef>
          <a:effectRef idx="0">
            <a:schemeClr val="accent5"/>
          </a:effectRef>
          <a:fontRef idx="minor">
            <a:schemeClr val="lt1"/>
          </a:fontRef>
        </p:style>
        <p:txBody>
          <a:bodyPr>
            <a:normAutofit/>
          </a:bodyPr>
          <a:lstStyle/>
          <a:p>
            <a:r>
              <a:rPr lang="en-US" sz="3200" dirty="0" err="1" smtClean="0"/>
              <a:t>Keseimbangan</a:t>
            </a:r>
            <a:endParaRPr lang="en-US" sz="3200" dirty="0"/>
          </a:p>
        </p:txBody>
      </p:sp>
      <p:sp>
        <p:nvSpPr>
          <p:cNvPr id="3" name="Content Placeholder 2"/>
          <p:cNvSpPr>
            <a:spLocks noGrp="1"/>
          </p:cNvSpPr>
          <p:nvPr>
            <p:ph idx="1"/>
          </p:nvPr>
        </p:nvSpPr>
        <p:spPr/>
        <p:style>
          <a:lnRef idx="1">
            <a:schemeClr val="accent1"/>
          </a:lnRef>
          <a:fillRef idx="3">
            <a:schemeClr val="accent1"/>
          </a:fillRef>
          <a:effectRef idx="2">
            <a:schemeClr val="accent1"/>
          </a:effectRef>
          <a:fontRef idx="minor">
            <a:schemeClr val="lt1"/>
          </a:fontRef>
        </p:style>
        <p:txBody>
          <a:bodyPr>
            <a:normAutofit lnSpcReduction="10000"/>
          </a:bodyPr>
          <a:lstStyle/>
          <a:p>
            <a:pPr marL="342900" lvl="1" indent="-342900" algn="just">
              <a:buNone/>
            </a:pPr>
            <a:r>
              <a:rPr lang="en-US" dirty="0" smtClean="0"/>
              <a:t>D</a:t>
            </a:r>
            <a:r>
              <a:rPr lang="id-ID" dirty="0" smtClean="0"/>
              <a:t>iukur dengan </a:t>
            </a:r>
            <a:r>
              <a:rPr lang="id-ID" i="1" dirty="0" smtClean="0"/>
              <a:t>equal or proportional acces</a:t>
            </a:r>
            <a:r>
              <a:rPr lang="id-ID" dirty="0" smtClean="0"/>
              <a:t>, yakni pemberian akses dan kesempatan yang sama (sekurang-kurangnya proporsional) terhadap pelaku-pelaku penting dalam peristiwa yang diberitakan.</a:t>
            </a:r>
            <a:endParaRPr lang="en-US" dirty="0" smtClean="0"/>
          </a:p>
          <a:p>
            <a:pPr marL="342900" lvl="1" indent="-342900" algn="just">
              <a:buNone/>
            </a:pPr>
            <a:r>
              <a:rPr lang="id-ID" dirty="0" smtClean="0"/>
              <a:t> Hal itu tercermin dengan ada atau tidaknya </a:t>
            </a:r>
            <a:r>
              <a:rPr lang="id-ID" i="1" dirty="0" smtClean="0"/>
              <a:t>cover both side</a:t>
            </a:r>
            <a:r>
              <a:rPr lang="id-ID" dirty="0" smtClean="0"/>
              <a:t> (keterangan dua sisi), maksudnya semua nara sumber yang terlibat dalam suatu peristiwa harus dilibatkan dan diminta keterangannya. Juga </a:t>
            </a:r>
            <a:r>
              <a:rPr lang="id-ID" i="1" dirty="0" smtClean="0"/>
              <a:t>even handed evaluation</a:t>
            </a:r>
            <a:r>
              <a:rPr lang="id-ID" dirty="0" smtClean="0"/>
              <a:t>, yakni penyajian penilaian negatif dan positif berimbang terhadap pihak yang diberitakan atau mengandung nilai imbang.</a:t>
            </a:r>
            <a:endParaRPr lang="en-US" dirty="0" smtClean="0"/>
          </a:p>
          <a:p>
            <a:pPr>
              <a:buNone/>
            </a:pP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TotalTime>
  <Words>490</Words>
  <Application>Microsoft Office PowerPoint</Application>
  <PresentationFormat>On-screen Show (4:3)</PresentationFormat>
  <Paragraphs>40</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Definisi Berita /News</vt:lpstr>
      <vt:lpstr>PowerPoint Presentation</vt:lpstr>
      <vt:lpstr>Nilai berita</vt:lpstr>
      <vt:lpstr>Skema Objektivitas Westertahl (1983) sumber: McQuail 1992: 96</vt:lpstr>
      <vt:lpstr>Faktuality</vt:lpstr>
      <vt:lpstr>Impartiality</vt:lpstr>
      <vt:lpstr>PowerPoint Presentation</vt:lpstr>
      <vt:lpstr>PowerPoint Presentation</vt:lpstr>
      <vt:lpstr>Keseimbangan</vt:lpstr>
      <vt:lpstr>Netralitas</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Nilai berita</dc:title>
  <dc:creator/>
  <cp:lastModifiedBy>BU FAJAR</cp:lastModifiedBy>
  <cp:revision>4</cp:revision>
  <dcterms:created xsi:type="dcterms:W3CDTF">2006-08-16T00:00:00Z</dcterms:created>
  <dcterms:modified xsi:type="dcterms:W3CDTF">2019-02-26T14:49:22Z</dcterms:modified>
</cp:coreProperties>
</file>