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60" r:id="rId4"/>
    <p:sldId id="259" r:id="rId5"/>
    <p:sldId id="261" r:id="rId6"/>
    <p:sldId id="258" r:id="rId7"/>
    <p:sldId id="262" r:id="rId8"/>
    <p:sldId id="263" r:id="rId9"/>
    <p:sldId id="266" r:id="rId10"/>
    <p:sldId id="264" r:id="rId11"/>
    <p:sldId id="265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8" r:id="rId22"/>
    <p:sldId id="280" r:id="rId23"/>
    <p:sldId id="28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26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63656F-2AF5-4146-8BEC-365E46341FC5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12C80D-D242-4C59-A0DC-2201C7BBF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36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12C80D-D242-4C59-A0DC-2201C7BBF2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629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927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932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00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721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331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852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327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819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948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17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953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8D0A7-E0EA-4210-B219-318EC3487FE7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304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Residen" TargetMode="External"/><Relationship Id="rId2" Type="http://schemas.openxmlformats.org/officeDocument/2006/relationships/hyperlink" Target="https://id.wikipedia.org/wiki/Asisten_Reside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d.wikipedia.org/wiki/Hindia_Belanda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Kabupaten" TargetMode="External"/><Relationship Id="rId7" Type="http://schemas.openxmlformats.org/officeDocument/2006/relationships/hyperlink" Target="https://id.wikipedia.org/wiki/Desa" TargetMode="External"/><Relationship Id="rId2" Type="http://schemas.openxmlformats.org/officeDocument/2006/relationships/hyperlink" Target="https://id.wikipedia.org/wiki/Karesidena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d.wikipedia.org/wiki/Kecamatan" TargetMode="External"/><Relationship Id="rId5" Type="http://schemas.openxmlformats.org/officeDocument/2006/relationships/hyperlink" Target="https://id.wikipedia.org/wiki/Kawedanan" TargetMode="External"/><Relationship Id="rId4" Type="http://schemas.openxmlformats.org/officeDocument/2006/relationships/hyperlink" Target="https://id.wikipedia.org/wiki/Kota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Kabupaten" TargetMode="External"/><Relationship Id="rId2" Type="http://schemas.openxmlformats.org/officeDocument/2006/relationships/hyperlink" Target="https://id.wikipedia.org/wiki/Karesidena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d.wikipedia.org/wiki/Desa" TargetMode="External"/><Relationship Id="rId5" Type="http://schemas.openxmlformats.org/officeDocument/2006/relationships/hyperlink" Target="https://id.wikipedia.org/wiki/Kecamatan" TargetMode="External"/><Relationship Id="rId4" Type="http://schemas.openxmlformats.org/officeDocument/2006/relationships/hyperlink" Target="https://id.wikipedia.org/wiki/Kawedanan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533401"/>
            <a:ext cx="7620000" cy="10667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752600"/>
            <a:ext cx="7620000" cy="4495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Pertumbuhan Pemerintahan Daerah </a:t>
            </a:r>
            <a:r>
              <a:rPr lang="en-US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Daerah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Hindia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Belanda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Daerah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Jepang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060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Walau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dikeluarkan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, </a:t>
            </a: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pembaharuan</a:t>
            </a:r>
            <a:r>
              <a:rPr lang="en-US" dirty="0" smtClean="0"/>
              <a:t> yang </a:t>
            </a:r>
            <a:r>
              <a:rPr lang="en-US" dirty="0" err="1" smtClean="0"/>
              <a:t>positip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Indonesia.</a:t>
            </a:r>
          </a:p>
          <a:p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yang </a:t>
            </a:r>
            <a:r>
              <a:rPr lang="en-US" dirty="0" err="1" smtClean="0"/>
              <a:t>diadakan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kawula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, </a:t>
            </a:r>
            <a:r>
              <a:rPr lang="en-US" dirty="0" err="1" smtClean="0"/>
              <a:t>harus</a:t>
            </a:r>
            <a:r>
              <a:rPr lang="en-US" dirty="0" smtClean="0"/>
              <a:t> pula </a:t>
            </a:r>
            <a:r>
              <a:rPr lang="en-US" dirty="0" err="1" smtClean="0"/>
              <a:t>pegawai-pegawai</a:t>
            </a:r>
            <a:r>
              <a:rPr lang="en-US" dirty="0" smtClean="0"/>
              <a:t> yang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/>
              <a:t> </a:t>
            </a:r>
            <a:r>
              <a:rPr lang="en-US" dirty="0" smtClean="0"/>
              <a:t>pula. Dengan </a:t>
            </a:r>
            <a:r>
              <a:rPr lang="en-US" dirty="0" err="1" smtClean="0"/>
              <a:t>demikian</a:t>
            </a:r>
            <a:r>
              <a:rPr lang="en-US" dirty="0" smtClean="0"/>
              <a:t>, </a:t>
            </a:r>
            <a:r>
              <a:rPr lang="en-US" dirty="0" err="1" smtClean="0"/>
              <a:t>anggota-anggota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adalah orang </a:t>
            </a:r>
            <a:r>
              <a:rPr lang="en-US" dirty="0" err="1" smtClean="0"/>
              <a:t>Belanda</a:t>
            </a:r>
            <a:r>
              <a:rPr lang="en-US" dirty="0" smtClean="0"/>
              <a:t> sendiri,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360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err="1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5410200"/>
          </a:xfrm>
        </p:spPr>
        <p:txBody>
          <a:bodyPr>
            <a:noAutofit/>
          </a:bodyPr>
          <a:lstStyle/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Desentralisasi 1903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wet 1904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penjajahan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berarti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Desentralisasi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kemakmuran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mendorong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modernisasi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tetapi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mengukuhkan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struktur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lokal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berbentuk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langsung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struktur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lokal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kerajaan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memaksimalkan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Belanda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menempatkan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pengawas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pangkat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2" tooltip="Asisten Residen"/>
              </a:rPr>
              <a:t>Asisten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2" tooltip="Asisten Reside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2" tooltip="Asisten Residen"/>
              </a:rPr>
              <a:t>Residen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 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3" tooltip="Residen"/>
              </a:rPr>
              <a:t>Residen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tingkatan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didasarkan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tooltip="Hindia Belanda"/>
              </a:rPr>
              <a:t>pemerintah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tooltip="Hindia Belanda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tooltip="Hindia Belanda"/>
              </a:rPr>
              <a:t>Hindia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tooltip="Hindia Belanda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tooltip="Hindia Belanda"/>
              </a:rPr>
              <a:t>Belanda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2390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077200" cy="4572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305800" cy="5867400"/>
          </a:xfrm>
        </p:spPr>
        <p:txBody>
          <a:bodyPr>
            <a:normAutofit fontScale="25000" lnSpcReduction="20000"/>
          </a:bodyPr>
          <a:lstStyle/>
          <a:p>
            <a:r>
              <a:rPr lang="en-US" sz="9600" dirty="0" err="1" smtClean="0">
                <a:cs typeface="Arial" pitchFamily="34" charset="0"/>
              </a:rPr>
              <a:t>Pada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masa</a:t>
            </a:r>
            <a:r>
              <a:rPr lang="en-US" sz="9600" dirty="0">
                <a:cs typeface="Arial" pitchFamily="34" charset="0"/>
              </a:rPr>
              <a:t> VOC </a:t>
            </a:r>
            <a:r>
              <a:rPr lang="en-US" sz="9600" dirty="0" err="1">
                <a:cs typeface="Arial" pitchFamily="34" charset="0"/>
              </a:rPr>
              <a:t>pemerintahan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itu</a:t>
            </a:r>
            <a:r>
              <a:rPr lang="en-US" sz="9600" dirty="0">
                <a:cs typeface="Arial" pitchFamily="34" charset="0"/>
              </a:rPr>
              <a:t>  </a:t>
            </a:r>
            <a:r>
              <a:rPr lang="en-US" sz="9600" dirty="0" err="1">
                <a:cs typeface="Arial" pitchFamily="34" charset="0"/>
              </a:rPr>
              <a:t>hanya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untuk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memaksimal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keuntungan</a:t>
            </a:r>
            <a:r>
              <a:rPr lang="en-US" sz="9600" dirty="0">
                <a:cs typeface="Arial" pitchFamily="34" charset="0"/>
              </a:rPr>
              <a:t> VOC </a:t>
            </a:r>
            <a:r>
              <a:rPr lang="en-US" sz="9600" dirty="0" err="1">
                <a:cs typeface="Arial" pitchFamily="34" charset="0"/>
              </a:rPr>
              <a:t>dengan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menggunakan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struktur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adat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smtClean="0">
                <a:cs typeface="Arial" pitchFamily="34" charset="0"/>
              </a:rPr>
              <a:t> dg </a:t>
            </a:r>
            <a:r>
              <a:rPr lang="en-US" sz="9600" dirty="0" err="1" smtClean="0">
                <a:cs typeface="Arial" pitchFamily="34" charset="0"/>
              </a:rPr>
              <a:t>melakukan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mobilisasi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rakyat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melalui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komoditas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rempah-rempah</a:t>
            </a:r>
            <a:r>
              <a:rPr lang="en-US" sz="9600" dirty="0">
                <a:cs typeface="Arial" pitchFamily="34" charset="0"/>
              </a:rPr>
              <a:t>  </a:t>
            </a:r>
            <a:r>
              <a:rPr lang="en-US" sz="9600" dirty="0" err="1">
                <a:cs typeface="Arial" pitchFamily="34" charset="0"/>
              </a:rPr>
              <a:t>yaitu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cengkeh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>
                <a:cs typeface="Arial" pitchFamily="34" charset="0"/>
              </a:rPr>
              <a:t>lada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>
                <a:cs typeface="Arial" pitchFamily="34" charset="0"/>
              </a:rPr>
              <a:t>teh</a:t>
            </a:r>
            <a:r>
              <a:rPr lang="en-US" sz="9600" dirty="0">
                <a:cs typeface="Arial" pitchFamily="34" charset="0"/>
              </a:rPr>
              <a:t>, kopi </a:t>
            </a:r>
            <a:r>
              <a:rPr lang="en-US" sz="9600" dirty="0" err="1">
                <a:cs typeface="Arial" pitchFamily="34" charset="0"/>
              </a:rPr>
              <a:t>dll</a:t>
            </a:r>
            <a:r>
              <a:rPr lang="en-US" sz="9600" dirty="0">
                <a:cs typeface="Arial" pitchFamily="34" charset="0"/>
              </a:rPr>
              <a:t> agar  </a:t>
            </a:r>
            <a:r>
              <a:rPr lang="en-US" sz="9600" dirty="0" err="1">
                <a:cs typeface="Arial" pitchFamily="34" charset="0"/>
              </a:rPr>
              <a:t>mengukuhkan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perdagangan</a:t>
            </a:r>
            <a:r>
              <a:rPr lang="en-US" sz="9600" dirty="0">
                <a:cs typeface="Arial" pitchFamily="34" charset="0"/>
              </a:rPr>
              <a:t> VOC  di </a:t>
            </a:r>
            <a:r>
              <a:rPr lang="en-US" sz="9600" dirty="0" err="1">
                <a:cs typeface="Arial" pitchFamily="34" charset="0"/>
              </a:rPr>
              <a:t>perdagangan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internasional</a:t>
            </a:r>
            <a:r>
              <a:rPr lang="en-US" sz="9600" dirty="0" smtClean="0">
                <a:cs typeface="Arial" pitchFamily="34" charset="0"/>
              </a:rPr>
              <a:t>.</a:t>
            </a:r>
            <a:endParaRPr lang="en-US" sz="9600" dirty="0" smtClean="0"/>
          </a:p>
          <a:p>
            <a:r>
              <a:rPr lang="en-US" sz="9600" dirty="0" smtClean="0"/>
              <a:t> </a:t>
            </a:r>
            <a:r>
              <a:rPr lang="en-US" sz="9600" dirty="0"/>
              <a:t>D</a:t>
            </a:r>
            <a:r>
              <a:rPr lang="en-US" sz="9600" dirty="0" smtClean="0"/>
              <a:t>alam VOC </a:t>
            </a:r>
            <a:r>
              <a:rPr lang="en-US" sz="9600" dirty="0" err="1" smtClean="0"/>
              <a:t>terjadi</a:t>
            </a:r>
            <a:r>
              <a:rPr lang="en-US" sz="9600" dirty="0" smtClean="0"/>
              <a:t> </a:t>
            </a:r>
            <a:r>
              <a:rPr lang="en-US" sz="9600" dirty="0" err="1" smtClean="0"/>
              <a:t>korupsi</a:t>
            </a:r>
            <a:r>
              <a:rPr lang="en-US" sz="9600" dirty="0" smtClean="0"/>
              <a:t> </a:t>
            </a:r>
            <a:r>
              <a:rPr lang="en-US" sz="9600" dirty="0" err="1" smtClean="0"/>
              <a:t>besar</a:t>
            </a:r>
            <a:r>
              <a:rPr lang="en-US" sz="9600" dirty="0" smtClean="0"/>
              <a:t>-  </a:t>
            </a:r>
            <a:r>
              <a:rPr lang="en-US" sz="9600" dirty="0" err="1" smtClean="0"/>
              <a:t>maka</a:t>
            </a:r>
            <a:r>
              <a:rPr lang="en-US" sz="9600" dirty="0" smtClean="0"/>
              <a:t> </a:t>
            </a:r>
            <a:r>
              <a:rPr lang="en-US" sz="9600" dirty="0" err="1" smtClean="0"/>
              <a:t>kerajaan</a:t>
            </a:r>
            <a:r>
              <a:rPr lang="en-US" sz="9600" dirty="0" smtClean="0"/>
              <a:t> </a:t>
            </a:r>
            <a:r>
              <a:rPr lang="en-US" sz="9600" dirty="0" err="1" smtClean="0"/>
              <a:t>Belanda</a:t>
            </a:r>
            <a:r>
              <a:rPr lang="en-US" sz="9600" dirty="0" smtClean="0"/>
              <a:t> </a:t>
            </a:r>
            <a:r>
              <a:rPr lang="en-US" sz="9600" dirty="0" err="1" smtClean="0"/>
              <a:t>menutup</a:t>
            </a:r>
            <a:r>
              <a:rPr lang="en-US" sz="9600" dirty="0" smtClean="0"/>
              <a:t> </a:t>
            </a:r>
            <a:r>
              <a:rPr lang="en-US" sz="9600" dirty="0" err="1" smtClean="0"/>
              <a:t>kongsi</a:t>
            </a:r>
            <a:r>
              <a:rPr lang="en-US" sz="9600" dirty="0" smtClean="0"/>
              <a:t> dg VOC </a:t>
            </a:r>
            <a:r>
              <a:rPr lang="en-US" sz="9600" dirty="0" err="1" smtClean="0"/>
              <a:t>kemudian</a:t>
            </a:r>
            <a:r>
              <a:rPr lang="en-US" sz="9600" dirty="0" smtClean="0"/>
              <a:t>  </a:t>
            </a:r>
            <a:r>
              <a:rPr lang="en-US" sz="9600" dirty="0" err="1" smtClean="0"/>
              <a:t>dibentuk</a:t>
            </a:r>
            <a:r>
              <a:rPr lang="en-US" sz="9600" dirty="0" smtClean="0"/>
              <a:t> </a:t>
            </a:r>
            <a:r>
              <a:rPr lang="en-US" sz="9600" dirty="0" err="1" smtClean="0"/>
              <a:t>pemerintahan</a:t>
            </a:r>
            <a:r>
              <a:rPr lang="en-US" sz="9600" dirty="0" smtClean="0"/>
              <a:t> </a:t>
            </a:r>
            <a:r>
              <a:rPr lang="en-US" sz="9600" dirty="0" err="1"/>
              <a:t>H</a:t>
            </a:r>
            <a:r>
              <a:rPr lang="en-US" sz="9600" dirty="0" err="1" smtClean="0"/>
              <a:t>india</a:t>
            </a:r>
            <a:r>
              <a:rPr lang="en-US" sz="9600" dirty="0" smtClean="0"/>
              <a:t> </a:t>
            </a:r>
            <a:r>
              <a:rPr lang="en-US" sz="9600" dirty="0" err="1" smtClean="0"/>
              <a:t>Belanda</a:t>
            </a:r>
            <a:r>
              <a:rPr lang="en-US" sz="9600" dirty="0" smtClean="0"/>
              <a:t> yang </a:t>
            </a:r>
            <a:r>
              <a:rPr lang="en-US" sz="9600" dirty="0" err="1" smtClean="0"/>
              <a:t>merupakan</a:t>
            </a:r>
            <a:r>
              <a:rPr lang="en-US" sz="9600" dirty="0" smtClean="0"/>
              <a:t> </a:t>
            </a:r>
            <a:r>
              <a:rPr lang="en-US" sz="9600" dirty="0" err="1" smtClean="0"/>
              <a:t>propinsi</a:t>
            </a:r>
            <a:r>
              <a:rPr lang="en-US" sz="9600" dirty="0" smtClean="0"/>
              <a:t> </a:t>
            </a:r>
            <a:r>
              <a:rPr lang="en-US" sz="9600" dirty="0" err="1" smtClean="0"/>
              <a:t>kerajaan</a:t>
            </a:r>
            <a:r>
              <a:rPr lang="en-US" sz="9600" dirty="0" smtClean="0"/>
              <a:t> </a:t>
            </a:r>
            <a:r>
              <a:rPr lang="en-US" sz="9600" dirty="0" err="1" smtClean="0"/>
              <a:t>Belanda</a:t>
            </a:r>
            <a:r>
              <a:rPr lang="en-US" sz="9600" dirty="0" smtClean="0"/>
              <a:t> di </a:t>
            </a:r>
            <a:r>
              <a:rPr lang="en-US" sz="9600" dirty="0" err="1" smtClean="0"/>
              <a:t>luar</a:t>
            </a:r>
            <a:r>
              <a:rPr lang="en-US" sz="9600" dirty="0" smtClean="0"/>
              <a:t> </a:t>
            </a:r>
            <a:r>
              <a:rPr lang="en-US" sz="9600" dirty="0" err="1" smtClean="0"/>
              <a:t>Belanda</a:t>
            </a:r>
            <a:r>
              <a:rPr lang="en-US" sz="9600" dirty="0" smtClean="0"/>
              <a:t> </a:t>
            </a:r>
            <a:r>
              <a:rPr lang="en-US" sz="9600" dirty="0" err="1" smtClean="0"/>
              <a:t>seperti</a:t>
            </a:r>
            <a:r>
              <a:rPr lang="en-US" sz="9600" dirty="0" smtClean="0"/>
              <a:t> Suriname </a:t>
            </a:r>
            <a:r>
              <a:rPr lang="en-US" sz="9600" dirty="0" err="1" smtClean="0"/>
              <a:t>dan</a:t>
            </a:r>
            <a:r>
              <a:rPr lang="en-US" sz="9600" dirty="0" smtClean="0"/>
              <a:t> </a:t>
            </a:r>
            <a:r>
              <a:rPr lang="en-US" sz="9600" dirty="0" err="1" smtClean="0"/>
              <a:t>Kalidonia</a:t>
            </a:r>
            <a:r>
              <a:rPr lang="en-US" sz="9600" dirty="0" smtClean="0"/>
              <a:t> </a:t>
            </a:r>
            <a:r>
              <a:rPr lang="en-US" sz="9600" dirty="0" err="1" smtClean="0"/>
              <a:t>Baru</a:t>
            </a:r>
            <a:r>
              <a:rPr lang="en-US" sz="9600" dirty="0" smtClean="0"/>
              <a:t>.</a:t>
            </a:r>
          </a:p>
          <a:p>
            <a:r>
              <a:rPr lang="en-US" sz="9600" dirty="0" smtClean="0"/>
              <a:t>Dengan </a:t>
            </a:r>
            <a:r>
              <a:rPr lang="en-US" sz="9600" dirty="0">
                <a:cs typeface="Arial" pitchFamily="34" charset="0"/>
              </a:rPr>
              <a:t>Desentralisasi </a:t>
            </a:r>
            <a:r>
              <a:rPr lang="en-US" sz="9600" dirty="0" smtClean="0">
                <a:cs typeface="Arial" pitchFamily="34" charset="0"/>
              </a:rPr>
              <a:t>1903/</a:t>
            </a:r>
            <a:r>
              <a:rPr lang="en-US" sz="9600" dirty="0" err="1" smtClean="0">
                <a:cs typeface="Arial" pitchFamily="34" charset="0"/>
              </a:rPr>
              <a:t>Desa</a:t>
            </a:r>
            <a:r>
              <a:rPr lang="en-US" sz="9600" dirty="0" smtClean="0">
                <a:cs typeface="Arial" pitchFamily="34" charset="0"/>
              </a:rPr>
              <a:t> Wet 1904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tidak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bertujuan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melakukan</a:t>
            </a:r>
            <a:r>
              <a:rPr lang="en-US" sz="9600" dirty="0" smtClean="0">
                <a:cs typeface="Arial" pitchFamily="34" charset="0"/>
              </a:rPr>
              <a:t>  </a:t>
            </a:r>
            <a:r>
              <a:rPr lang="en-US" sz="9600" dirty="0" err="1">
                <a:cs typeface="Arial" pitchFamily="34" charset="0"/>
              </a:rPr>
              <a:t>modernisasi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pemerintahan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meningkatkan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kesejahteraan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rakyat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bukti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kongkritnya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/>
              <a:t>pemerintahan</a:t>
            </a:r>
            <a:r>
              <a:rPr lang="en-US" sz="9600" dirty="0"/>
              <a:t> </a:t>
            </a:r>
            <a:r>
              <a:rPr lang="en-US" sz="9600" dirty="0" err="1"/>
              <a:t>Hindia</a:t>
            </a:r>
            <a:r>
              <a:rPr lang="en-US" sz="9600" dirty="0"/>
              <a:t> </a:t>
            </a:r>
            <a:r>
              <a:rPr lang="en-US" sz="9600" dirty="0" err="1"/>
              <a:t>Belanda</a:t>
            </a:r>
            <a:r>
              <a:rPr lang="en-US" sz="9600" dirty="0"/>
              <a:t> </a:t>
            </a:r>
            <a:r>
              <a:rPr lang="en-US" sz="9600" dirty="0" err="1" smtClean="0"/>
              <a:t>melakukan</a:t>
            </a:r>
            <a:r>
              <a:rPr lang="en-US" sz="9600" dirty="0" smtClean="0"/>
              <a:t> </a:t>
            </a:r>
            <a:r>
              <a:rPr lang="en-US" sz="9600" dirty="0" err="1" smtClean="0"/>
              <a:t>tanam</a:t>
            </a:r>
            <a:r>
              <a:rPr lang="en-US" sz="9600" dirty="0" smtClean="0"/>
              <a:t> </a:t>
            </a:r>
            <a:r>
              <a:rPr lang="en-US" sz="9600" dirty="0" err="1" smtClean="0"/>
              <a:t>paksa</a:t>
            </a:r>
            <a:r>
              <a:rPr lang="en-US" sz="9600" dirty="0" smtClean="0"/>
              <a:t> di </a:t>
            </a:r>
            <a:r>
              <a:rPr lang="en-US" sz="9600" dirty="0" err="1" smtClean="0"/>
              <a:t>P.Jawa</a:t>
            </a:r>
            <a:r>
              <a:rPr lang="en-US" sz="9600" dirty="0" smtClean="0"/>
              <a:t> </a:t>
            </a:r>
            <a:r>
              <a:rPr lang="en-US" sz="9600" dirty="0" err="1" smtClean="0"/>
              <a:t>untuk</a:t>
            </a:r>
            <a:r>
              <a:rPr lang="en-US" sz="9600" dirty="0" smtClean="0"/>
              <a:t> </a:t>
            </a:r>
            <a:r>
              <a:rPr lang="en-US" sz="9600" dirty="0" err="1" smtClean="0"/>
              <a:t>mengisi</a:t>
            </a:r>
            <a:r>
              <a:rPr lang="en-US" sz="9600" dirty="0" smtClean="0"/>
              <a:t> </a:t>
            </a:r>
            <a:r>
              <a:rPr lang="en-US" sz="9600" dirty="0" err="1" smtClean="0"/>
              <a:t>kekosongan</a:t>
            </a:r>
            <a:r>
              <a:rPr lang="en-US" sz="9600" dirty="0" smtClean="0"/>
              <a:t> </a:t>
            </a:r>
            <a:r>
              <a:rPr lang="en-US" sz="9600" dirty="0" err="1" smtClean="0"/>
              <a:t>kas</a:t>
            </a:r>
            <a:r>
              <a:rPr lang="en-US" sz="9600" dirty="0" smtClean="0"/>
              <a:t> </a:t>
            </a:r>
            <a:r>
              <a:rPr lang="en-US" sz="9600" dirty="0" err="1" smtClean="0"/>
              <a:t>kerajaan</a:t>
            </a:r>
            <a:r>
              <a:rPr lang="en-US" sz="9600" dirty="0" smtClean="0"/>
              <a:t> </a:t>
            </a:r>
            <a:r>
              <a:rPr lang="en-US" sz="9600" dirty="0" err="1" smtClean="0"/>
              <a:t>Belanda</a:t>
            </a:r>
            <a:endParaRPr lang="en-US" sz="9600" dirty="0" smtClean="0"/>
          </a:p>
          <a:p>
            <a:r>
              <a:rPr lang="en-US" sz="9600" dirty="0"/>
              <a:t>Dengan </a:t>
            </a:r>
            <a:r>
              <a:rPr lang="en-US" sz="9600" dirty="0">
                <a:cs typeface="Arial" pitchFamily="34" charset="0"/>
              </a:rPr>
              <a:t>Desentralisasi 1903/</a:t>
            </a:r>
            <a:r>
              <a:rPr lang="en-US" sz="9600" dirty="0" err="1">
                <a:cs typeface="Arial" pitchFamily="34" charset="0"/>
              </a:rPr>
              <a:t>Desa</a:t>
            </a:r>
            <a:r>
              <a:rPr lang="en-US" sz="9600" dirty="0">
                <a:cs typeface="Arial" pitchFamily="34" charset="0"/>
              </a:rPr>
              <a:t> Wet </a:t>
            </a:r>
            <a:r>
              <a:rPr lang="en-US" sz="9600" dirty="0" smtClean="0">
                <a:cs typeface="Arial" pitchFamily="34" charset="0"/>
              </a:rPr>
              <a:t>1904</a:t>
            </a:r>
            <a:r>
              <a:rPr lang="en-US" sz="9600" dirty="0"/>
              <a:t> </a:t>
            </a:r>
            <a:r>
              <a:rPr lang="en-US" sz="9600" dirty="0" err="1"/>
              <a:t>pemerintahan</a:t>
            </a:r>
            <a:r>
              <a:rPr lang="en-US" sz="9600" dirty="0"/>
              <a:t> </a:t>
            </a:r>
            <a:r>
              <a:rPr lang="en-US" sz="9600" dirty="0" err="1"/>
              <a:t>Hindia</a:t>
            </a:r>
            <a:r>
              <a:rPr lang="en-US" sz="9600" dirty="0"/>
              <a:t> </a:t>
            </a:r>
            <a:r>
              <a:rPr lang="en-US" sz="9600" dirty="0" err="1"/>
              <a:t>Belanda</a:t>
            </a:r>
            <a:r>
              <a:rPr lang="en-US" sz="9600" dirty="0"/>
              <a:t> </a:t>
            </a:r>
            <a:r>
              <a:rPr lang="en-US" sz="9600" dirty="0" err="1" smtClean="0"/>
              <a:t>menerapkan</a:t>
            </a:r>
            <a:r>
              <a:rPr lang="en-US" sz="9600" dirty="0" smtClean="0"/>
              <a:t> </a:t>
            </a:r>
            <a:r>
              <a:rPr lang="en-US" sz="9600" dirty="0" err="1" smtClean="0"/>
              <a:t>sistem</a:t>
            </a:r>
            <a:r>
              <a:rPr lang="en-US" sz="9600" dirty="0" smtClean="0"/>
              <a:t> </a:t>
            </a:r>
            <a:r>
              <a:rPr lang="en-US" sz="9600" dirty="0" err="1" smtClean="0"/>
              <a:t>pemerintahan</a:t>
            </a:r>
            <a:r>
              <a:rPr lang="en-US" sz="9600" dirty="0" smtClean="0"/>
              <a:t> </a:t>
            </a:r>
            <a:r>
              <a:rPr lang="en-US" sz="9600" dirty="0" err="1" smtClean="0"/>
              <a:t>tidak</a:t>
            </a:r>
            <a:r>
              <a:rPr lang="en-US" sz="9600" dirty="0" smtClean="0"/>
              <a:t> </a:t>
            </a:r>
            <a:r>
              <a:rPr lang="en-US" sz="9600" dirty="0" err="1" smtClean="0"/>
              <a:t>langsung</a:t>
            </a:r>
            <a:r>
              <a:rPr lang="en-US" sz="9600" dirty="0" smtClean="0"/>
              <a:t> </a:t>
            </a:r>
            <a:r>
              <a:rPr lang="en-US" sz="9600" dirty="0" err="1" smtClean="0"/>
              <a:t>guna</a:t>
            </a:r>
            <a:r>
              <a:rPr lang="en-US" sz="9600" dirty="0" smtClean="0"/>
              <a:t> </a:t>
            </a:r>
            <a:r>
              <a:rPr lang="en-US" sz="9600" dirty="0" err="1" smtClean="0"/>
              <a:t>untuk</a:t>
            </a:r>
            <a:r>
              <a:rPr lang="en-US" sz="9600" dirty="0" smtClean="0"/>
              <a:t> </a:t>
            </a:r>
            <a:r>
              <a:rPr lang="en-US" sz="9600" dirty="0" err="1" smtClean="0"/>
              <a:t>memanfaatkan</a:t>
            </a:r>
            <a:r>
              <a:rPr lang="en-US" sz="9600" dirty="0" smtClean="0"/>
              <a:t> </a:t>
            </a:r>
            <a:r>
              <a:rPr lang="en-US" sz="9600" dirty="0" err="1" smtClean="0"/>
              <a:t>pengaruh</a:t>
            </a:r>
            <a:r>
              <a:rPr lang="en-US" sz="9600" dirty="0" smtClean="0"/>
              <a:t> </a:t>
            </a:r>
            <a:r>
              <a:rPr lang="en-US" sz="9600" dirty="0" err="1" smtClean="0"/>
              <a:t>para</a:t>
            </a:r>
            <a:r>
              <a:rPr lang="en-US" sz="9600" dirty="0" smtClean="0"/>
              <a:t> </a:t>
            </a:r>
            <a:r>
              <a:rPr lang="en-US" sz="9600" dirty="0" err="1" smtClean="0"/>
              <a:t>elit</a:t>
            </a:r>
            <a:r>
              <a:rPr lang="en-US" sz="9600" dirty="0" smtClean="0"/>
              <a:t> </a:t>
            </a:r>
            <a:r>
              <a:rPr lang="en-US" sz="9600" dirty="0" err="1" smtClean="0"/>
              <a:t>lokal</a:t>
            </a:r>
            <a:r>
              <a:rPr lang="en-US" sz="9600" dirty="0" smtClean="0"/>
              <a:t> </a:t>
            </a:r>
            <a:r>
              <a:rPr lang="en-US" sz="9600" dirty="0" err="1" smtClean="0"/>
              <a:t>untuk</a:t>
            </a:r>
            <a:r>
              <a:rPr lang="en-US" sz="9600" dirty="0" smtClean="0"/>
              <a:t> </a:t>
            </a:r>
            <a:r>
              <a:rPr lang="en-US" sz="9600" dirty="0" err="1" smtClean="0"/>
              <a:t>mmemaksimalkan</a:t>
            </a:r>
            <a:r>
              <a:rPr lang="en-US" sz="9600" dirty="0" smtClean="0"/>
              <a:t> </a:t>
            </a:r>
            <a:r>
              <a:rPr lang="en-US" sz="9600" dirty="0" err="1" smtClean="0"/>
              <a:t>keuntungan</a:t>
            </a:r>
            <a:r>
              <a:rPr lang="en-US" sz="9600" dirty="0" smtClean="0"/>
              <a:t> politik </a:t>
            </a:r>
            <a:r>
              <a:rPr lang="en-US" sz="9600" dirty="0" err="1" smtClean="0"/>
              <a:t>tanam</a:t>
            </a:r>
            <a:r>
              <a:rPr lang="en-US" sz="9600" dirty="0" smtClean="0"/>
              <a:t> </a:t>
            </a:r>
            <a:r>
              <a:rPr lang="en-US" sz="9600" dirty="0" err="1" smtClean="0"/>
              <a:t>paksa</a:t>
            </a:r>
            <a:r>
              <a:rPr lang="en-US" sz="9600" dirty="0" smtClean="0"/>
              <a:t> </a:t>
            </a:r>
            <a:r>
              <a:rPr lang="en-US" sz="9600" dirty="0" err="1" smtClean="0"/>
              <a:t>dengan</a:t>
            </a:r>
            <a:r>
              <a:rPr lang="en-US" sz="9600" dirty="0" smtClean="0"/>
              <a:t> tenaga </a:t>
            </a:r>
            <a:r>
              <a:rPr lang="en-US" sz="9600" dirty="0" err="1" smtClean="0"/>
              <a:t>kerja</a:t>
            </a:r>
            <a:r>
              <a:rPr lang="en-US" sz="9600" dirty="0" smtClean="0"/>
              <a:t> yang </a:t>
            </a:r>
            <a:r>
              <a:rPr lang="en-US" sz="9600" dirty="0" err="1" smtClean="0"/>
              <a:t>murah</a:t>
            </a:r>
            <a:r>
              <a:rPr lang="en-US" sz="9600" dirty="0" smtClean="0"/>
              <a:t>. </a:t>
            </a:r>
          </a:p>
          <a:p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51431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Daerah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Masa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Pemerintahan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Jepang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dirty="0">
                <a:latin typeface="Arial" pitchFamily="34" charset="0"/>
                <a:cs typeface="Arial" pitchFamily="34" charset="0"/>
              </a:rPr>
              <a:t> 1942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Jepang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berkuasa</a:t>
            </a:r>
            <a:r>
              <a:rPr lang="en-US" dirty="0">
                <a:latin typeface="Arial" pitchFamily="34" charset="0"/>
                <a:cs typeface="Arial" pitchFamily="34" charset="0"/>
              </a:rPr>
              <a:t> di Indonesia.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Seluruh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Jawa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Madura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kecuali</a:t>
            </a:r>
            <a:r>
              <a:rPr lang="en-US" dirty="0">
                <a:latin typeface="Arial" pitchFamily="34" charset="0"/>
                <a:cs typeface="Arial" pitchFamily="34" charset="0"/>
              </a:rPr>
              <a:t> Surakarta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Yogyakarta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administratif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terbagi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Syu</a:t>
            </a:r>
            <a:r>
              <a:rPr lang="id-ID" b="1" u="sng" dirty="0">
                <a:latin typeface="Arial" pitchFamily="34" charset="0"/>
                <a:cs typeface="Arial" pitchFamily="34" charset="0"/>
                <a:hlinkClick r:id="rId2" tooltip="Karesidenan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  <a:hlinkClick r:id="rId2" tooltip="Karesidenan"/>
              </a:rPr>
              <a:t>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2" tooltip="Karesidenan"/>
              </a:rPr>
              <a:t>Karesidenan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Ken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Si</a:t>
            </a:r>
            <a:r>
              <a:rPr lang="id-ID" b="1" u="sng" dirty="0">
                <a:latin typeface="Arial" pitchFamily="34" charset="0"/>
                <a:cs typeface="Arial" pitchFamily="34" charset="0"/>
                <a:hlinkClick r:id="rId3" tooltip="Kabupaten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  <a:hlinkClick r:id="rId3" tooltip="Kabupaten"/>
              </a:rPr>
              <a:t>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3" tooltip="Kabupaten"/>
              </a:rPr>
              <a:t>Kabupaten</a:t>
            </a:r>
            <a:r>
              <a:rPr lang="id-ID" dirty="0">
                <a:latin typeface="Arial" pitchFamily="34" charset="0"/>
                <a:cs typeface="Arial" pitchFamily="34" charset="0"/>
              </a:rPr>
              <a:t>/</a:t>
            </a:r>
            <a:r>
              <a:rPr lang="id-ID" u="sng" dirty="0">
                <a:latin typeface="Arial" pitchFamily="34" charset="0"/>
                <a:cs typeface="Arial" pitchFamily="34" charset="0"/>
                <a:hlinkClick r:id="rId4" tooltip="Kota"/>
              </a:rPr>
              <a:t>Kota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Gun</a:t>
            </a:r>
            <a:r>
              <a:rPr lang="id-ID" u="sng" dirty="0">
                <a:latin typeface="Arial" pitchFamily="34" charset="0"/>
                <a:cs typeface="Arial" pitchFamily="34" charset="0"/>
                <a:hlinkClick r:id="rId5" tooltip="Kawedanan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  <a:hlinkClick r:id="rId5" tooltip="Kawedanan"/>
              </a:rPr>
              <a:t>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5" tooltip="Kawedanan"/>
              </a:rPr>
              <a:t>Kawedanan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Son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6" tooltip="Kecamatan"/>
              </a:rPr>
              <a:t>Kecamatan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Ku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7" tooltip="Desa"/>
              </a:rPr>
              <a:t> Desa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dirty="0">
                <a:latin typeface="Arial" pitchFamily="34" charset="0"/>
                <a:cs typeface="Arial" pitchFamily="34" charset="0"/>
              </a:rPr>
              <a:t> Pemerintah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Jepang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disusun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mendukung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pendemokratisasian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dihapuskan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tetapi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Ken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Si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Tokbetu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Si</a:t>
            </a:r>
            <a:r>
              <a:rPr lang="id-ID" b="1" u="sng" dirty="0">
                <a:latin typeface="Arial" pitchFamily="34" charset="0"/>
                <a:cs typeface="Arial" pitchFamily="34" charset="0"/>
                <a:hlinkClick r:id="rId3" tooltip="Kabupaten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  <a:hlinkClick r:id="rId3" tooltip="Kabupaten"/>
              </a:rPr>
              <a:t>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3" tooltip="Kabupaten"/>
              </a:rPr>
              <a:t>Kabupaten</a:t>
            </a:r>
            <a:r>
              <a:rPr lang="id-ID" dirty="0">
                <a:latin typeface="Arial" pitchFamily="34" charset="0"/>
                <a:cs typeface="Arial" pitchFamily="34" charset="0"/>
              </a:rPr>
              <a:t>/</a:t>
            </a:r>
            <a:r>
              <a:rPr lang="id-ID" u="sng" dirty="0">
                <a:latin typeface="Arial" pitchFamily="34" charset="0"/>
                <a:cs typeface="Arial" pitchFamily="34" charset="0"/>
                <a:hlinkClick r:id="rId4" tooltip="Kota"/>
              </a:rPr>
              <a:t>Kota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berhak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mengatur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mengurus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rumah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tangganya</a:t>
            </a:r>
            <a:r>
              <a:rPr lang="en-US" dirty="0">
                <a:latin typeface="Arial" pitchFamily="34" charset="0"/>
                <a:cs typeface="Arial" pitchFamily="34" charset="0"/>
              </a:rPr>
              <a:t> sendiri. Hal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membuktikan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bahwa</a:t>
            </a:r>
            <a:r>
              <a:rPr lang="en-US" dirty="0">
                <a:latin typeface="Arial" pitchFamily="34" charset="0"/>
                <a:cs typeface="Arial" pitchFamily="34" charset="0"/>
              </a:rPr>
              <a:t> Pemerintahan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Jepang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masih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melaksanakan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pendemokratisasian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walaupun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terbatas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514350" indent="-514350"/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Ken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Si (Kabupaten /Kota)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berhak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mengurus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rumah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tangganya</a:t>
            </a:r>
            <a:r>
              <a:rPr lang="en-US" dirty="0">
                <a:latin typeface="Arial" pitchFamily="34" charset="0"/>
                <a:cs typeface="Arial" pitchFamily="34" charset="0"/>
              </a:rPr>
              <a:t> sendiri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diberi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wewenang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membuat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Zyoo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Rei</a:t>
            </a:r>
            <a:r>
              <a:rPr lang="en-US" dirty="0">
                <a:latin typeface="Arial" pitchFamily="34" charset="0"/>
                <a:cs typeface="Arial" pitchFamily="34" charset="0"/>
              </a:rPr>
              <a:t>)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dirty="0">
                <a:latin typeface="Arial" pitchFamily="34" charset="0"/>
                <a:cs typeface="Arial" pitchFamily="34" charset="0"/>
              </a:rPr>
              <a:t> urusan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pekerjaannya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masing</a:t>
            </a:r>
            <a:r>
              <a:rPr lang="en-US" dirty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masing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/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akhir</a:t>
            </a:r>
            <a:r>
              <a:rPr lang="en-US" dirty="0">
                <a:latin typeface="Arial" pitchFamily="34" charset="0"/>
                <a:cs typeface="Arial" pitchFamily="34" charset="0"/>
              </a:rPr>
              <a:t> Pemerintahan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Jepang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dibentuklah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Dewan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Kepulauan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Jawa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Cuco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Saingiin</a:t>
            </a:r>
            <a:r>
              <a:rPr lang="en-US" dirty="0">
                <a:latin typeface="Arial" pitchFamily="34" charset="0"/>
                <a:cs typeface="Arial" pitchFamily="34" charset="0"/>
              </a:rPr>
              <a:t>)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Syuu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Tokobetu</a:t>
            </a:r>
            <a:r>
              <a:rPr lang="en-US" dirty="0">
                <a:latin typeface="Arial" pitchFamily="34" charset="0"/>
                <a:cs typeface="Arial" pitchFamily="34" charset="0"/>
              </a:rPr>
              <a:t> Si,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tetapi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kenyataanya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berfungsi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5906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6096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Struktur</a:t>
            </a:r>
            <a:r>
              <a:rPr lang="en-US" dirty="0" smtClean="0"/>
              <a:t> Pemerintahan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sz="2400" b="1" dirty="0" smtClean="0"/>
              <a:t>Daerah                                                  Kota</a:t>
            </a:r>
          </a:p>
          <a:p>
            <a:pPr marL="0" indent="0">
              <a:buNone/>
            </a:pP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Syu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(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Karisidenan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                           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Syl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kota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>
              <a:buNone/>
            </a:pPr>
            <a:r>
              <a:rPr lang="en-US" sz="1800" dirty="0" smtClean="0"/>
              <a:t> </a:t>
            </a:r>
          </a:p>
          <a:p>
            <a:pPr marL="0" indent="0">
              <a:buNone/>
            </a:pPr>
            <a:r>
              <a:rPr lang="en-US" sz="1800" dirty="0" smtClean="0"/>
              <a:t>Si (</a:t>
            </a:r>
            <a:r>
              <a:rPr lang="en-US" sz="1800" dirty="0" err="1" smtClean="0"/>
              <a:t>Kotapraja</a:t>
            </a:r>
            <a:r>
              <a:rPr lang="en-US" sz="1800" dirty="0" smtClean="0"/>
              <a:t>)      Ken (Kabupaten)                 </a:t>
            </a:r>
            <a:r>
              <a:rPr lang="en-US" sz="1800" dirty="0" err="1" smtClean="0"/>
              <a:t>Syuocookan</a:t>
            </a:r>
            <a:r>
              <a:rPr lang="en-US" sz="1800" dirty="0" smtClean="0"/>
              <a:t> (</a:t>
            </a:r>
            <a:r>
              <a:rPr lang="en-US" sz="1800" dirty="0" err="1" smtClean="0"/>
              <a:t>pimpinan</a:t>
            </a:r>
            <a:r>
              <a:rPr lang="en-US" sz="1800" dirty="0" smtClean="0"/>
              <a:t> </a:t>
            </a:r>
            <a:r>
              <a:rPr lang="en-US" sz="1800" dirty="0" err="1" smtClean="0"/>
              <a:t>residen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Gun( </a:t>
            </a:r>
            <a:r>
              <a:rPr lang="en-US" sz="1800" dirty="0" err="1"/>
              <a:t>K</a:t>
            </a:r>
            <a:r>
              <a:rPr lang="en-US" sz="1800" dirty="0" err="1" smtClean="0"/>
              <a:t>awedanan</a:t>
            </a:r>
            <a:r>
              <a:rPr lang="en-US" sz="1800" dirty="0" smtClean="0"/>
              <a:t>)                                            </a:t>
            </a:r>
            <a:r>
              <a:rPr lang="en-US" sz="1800" dirty="0" err="1" smtClean="0"/>
              <a:t>Tokobetsusyl</a:t>
            </a:r>
            <a:r>
              <a:rPr lang="en-US" sz="1800" dirty="0" smtClean="0"/>
              <a:t> (Daerah Istimewa)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Son ( </a:t>
            </a:r>
            <a:r>
              <a:rPr lang="en-US" sz="1800" dirty="0" err="1" smtClean="0"/>
              <a:t>Asisten</a:t>
            </a:r>
            <a:r>
              <a:rPr lang="en-US" sz="1800" dirty="0" smtClean="0"/>
              <a:t> </a:t>
            </a:r>
            <a:r>
              <a:rPr lang="en-US" sz="1800" dirty="0" err="1" smtClean="0"/>
              <a:t>Kecamatan</a:t>
            </a:r>
            <a:r>
              <a:rPr lang="en-US" sz="1800" dirty="0" smtClean="0"/>
              <a:t>)                               Si-Co (</a:t>
            </a:r>
            <a:r>
              <a:rPr lang="en-US" sz="1800" dirty="0" err="1" smtClean="0"/>
              <a:t>Walikota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Ku ( </a:t>
            </a:r>
            <a:r>
              <a:rPr lang="en-US" sz="1800" dirty="0" err="1" smtClean="0"/>
              <a:t>Desa</a:t>
            </a:r>
            <a:r>
              <a:rPr lang="en-US" sz="1800" dirty="0" smtClean="0"/>
              <a:t> / </a:t>
            </a:r>
            <a:r>
              <a:rPr lang="en-US" sz="1800" dirty="0" err="1" smtClean="0"/>
              <a:t>Kelurahan</a:t>
            </a:r>
            <a:r>
              <a:rPr lang="en-US" sz="1800" dirty="0" smtClean="0"/>
              <a:t>)                                     </a:t>
            </a:r>
            <a:r>
              <a:rPr lang="en-US" sz="1800" dirty="0" err="1" smtClean="0"/>
              <a:t>Bunken</a:t>
            </a:r>
            <a:r>
              <a:rPr lang="en-US" sz="1800" dirty="0" smtClean="0"/>
              <a:t> ( Sub </a:t>
            </a:r>
            <a:r>
              <a:rPr lang="en-US" sz="1800" dirty="0" err="1" smtClean="0"/>
              <a:t>kabupaten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err="1" smtClean="0"/>
              <a:t>Aza</a:t>
            </a:r>
            <a:r>
              <a:rPr lang="en-US" sz="1800" dirty="0" smtClean="0"/>
              <a:t> ( </a:t>
            </a:r>
            <a:r>
              <a:rPr lang="en-US" sz="1800" dirty="0" err="1" smtClean="0"/>
              <a:t>Dusun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err="1" smtClean="0"/>
              <a:t>Guml</a:t>
            </a:r>
            <a:r>
              <a:rPr lang="en-US" sz="1800" dirty="0" smtClean="0"/>
              <a:t> 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685800" y="2133600"/>
            <a:ext cx="577403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726583" y="2122868"/>
            <a:ext cx="137160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1207395" y="2743200"/>
            <a:ext cx="1459605" cy="287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838200" y="34290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838200" y="40386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838200" y="47244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85800" y="21336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876800" y="2122868"/>
            <a:ext cx="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914363" y="2668073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914363" y="373380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4914363" y="34290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4914363" y="40386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838200" y="54102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01448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cs typeface="Arial" pitchFamily="34" charset="0"/>
              </a:rPr>
              <a:t>Pemerintahan </a:t>
            </a:r>
            <a:r>
              <a:rPr lang="en-US" dirty="0" err="1" smtClean="0">
                <a:cs typeface="Arial" pitchFamily="34" charset="0"/>
              </a:rPr>
              <a:t>daerah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dibagi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menjadi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enam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tingkat</a:t>
            </a:r>
            <a:r>
              <a:rPr lang="en-US" dirty="0" smtClean="0">
                <a:cs typeface="Arial" pitchFamily="34" charset="0"/>
              </a:rPr>
              <a:t> . Berikut </a:t>
            </a:r>
            <a:r>
              <a:rPr lang="en-US" dirty="0" err="1" smtClean="0">
                <a:cs typeface="Arial" pitchFamily="34" charset="0"/>
              </a:rPr>
              <a:t>pembagiannya</a:t>
            </a:r>
            <a:r>
              <a:rPr lang="en-US" dirty="0" smtClean="0">
                <a:cs typeface="Arial" pitchFamily="34" charset="0"/>
              </a:rPr>
              <a:t> : </a:t>
            </a:r>
          </a:p>
          <a:p>
            <a:r>
              <a:rPr lang="en-US" b="1" dirty="0" smtClean="0">
                <a:cs typeface="Arial" pitchFamily="34" charset="0"/>
              </a:rPr>
              <a:t> </a:t>
            </a:r>
            <a:r>
              <a:rPr lang="en-US" b="1" dirty="0" err="1" smtClean="0">
                <a:cs typeface="Arial" pitchFamily="34" charset="0"/>
              </a:rPr>
              <a:t>Syu</a:t>
            </a:r>
            <a:r>
              <a:rPr lang="id-ID" b="1" u="sng" dirty="0" smtClean="0">
                <a:cs typeface="Arial" pitchFamily="34" charset="0"/>
                <a:hlinkClick r:id="rId2" tooltip="Karesidenan"/>
              </a:rPr>
              <a:t> </a:t>
            </a:r>
            <a:r>
              <a:rPr lang="en-US" u="sng" dirty="0">
                <a:cs typeface="Arial" pitchFamily="34" charset="0"/>
                <a:hlinkClick r:id="rId2" tooltip="Karesidenan"/>
              </a:rPr>
              <a:t>(</a:t>
            </a:r>
            <a:r>
              <a:rPr lang="id-ID" u="sng" dirty="0">
                <a:cs typeface="Arial" pitchFamily="34" charset="0"/>
                <a:hlinkClick r:id="rId2" tooltip="Karesidenan"/>
              </a:rPr>
              <a:t>Karesidenan</a:t>
            </a:r>
            <a:r>
              <a:rPr lang="en-US" u="sng" dirty="0">
                <a:cs typeface="Arial" pitchFamily="34" charset="0"/>
              </a:rPr>
              <a:t>)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dipimpin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oleh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seorang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syuco</a:t>
            </a:r>
            <a:r>
              <a:rPr lang="en-US" i="1" dirty="0" smtClean="0">
                <a:cs typeface="Arial" pitchFamily="34" charset="0"/>
              </a:rPr>
              <a:t>; </a:t>
            </a:r>
          </a:p>
          <a:p>
            <a:r>
              <a:rPr lang="en-US" b="1" dirty="0" err="1" smtClean="0">
                <a:cs typeface="Arial" pitchFamily="34" charset="0"/>
              </a:rPr>
              <a:t>Syi</a:t>
            </a:r>
            <a:r>
              <a:rPr lang="en-US" b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( </a:t>
            </a:r>
            <a:r>
              <a:rPr lang="en-US" dirty="0" err="1">
                <a:solidFill>
                  <a:srgbClr val="00B0F0"/>
                </a:solidFill>
                <a:cs typeface="Arial" pitchFamily="34" charset="0"/>
              </a:rPr>
              <a:t>K</a:t>
            </a:r>
            <a:r>
              <a:rPr lang="en-US" dirty="0" err="1" smtClean="0">
                <a:solidFill>
                  <a:srgbClr val="00B0F0"/>
                </a:solidFill>
                <a:cs typeface="Arial" pitchFamily="34" charset="0"/>
              </a:rPr>
              <a:t>otapraja</a:t>
            </a:r>
            <a:r>
              <a:rPr lang="en-US" dirty="0" smtClean="0">
                <a:cs typeface="Arial" pitchFamily="34" charset="0"/>
              </a:rPr>
              <a:t>) </a:t>
            </a:r>
            <a:r>
              <a:rPr lang="en-US" dirty="0" err="1" smtClean="0">
                <a:cs typeface="Arial" pitchFamily="34" charset="0"/>
              </a:rPr>
              <a:t>dipimpin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oleh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seorang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syico</a:t>
            </a:r>
            <a:r>
              <a:rPr lang="en-US" i="1" dirty="0" smtClean="0">
                <a:cs typeface="Arial" pitchFamily="34" charset="0"/>
              </a:rPr>
              <a:t>; </a:t>
            </a:r>
          </a:p>
          <a:p>
            <a:r>
              <a:rPr lang="en-US" b="1" i="1" dirty="0" smtClean="0">
                <a:cs typeface="Arial" pitchFamily="34" charset="0"/>
              </a:rPr>
              <a:t>Ken </a:t>
            </a:r>
            <a:r>
              <a:rPr lang="id-ID" b="1" i="1" u="sng" dirty="0" smtClean="0">
                <a:cs typeface="Arial" pitchFamily="34" charset="0"/>
                <a:hlinkClick r:id="rId3" tooltip="Kabupaten"/>
              </a:rPr>
              <a:t> </a:t>
            </a:r>
            <a:r>
              <a:rPr lang="en-US" i="1" u="sng" dirty="0">
                <a:cs typeface="Arial" pitchFamily="34" charset="0"/>
                <a:hlinkClick r:id="rId3" tooltip="Kabupaten"/>
              </a:rPr>
              <a:t>(</a:t>
            </a:r>
            <a:r>
              <a:rPr lang="id-ID" u="sng" dirty="0" smtClean="0">
                <a:cs typeface="Arial" pitchFamily="34" charset="0"/>
                <a:hlinkClick r:id="rId3" tooltip="Kabupaten"/>
              </a:rPr>
              <a:t>Kabupaten</a:t>
            </a:r>
            <a:r>
              <a:rPr lang="en-US" i="1" dirty="0" smtClean="0">
                <a:cs typeface="Arial" pitchFamily="34" charset="0"/>
              </a:rPr>
              <a:t>.)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dipimpin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oleh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seorang</a:t>
            </a:r>
            <a:r>
              <a:rPr lang="en-US" i="1" dirty="0" smtClean="0">
                <a:cs typeface="Arial" pitchFamily="34" charset="0"/>
              </a:rPr>
              <a:t> Kenco </a:t>
            </a:r>
            <a:r>
              <a:rPr lang="en-US" b="1" i="1" dirty="0" smtClean="0">
                <a:cs typeface="Arial" pitchFamily="34" charset="0"/>
              </a:rPr>
              <a:t>G</a:t>
            </a:r>
            <a:r>
              <a:rPr lang="en-US" b="1" dirty="0" smtClean="0">
                <a:cs typeface="Arial" pitchFamily="34" charset="0"/>
              </a:rPr>
              <a:t>un</a:t>
            </a:r>
            <a:r>
              <a:rPr lang="id-ID" u="sng" dirty="0" smtClean="0">
                <a:cs typeface="Arial" pitchFamily="34" charset="0"/>
                <a:hlinkClick r:id="rId4" tooltip="Kawedanan"/>
              </a:rPr>
              <a:t> </a:t>
            </a:r>
            <a:r>
              <a:rPr lang="en-US" u="sng" dirty="0">
                <a:cs typeface="Arial" pitchFamily="34" charset="0"/>
                <a:hlinkClick r:id="rId4" tooltip="Kawedanan"/>
              </a:rPr>
              <a:t>(</a:t>
            </a:r>
            <a:r>
              <a:rPr lang="id-ID" u="sng" dirty="0" smtClean="0">
                <a:cs typeface="Arial" pitchFamily="34" charset="0"/>
                <a:hlinkClick r:id="rId4" tooltip="Kawedanan"/>
              </a:rPr>
              <a:t>Kawedanan</a:t>
            </a:r>
            <a:r>
              <a:rPr lang="en-US" u="sng" dirty="0" smtClean="0">
                <a:cs typeface="Arial" pitchFamily="34" charset="0"/>
              </a:rPr>
              <a:t>/ </a:t>
            </a:r>
            <a:r>
              <a:rPr lang="en-US" u="sng" dirty="0" err="1" smtClean="0">
                <a:cs typeface="Arial" pitchFamily="34" charset="0"/>
              </a:rPr>
              <a:t>distrik</a:t>
            </a:r>
            <a:r>
              <a:rPr lang="en-US" u="sng" dirty="0" smtClean="0">
                <a:cs typeface="Arial" pitchFamily="34" charset="0"/>
              </a:rPr>
              <a:t>)</a:t>
            </a:r>
            <a:r>
              <a:rPr lang="en-US" dirty="0" smtClean="0">
                <a:cs typeface="Arial" pitchFamily="34" charset="0"/>
              </a:rPr>
              <a:t>,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dipimpin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oleh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seorang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gunco</a:t>
            </a:r>
            <a:r>
              <a:rPr lang="en-US" dirty="0" smtClean="0">
                <a:cs typeface="Arial" pitchFamily="34" charset="0"/>
              </a:rPr>
              <a:t>; </a:t>
            </a:r>
          </a:p>
          <a:p>
            <a:r>
              <a:rPr lang="en-US" b="1" dirty="0" smtClean="0">
                <a:cs typeface="Arial" pitchFamily="34" charset="0"/>
              </a:rPr>
              <a:t>Son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>
                <a:cs typeface="Arial" pitchFamily="34" charset="0"/>
              </a:rPr>
              <a:t>(</a:t>
            </a:r>
            <a:r>
              <a:rPr lang="id-ID" u="sng" dirty="0">
                <a:cs typeface="Arial" pitchFamily="34" charset="0"/>
                <a:hlinkClick r:id="rId5" tooltip="Kecamatan"/>
              </a:rPr>
              <a:t>Kecamatan </a:t>
            </a:r>
            <a:r>
              <a:rPr lang="en-US" u="sng" dirty="0" smtClean="0">
                <a:cs typeface="Arial" pitchFamily="34" charset="0"/>
              </a:rPr>
              <a:t>)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dipimpin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oleh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seorang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</a:t>
            </a:r>
            <a:r>
              <a:rPr lang="en-US" i="1" dirty="0" err="1" smtClean="0">
                <a:cs typeface="Arial" pitchFamily="34" charset="0"/>
              </a:rPr>
              <a:t>onco</a:t>
            </a:r>
            <a:r>
              <a:rPr lang="en-US" u="sng" dirty="0" smtClean="0">
                <a:cs typeface="Arial" pitchFamily="34" charset="0"/>
              </a:rPr>
              <a:t> </a:t>
            </a:r>
            <a:endParaRPr lang="en-US" dirty="0" smtClean="0">
              <a:cs typeface="Arial" pitchFamily="34" charset="0"/>
            </a:endParaRPr>
          </a:p>
          <a:p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>
                <a:cs typeface="Arial" pitchFamily="34" charset="0"/>
              </a:rPr>
              <a:t>Ku</a:t>
            </a:r>
            <a:r>
              <a:rPr lang="en-US" dirty="0">
                <a:cs typeface="Arial" pitchFamily="34" charset="0"/>
              </a:rPr>
              <a:t> (</a:t>
            </a:r>
            <a:r>
              <a:rPr lang="id-ID" u="sng" dirty="0">
                <a:cs typeface="Arial" pitchFamily="34" charset="0"/>
                <a:hlinkClick r:id="rId6" tooltip="Desa"/>
              </a:rPr>
              <a:t> </a:t>
            </a:r>
            <a:r>
              <a:rPr lang="en-US" u="sng" dirty="0" err="1" smtClean="0">
                <a:cs typeface="Arial" pitchFamily="34" charset="0"/>
                <a:hlinkClick r:id="rId6" tooltip="Desa"/>
              </a:rPr>
              <a:t>kelurahan</a:t>
            </a:r>
            <a:r>
              <a:rPr lang="en-US" u="sng" dirty="0" smtClean="0">
                <a:cs typeface="Arial" pitchFamily="34" charset="0"/>
                <a:hlinkClick r:id="rId6" tooltip="Desa"/>
              </a:rPr>
              <a:t> /</a:t>
            </a:r>
            <a:r>
              <a:rPr lang="id-ID" u="sng" dirty="0" smtClean="0">
                <a:cs typeface="Arial" pitchFamily="34" charset="0"/>
                <a:hlinkClick r:id="rId6" tooltip="Desa"/>
              </a:rPr>
              <a:t>Desa</a:t>
            </a:r>
            <a:r>
              <a:rPr lang="en-US" u="sng" dirty="0" smtClean="0">
                <a:cs typeface="Arial" pitchFamily="34" charset="0"/>
              </a:rPr>
              <a:t>)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dipimpin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oleh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seorang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kuco</a:t>
            </a:r>
            <a:endParaRPr lang="en-US" i="1" dirty="0" smtClean="0">
              <a:cs typeface="Arial" pitchFamily="34" charset="0"/>
            </a:endParaRPr>
          </a:p>
          <a:p>
            <a:r>
              <a:rPr lang="en-US" dirty="0" smtClean="0">
                <a:cs typeface="Arial" pitchFamily="34" charset="0"/>
              </a:rPr>
              <a:t>Pemerintahan </a:t>
            </a:r>
            <a:r>
              <a:rPr lang="en-US" i="1" dirty="0" err="1" smtClean="0">
                <a:cs typeface="Arial" pitchFamily="34" charset="0"/>
              </a:rPr>
              <a:t>Syu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merupakan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daerah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tertinggi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dibawah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Gunseikabu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dipimpin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oleh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seorang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syucokan</a:t>
            </a:r>
            <a:r>
              <a:rPr lang="en-US" i="1" dirty="0" smtClean="0">
                <a:cs typeface="Arial" pitchFamily="34" charset="0"/>
              </a:rPr>
              <a:t> </a:t>
            </a:r>
            <a:endParaRPr lang="en-US" i="1" dirty="0"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499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kekuasaannya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memperbolehkan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pribumi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menempati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yang </a:t>
            </a:r>
            <a:r>
              <a:rPr lang="en-US" dirty="0" err="1" smtClean="0"/>
              <a:t>berpengaruh</a:t>
            </a:r>
            <a:r>
              <a:rPr lang="en-US" dirty="0" smtClean="0"/>
              <a:t>, </a:t>
            </a:r>
            <a:r>
              <a:rPr lang="en-US" dirty="0" err="1" smtClean="0"/>
              <a:t>mengakui</a:t>
            </a:r>
            <a:r>
              <a:rPr lang="en-US" dirty="0" smtClean="0"/>
              <a:t> </a:t>
            </a:r>
            <a:r>
              <a:rPr lang="en-US" dirty="0" err="1" smtClean="0"/>
              <a:t>pemimpin-pemimpin</a:t>
            </a:r>
            <a:r>
              <a:rPr lang="en-US" dirty="0" smtClean="0"/>
              <a:t> </a:t>
            </a:r>
            <a:r>
              <a:rPr lang="en-US" dirty="0" err="1" smtClean="0"/>
              <a:t>nasionalis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/>
              <a:t>I</a:t>
            </a:r>
            <a:r>
              <a:rPr lang="en-US" dirty="0" smtClean="0"/>
              <a:t>slam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penghubung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/>
              <a:t>J</a:t>
            </a:r>
            <a:r>
              <a:rPr lang="en-US" dirty="0" smtClean="0"/>
              <a:t>akarta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pendudukan</a:t>
            </a:r>
            <a:r>
              <a:rPr lang="en-US" dirty="0" smtClean="0"/>
              <a:t>, </a:t>
            </a:r>
            <a:r>
              <a:rPr lang="en-US" dirty="0" err="1" smtClean="0"/>
              <a:t>penguasa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politik </a:t>
            </a:r>
            <a:r>
              <a:rPr lang="en-US" dirty="0" err="1" smtClean="0"/>
              <a:t>dan</a:t>
            </a:r>
            <a:r>
              <a:rPr lang="en-US" dirty="0" smtClean="0"/>
              <a:t> agama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err="1"/>
              <a:t>P</a:t>
            </a:r>
            <a:r>
              <a:rPr lang="en-US" i="1" dirty="0" err="1" smtClean="0"/>
              <a:t>angreh</a:t>
            </a:r>
            <a:r>
              <a:rPr lang="en-US" i="1" dirty="0" smtClean="0"/>
              <a:t> </a:t>
            </a:r>
            <a:r>
              <a:rPr lang="en-US" i="1" dirty="0" err="1"/>
              <a:t>P</a:t>
            </a:r>
            <a:r>
              <a:rPr lang="en-US" i="1" dirty="0" err="1" smtClean="0"/>
              <a:t>raja</a:t>
            </a:r>
            <a:r>
              <a:rPr lang="en-US" i="1" dirty="0" smtClean="0"/>
              <a:t> </a:t>
            </a:r>
            <a:r>
              <a:rPr lang="en-US" dirty="0" smtClean="0"/>
              <a:t>(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kolonial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2398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err="1" smtClean="0"/>
              <a:t>Jalur</a:t>
            </a:r>
            <a:r>
              <a:rPr lang="en-US" dirty="0" smtClean="0"/>
              <a:t> Pemerintahan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yan</a:t>
            </a:r>
            <a:r>
              <a:rPr lang="en-US" dirty="0" smtClean="0"/>
              <a:t>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i="1" dirty="0" err="1" smtClean="0"/>
              <a:t>Europeese</a:t>
            </a:r>
            <a:r>
              <a:rPr lang="en-US" i="1" dirty="0" smtClean="0"/>
              <a:t> B.B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Inlandsche</a:t>
            </a:r>
            <a:r>
              <a:rPr lang="en-US" i="1" dirty="0" smtClean="0"/>
              <a:t> B.B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endParaRPr lang="en-US" dirty="0" smtClean="0"/>
          </a:p>
          <a:p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err="1"/>
              <a:t>S</a:t>
            </a:r>
            <a:r>
              <a:rPr lang="en-US" i="1" dirty="0" err="1" smtClean="0"/>
              <a:t>yuu</a:t>
            </a:r>
            <a:r>
              <a:rPr lang="en-US" i="1" dirty="0" smtClean="0"/>
              <a:t>- Coo </a:t>
            </a:r>
            <a:r>
              <a:rPr lang="en-US" dirty="0" smtClean="0"/>
              <a:t>(</a:t>
            </a:r>
            <a:r>
              <a:rPr lang="en-US" dirty="0" err="1" smtClean="0"/>
              <a:t>rasiden</a:t>
            </a:r>
            <a:r>
              <a:rPr lang="en-US" dirty="0" smtClean="0"/>
              <a:t>) </a:t>
            </a:r>
            <a:r>
              <a:rPr lang="en-US" dirty="0" err="1" smtClean="0"/>
              <a:t>keatas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diduduki</a:t>
            </a:r>
            <a:r>
              <a:rPr lang="en-US" dirty="0" smtClean="0"/>
              <a:t> orang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orang </a:t>
            </a:r>
            <a:r>
              <a:rPr lang="en-US" dirty="0" err="1" smtClean="0"/>
              <a:t>pribumi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mengisi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smtClean="0"/>
              <a:t>Ken-Coo</a:t>
            </a:r>
            <a:r>
              <a:rPr lang="en-US" dirty="0" smtClean="0"/>
              <a:t> (</a:t>
            </a:r>
            <a:r>
              <a:rPr lang="en-US" dirty="0" err="1" smtClean="0"/>
              <a:t>bupati</a:t>
            </a:r>
            <a:r>
              <a:rPr lang="en-US" dirty="0" smtClean="0"/>
              <a:t> </a:t>
            </a:r>
            <a:r>
              <a:rPr lang="en-US" dirty="0" err="1" smtClean="0"/>
              <a:t>kebawah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di Indonesia </a:t>
            </a:r>
            <a:r>
              <a:rPr lang="en-US" i="1" dirty="0" err="1"/>
              <a:t>Syuu</a:t>
            </a:r>
            <a:r>
              <a:rPr lang="en-US" i="1" dirty="0"/>
              <a:t>- Coo</a:t>
            </a:r>
            <a:r>
              <a:rPr lang="en-US" dirty="0"/>
              <a:t> (</a:t>
            </a:r>
            <a:r>
              <a:rPr lang="en-US" dirty="0" err="1" smtClean="0"/>
              <a:t>rasiden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diangkat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orang </a:t>
            </a:r>
            <a:r>
              <a:rPr lang="en-US" dirty="0" err="1" smtClean="0"/>
              <a:t>pribumi</a:t>
            </a:r>
            <a:r>
              <a:rPr lang="en-US" dirty="0" smtClean="0"/>
              <a:t>.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ditiadakan</a:t>
            </a:r>
            <a:r>
              <a:rPr lang="en-US" dirty="0" smtClean="0"/>
              <a:t>,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dibawah</a:t>
            </a:r>
            <a:r>
              <a:rPr lang="en-US" dirty="0" smtClean="0"/>
              <a:t>  </a:t>
            </a:r>
            <a:r>
              <a:rPr lang="en-US" dirty="0" err="1" smtClean="0"/>
              <a:t>Panglima</a:t>
            </a:r>
            <a:r>
              <a:rPr lang="en-US" dirty="0" smtClean="0"/>
              <a:t> </a:t>
            </a:r>
            <a:r>
              <a:rPr lang="en-US" dirty="0" err="1" smtClean="0"/>
              <a:t>Tentara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Darat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6662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9548" y="274638"/>
            <a:ext cx="8107251" cy="485216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Kotamadya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kepentngan</a:t>
            </a:r>
            <a:r>
              <a:rPr lang="en-US" dirty="0" smtClean="0"/>
              <a:t> orang-orang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khususnya</a:t>
            </a:r>
            <a:r>
              <a:rPr lang="en-US" dirty="0" smtClean="0"/>
              <a:t> orang </a:t>
            </a:r>
            <a:r>
              <a:rPr lang="en-US" dirty="0" err="1" smtClean="0"/>
              <a:t>Eropa</a:t>
            </a:r>
            <a:r>
              <a:rPr lang="en-US" dirty="0" smtClean="0"/>
              <a:t> yang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 di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diurus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pribumi</a:t>
            </a:r>
            <a:r>
              <a:rPr lang="en-US" dirty="0" smtClean="0"/>
              <a:t>. Orang-orang </a:t>
            </a:r>
            <a:r>
              <a:rPr lang="en-US" dirty="0" err="1" smtClean="0"/>
              <a:t>Eropa</a:t>
            </a:r>
            <a:r>
              <a:rPr lang="en-US" dirty="0" smtClean="0"/>
              <a:t> </a:t>
            </a:r>
            <a:r>
              <a:rPr lang="en-US" dirty="0" err="1" smtClean="0"/>
              <a:t>tresebut</a:t>
            </a:r>
            <a:r>
              <a:rPr lang="en-US" dirty="0" smtClean="0"/>
              <a:t> </a:t>
            </a:r>
            <a:r>
              <a:rPr lang="en-US" dirty="0" err="1" smtClean="0"/>
              <a:t>membenuk</a:t>
            </a:r>
            <a:r>
              <a:rPr lang="en-US" dirty="0" smtClean="0"/>
              <a:t> </a:t>
            </a:r>
            <a:r>
              <a:rPr lang="en-US" dirty="0" err="1"/>
              <a:t>Kotamadya</a:t>
            </a:r>
            <a:r>
              <a:rPr lang="en-US" dirty="0"/>
              <a:t> </a:t>
            </a:r>
            <a:r>
              <a:rPr lang="en-US" dirty="0" smtClean="0"/>
              <a:t>di </a:t>
            </a:r>
            <a:r>
              <a:rPr lang="en-US" dirty="0" err="1" smtClean="0"/>
              <a:t>kota-kota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di </a:t>
            </a:r>
            <a:r>
              <a:rPr lang="en-US" dirty="0" err="1" smtClean="0"/>
              <a:t>kota</a:t>
            </a:r>
            <a:r>
              <a:rPr lang="en-US" dirty="0" smtClean="0"/>
              <a:t> yang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Sisem</a:t>
            </a:r>
            <a:r>
              <a:rPr lang="en-US" dirty="0" smtClean="0"/>
              <a:t> </a:t>
            </a:r>
            <a:r>
              <a:rPr lang="en-US" dirty="0" err="1" smtClean="0"/>
              <a:t>Kotamadya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orang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ditruskan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orang </a:t>
            </a:r>
            <a:r>
              <a:rPr lang="en-US" dirty="0" err="1" smtClean="0"/>
              <a:t>Jepang</a:t>
            </a:r>
            <a:r>
              <a:rPr lang="en-US" dirty="0" smtClean="0"/>
              <a:t> 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otamadya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Si (</a:t>
            </a:r>
            <a:r>
              <a:rPr lang="en-US" dirty="0" err="1"/>
              <a:t>Kotamadya</a:t>
            </a:r>
            <a:r>
              <a:rPr lang="en-US" dirty="0"/>
              <a:t> </a:t>
            </a:r>
            <a:r>
              <a:rPr lang="en-US" dirty="0" smtClean="0"/>
              <a:t>) 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/>
              <a:t> </a:t>
            </a:r>
            <a:r>
              <a:rPr lang="en-US" i="1" dirty="0" smtClean="0"/>
              <a:t>Si-Coo</a:t>
            </a:r>
            <a:r>
              <a:rPr lang="en-US" dirty="0" smtClean="0"/>
              <a:t> (</a:t>
            </a:r>
            <a:r>
              <a:rPr lang="en-US" dirty="0" err="1" smtClean="0"/>
              <a:t>walikota</a:t>
            </a:r>
            <a:r>
              <a:rPr lang="en-US" dirty="0" smtClean="0"/>
              <a:t>). </a:t>
            </a:r>
            <a:r>
              <a:rPr lang="en-US" dirty="0" err="1" smtClean="0"/>
              <a:t>Trjadi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prisipiil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Kotamadya</a:t>
            </a:r>
            <a:r>
              <a:rPr lang="en-US" dirty="0"/>
              <a:t> </a:t>
            </a:r>
            <a:r>
              <a:rPr lang="en-US" dirty="0" smtClean="0"/>
              <a:t>. </a:t>
            </a:r>
            <a:r>
              <a:rPr lang="en-US" dirty="0" err="1" smtClean="0"/>
              <a:t>Awalnya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Hindia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yang </a:t>
            </a:r>
            <a:r>
              <a:rPr lang="en-US" dirty="0" err="1" smtClean="0"/>
              <a:t>tegas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yang </a:t>
            </a:r>
            <a:r>
              <a:rPr lang="en-US" dirty="0" err="1" smtClean="0"/>
              <a:t>diurus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yang </a:t>
            </a:r>
            <a:r>
              <a:rPr lang="en-US" dirty="0" err="1" smtClean="0"/>
              <a:t>diurus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/>
              <a:t> </a:t>
            </a:r>
            <a:r>
              <a:rPr lang="en-US" dirty="0" err="1" smtClean="0"/>
              <a:t>Kotamadya</a:t>
            </a:r>
            <a:r>
              <a:rPr lang="en-US" dirty="0" smtClean="0"/>
              <a:t>.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186301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Kotamadya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penjajahan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orang </a:t>
            </a:r>
            <a:r>
              <a:rPr lang="en-US" dirty="0" err="1" smtClean="0"/>
              <a:t>asing</a:t>
            </a:r>
            <a:r>
              <a:rPr lang="en-US" dirty="0" smtClean="0"/>
              <a:t>, </a:t>
            </a:r>
            <a:r>
              <a:rPr lang="en-US" dirty="0" err="1" smtClean="0"/>
              <a:t>sedang</a:t>
            </a:r>
            <a:r>
              <a:rPr lang="en-US" dirty="0" smtClean="0"/>
              <a:t> Kabupaten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orang </a:t>
            </a:r>
            <a:r>
              <a:rPr lang="en-US" dirty="0" err="1" smtClean="0"/>
              <a:t>pribumi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kekalahan</a:t>
            </a:r>
            <a:r>
              <a:rPr lang="en-US" dirty="0" smtClean="0"/>
              <a:t> yang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orang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Kotamadya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ditinggalkan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kenegeri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endParaRPr lang="en-US" dirty="0" smtClean="0"/>
          </a:p>
          <a:p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memisahkan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orang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pribumi</a:t>
            </a:r>
            <a:r>
              <a:rPr lang="en-US" dirty="0" smtClean="0"/>
              <a:t>.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Kotamadya</a:t>
            </a:r>
            <a:r>
              <a:rPr lang="en-US" dirty="0" smtClean="0"/>
              <a:t> ,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apapun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bertempat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 di </a:t>
            </a:r>
            <a:r>
              <a:rPr lang="en-US" dirty="0" err="1" smtClean="0"/>
              <a:t>Kotamadya</a:t>
            </a:r>
            <a:r>
              <a:rPr lang="en-US" dirty="0" smtClean="0"/>
              <a:t> 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diurus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/>
              <a:t> </a:t>
            </a:r>
            <a:r>
              <a:rPr lang="en-US" dirty="0" err="1"/>
              <a:t>W</a:t>
            </a:r>
            <a:r>
              <a:rPr lang="en-US" dirty="0" err="1" smtClean="0"/>
              <a:t>aliKotamadya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040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Pemerintahan Daerah 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m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asa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Hindia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Belanda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5626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cs typeface="Arial" pitchFamily="34" charset="0"/>
              </a:rPr>
              <a:t>Sistem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yg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dilaksanakan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sebelum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th</a:t>
            </a:r>
            <a:r>
              <a:rPr lang="en-US" dirty="0" smtClean="0">
                <a:cs typeface="Arial" pitchFamily="34" charset="0"/>
              </a:rPr>
              <a:t> 8170 adalah </a:t>
            </a:r>
            <a:r>
              <a:rPr lang="en-US" dirty="0" err="1" smtClean="0">
                <a:cs typeface="Arial" pitchFamily="34" charset="0"/>
              </a:rPr>
              <a:t>sistem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sentralisasi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dekonsentrasi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tetapi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karena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adanya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Etische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Politiek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&amp; </a:t>
            </a:r>
            <a:r>
              <a:rPr lang="en-US" dirty="0" err="1" smtClean="0">
                <a:cs typeface="Arial" pitchFamily="34" charset="0"/>
              </a:rPr>
              <a:t>desakan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untuk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menyusun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secara</a:t>
            </a:r>
            <a:r>
              <a:rPr lang="en-US" dirty="0" smtClean="0">
                <a:cs typeface="Arial" pitchFamily="34" charset="0"/>
              </a:rPr>
              <a:t> modern &amp; </a:t>
            </a:r>
            <a:r>
              <a:rPr lang="en-US" dirty="0" err="1" smtClean="0">
                <a:cs typeface="Arial" pitchFamily="34" charset="0"/>
              </a:rPr>
              <a:t>demokratis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maka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mnyelenggarakan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asas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desentralisasi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penyelenggaraan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&amp; </a:t>
            </a:r>
            <a:r>
              <a:rPr lang="en-US" dirty="0" err="1" smtClean="0">
                <a:cs typeface="Arial" pitchFamily="34" charset="0"/>
              </a:rPr>
              <a:t>medebewind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atau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asas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pembantuan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melalui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Desentralisasi (</a:t>
            </a:r>
            <a:r>
              <a:rPr lang="en-US" i="1" dirty="0" err="1" smtClean="0">
                <a:cs typeface="Arial" pitchFamily="34" charset="0"/>
              </a:rPr>
              <a:t>Decentralisatie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i="1" dirty="0" smtClean="0">
                <a:solidFill>
                  <a:srgbClr val="FF0000"/>
                </a:solidFill>
                <a:cs typeface="Arial" pitchFamily="34" charset="0"/>
              </a:rPr>
              <a:t>Wet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Arial" pitchFamily="34" charset="0"/>
              </a:rPr>
              <a:t>1903</a:t>
            </a:r>
            <a:r>
              <a:rPr lang="en-US" dirty="0" smtClean="0">
                <a:cs typeface="Arial" pitchFamily="34" charset="0"/>
              </a:rPr>
              <a:t>)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kemudian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disempurnakan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tentang</a:t>
            </a:r>
            <a:r>
              <a:rPr lang="en-US" dirty="0" smtClean="0">
                <a:cs typeface="Arial" pitchFamily="34" charset="0"/>
              </a:rPr>
              <a:t> Perubahan </a:t>
            </a:r>
            <a:r>
              <a:rPr lang="en-US" dirty="0" err="1" smtClean="0">
                <a:cs typeface="Arial" pitchFamily="34" charset="0"/>
              </a:rPr>
              <a:t>Susunan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Arial" pitchFamily="34" charset="0"/>
              </a:rPr>
              <a:t>Pemerintahan 1922, </a:t>
            </a:r>
            <a:r>
              <a:rPr lang="en-US" dirty="0" err="1" smtClean="0">
                <a:cs typeface="Arial" pitchFamily="34" charset="0"/>
              </a:rPr>
              <a:t>sedang</a:t>
            </a:r>
            <a:r>
              <a:rPr lang="en-US" dirty="0" smtClean="0">
                <a:cs typeface="Arial" pitchFamily="34" charset="0"/>
              </a:rPr>
              <a:t> di </a:t>
            </a:r>
            <a:r>
              <a:rPr lang="en-US" dirty="0" err="1" smtClean="0">
                <a:cs typeface="Arial" pitchFamily="34" charset="0"/>
              </a:rPr>
              <a:t>luar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Jawa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Madura </a:t>
            </a:r>
            <a:r>
              <a:rPr lang="en-US" dirty="0" err="1" smtClean="0">
                <a:cs typeface="Arial" pitchFamily="34" charset="0"/>
              </a:rPr>
              <a:t>masih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diberlakukan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Decentralisatie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Arial" pitchFamily="34" charset="0"/>
              </a:rPr>
              <a:t>Wet 1903</a:t>
            </a:r>
          </a:p>
        </p:txBody>
      </p:sp>
    </p:spTree>
    <p:extLst>
      <p:ext uri="{BB962C8B-B14F-4D97-AF65-F5344CB8AC3E}">
        <p14:creationId xmlns:p14="http://schemas.microsoft.com/office/powerpoint/2010/main" val="19565785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Pangreh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raja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terwakili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Penasehat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Karisidenan</a:t>
            </a:r>
            <a:r>
              <a:rPr lang="en-US" dirty="0" smtClean="0"/>
              <a:t> yang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1943,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priyayi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dominan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yang </a:t>
            </a:r>
            <a:r>
              <a:rPr lang="en-US" dirty="0" err="1" smtClean="0"/>
              <a:t>penah</a:t>
            </a:r>
            <a:r>
              <a:rPr lang="en-US" dirty="0" smtClean="0"/>
              <a:t> </a:t>
            </a:r>
            <a:r>
              <a:rPr lang="en-US" dirty="0" err="1" smtClean="0"/>
              <a:t>dicapainya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1944 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membin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yang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diisi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priyayi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i="1" dirty="0" err="1"/>
              <a:t>Pangreh</a:t>
            </a:r>
            <a:r>
              <a:rPr lang="en-US" i="1" dirty="0"/>
              <a:t> </a:t>
            </a:r>
            <a:r>
              <a:rPr lang="en-US" i="1" dirty="0" err="1"/>
              <a:t>Praja</a:t>
            </a:r>
            <a:r>
              <a:rPr lang="en-US" i="1" dirty="0"/>
              <a:t> </a:t>
            </a:r>
            <a:r>
              <a:rPr lang="en-US" dirty="0" smtClean="0"/>
              <a:t>, </a:t>
            </a:r>
            <a:r>
              <a:rPr lang="en-US" dirty="0" err="1" smtClean="0"/>
              <a:t>tujua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melemahkan</a:t>
            </a:r>
            <a:r>
              <a:rPr lang="en-US" dirty="0" smtClean="0"/>
              <a:t> </a:t>
            </a:r>
            <a:r>
              <a:rPr lang="en-US" dirty="0" err="1" smtClean="0"/>
              <a:t>gerakan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nasionalis</a:t>
            </a:r>
            <a:endParaRPr lang="en-US" dirty="0" smtClean="0"/>
          </a:p>
          <a:p>
            <a:r>
              <a:rPr lang="en-US" dirty="0" smtClean="0"/>
              <a:t>Kebijakan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bersandar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politik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i="1" dirty="0" err="1"/>
              <a:t>Pangreh</a:t>
            </a:r>
            <a:r>
              <a:rPr lang="en-US" i="1" dirty="0"/>
              <a:t> </a:t>
            </a:r>
            <a:r>
              <a:rPr lang="en-US" i="1" dirty="0" err="1"/>
              <a:t>Praja</a:t>
            </a:r>
            <a:r>
              <a:rPr lang="en-US" i="1" dirty="0"/>
              <a:t> </a:t>
            </a:r>
            <a:r>
              <a:rPr lang="en-US" dirty="0" err="1" smtClean="0"/>
              <a:t>membuatnya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mirip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pendudukan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4427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276" y="991674"/>
            <a:ext cx="8184524" cy="5134490"/>
          </a:xfrm>
        </p:spPr>
        <p:txBody>
          <a:bodyPr>
            <a:normAutofit fontScale="92500" lnSpcReduction="10000"/>
          </a:bodyPr>
          <a:lstStyle/>
          <a:p>
            <a:r>
              <a:rPr lang="en-US" i="1" dirty="0" err="1"/>
              <a:t>Pangreh</a:t>
            </a:r>
            <a:r>
              <a:rPr lang="en-US" i="1" dirty="0"/>
              <a:t> </a:t>
            </a:r>
            <a:r>
              <a:rPr lang="en-US" i="1" dirty="0" err="1" smtClean="0"/>
              <a:t>Praja</a:t>
            </a:r>
            <a:r>
              <a:rPr lang="en-US" i="1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bersandar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i="1" dirty="0" err="1"/>
              <a:t>Pangreh</a:t>
            </a:r>
            <a:r>
              <a:rPr lang="en-US" i="1" dirty="0"/>
              <a:t> </a:t>
            </a:r>
            <a:r>
              <a:rPr lang="en-US" i="1" dirty="0" err="1" smtClean="0"/>
              <a:t>Praja</a:t>
            </a:r>
            <a:r>
              <a:rPr lang="en-US" i="1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b="1" dirty="0" err="1" smtClean="0"/>
              <a:t>kontrol</a:t>
            </a:r>
            <a:r>
              <a:rPr lang="en-US" b="1" dirty="0" smtClean="0"/>
              <a:t> politik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administratif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priyayi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politik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tegang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menentu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selesai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diperlemah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kekurangan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pendudukan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inflasi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3967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Pendudukan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militer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maritim</a:t>
            </a:r>
            <a:r>
              <a:rPr lang="en-US" dirty="0" smtClean="0"/>
              <a:t> yang </a:t>
            </a:r>
            <a:r>
              <a:rPr lang="en-US" dirty="0" err="1" smtClean="0"/>
              <a:t>berpusat</a:t>
            </a:r>
            <a:r>
              <a:rPr lang="en-US" dirty="0" smtClean="0"/>
              <a:t> di </a:t>
            </a:r>
            <a:r>
              <a:rPr lang="en-US" dirty="0" err="1" smtClean="0"/>
              <a:t>Makasar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Angkatan</a:t>
            </a:r>
            <a:r>
              <a:rPr lang="en-US" dirty="0" smtClean="0"/>
              <a:t> </a:t>
            </a:r>
            <a:r>
              <a:rPr lang="en-US" dirty="0" err="1" smtClean="0"/>
              <a:t>Darat</a:t>
            </a:r>
            <a:r>
              <a:rPr lang="en-US" dirty="0" smtClean="0"/>
              <a:t> yang </a:t>
            </a:r>
            <a:r>
              <a:rPr lang="en-US" dirty="0" err="1" smtClean="0"/>
              <a:t>berpusat</a:t>
            </a:r>
            <a:r>
              <a:rPr lang="en-US" dirty="0" smtClean="0"/>
              <a:t> di Jakarta.</a:t>
            </a:r>
          </a:p>
          <a:p>
            <a:r>
              <a:rPr lang="en-US" dirty="0" smtClean="0"/>
              <a:t>Pemerintahan </a:t>
            </a:r>
            <a:r>
              <a:rPr lang="en-US" dirty="0" err="1"/>
              <a:t>J</a:t>
            </a:r>
            <a:r>
              <a:rPr lang="en-US" dirty="0" err="1" smtClean="0"/>
              <a:t>epang</a:t>
            </a:r>
            <a:r>
              <a:rPr lang="en-US" dirty="0" smtClean="0"/>
              <a:t> </a:t>
            </a:r>
            <a:r>
              <a:rPr lang="en-US" dirty="0" err="1" smtClean="0"/>
              <a:t>mengapdosi</a:t>
            </a:r>
            <a:r>
              <a:rPr lang="en-US" dirty="0" smtClean="0"/>
              <a:t>  </a:t>
            </a:r>
            <a:r>
              <a:rPr lang="en-US" dirty="0" err="1" smtClean="0"/>
              <a:t>sistim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militer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Kodam</a:t>
            </a:r>
            <a:r>
              <a:rPr lang="en-US" dirty="0" smtClean="0"/>
              <a:t>, </a:t>
            </a:r>
            <a:r>
              <a:rPr lang="en-US" dirty="0" err="1" smtClean="0"/>
              <a:t>Kodim</a:t>
            </a:r>
            <a:r>
              <a:rPr lang="en-US" dirty="0" smtClean="0"/>
              <a:t>, </a:t>
            </a:r>
            <a:r>
              <a:rPr lang="en-US" dirty="0" err="1" smtClean="0"/>
              <a:t>Koramil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di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RW</a:t>
            </a:r>
            <a:r>
              <a:rPr lang="en-US" dirty="0"/>
              <a:t> </a:t>
            </a:r>
            <a:r>
              <a:rPr lang="en-US" dirty="0" smtClean="0"/>
              <a:t>&amp; RT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simpul</a:t>
            </a:r>
            <a:r>
              <a:rPr lang="en-US" dirty="0" smtClean="0"/>
              <a:t> </a:t>
            </a:r>
            <a:r>
              <a:rPr lang="en-US" dirty="0" err="1" smtClean="0"/>
              <a:t>mobilisasi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pangan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 </a:t>
            </a:r>
            <a:r>
              <a:rPr lang="en-US" dirty="0" err="1" smtClean="0"/>
              <a:t>menopang</a:t>
            </a:r>
            <a:r>
              <a:rPr lang="en-US" dirty="0" smtClean="0"/>
              <a:t> </a:t>
            </a:r>
            <a:r>
              <a:rPr lang="en-US" dirty="0" err="1" smtClean="0"/>
              <a:t>logistik</a:t>
            </a:r>
            <a:r>
              <a:rPr lang="en-US" dirty="0" smtClean="0"/>
              <a:t> </a:t>
            </a:r>
            <a:r>
              <a:rPr lang="en-US" dirty="0" err="1" smtClean="0"/>
              <a:t>tentara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 Asia </a:t>
            </a:r>
            <a:r>
              <a:rPr lang="en-US" dirty="0" err="1" smtClean="0"/>
              <a:t>Timur</a:t>
            </a:r>
            <a:r>
              <a:rPr lang="en-US" dirty="0" smtClean="0"/>
              <a:t> Raya.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mengumpulkan</a:t>
            </a:r>
            <a:r>
              <a:rPr lang="en-US" dirty="0" smtClean="0"/>
              <a:t> orang </a:t>
            </a:r>
            <a:r>
              <a:rPr lang="en-US" dirty="0" err="1" smtClean="0"/>
              <a:t>laki-laki</a:t>
            </a:r>
            <a:r>
              <a:rPr lang="en-US" dirty="0" smtClean="0"/>
              <a:t>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Romusa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milisi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/>
              <a:t> </a:t>
            </a:r>
            <a:r>
              <a:rPr lang="en-US" dirty="0" err="1"/>
              <a:t>perang</a:t>
            </a:r>
            <a:r>
              <a:rPr lang="en-US" dirty="0"/>
              <a:t> Asia </a:t>
            </a:r>
            <a:r>
              <a:rPr lang="en-US" dirty="0" err="1"/>
              <a:t>Timur</a:t>
            </a:r>
            <a:r>
              <a:rPr lang="en-US" dirty="0"/>
              <a:t> Raya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379347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60960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Tugas</a:t>
            </a:r>
            <a:r>
              <a:rPr lang="en-US" b="1" dirty="0"/>
              <a:t> </a:t>
            </a:r>
            <a:r>
              <a:rPr lang="en-US" b="1" dirty="0" err="1"/>
              <a:t>mahasiswa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38200"/>
            <a:ext cx="8001000" cy="59436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Petunjuk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: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457200" lvl="0" indent="-457200"/>
            <a:r>
              <a:rPr lang="en-US" sz="20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disertai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Nama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; NIM;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Paralel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457200" lvl="0" indent="-457200"/>
            <a:r>
              <a:rPr lang="en-US" sz="2000" dirty="0">
                <a:latin typeface="Arial" pitchFamily="34" charset="0"/>
                <a:cs typeface="Arial" pitchFamily="34" charset="0"/>
              </a:rPr>
              <a:t>Jawaban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mohon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ditulis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tangan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lvl="0" indent="-457200"/>
            <a:r>
              <a:rPr lang="en-US" sz="2000" dirty="0">
                <a:latin typeface="Arial" pitchFamily="34" charset="0"/>
                <a:cs typeface="Arial" pitchFamily="34" charset="0"/>
              </a:rPr>
              <a:t>Tugas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dikumpul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VIA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WA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saya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di group) paling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lambat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tanggal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28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Oktober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2020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Tugas 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id-ID" sz="2000" dirty="0" smtClean="0">
                <a:latin typeface="Arial" pitchFamily="34" charset="0"/>
                <a:cs typeface="Arial" pitchFamily="34" charset="0"/>
              </a:rPr>
              <a:t>Jelaskan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, apa yang dimaksud dengan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P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emerintahan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D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aerah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arti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luas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?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mengapa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mempelajari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 pemerintahan daerah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penting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id-ID" sz="2000" dirty="0">
                <a:latin typeface="Arial" pitchFamily="34" charset="0"/>
                <a:cs typeface="Arial" pitchFamily="34" charset="0"/>
              </a:rPr>
              <a:t>Jelaskan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Asas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Pembantuan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/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Medebewind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asas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Pemerintahan-Daerah?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diberikannya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pembantuan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jelaskan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mengapa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perlu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Tugas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Pembantuan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Desa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Jelaskan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berikan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contoh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3 Urusan Pemerintahan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Wajib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non Pelayanan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kewenangan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didaerah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saudara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 </a:t>
            </a:r>
          </a:p>
          <a:p>
            <a:pPr marL="0" lvl="0" indent="0" algn="ctr">
              <a:buNone/>
            </a:pPr>
            <a:r>
              <a:rPr lang="en-US" sz="2000" b="1" dirty="0" err="1">
                <a:latin typeface="Arial" pitchFamily="34" charset="0"/>
                <a:cs typeface="Arial" pitchFamily="34" charset="0"/>
              </a:rPr>
              <a:t>Selamat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Mengerjakan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Sukses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  <a:p>
            <a:pPr lvl="0"/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512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020762"/>
          </a:xfrm>
        </p:spPr>
        <p:txBody>
          <a:bodyPr/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i="1" dirty="0" err="1" smtClean="0">
                <a:cs typeface="Arial" pitchFamily="34" charset="0"/>
              </a:rPr>
              <a:t>Decentralisatie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b="1" i="1" dirty="0" smtClean="0">
                <a:cs typeface="Arial" pitchFamily="34" charset="0"/>
              </a:rPr>
              <a:t>Wet </a:t>
            </a:r>
            <a:r>
              <a:rPr lang="en-US" dirty="0" err="1" smtClean="0">
                <a:cs typeface="Arial" pitchFamily="34" charset="0"/>
              </a:rPr>
              <a:t>merupakan</a:t>
            </a:r>
            <a:r>
              <a:rPr lang="en-US" dirty="0" smtClean="0">
                <a:cs typeface="Arial" pitchFamily="34" charset="0"/>
              </a:rPr>
              <a:t> UU </a:t>
            </a:r>
            <a:r>
              <a:rPr lang="en-US" dirty="0" err="1" smtClean="0">
                <a:cs typeface="Arial" pitchFamily="34" charset="0"/>
              </a:rPr>
              <a:t>tentang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desentralisasi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atau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otonomi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daerah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pada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masa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Decentralisatie</a:t>
            </a:r>
            <a:r>
              <a:rPr lang="en-US" dirty="0" smtClean="0">
                <a:cs typeface="Arial" pitchFamily="34" charset="0"/>
              </a:rPr>
              <a:t> Wet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nama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asli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i="1" dirty="0" smtClean="0">
                <a:cs typeface="Arial" pitchFamily="34" charset="0"/>
              </a:rPr>
              <a:t>Wet  </a:t>
            </a:r>
            <a:r>
              <a:rPr lang="en-US" i="1" dirty="0" err="1" smtClean="0">
                <a:cs typeface="Arial" pitchFamily="34" charset="0"/>
              </a:rPr>
              <a:t>Houdende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Decentralisatie</a:t>
            </a:r>
            <a:r>
              <a:rPr lang="en-US" i="1" dirty="0" smtClean="0">
                <a:cs typeface="Arial" pitchFamily="34" charset="0"/>
              </a:rPr>
              <a:t> van  Het </a:t>
            </a:r>
            <a:r>
              <a:rPr lang="en-US" i="1" dirty="0" err="1" smtClean="0">
                <a:cs typeface="Arial" pitchFamily="34" charset="0"/>
              </a:rPr>
              <a:t>Bestuur</a:t>
            </a:r>
            <a:r>
              <a:rPr lang="en-US" i="1" dirty="0" smtClean="0">
                <a:cs typeface="Arial" pitchFamily="34" charset="0"/>
              </a:rPr>
              <a:t> in </a:t>
            </a:r>
            <a:r>
              <a:rPr lang="en-US" i="1" dirty="0" err="1" smtClean="0">
                <a:cs typeface="Arial" pitchFamily="34" charset="0"/>
              </a:rPr>
              <a:t>Nederlans</a:t>
            </a:r>
            <a:r>
              <a:rPr lang="en-US" i="1" dirty="0" smtClean="0">
                <a:cs typeface="Arial" pitchFamily="34" charset="0"/>
              </a:rPr>
              <a:t>- Indie </a:t>
            </a:r>
            <a:r>
              <a:rPr lang="en-US" dirty="0" err="1" smtClean="0">
                <a:cs typeface="Arial" pitchFamily="34" charset="0"/>
              </a:rPr>
              <a:t>itu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diundangkan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pada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tanggal</a:t>
            </a:r>
            <a:r>
              <a:rPr lang="en-US" dirty="0" smtClean="0">
                <a:cs typeface="Arial" pitchFamily="34" charset="0"/>
              </a:rPr>
              <a:t> 23 </a:t>
            </a:r>
            <a:r>
              <a:rPr lang="en-US" dirty="0" err="1" smtClean="0">
                <a:cs typeface="Arial" pitchFamily="34" charset="0"/>
              </a:rPr>
              <a:t>Juli</a:t>
            </a:r>
            <a:r>
              <a:rPr lang="en-US" dirty="0" smtClean="0">
                <a:cs typeface="Arial" pitchFamily="34" charset="0"/>
              </a:rPr>
              <a:t> 1903 ( </a:t>
            </a:r>
            <a:r>
              <a:rPr lang="en-US" dirty="0" err="1" smtClean="0">
                <a:cs typeface="Arial" pitchFamily="34" charset="0"/>
              </a:rPr>
              <a:t>dipublikasikan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lewat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b="1" i="1" dirty="0" err="1" smtClean="0">
                <a:cs typeface="Arial" pitchFamily="34" charset="0"/>
              </a:rPr>
              <a:t>Nederlanche</a:t>
            </a:r>
            <a:r>
              <a:rPr lang="en-US" b="1" i="1" dirty="0" smtClean="0">
                <a:cs typeface="Arial" pitchFamily="34" charset="0"/>
              </a:rPr>
              <a:t> </a:t>
            </a:r>
            <a:r>
              <a:rPr lang="en-US" b="1" i="1" dirty="0" err="1" smtClean="0">
                <a:cs typeface="Arial" pitchFamily="34" charset="0"/>
              </a:rPr>
              <a:t>Staatsblad</a:t>
            </a:r>
            <a:r>
              <a:rPr lang="en-US" b="1" i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No 329 </a:t>
            </a:r>
            <a:r>
              <a:rPr lang="en-US" dirty="0" err="1" smtClean="0">
                <a:cs typeface="Arial" pitchFamily="34" charset="0"/>
              </a:rPr>
              <a:t>merupakan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amandemen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terhadap</a:t>
            </a:r>
            <a:endParaRPr lang="en-US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cs typeface="Arial" pitchFamily="34" charset="0"/>
              </a:rPr>
              <a:t>     </a:t>
            </a:r>
            <a:r>
              <a:rPr lang="en-US" i="1" dirty="0" err="1" smtClean="0">
                <a:cs typeface="Arial" pitchFamily="34" charset="0"/>
              </a:rPr>
              <a:t>Regeringsreglement</a:t>
            </a:r>
            <a:r>
              <a:rPr lang="en-US" dirty="0" smtClean="0">
                <a:cs typeface="Arial" pitchFamily="34" charset="0"/>
              </a:rPr>
              <a:t> 1854 (RR1854) </a:t>
            </a:r>
          </a:p>
          <a:p>
            <a:pPr marL="0" indent="0">
              <a:buNone/>
            </a:pPr>
            <a:r>
              <a:rPr lang="en-US" b="1" i="1" dirty="0" smtClean="0">
                <a:cs typeface="Arial" pitchFamily="34" charset="0"/>
              </a:rPr>
              <a:t>     </a:t>
            </a:r>
            <a:r>
              <a:rPr lang="en-US" b="1" i="1" dirty="0" err="1" smtClean="0">
                <a:cs typeface="Arial" pitchFamily="34" charset="0"/>
              </a:rPr>
              <a:t>Regeringsreglement</a:t>
            </a:r>
            <a:r>
              <a:rPr lang="en-US" dirty="0" smtClean="0">
                <a:cs typeface="Arial" pitchFamily="34" charset="0"/>
              </a:rPr>
              <a:t>  yang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bahasa</a:t>
            </a:r>
            <a:r>
              <a:rPr lang="en-US" dirty="0" smtClean="0">
                <a:cs typeface="Arial" pitchFamily="34" charset="0"/>
              </a:rPr>
              <a:t> Indonesia </a:t>
            </a:r>
          </a:p>
          <a:p>
            <a:pPr marL="0" indent="0">
              <a:buNone/>
            </a:pPr>
            <a:r>
              <a:rPr lang="en-US" dirty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   </a:t>
            </a:r>
            <a:r>
              <a:rPr lang="en-US" dirty="0" err="1" smtClean="0">
                <a:cs typeface="Arial" pitchFamily="34" charset="0"/>
              </a:rPr>
              <a:t>berarti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peraturan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atau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lonstitusi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406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4830763"/>
          </a:xfrm>
        </p:spPr>
        <p:txBody>
          <a:bodyPr/>
          <a:lstStyle/>
          <a:p>
            <a:r>
              <a:rPr lang="en-US" dirty="0" err="1" smtClean="0"/>
              <a:t>Amandemen</a:t>
            </a:r>
            <a:r>
              <a:rPr lang="en-US" dirty="0" smtClean="0"/>
              <a:t> </a:t>
            </a:r>
            <a:r>
              <a:rPr lang="en-US" i="1" dirty="0" err="1" smtClean="0">
                <a:cs typeface="Arial" pitchFamily="34" charset="0"/>
              </a:rPr>
              <a:t>Regeringsreglement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1854 </a:t>
            </a:r>
            <a:r>
              <a:rPr lang="en-US" dirty="0" err="1" smtClean="0">
                <a:cs typeface="Arial" pitchFamily="34" charset="0"/>
              </a:rPr>
              <a:t>tersebut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dilakukan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menambahkan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tiga</a:t>
            </a:r>
            <a:r>
              <a:rPr lang="en-US" dirty="0" smtClean="0">
                <a:cs typeface="Arial" pitchFamily="34" charset="0"/>
              </a:rPr>
              <a:t> pasal </a:t>
            </a:r>
            <a:r>
              <a:rPr lang="en-US" dirty="0" err="1" smtClean="0">
                <a:cs typeface="Arial" pitchFamily="34" charset="0"/>
              </a:rPr>
              <a:t>baru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disisipkan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diantara</a:t>
            </a:r>
            <a:r>
              <a:rPr lang="en-US" dirty="0" smtClean="0">
                <a:cs typeface="Arial" pitchFamily="34" charset="0"/>
              </a:rPr>
              <a:t> pasal 68, 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pasal 69 RR 1854 </a:t>
            </a:r>
            <a:r>
              <a:rPr lang="en-US" dirty="0" err="1" smtClean="0">
                <a:cs typeface="Arial" pitchFamily="34" charset="0"/>
              </a:rPr>
              <a:t>yaitu</a:t>
            </a:r>
            <a:r>
              <a:rPr lang="en-US" dirty="0" smtClean="0">
                <a:cs typeface="Arial" pitchFamily="34" charset="0"/>
              </a:rPr>
              <a:t> pasal 68a, 68b,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68c. Dengan </a:t>
            </a:r>
            <a:r>
              <a:rPr lang="en-US" dirty="0" err="1" smtClean="0">
                <a:cs typeface="Arial" pitchFamily="34" charset="0"/>
              </a:rPr>
              <a:t>adanya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tiga</a:t>
            </a:r>
            <a:r>
              <a:rPr lang="en-US" dirty="0" smtClean="0">
                <a:cs typeface="Arial" pitchFamily="34" charset="0"/>
              </a:rPr>
              <a:t> pasal </a:t>
            </a:r>
            <a:r>
              <a:rPr lang="en-US" dirty="0" err="1" smtClean="0">
                <a:cs typeface="Arial" pitchFamily="34" charset="0"/>
              </a:rPr>
              <a:t>baru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ini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dimaksudkan</a:t>
            </a:r>
            <a:r>
              <a:rPr lang="en-US" dirty="0" smtClean="0">
                <a:cs typeface="Arial" pitchFamily="34" charset="0"/>
              </a:rPr>
              <a:t> agar </a:t>
            </a:r>
            <a:r>
              <a:rPr lang="en-US" dirty="0" err="1" smtClean="0">
                <a:cs typeface="Arial" pitchFamily="34" charset="0"/>
              </a:rPr>
              <a:t>reorganisasi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menuju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terwujudnya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desentralissi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administratif</a:t>
            </a:r>
            <a:r>
              <a:rPr lang="en-US" dirty="0" smtClean="0">
                <a:cs typeface="Arial" pitchFamily="34" charset="0"/>
              </a:rPr>
              <a:t> di </a:t>
            </a:r>
            <a:r>
              <a:rPr lang="en-US" dirty="0" err="1" smtClean="0">
                <a:cs typeface="Arial" pitchFamily="34" charset="0"/>
              </a:rPr>
              <a:t>daerah-daerah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jajahan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dimungkinkan</a:t>
            </a:r>
            <a:r>
              <a:rPr lang="en-US" dirty="0" smtClean="0">
                <a:cs typeface="Arial" pitchFamily="34" charset="0"/>
              </a:rPr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186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Pasal 68 RR 1854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05800" cy="48307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Pasal 68 RR 1854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semula</a:t>
            </a:r>
            <a:r>
              <a:rPr lang="en-US" dirty="0" smtClean="0"/>
              <a:t>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pokoknya</a:t>
            </a:r>
            <a:r>
              <a:rPr lang="en-US" dirty="0" smtClean="0"/>
              <a:t> </a:t>
            </a:r>
            <a:r>
              <a:rPr lang="en-US" dirty="0" err="1" smtClean="0"/>
              <a:t>berisi</a:t>
            </a:r>
            <a:r>
              <a:rPr lang="en-US" dirty="0" smtClean="0"/>
              <a:t> 4 </a:t>
            </a:r>
            <a:r>
              <a:rPr lang="en-US" dirty="0" err="1" smtClean="0"/>
              <a:t>hal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Wilayah </a:t>
            </a:r>
            <a:r>
              <a:rPr lang="en-US" dirty="0" err="1"/>
              <a:t>H</a:t>
            </a:r>
            <a:r>
              <a:rPr lang="en-US" dirty="0" err="1" smtClean="0"/>
              <a:t>india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satuan-satuan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raja.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Pemerintahan  di </a:t>
            </a:r>
            <a:r>
              <a:rPr lang="en-US" dirty="0" err="1" smtClean="0"/>
              <a:t>daerah-daerah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pejabat-pejabat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 (</a:t>
            </a:r>
            <a:r>
              <a:rPr lang="en-US" i="1" dirty="0" err="1" smtClean="0"/>
              <a:t>hoofdambtenaren</a:t>
            </a:r>
            <a:r>
              <a:rPr lang="en-US" dirty="0" smtClean="0"/>
              <a:t>) yang </a:t>
            </a:r>
            <a:r>
              <a:rPr lang="en-US" dirty="0" err="1" smtClean="0"/>
              <a:t>sebutan</a:t>
            </a:r>
            <a:r>
              <a:rPr lang="en-US" dirty="0" smtClean="0"/>
              <a:t> </a:t>
            </a:r>
            <a:r>
              <a:rPr lang="en-US" dirty="0" err="1" smtClean="0"/>
              <a:t>jabatannya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jenderal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instruksi-instruksi</a:t>
            </a:r>
            <a:r>
              <a:rPr lang="en-US" dirty="0" smtClean="0"/>
              <a:t>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lain.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adalah </a:t>
            </a:r>
            <a:r>
              <a:rPr lang="en-US" dirty="0" err="1" smtClean="0"/>
              <a:t>kekuasaan</a:t>
            </a:r>
            <a:r>
              <a:rPr lang="en-US" dirty="0" smtClean="0"/>
              <a:t> yang </a:t>
            </a:r>
            <a:r>
              <a:rPr lang="en-US" dirty="0" err="1" smtClean="0"/>
              <a:t>tertinggi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607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cs typeface="Arial" pitchFamily="34" charset="0"/>
              </a:rPr>
              <a:t>Desentralisasi 1903 yang </a:t>
            </a:r>
            <a:r>
              <a:rPr lang="en-US" dirty="0" err="1" smtClean="0">
                <a:cs typeface="Arial" pitchFamily="34" charset="0"/>
              </a:rPr>
              <a:t>ditindakanjuti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pembentukan</a:t>
            </a:r>
            <a:r>
              <a:rPr lang="en-US" dirty="0" smtClean="0">
                <a:cs typeface="Arial" pitchFamily="34" charset="0"/>
              </a:rPr>
              <a:t> Daerah </a:t>
            </a:r>
            <a:r>
              <a:rPr lang="en-US" dirty="0" err="1" smtClean="0">
                <a:cs typeface="Arial" pitchFamily="34" charset="0"/>
              </a:rPr>
              <a:t>Otonom</a:t>
            </a:r>
            <a:r>
              <a:rPr lang="en-US" dirty="0" smtClean="0">
                <a:cs typeface="Arial" pitchFamily="34" charset="0"/>
              </a:rPr>
              <a:t> di </a:t>
            </a:r>
            <a:r>
              <a:rPr lang="en-US" dirty="0" err="1" smtClean="0">
                <a:cs typeface="Arial" pitchFamily="34" charset="0"/>
              </a:rPr>
              <a:t>luar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Jawa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 smtClean="0">
                <a:cs typeface="Arial" pitchFamily="34" charset="0"/>
              </a:rPr>
              <a:t>(</a:t>
            </a:r>
            <a:r>
              <a:rPr lang="en-US" b="1" i="1" dirty="0" err="1" smtClean="0">
                <a:cs typeface="Arial" pitchFamily="34" charset="0"/>
              </a:rPr>
              <a:t>Groepsgemeenschaps</a:t>
            </a:r>
            <a:r>
              <a:rPr lang="en-US" b="1" i="1" dirty="0" smtClean="0">
                <a:cs typeface="Arial" pitchFamily="34" charset="0"/>
              </a:rPr>
              <a:t>  </a:t>
            </a:r>
            <a:r>
              <a:rPr lang="en-US" b="1" i="1" dirty="0" err="1" smtClean="0">
                <a:cs typeface="Arial" pitchFamily="34" charset="0"/>
              </a:rPr>
              <a:t>Ordonantie</a:t>
            </a:r>
            <a:r>
              <a:rPr lang="en-US" dirty="0" smtClean="0">
                <a:cs typeface="Arial" pitchFamily="34" charset="0"/>
              </a:rPr>
              <a:t>)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UU </a:t>
            </a:r>
            <a:r>
              <a:rPr lang="en-US" dirty="0" err="1" smtClean="0">
                <a:cs typeface="Arial" pitchFamily="34" charset="0"/>
              </a:rPr>
              <a:t>pembentukan</a:t>
            </a:r>
            <a:r>
              <a:rPr lang="en-US" dirty="0" smtClean="0">
                <a:cs typeface="Arial" pitchFamily="34" charset="0"/>
              </a:rPr>
              <a:t> Kota </a:t>
            </a:r>
            <a:r>
              <a:rPr lang="en-US" dirty="0" err="1" smtClean="0">
                <a:cs typeface="Arial" pitchFamily="34" charset="0"/>
              </a:rPr>
              <a:t>Otonom</a:t>
            </a:r>
            <a:r>
              <a:rPr lang="en-US" dirty="0" smtClean="0">
                <a:cs typeface="Arial" pitchFamily="34" charset="0"/>
              </a:rPr>
              <a:t> di </a:t>
            </a:r>
            <a:r>
              <a:rPr lang="en-US" dirty="0" err="1" smtClean="0">
                <a:cs typeface="Arial" pitchFamily="34" charset="0"/>
              </a:rPr>
              <a:t>luar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Jawa</a:t>
            </a:r>
            <a:r>
              <a:rPr lang="en-US" dirty="0" smtClean="0">
                <a:cs typeface="Arial" pitchFamily="34" charset="0"/>
              </a:rPr>
              <a:t> (</a:t>
            </a:r>
            <a:r>
              <a:rPr lang="en-US" b="1" i="1" dirty="0" err="1" smtClean="0">
                <a:cs typeface="Arial" pitchFamily="34" charset="0"/>
              </a:rPr>
              <a:t>Staatsgemeente</a:t>
            </a:r>
            <a:r>
              <a:rPr lang="en-US" b="1" i="1" dirty="0" smtClean="0">
                <a:cs typeface="Arial" pitchFamily="34" charset="0"/>
              </a:rPr>
              <a:t> </a:t>
            </a:r>
            <a:r>
              <a:rPr lang="en-US" b="1" i="1" dirty="0" err="1" smtClean="0">
                <a:cs typeface="Arial" pitchFamily="34" charset="0"/>
              </a:rPr>
              <a:t>Ordonantie</a:t>
            </a:r>
            <a:r>
              <a:rPr lang="en-US" b="1" i="1" dirty="0" smtClean="0">
                <a:cs typeface="Arial" pitchFamily="34" charset="0"/>
              </a:rPr>
              <a:t> </a:t>
            </a:r>
            <a:r>
              <a:rPr lang="en-US" b="1" i="1" dirty="0" err="1" smtClean="0">
                <a:cs typeface="Arial" pitchFamily="34" charset="0"/>
              </a:rPr>
              <a:t>Buitengewesten</a:t>
            </a:r>
            <a:r>
              <a:rPr lang="en-US" b="1" i="1" dirty="0" smtClean="0">
                <a:cs typeface="Arial" pitchFamily="34" charset="0"/>
              </a:rPr>
              <a:t>). </a:t>
            </a:r>
          </a:p>
          <a:p>
            <a:pPr marL="0" indent="0">
              <a:buNone/>
            </a:pPr>
            <a:endParaRPr lang="en-US" b="1" i="1" dirty="0" smtClean="0">
              <a:cs typeface="Arial" pitchFamily="34" charset="0"/>
            </a:endParaRPr>
          </a:p>
          <a:p>
            <a:pPr marL="514350" indent="-514350"/>
            <a:r>
              <a:rPr lang="en-US" dirty="0" err="1" smtClean="0">
                <a:cs typeface="Arial" pitchFamily="34" charset="0"/>
              </a:rPr>
              <a:t>Keseluruhan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tersebut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mengatur</a:t>
            </a:r>
            <a:r>
              <a:rPr lang="en-US" dirty="0" smtClean="0">
                <a:cs typeface="Arial" pitchFamily="34" charset="0"/>
              </a:rPr>
              <a:t> Pemerintahan </a:t>
            </a:r>
            <a:r>
              <a:rPr lang="en-US" dirty="0" err="1" smtClean="0">
                <a:cs typeface="Arial" pitchFamily="34" charset="0"/>
              </a:rPr>
              <a:t>dari</a:t>
            </a:r>
            <a:r>
              <a:rPr lang="en-US" dirty="0" smtClean="0">
                <a:cs typeface="Arial" pitchFamily="34" charset="0"/>
              </a:rPr>
              <a:t> Daerah - Daerah yang </a:t>
            </a:r>
            <a:r>
              <a:rPr lang="en-US" dirty="0" err="1" smtClean="0">
                <a:cs typeface="Arial" pitchFamily="34" charset="0"/>
              </a:rPr>
              <a:t>dikuasai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langsung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disamping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itu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juga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mengatur</a:t>
            </a:r>
            <a:r>
              <a:rPr lang="en-US" dirty="0" smtClean="0">
                <a:cs typeface="Arial" pitchFamily="34" charset="0"/>
              </a:rPr>
              <a:t> Daerah-Daerah yang  </a:t>
            </a:r>
            <a:r>
              <a:rPr lang="en-US" dirty="0" err="1" smtClean="0">
                <a:cs typeface="Arial" pitchFamily="34" charset="0"/>
              </a:rPr>
              <a:t>tidak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langsung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dikuasai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yaitu</a:t>
            </a:r>
            <a:r>
              <a:rPr lang="en-US" dirty="0" smtClean="0">
                <a:cs typeface="Arial" pitchFamily="34" charset="0"/>
              </a:rPr>
              <a:t> Daerah-Daerah </a:t>
            </a:r>
            <a:r>
              <a:rPr lang="en-US" dirty="0" err="1" smtClean="0">
                <a:cs typeface="Arial" pitchFamily="34" charset="0"/>
              </a:rPr>
              <a:t>otonom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berupa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persekutuan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masyarakat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adat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asli</a:t>
            </a:r>
            <a:r>
              <a:rPr lang="en-US" dirty="0" smtClean="0">
                <a:cs typeface="Arial" pitchFamily="34" charset="0"/>
              </a:rPr>
              <a:t> Indonesia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Daerah </a:t>
            </a:r>
            <a:r>
              <a:rPr lang="en-US" dirty="0" err="1" smtClean="0">
                <a:cs typeface="Arial" pitchFamily="34" charset="0"/>
              </a:rPr>
              <a:t>kerajaan-kerajaan</a:t>
            </a:r>
            <a:r>
              <a:rPr lang="en-US" dirty="0" smtClean="0">
                <a:cs typeface="Arial" pitchFamily="34" charset="0"/>
              </a:rPr>
              <a:t> Indonesia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718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Makna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77200" cy="4525963"/>
          </a:xfrm>
        </p:spPr>
        <p:txBody>
          <a:bodyPr/>
          <a:lstStyle/>
          <a:p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b="1" dirty="0" smtClean="0">
                <a:cs typeface="Arial" pitchFamily="34" charset="0"/>
              </a:rPr>
              <a:t> (</a:t>
            </a:r>
            <a:r>
              <a:rPr lang="en-US" b="1" i="1" dirty="0" err="1" smtClean="0">
                <a:cs typeface="Arial" pitchFamily="34" charset="0"/>
              </a:rPr>
              <a:t>Decentralisatie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b="1" i="1" dirty="0" smtClean="0">
                <a:cs typeface="Arial" pitchFamily="34" charset="0"/>
              </a:rPr>
              <a:t>Wet</a:t>
            </a:r>
            <a:r>
              <a:rPr lang="en-US" b="1" dirty="0" smtClean="0">
                <a:cs typeface="Arial" pitchFamily="34" charset="0"/>
              </a:rPr>
              <a:t>)  </a:t>
            </a:r>
            <a:r>
              <a:rPr lang="en-US" dirty="0" err="1" smtClean="0">
                <a:cs typeface="Arial" pitchFamily="34" charset="0"/>
              </a:rPr>
              <a:t>ini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mengubah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sistem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sentralisasi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menjadi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desentralisasi</a:t>
            </a:r>
            <a:r>
              <a:rPr lang="en-US" dirty="0" smtClean="0">
                <a:cs typeface="Arial" pitchFamily="34" charset="0"/>
              </a:rPr>
              <a:t>. </a:t>
            </a:r>
            <a:r>
              <a:rPr lang="en-US" dirty="0" err="1" smtClean="0">
                <a:cs typeface="Arial" pitchFamily="34" charset="0"/>
              </a:rPr>
              <a:t>Disamping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itu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juga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memungkinkan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rakyat</a:t>
            </a:r>
            <a:r>
              <a:rPr lang="en-US" dirty="0" smtClean="0">
                <a:cs typeface="Arial" pitchFamily="34" charset="0"/>
              </a:rPr>
              <a:t> Indonesia </a:t>
            </a:r>
            <a:r>
              <a:rPr lang="en-US" dirty="0" err="1" smtClean="0">
                <a:cs typeface="Arial" pitchFamily="34" charset="0"/>
              </a:rPr>
              <a:t>bersidang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membentuk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organisasi-organisasi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rangka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mengisi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waktu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dewan-dewan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pada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lembaga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diadakan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>
                <a:cs typeface="Arial" pitchFamily="34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20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4906963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Desentralisasi 1903 </a:t>
            </a:r>
            <a:r>
              <a:rPr lang="en-US" dirty="0" err="1" smtClean="0">
                <a:cs typeface="Arial" pitchFamily="34" charset="0"/>
              </a:rPr>
              <a:t>kemudian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diperbaharui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peraturan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baru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dikenal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nama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i="1" dirty="0" err="1" smtClean="0">
                <a:cs typeface="Arial" pitchFamily="34" charset="0"/>
              </a:rPr>
              <a:t>Wer</a:t>
            </a:r>
            <a:r>
              <a:rPr lang="en-US" i="1" dirty="0" smtClean="0">
                <a:cs typeface="Arial" pitchFamily="34" charset="0"/>
              </a:rPr>
              <a:t> op de </a:t>
            </a:r>
            <a:r>
              <a:rPr lang="en-US" i="1" dirty="0" err="1" smtClean="0">
                <a:cs typeface="Arial" pitchFamily="34" charset="0"/>
              </a:rPr>
              <a:t>Bestuurhervorming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tahun</a:t>
            </a:r>
            <a:r>
              <a:rPr lang="en-US" dirty="0" smtClean="0">
                <a:cs typeface="Arial" pitchFamily="34" charset="0"/>
              </a:rPr>
              <a:t> 1922</a:t>
            </a:r>
          </a:p>
          <a:p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ini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menjadi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dasar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pembentukan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propinsi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dewan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propinsi</a:t>
            </a:r>
            <a:r>
              <a:rPr lang="en-US" dirty="0" smtClean="0">
                <a:cs typeface="Arial" pitchFamily="34" charset="0"/>
              </a:rPr>
              <a:t> (</a:t>
            </a:r>
            <a:r>
              <a:rPr lang="en-US" i="1" dirty="0" err="1" smtClean="0">
                <a:cs typeface="Arial" pitchFamily="34" charset="0"/>
              </a:rPr>
              <a:t>provinciaal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raad</a:t>
            </a:r>
            <a:r>
              <a:rPr lang="en-US" dirty="0" smtClean="0">
                <a:cs typeface="Arial" pitchFamily="34" charset="0"/>
              </a:rPr>
              <a:t>), </a:t>
            </a:r>
            <a:r>
              <a:rPr lang="en-US" dirty="0" err="1" smtClean="0">
                <a:cs typeface="Arial" pitchFamily="34" charset="0"/>
              </a:rPr>
              <a:t>pengangkatan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gubernur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pembentukan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i="1" dirty="0" smtClean="0">
                <a:cs typeface="Arial" pitchFamily="34" charset="0"/>
              </a:rPr>
              <a:t>college van </a:t>
            </a:r>
            <a:r>
              <a:rPr lang="en-US" i="1" dirty="0" err="1" smtClean="0">
                <a:cs typeface="Arial" pitchFamily="34" charset="0"/>
              </a:rPr>
              <a:t>gedeputeerden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atau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dewan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pelaksana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harian</a:t>
            </a:r>
            <a:r>
              <a:rPr lang="en-US" dirty="0" smtClean="0">
                <a:cs typeface="Arial" pitchFamily="34" charset="0"/>
              </a:rPr>
              <a:t>. </a:t>
            </a:r>
          </a:p>
          <a:p>
            <a:r>
              <a:rPr lang="en-US" dirty="0" err="1" smtClean="0">
                <a:cs typeface="Arial" pitchFamily="34" charset="0"/>
              </a:rPr>
              <a:t>Gubernur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diangkat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oleh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gubernur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jenderal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gubernur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juga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berkedudukan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sebagai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ketua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provinciale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raad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smtClean="0">
                <a:cs typeface="Arial" pitchFamily="34" charset="0"/>
              </a:rPr>
              <a:t>college van </a:t>
            </a:r>
            <a:r>
              <a:rPr lang="en-US" i="1" dirty="0" err="1" smtClean="0">
                <a:cs typeface="Arial" pitchFamily="34" charset="0"/>
              </a:rPr>
              <a:t>gedeputeerden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.</a:t>
            </a:r>
          </a:p>
          <a:p>
            <a:r>
              <a:rPr lang="en-US" dirty="0" err="1" smtClean="0">
                <a:cs typeface="Arial" pitchFamily="34" charset="0"/>
              </a:rPr>
              <a:t>Dibawah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baru</a:t>
            </a:r>
            <a:r>
              <a:rPr lang="en-US" dirty="0" smtClean="0">
                <a:cs typeface="Arial" pitchFamily="34" charset="0"/>
              </a:rPr>
              <a:t> di p. </a:t>
            </a:r>
            <a:r>
              <a:rPr lang="en-US" dirty="0" err="1" smtClean="0">
                <a:cs typeface="Arial" pitchFamily="34" charset="0"/>
              </a:rPr>
              <a:t>Jawa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dibentuk</a:t>
            </a:r>
            <a:r>
              <a:rPr lang="en-US" dirty="0" smtClean="0">
                <a:cs typeface="Arial" pitchFamily="34" charset="0"/>
              </a:rPr>
              <a:t> province /  </a:t>
            </a:r>
            <a:r>
              <a:rPr lang="en-US" dirty="0" err="1" smtClean="0">
                <a:cs typeface="Arial" pitchFamily="34" charset="0"/>
              </a:rPr>
              <a:t>provinsi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regenschap</a:t>
            </a:r>
            <a:r>
              <a:rPr lang="en-US" dirty="0" smtClean="0">
                <a:cs typeface="Arial" pitchFamily="34" charset="0"/>
              </a:rPr>
              <a:t> (Kabupaten) </a:t>
            </a:r>
            <a:r>
              <a:rPr lang="en-US" dirty="0" err="1" smtClean="0">
                <a:cs typeface="Arial" pitchFamily="34" charset="0"/>
              </a:rPr>
              <a:t>berikut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dewannya</a:t>
            </a:r>
            <a:r>
              <a:rPr lang="en-US" dirty="0" smtClean="0">
                <a:cs typeface="Arial" pitchFamily="34" charset="0"/>
              </a:rPr>
              <a:t>. </a:t>
            </a:r>
            <a:r>
              <a:rPr lang="en-US" dirty="0" err="1" smtClean="0">
                <a:cs typeface="Arial" pitchFamily="34" charset="0"/>
              </a:rPr>
              <a:t>Sebaliknya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dewan-dewan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telah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terbentuk</a:t>
            </a:r>
            <a:r>
              <a:rPr lang="en-US" dirty="0" smtClean="0">
                <a:cs typeface="Arial" pitchFamily="34" charset="0"/>
              </a:rPr>
              <a:t> di </a:t>
            </a:r>
            <a:r>
              <a:rPr lang="en-US" i="1" dirty="0" err="1" smtClean="0">
                <a:cs typeface="Arial" pitchFamily="34" charset="0"/>
              </a:rPr>
              <a:t>gewest</a:t>
            </a:r>
            <a:r>
              <a:rPr lang="en-US" dirty="0" smtClean="0">
                <a:cs typeface="Arial" pitchFamily="34" charset="0"/>
              </a:rPr>
              <a:t> (</a:t>
            </a:r>
            <a:r>
              <a:rPr lang="en-US" i="1" dirty="0" err="1" smtClean="0">
                <a:cs typeface="Arial" pitchFamily="34" charset="0"/>
              </a:rPr>
              <a:t>residentie</a:t>
            </a:r>
            <a:r>
              <a:rPr lang="en-US" dirty="0" smtClean="0">
                <a:cs typeface="Arial" pitchFamily="34" charset="0"/>
              </a:rPr>
              <a:t>) </a:t>
            </a:r>
            <a:r>
              <a:rPr lang="en-US" dirty="0" err="1" smtClean="0">
                <a:cs typeface="Arial" pitchFamily="34" charset="0"/>
              </a:rPr>
              <a:t>dilikuidasi</a:t>
            </a:r>
            <a:r>
              <a:rPr lang="en-US" dirty="0" smtClean="0">
                <a:cs typeface="Arial" pitchFamily="34" charset="0"/>
              </a:rPr>
              <a:t>. </a:t>
            </a:r>
            <a:r>
              <a:rPr lang="en-US" dirty="0" err="1" smtClean="0">
                <a:cs typeface="Arial" pitchFamily="34" charset="0"/>
              </a:rPr>
              <a:t>Kedudukan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gemeente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dipertahankan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perubahan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sebutan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menjadi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stadsgemeente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187232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/>
              <a:t> </a:t>
            </a:r>
            <a:r>
              <a:rPr lang="en-US" dirty="0" smtClean="0"/>
              <a:t>1 </a:t>
            </a:r>
            <a:r>
              <a:rPr lang="en-US" dirty="0" err="1" smtClean="0"/>
              <a:t>Januari</a:t>
            </a:r>
            <a:r>
              <a:rPr lang="en-US" dirty="0" smtClean="0"/>
              <a:t> 1926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/>
              <a:t>W</a:t>
            </a:r>
            <a:r>
              <a:rPr lang="en-US" dirty="0" smtClean="0"/>
              <a:t>est Java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Pasoendan</a:t>
            </a:r>
            <a:r>
              <a:rPr lang="en-US" dirty="0" smtClean="0"/>
              <a:t> </a:t>
            </a:r>
            <a:r>
              <a:rPr lang="en-US" dirty="0" err="1" smtClean="0"/>
              <a:t>diresmikan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.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melebur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karisidenan</a:t>
            </a:r>
            <a:r>
              <a:rPr lang="en-US" dirty="0" smtClean="0"/>
              <a:t> lama </a:t>
            </a:r>
            <a:r>
              <a:rPr lang="en-US" dirty="0" err="1" smtClean="0"/>
              <a:t>yaitu</a:t>
            </a:r>
            <a:r>
              <a:rPr lang="en-US" dirty="0" smtClean="0"/>
              <a:t> Bantam, Batavia, </a:t>
            </a:r>
            <a:r>
              <a:rPr lang="en-US" dirty="0" err="1" smtClean="0"/>
              <a:t>Preanger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Chirebon</a:t>
            </a:r>
            <a:r>
              <a:rPr lang="en-US" dirty="0" smtClean="0"/>
              <a:t>. Untuk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membawahi</a:t>
            </a:r>
            <a:r>
              <a:rPr lang="en-US" dirty="0" smtClean="0"/>
              <a:t> 9 </a:t>
            </a:r>
            <a:r>
              <a:rPr lang="en-US" i="1" dirty="0" err="1" smtClean="0"/>
              <a:t>nieuwe</a:t>
            </a:r>
            <a:r>
              <a:rPr lang="en-US" i="1" dirty="0" smtClean="0"/>
              <a:t> </a:t>
            </a:r>
            <a:r>
              <a:rPr lang="en-US" i="1" dirty="0" err="1" smtClean="0"/>
              <a:t>afdelingen</a:t>
            </a:r>
            <a:r>
              <a:rPr lang="en-US" i="1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i="1" dirty="0" err="1" smtClean="0"/>
              <a:t>residentie</a:t>
            </a:r>
            <a:r>
              <a:rPr lang="en-US" i="1" dirty="0" smtClean="0"/>
              <a:t> </a:t>
            </a:r>
            <a:r>
              <a:rPr lang="en-US" i="1" dirty="0" err="1" smtClean="0"/>
              <a:t>nieuwe</a:t>
            </a:r>
            <a:r>
              <a:rPr lang="en-US" i="1" dirty="0" smtClean="0"/>
              <a:t> </a:t>
            </a:r>
            <a:r>
              <a:rPr lang="en-US" i="1" dirty="0" err="1" smtClean="0"/>
              <a:t>stijl</a:t>
            </a:r>
            <a:r>
              <a:rPr lang="en-US" i="1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18 </a:t>
            </a:r>
            <a:r>
              <a:rPr lang="en-US" i="1" dirty="0" err="1" smtClean="0"/>
              <a:t>otonome</a:t>
            </a:r>
            <a:r>
              <a:rPr lang="en-US" i="1" dirty="0" smtClean="0"/>
              <a:t> </a:t>
            </a:r>
            <a:r>
              <a:rPr lang="en-US" i="1" dirty="0" err="1" smtClean="0"/>
              <a:t>ontvoogde</a:t>
            </a:r>
            <a:r>
              <a:rPr lang="en-US" i="1" dirty="0" smtClean="0"/>
              <a:t> </a:t>
            </a:r>
            <a:r>
              <a:rPr lang="en-US" i="1" dirty="0" err="1" smtClean="0"/>
              <a:t>regentschappen</a:t>
            </a:r>
            <a:r>
              <a:rPr lang="en-US" i="1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I </a:t>
            </a:r>
            <a:r>
              <a:rPr lang="en-US" dirty="0" err="1" smtClean="0"/>
              <a:t>Januari</a:t>
            </a:r>
            <a:r>
              <a:rPr lang="en-US" dirty="0" smtClean="0"/>
              <a:t> 1929, </a:t>
            </a:r>
            <a:r>
              <a:rPr lang="en-US" i="1" dirty="0" err="1" smtClean="0"/>
              <a:t>Provinsi</a:t>
            </a:r>
            <a:r>
              <a:rPr lang="en-US" i="1" dirty="0" smtClean="0"/>
              <a:t> </a:t>
            </a:r>
            <a:r>
              <a:rPr lang="en-US" i="1" dirty="0" err="1" smtClean="0"/>
              <a:t>Oost</a:t>
            </a:r>
            <a:r>
              <a:rPr lang="en-US" i="1" dirty="0" smtClean="0"/>
              <a:t> Java </a:t>
            </a:r>
            <a:r>
              <a:rPr lang="en-US" dirty="0" err="1" smtClean="0"/>
              <a:t>diresmikan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. </a:t>
            </a:r>
            <a:r>
              <a:rPr lang="en-US" dirty="0" err="1" smtClean="0"/>
              <a:t>Setahun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, </a:t>
            </a:r>
            <a:r>
              <a:rPr lang="en-US" dirty="0" err="1" smtClean="0"/>
              <a:t>tanggal</a:t>
            </a:r>
            <a:r>
              <a:rPr lang="en-US" dirty="0" smtClean="0"/>
              <a:t> 1 </a:t>
            </a:r>
            <a:r>
              <a:rPr lang="en-US" dirty="0" err="1" smtClean="0"/>
              <a:t>Januari</a:t>
            </a:r>
            <a:r>
              <a:rPr lang="en-US" dirty="0" smtClean="0"/>
              <a:t>  1930 </a:t>
            </a:r>
            <a:r>
              <a:rPr lang="en-US" dirty="0" err="1" smtClean="0"/>
              <a:t>datanglah</a:t>
            </a:r>
            <a:r>
              <a:rPr lang="en-US" dirty="0" smtClean="0"/>
              <a:t> </a:t>
            </a:r>
            <a:r>
              <a:rPr lang="en-US" dirty="0" err="1" smtClean="0"/>
              <a:t>giliran</a:t>
            </a:r>
            <a:r>
              <a:rPr lang="en-US" dirty="0" smtClean="0"/>
              <a:t> </a:t>
            </a:r>
            <a:r>
              <a:rPr lang="en-US" dirty="0" err="1" smtClean="0"/>
              <a:t>peresmian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difungsikannya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Medan.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639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1797</Words>
  <Application>Microsoft Office PowerPoint</Application>
  <PresentationFormat>On-screen Show (4:3)</PresentationFormat>
  <Paragraphs>110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Pemerintahan Daerah  masa Pemerintahan Hindia Belanda</vt:lpstr>
      <vt:lpstr>lanjutan</vt:lpstr>
      <vt:lpstr>lanjutan</vt:lpstr>
      <vt:lpstr>Pasal 68 RR 1854</vt:lpstr>
      <vt:lpstr>lanjutan</vt:lpstr>
      <vt:lpstr>Makna </vt:lpstr>
      <vt:lpstr>Pembentukan Provinsi </vt:lpstr>
      <vt:lpstr>lanjutan</vt:lpstr>
      <vt:lpstr>lanjutan</vt:lpstr>
      <vt:lpstr>lanjutan</vt:lpstr>
      <vt:lpstr>lanjutan</vt:lpstr>
      <vt:lpstr>Pemerintahan Daerah pada Masa Pemerintahan Jepang</vt:lpstr>
      <vt:lpstr>Struktur Pemerintahan </vt:lpstr>
      <vt:lpstr>Keterangan </vt:lpstr>
      <vt:lpstr>lanjutan</vt:lpstr>
      <vt:lpstr>Jalur Pemerintahan</vt:lpstr>
      <vt:lpstr>Kotamadya </vt:lpstr>
      <vt:lpstr> lanjutan</vt:lpstr>
      <vt:lpstr>Pangreh Praja </vt:lpstr>
      <vt:lpstr>PowerPoint Presentation</vt:lpstr>
      <vt:lpstr>Lanjutan </vt:lpstr>
      <vt:lpstr>Tugas mahasiswa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53</cp:revision>
  <dcterms:created xsi:type="dcterms:W3CDTF">2020-10-21T01:27:49Z</dcterms:created>
  <dcterms:modified xsi:type="dcterms:W3CDTF">2020-10-23T07:35:50Z</dcterms:modified>
</cp:coreProperties>
</file>