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76" r:id="rId5"/>
    <p:sldId id="270" r:id="rId6"/>
    <p:sldId id="271" r:id="rId7"/>
    <p:sldId id="273" r:id="rId8"/>
    <p:sldId id="269" r:id="rId9"/>
    <p:sldId id="274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9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9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90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98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4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0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9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0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6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2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4E3A3-9810-40BC-B772-00821A2E80BC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E6465-A732-4F24-A44C-C1308CE5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00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868362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cs typeface="Arial" pitchFamily="34" charset="0"/>
              </a:rPr>
              <a:t>ROAD MAP REFORMASI BIROKRASI  </a:t>
            </a:r>
            <a:br>
              <a:rPr lang="es-ES" sz="3200" b="1" dirty="0" smtClean="0">
                <a:cs typeface="Arial" pitchFamily="34" charset="0"/>
              </a:rPr>
            </a:br>
            <a:r>
              <a:rPr lang="es-ES" sz="3200" b="1" dirty="0" smtClean="0">
                <a:cs typeface="Arial" pitchFamily="34" charset="0"/>
              </a:rPr>
              <a:t>KEMEN PAN – RB TAHUN 2015-2019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Birokrasi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secara</a:t>
            </a:r>
            <a:r>
              <a:rPr lang="en-US" dirty="0"/>
              <a:t> fundamental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Pembukaan </a:t>
            </a:r>
            <a:r>
              <a:rPr lang="en-US" dirty="0" smtClean="0"/>
              <a:t>UUD 1945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secara</a:t>
            </a:r>
            <a:r>
              <a:rPr lang="en-US" dirty="0"/>
              <a:t> instrumental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Rencana Pembangunan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(RPJPN) </a:t>
            </a:r>
            <a:r>
              <a:rPr lang="en-US" dirty="0" err="1"/>
              <a:t>Tahun</a:t>
            </a:r>
            <a:r>
              <a:rPr lang="en-US" dirty="0"/>
              <a:t> 2005-2025 </a:t>
            </a:r>
            <a:r>
              <a:rPr lang="en-US" dirty="0" err="1"/>
              <a:t>dan</a:t>
            </a:r>
            <a:r>
              <a:rPr lang="en-US" dirty="0"/>
              <a:t> Rencana Pembangunan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(RPJMN) </a:t>
            </a:r>
            <a:r>
              <a:rPr lang="en-US" dirty="0" err="1"/>
              <a:t>Tahun</a:t>
            </a:r>
            <a:r>
              <a:rPr lang="en-US" dirty="0"/>
              <a:t> 2015-2019. </a:t>
            </a:r>
            <a:endParaRPr lang="en-US" dirty="0" smtClean="0"/>
          </a:p>
          <a:p>
            <a:r>
              <a:rPr lang="en-US" dirty="0" smtClean="0"/>
              <a:t>Birokrasi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, </a:t>
            </a:r>
            <a:r>
              <a:rPr lang="en-US" dirty="0" err="1"/>
              <a:t>stabilisasi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fi-FI" dirty="0" smtClean="0">
                <a:solidFill>
                  <a:schemeClr val="tx1"/>
                </a:solidFill>
              </a:rPr>
              <a:t>Berdasarkan Keputusan Menteri PAN-RB No.137 Tahun 2013).</a:t>
            </a:r>
          </a:p>
          <a:p>
            <a:pPr marL="457200" indent="-457200"/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Pelaksanaan </a:t>
            </a:r>
            <a:r>
              <a:rPr lang="fi-FI" dirty="0" smtClean="0">
                <a:solidFill>
                  <a:schemeClr val="tx1"/>
                </a:solidFill>
              </a:rPr>
              <a:t>Reformasi birokrasi di Kementerian PAN-RB adalah ditetapkannya budaya unggul IPA. </a:t>
            </a:r>
            <a:endParaRPr lang="fi-FI" dirty="0" smtClean="0">
              <a:solidFill>
                <a:schemeClr val="tx1"/>
              </a:solidFill>
            </a:endParaRPr>
          </a:p>
          <a:p>
            <a:pPr marL="457200" indent="-457200"/>
            <a:r>
              <a:rPr lang="fi-FI" b="1" dirty="0" smtClean="0">
                <a:solidFill>
                  <a:schemeClr val="tx1"/>
                </a:solidFill>
              </a:rPr>
              <a:t>IPA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smtClean="0">
                <a:solidFill>
                  <a:schemeClr val="tx1"/>
                </a:solidFill>
              </a:rPr>
              <a:t>adalah singkatan dari </a:t>
            </a:r>
            <a:r>
              <a:rPr lang="fi-FI" b="1" dirty="0" smtClean="0">
                <a:solidFill>
                  <a:schemeClr val="tx1"/>
                </a:solidFill>
              </a:rPr>
              <a:t>Integritas, Profesional dan Akuntabel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yang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seluruh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jajaran</a:t>
            </a:r>
            <a:r>
              <a:rPr lang="en-US" dirty="0" smtClean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Kementerian</a:t>
            </a:r>
            <a:r>
              <a:rPr lang="en-US" dirty="0" smtClean="0">
                <a:solidFill>
                  <a:schemeClr val="tx1"/>
                </a:solidFill>
              </a:rPr>
              <a:t> PAN-RB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melaksanakan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tugas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perannya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09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9. Peningkatan </a:t>
            </a:r>
            <a:r>
              <a:rPr lang="en-US" b="1" dirty="0" err="1"/>
              <a:t>Kualitas</a:t>
            </a:r>
            <a:r>
              <a:rPr lang="en-US" b="1" dirty="0"/>
              <a:t> Pelayanan </a:t>
            </a:r>
            <a:r>
              <a:rPr lang="en-US" b="1" dirty="0" err="1" smtClean="0"/>
              <a:t>Publik</a:t>
            </a:r>
            <a:endParaRPr lang="en-US" b="1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Penerapan</a:t>
            </a:r>
            <a:r>
              <a:rPr lang="en-US" dirty="0"/>
              <a:t> SOP (Standar </a:t>
            </a:r>
            <a:r>
              <a:rPr lang="en-US" dirty="0" err="1"/>
              <a:t>Operasional</a:t>
            </a:r>
            <a:r>
              <a:rPr lang="en-US" dirty="0"/>
              <a:t> Prosedur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Penetapan</a:t>
            </a:r>
            <a:r>
              <a:rPr lang="en-US" dirty="0"/>
              <a:t> Standar </a:t>
            </a:r>
            <a:r>
              <a:rPr lang="en-US" dirty="0" smtClean="0"/>
              <a:t>Pelayanan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Survey </a:t>
            </a:r>
            <a:r>
              <a:rPr lang="en-US" dirty="0" err="1"/>
              <a:t>Kepuasan</a:t>
            </a:r>
            <a:r>
              <a:rPr lang="en-US" dirty="0"/>
              <a:t> Masyarakat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Diseminasi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(K/L)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Peningkatan </a:t>
            </a:r>
            <a:r>
              <a:rPr lang="en-US" dirty="0" err="1"/>
              <a:t>Kualitas</a:t>
            </a:r>
            <a:r>
              <a:rPr lang="en-US" dirty="0"/>
              <a:t> Pelayanan (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)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stakeholders. </a:t>
            </a:r>
            <a:r>
              <a:rPr lang="fi-FI" dirty="0"/>
              <a:t>Salah satu penyediaan sarana dan prasarana </a:t>
            </a:r>
            <a:r>
              <a:rPr lang="fi-FI" dirty="0" smtClean="0"/>
              <a:t>yang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/>
              <a:t>adalah </a:t>
            </a:r>
            <a:r>
              <a:rPr lang="en-US" i="1" dirty="0"/>
              <a:t>media center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07560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/>
              <a:t>RENCANA AKSI DAN PRIORITAS  REFORMASI BIROKRASI INTERNAL TAHUN 2015-2019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+mj-lt"/>
              </a:rPr>
              <a:t>Program </a:t>
            </a:r>
            <a:r>
              <a:rPr lang="en-US" sz="2400" dirty="0" err="1" smtClean="0">
                <a:latin typeface="+mj-lt"/>
              </a:rPr>
              <a:t>Mikro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Reformasi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Birokrasi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berdasa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PerMen</a:t>
            </a:r>
            <a:r>
              <a:rPr lang="en-US" sz="2400" dirty="0" smtClean="0">
                <a:latin typeface="+mj-lt"/>
              </a:rPr>
              <a:t> PAN-RB No. 11 </a:t>
            </a:r>
            <a:r>
              <a:rPr lang="en-US" sz="2400" dirty="0" err="1" smtClean="0">
                <a:latin typeface="+mj-lt"/>
              </a:rPr>
              <a:t>Th</a:t>
            </a:r>
            <a:r>
              <a:rPr lang="en-US" sz="2400" dirty="0" smtClean="0">
                <a:latin typeface="+mj-lt"/>
              </a:rPr>
              <a:t> 2015 ttg </a:t>
            </a:r>
            <a:r>
              <a:rPr lang="en-US" sz="2400" b="1" dirty="0" smtClean="0">
                <a:latin typeface="+mj-lt"/>
              </a:rPr>
              <a:t>Road Map </a:t>
            </a:r>
            <a:r>
              <a:rPr lang="en-US" sz="2400" dirty="0" err="1" smtClean="0">
                <a:latin typeface="+mj-lt"/>
              </a:rPr>
              <a:t>Reformasi</a:t>
            </a:r>
            <a:r>
              <a:rPr lang="en-US" sz="2400" dirty="0" smtClean="0">
                <a:latin typeface="+mj-lt"/>
              </a:rPr>
              <a:t> Birokrasi  2015-2019</a:t>
            </a:r>
            <a:r>
              <a:rPr lang="en-US" sz="2400" dirty="0" smtClean="0">
                <a:latin typeface="+mj-lt"/>
              </a:rPr>
              <a:t>.</a:t>
            </a: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r>
              <a:rPr lang="en-US" sz="2400" b="1" dirty="0" smtClean="0">
                <a:latin typeface="+mj-lt"/>
                <a:cs typeface="Arial" pitchFamily="34" charset="0"/>
              </a:rPr>
              <a:t>Program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mikro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Reformasi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Birokrasi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terdiri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b="1" dirty="0" smtClean="0">
                <a:latin typeface="+mj-lt"/>
                <a:cs typeface="Arial" pitchFamily="34" charset="0"/>
              </a:rPr>
              <a:t>: </a:t>
            </a:r>
            <a:endParaRPr lang="en-US" sz="2400" b="1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>
                <a:latin typeface="+mj-lt"/>
              </a:rPr>
              <a:t>Quick Wins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Manajemen Perubahan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>
                <a:latin typeface="+mj-lt"/>
              </a:rPr>
              <a:t>Penguatan </a:t>
            </a:r>
            <a:r>
              <a:rPr lang="en-US" sz="2400" dirty="0" err="1">
                <a:latin typeface="+mj-lt"/>
              </a:rPr>
              <a:t>Peraturan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Perundang-undangan</a:t>
            </a:r>
            <a:endParaRPr lang="en-US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Penataan organisasi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>
                <a:latin typeface="+mj-lt"/>
              </a:rPr>
              <a:t>Penataan Tata </a:t>
            </a:r>
            <a:r>
              <a:rPr lang="en-US" sz="2400" dirty="0" err="1">
                <a:latin typeface="+mj-lt"/>
              </a:rPr>
              <a:t>Laksana</a:t>
            </a:r>
            <a:endParaRPr lang="en-US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>
                <a:latin typeface="+mj-lt"/>
              </a:rPr>
              <a:t> Penguatan Sistem Manajemen SDM </a:t>
            </a:r>
            <a:r>
              <a:rPr lang="en-US" sz="2400" dirty="0" smtClean="0">
                <a:latin typeface="+mj-lt"/>
              </a:rPr>
              <a:t>ASN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Penguatan </a:t>
            </a:r>
            <a:r>
              <a:rPr lang="en-US" sz="2400" dirty="0" smtClean="0">
                <a:latin typeface="+mj-lt"/>
              </a:rPr>
              <a:t>Sistem Pengawasan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 Penguatan </a:t>
            </a:r>
            <a:r>
              <a:rPr lang="en-US" sz="2400" dirty="0" err="1" smtClean="0">
                <a:latin typeface="+mj-lt"/>
              </a:rPr>
              <a:t>Akuntabilitas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Kinerja</a:t>
            </a:r>
            <a:endParaRPr lang="en-US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Peningkatan </a:t>
            </a:r>
            <a:r>
              <a:rPr lang="en-US" sz="2400" dirty="0" err="1" smtClean="0">
                <a:latin typeface="+mj-lt"/>
              </a:rPr>
              <a:t>Kualitas</a:t>
            </a:r>
            <a:r>
              <a:rPr lang="en-US" sz="2400" dirty="0" smtClean="0">
                <a:latin typeface="+mj-lt"/>
              </a:rPr>
              <a:t> Pelayanan </a:t>
            </a:r>
            <a:r>
              <a:rPr lang="en-US" sz="2400" dirty="0" err="1" smtClean="0">
                <a:latin typeface="+mj-lt"/>
              </a:rPr>
              <a:t>Publik</a:t>
            </a:r>
            <a:r>
              <a:rPr lang="en-US" sz="2400" dirty="0" smtClean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865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cs typeface="Arial" pitchFamily="34" charset="0"/>
              </a:rPr>
              <a:t>KEGIATAN </a:t>
            </a:r>
            <a:r>
              <a:rPr lang="en-US" sz="2400" b="1" dirty="0" smtClean="0">
                <a:cs typeface="Arial" pitchFamily="34" charset="0"/>
              </a:rPr>
              <a:t>YANG </a:t>
            </a:r>
            <a:r>
              <a:rPr lang="en-US" sz="2400" b="1" dirty="0" smtClean="0">
                <a:cs typeface="Arial" pitchFamily="34" charset="0"/>
              </a:rPr>
              <a:t>DILAKUKAN DALAM PROGRAM </a:t>
            </a:r>
            <a:r>
              <a:rPr lang="en-US" sz="2400" b="1" dirty="0" smtClean="0">
                <a:cs typeface="Arial" pitchFamily="34" charset="0"/>
              </a:rPr>
              <a:t>MIKRO </a:t>
            </a:r>
            <a:r>
              <a:rPr lang="en-US" sz="2400" b="1" dirty="0" smtClean="0"/>
              <a:t>REFORMASI BIROKRASI INTERNAL (RBI)</a:t>
            </a:r>
            <a:endParaRPr lang="en-US" sz="2400" b="1" dirty="0"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5626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b="1" dirty="0">
                <a:latin typeface="+mj-lt"/>
              </a:rPr>
              <a:t>Quick Wins</a:t>
            </a:r>
            <a:r>
              <a:rPr lang="en-US" sz="2400" dirty="0">
                <a:latin typeface="+mj-lt"/>
              </a:rPr>
              <a:t> adalah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langkah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inisiatif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mudah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cepat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dicapai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waktu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mengawali</a:t>
            </a:r>
            <a:r>
              <a:rPr lang="en-US" sz="2400" dirty="0">
                <a:latin typeface="+mj-lt"/>
              </a:rPr>
              <a:t> pelaksanaan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program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reformasi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birokrasi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terutama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berkaitan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pemberantasan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korupsi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kolusi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nepotisme</a:t>
            </a:r>
            <a:r>
              <a:rPr lang="en-US" sz="2400" dirty="0">
                <a:latin typeface="+mj-lt"/>
              </a:rPr>
              <a:t> (KKN) </a:t>
            </a:r>
            <a:r>
              <a:rPr lang="en-US" sz="2400" dirty="0" err="1">
                <a:latin typeface="+mj-lt"/>
              </a:rPr>
              <a:t>serta</a:t>
            </a:r>
            <a:r>
              <a:rPr lang="en-US" sz="2400" dirty="0">
                <a:latin typeface="+mj-lt"/>
              </a:rPr>
              <a:t> peningkatan </a:t>
            </a:r>
            <a:r>
              <a:rPr lang="en-US" sz="2400" dirty="0" err="1">
                <a:latin typeface="+mj-lt"/>
              </a:rPr>
              <a:t>kualitas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publik</a:t>
            </a:r>
            <a:r>
              <a:rPr lang="en-US" sz="2400" dirty="0">
                <a:latin typeface="+mj-lt"/>
              </a:rPr>
              <a:t>. </a:t>
            </a: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</a:t>
            </a:r>
            <a:r>
              <a:rPr lang="en-US" sz="2400" dirty="0" err="1" smtClean="0">
                <a:latin typeface="+mj-lt"/>
              </a:rPr>
              <a:t>Keempat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quick wins </a:t>
            </a:r>
            <a:r>
              <a:rPr lang="en-US" sz="2400" dirty="0" err="1">
                <a:latin typeface="+mj-lt"/>
              </a:rPr>
              <a:t>dikemas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Penerapan</a:t>
            </a:r>
            <a:r>
              <a:rPr lang="en-US" sz="2400" dirty="0">
                <a:latin typeface="+mj-lt"/>
              </a:rPr>
              <a:t> Sistem </a:t>
            </a:r>
            <a:r>
              <a:rPr lang="en-US" sz="2400" dirty="0" smtClean="0">
                <a:latin typeface="+mj-lt"/>
              </a:rPr>
              <a:t>  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Informasi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PANRB </a:t>
            </a:r>
            <a:r>
              <a:rPr lang="en-US" sz="2400" dirty="0">
                <a:latin typeface="+mj-lt"/>
              </a:rPr>
              <a:t>yang </a:t>
            </a:r>
            <a:r>
              <a:rPr lang="en-US" sz="2400" dirty="0" err="1">
                <a:latin typeface="+mj-lt"/>
              </a:rPr>
              <a:t>melingkupi</a:t>
            </a:r>
            <a:r>
              <a:rPr lang="en-US" sz="2400" dirty="0">
                <a:latin typeface="+mj-lt"/>
              </a:rPr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Sistem </a:t>
            </a:r>
            <a:r>
              <a:rPr lang="en-US" sz="2400" dirty="0" err="1">
                <a:latin typeface="+mj-lt"/>
              </a:rPr>
              <a:t>Informasi</a:t>
            </a:r>
            <a:r>
              <a:rPr lang="en-US" sz="2400" dirty="0">
                <a:latin typeface="+mj-lt"/>
              </a:rPr>
              <a:t> Tata Cara </a:t>
            </a:r>
            <a:r>
              <a:rPr lang="en-US" sz="2400" dirty="0" err="1">
                <a:latin typeface="+mj-lt"/>
              </a:rPr>
              <a:t>Penetapan</a:t>
            </a:r>
            <a:r>
              <a:rPr lang="en-US" sz="2400" dirty="0">
                <a:latin typeface="+mj-lt"/>
              </a:rPr>
              <a:t> Organisasi; </a:t>
            </a:r>
            <a:endParaRPr lang="en-US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Sistem </a:t>
            </a:r>
            <a:r>
              <a:rPr lang="en-US" sz="2400" dirty="0" err="1">
                <a:latin typeface="+mj-lt"/>
              </a:rPr>
              <a:t>Informasi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Pengadaan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CPNS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Sistem </a:t>
            </a:r>
            <a:r>
              <a:rPr lang="en-US" sz="2400" dirty="0" err="1">
                <a:latin typeface="+mj-lt"/>
              </a:rPr>
              <a:t>Informasi</a:t>
            </a:r>
            <a:r>
              <a:rPr lang="en-US" sz="2400" dirty="0">
                <a:latin typeface="+mj-lt"/>
              </a:rPr>
              <a:t> Pelaksanaan PMPRB (</a:t>
            </a:r>
            <a:r>
              <a:rPr lang="en-US" sz="2400" dirty="0" err="1">
                <a:latin typeface="+mj-lt"/>
              </a:rPr>
              <a:t>Penilaian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Mandiri</a:t>
            </a:r>
            <a:r>
              <a:rPr lang="en-US" sz="2400" dirty="0">
                <a:latin typeface="+mj-lt"/>
              </a:rPr>
              <a:t> Pelaksanaan </a:t>
            </a:r>
            <a:r>
              <a:rPr lang="en-US" sz="2400" dirty="0" err="1">
                <a:latin typeface="+mj-lt"/>
              </a:rPr>
              <a:t>Reformasi</a:t>
            </a:r>
            <a:r>
              <a:rPr lang="en-US" sz="2400" dirty="0">
                <a:latin typeface="+mj-lt"/>
              </a:rPr>
              <a:t> Birokrasi) online; d. Sistem </a:t>
            </a:r>
            <a:r>
              <a:rPr lang="en-US" sz="2400" dirty="0" err="1">
                <a:latin typeface="+mj-lt"/>
              </a:rPr>
              <a:t>Informasi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Penanganan</a:t>
            </a:r>
            <a:r>
              <a:rPr lang="en-US" sz="2400" dirty="0">
                <a:latin typeface="+mj-lt"/>
              </a:rPr>
              <a:t> Pengaduan Secara </a:t>
            </a:r>
            <a:r>
              <a:rPr lang="en-US" sz="2400" dirty="0" err="1">
                <a:latin typeface="+mj-lt"/>
              </a:rPr>
              <a:t>Elektronik</a:t>
            </a:r>
            <a:r>
              <a:rPr lang="en-US" sz="2400" dirty="0">
                <a:latin typeface="+mj-lt"/>
              </a:rPr>
              <a:t> (</a:t>
            </a:r>
            <a:r>
              <a:rPr lang="en-US" sz="2400" dirty="0" err="1">
                <a:latin typeface="+mj-lt"/>
              </a:rPr>
              <a:t>EComplaint</a:t>
            </a:r>
            <a:r>
              <a:rPr lang="en-US" sz="2400" dirty="0">
                <a:latin typeface="+mj-lt"/>
              </a:rPr>
              <a:t> Handling System</a:t>
            </a:r>
            <a:r>
              <a:rPr lang="en-US" sz="2400" dirty="0" smtClean="0">
                <a:latin typeface="+mj-lt"/>
              </a:rPr>
              <a:t>)</a:t>
            </a:r>
          </a:p>
          <a:p>
            <a:pPr marL="0" indent="0">
              <a:buNone/>
            </a:pPr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227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cs typeface="Arial" pitchFamily="34" charset="0"/>
              </a:rPr>
              <a:t>2. Manajemen </a:t>
            </a:r>
            <a:r>
              <a:rPr lang="en-US" b="1" dirty="0">
                <a:cs typeface="Arial" pitchFamily="34" charset="0"/>
              </a:rPr>
              <a:t>Perubahan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cs typeface="Arial" pitchFamily="34" charset="0"/>
              </a:rPr>
              <a:t> Pengembangan </a:t>
            </a:r>
            <a:r>
              <a:rPr lang="en-US" dirty="0" err="1">
                <a:cs typeface="Arial" pitchFamily="34" charset="0"/>
              </a:rPr>
              <a:t>nilai-nilai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untuk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menegakan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integritas</a:t>
            </a:r>
            <a:r>
              <a:rPr lang="en-US" dirty="0" smtClean="0"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/>
              <a:t>Tim </a:t>
            </a:r>
            <a:r>
              <a:rPr lang="en-US" dirty="0" err="1"/>
              <a:t>Reformasi</a:t>
            </a:r>
            <a:r>
              <a:rPr lang="en-US" dirty="0"/>
              <a:t> Birokrasi Internal (Tim RBI), Tim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pelaksanaan </a:t>
            </a:r>
            <a:r>
              <a:rPr lang="en-US" dirty="0" err="1"/>
              <a:t>reformasi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.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Pembentukan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agen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perubahan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dapat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mendorong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terjadinya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perubahan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pola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pikir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D</a:t>
            </a:r>
            <a:r>
              <a:rPr lang="en-US" dirty="0" err="1" smtClean="0"/>
              <a:t>itetapkannya</a:t>
            </a:r>
            <a:r>
              <a:rPr lang="en-US" dirty="0" smtClean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 smtClean="0"/>
              <a:t>unggul</a:t>
            </a:r>
            <a:r>
              <a:rPr lang="en-US" dirty="0" smtClean="0"/>
              <a:t> </a:t>
            </a:r>
            <a:r>
              <a:rPr lang="en-US" b="1" dirty="0" smtClean="0"/>
              <a:t>IPA</a:t>
            </a:r>
            <a:r>
              <a:rPr lang="en-US" dirty="0" smtClean="0"/>
              <a:t> </a:t>
            </a:r>
            <a:r>
              <a:rPr lang="en-US" dirty="0"/>
              <a:t>adalah </a:t>
            </a:r>
            <a:r>
              <a:rPr lang="en-US" dirty="0" err="1"/>
              <a:t>singkatan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/>
              <a:t>Integritas, Profesional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Akuntabel</a:t>
            </a:r>
            <a:r>
              <a:rPr lang="en-US" b="1" dirty="0"/>
              <a:t>,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perannya</a:t>
            </a:r>
            <a:r>
              <a:rPr lang="en-US" dirty="0"/>
              <a:t>. </a:t>
            </a:r>
            <a:endParaRPr lang="en-US" dirty="0"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744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b="1" dirty="0">
                <a:latin typeface="+mj-lt"/>
              </a:rPr>
              <a:t>Penataan </a:t>
            </a:r>
            <a:r>
              <a:rPr lang="en-US" b="1" dirty="0" err="1">
                <a:latin typeface="+mj-lt"/>
              </a:rPr>
              <a:t>Peraturan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Perundang-undangan</a:t>
            </a:r>
            <a:r>
              <a:rPr lang="en-US" b="1" dirty="0">
                <a:latin typeface="+mj-lt"/>
              </a:rPr>
              <a:t> </a:t>
            </a:r>
            <a:endParaRPr lang="en-US" b="1" dirty="0" smtClean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Penyusunan </a:t>
            </a:r>
            <a:r>
              <a:rPr lang="en-US" dirty="0" err="1" smtClean="0">
                <a:latin typeface="+mj-lt"/>
              </a:rPr>
              <a:t>Permen</a:t>
            </a:r>
            <a:r>
              <a:rPr lang="en-US" dirty="0" smtClean="0">
                <a:latin typeface="+mj-lt"/>
              </a:rPr>
              <a:t> PANRB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Tata Cara Penyusunan </a:t>
            </a:r>
            <a:r>
              <a:rPr lang="en-US" dirty="0" err="1">
                <a:latin typeface="+mj-lt"/>
              </a:rPr>
              <a:t>Rancangan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Perundang-undangan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ditetapkan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Permen</a:t>
            </a:r>
            <a:r>
              <a:rPr lang="en-US" dirty="0" smtClean="0">
                <a:latin typeface="+mj-lt"/>
              </a:rPr>
              <a:t> PANRB </a:t>
            </a:r>
            <a:r>
              <a:rPr lang="en-US" dirty="0">
                <a:latin typeface="+mj-lt"/>
              </a:rPr>
              <a:t>No. 33/2013. </a:t>
            </a:r>
            <a:r>
              <a:rPr lang="en-US" dirty="0" err="1">
                <a:latin typeface="+mj-lt"/>
              </a:rPr>
              <a:t>Penetapan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bertujuan</a:t>
            </a:r>
            <a:r>
              <a:rPr lang="en-US" dirty="0">
                <a:latin typeface="+mj-lt"/>
              </a:rPr>
              <a:t> agar penyusunan </a:t>
            </a:r>
            <a:r>
              <a:rPr lang="en-US" dirty="0" err="1">
                <a:latin typeface="+mj-lt"/>
              </a:rPr>
              <a:t>berbagai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perundang-undangan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unit-unit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lingkungan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PANRB </a:t>
            </a:r>
            <a:r>
              <a:rPr lang="en-US" dirty="0" err="1">
                <a:latin typeface="+mj-lt"/>
              </a:rPr>
              <a:t>memenuhi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kaidah-kaidah</a:t>
            </a:r>
            <a:r>
              <a:rPr lang="en-US" dirty="0">
                <a:latin typeface="+mj-lt"/>
              </a:rPr>
              <a:t> penyusunan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perundangundangan</a:t>
            </a:r>
            <a:r>
              <a:rPr lang="en-US" dirty="0" smtClean="0">
                <a:latin typeface="+mj-lt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4. </a:t>
            </a:r>
            <a:r>
              <a:rPr lang="en-US" b="1" dirty="0">
                <a:latin typeface="+mj-lt"/>
              </a:rPr>
              <a:t>Penataan Organisasi </a:t>
            </a:r>
            <a:endParaRPr lang="en-US" b="1" dirty="0" smtClean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Penataan </a:t>
            </a:r>
            <a:r>
              <a:rPr lang="en-US" dirty="0">
                <a:latin typeface="+mj-lt"/>
              </a:rPr>
              <a:t>organisasi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mempertimbangkan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perubahan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lingkungan</a:t>
            </a:r>
            <a:r>
              <a:rPr lang="en-US" dirty="0">
                <a:latin typeface="+mj-lt"/>
              </a:rPr>
              <a:t> organisasi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rencana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strategis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PANRB. Struktur organisasi yang </a:t>
            </a:r>
            <a:r>
              <a:rPr lang="en-US" dirty="0" err="1">
                <a:latin typeface="+mj-lt"/>
              </a:rPr>
              <a:t>baru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diharapkan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memudahkan</a:t>
            </a:r>
            <a:r>
              <a:rPr lang="en-US" dirty="0">
                <a:latin typeface="+mj-lt"/>
              </a:rPr>
              <a:t> pelaksanaan </a:t>
            </a:r>
            <a:r>
              <a:rPr lang="en-US" dirty="0" err="1">
                <a:latin typeface="+mj-lt"/>
              </a:rPr>
              <a:t>strategi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guna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pencapaian</a:t>
            </a:r>
            <a:r>
              <a:rPr lang="en-US" dirty="0">
                <a:latin typeface="+mj-lt"/>
              </a:rPr>
              <a:t> target </a:t>
            </a:r>
            <a:r>
              <a:rPr lang="en-US" dirty="0" err="1">
                <a:latin typeface="+mj-lt"/>
              </a:rPr>
              <a:t>kinerja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ditetapkan</a:t>
            </a:r>
            <a:r>
              <a:rPr lang="en-US" dirty="0">
                <a:latin typeface="+mj-lt"/>
              </a:rPr>
              <a:t>. Perubahan </a:t>
            </a:r>
            <a:r>
              <a:rPr lang="en-US" dirty="0" err="1">
                <a:latin typeface="+mj-lt"/>
              </a:rPr>
              <a:t>struktur</a:t>
            </a:r>
            <a:r>
              <a:rPr lang="en-US" dirty="0">
                <a:latin typeface="+mj-lt"/>
              </a:rPr>
              <a:t> organisasi 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menurut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Menteri PANRB No. 31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2013.</a:t>
            </a: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09923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2117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 smtClean="0">
                <a:cs typeface="Arial" pitchFamily="34" charset="0"/>
              </a:rPr>
              <a:t>Penataan  </a:t>
            </a:r>
            <a:r>
              <a:rPr lang="en-US" b="1" dirty="0" err="1">
                <a:cs typeface="Arial" pitchFamily="34" charset="0"/>
              </a:rPr>
              <a:t>Tatalaksana</a:t>
            </a:r>
            <a:r>
              <a:rPr lang="en-US" b="1" dirty="0"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Penyempurnaan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/>
              <a:t>standard operating procedures (</a:t>
            </a:r>
            <a:r>
              <a:rPr lang="en-US" i="1" dirty="0" smtClean="0"/>
              <a:t>SOP)</a:t>
            </a:r>
            <a:r>
              <a:rPr lang="en-US" dirty="0" smtClean="0"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P</a:t>
            </a:r>
            <a:r>
              <a:rPr lang="en-US" dirty="0" err="1" smtClean="0">
                <a:cs typeface="Arial" pitchFamily="34" charset="0"/>
              </a:rPr>
              <a:t>enerapan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>
                <a:cs typeface="Arial" pitchFamily="34" charset="0"/>
              </a:rPr>
              <a:t>e-government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terintegrasi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Implementasi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Undang-Undang </a:t>
            </a:r>
            <a:r>
              <a:rPr lang="en-US" dirty="0" err="1">
                <a:cs typeface="Arial" pitchFamily="34" charset="0"/>
              </a:rPr>
              <a:t>Keterbukaan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Informasi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dalam</a:t>
            </a:r>
            <a:r>
              <a:rPr lang="en-US" dirty="0">
                <a:cs typeface="Arial" pitchFamily="34" charset="0"/>
              </a:rPr>
              <a:t> penyelenggaraan </a:t>
            </a:r>
            <a:r>
              <a:rPr lang="en-US" dirty="0" err="1">
                <a:cs typeface="Arial" pitchFamily="34" charset="0"/>
              </a:rPr>
              <a:t>pemerintahan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pembangunan di </a:t>
            </a:r>
            <a:r>
              <a:rPr lang="en-US" dirty="0" err="1">
                <a:cs typeface="Arial" pitchFamily="34" charset="0"/>
              </a:rPr>
              <a:t>masing-masing</a:t>
            </a:r>
            <a:r>
              <a:rPr lang="en-US" dirty="0">
                <a:cs typeface="Arial" pitchFamily="34" charset="0"/>
              </a:rPr>
              <a:t> K/L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Pemda</a:t>
            </a:r>
            <a:r>
              <a:rPr lang="en-US" dirty="0"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Penerapan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sistem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kearsipan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handal</a:t>
            </a:r>
            <a:r>
              <a:rPr lang="en-US" dirty="0">
                <a:cs typeface="Arial" pitchFamily="34" charset="0"/>
              </a:rPr>
              <a:t> di </a:t>
            </a:r>
            <a:r>
              <a:rPr lang="en-US" dirty="0" err="1">
                <a:cs typeface="Arial" pitchFamily="34" charset="0"/>
              </a:rPr>
              <a:t>masing-masing</a:t>
            </a:r>
            <a:r>
              <a:rPr lang="en-US" dirty="0">
                <a:cs typeface="Arial" pitchFamily="34" charset="0"/>
              </a:rPr>
              <a:t> K/L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502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6</a:t>
            </a:r>
            <a:r>
              <a:rPr lang="en-US" b="1" dirty="0" smtClean="0"/>
              <a:t>. </a:t>
            </a:r>
            <a:r>
              <a:rPr lang="en-US" b="1" dirty="0" smtClean="0">
                <a:latin typeface="+mj-lt"/>
              </a:rPr>
              <a:t>Penataan </a:t>
            </a:r>
            <a:r>
              <a:rPr lang="en-US" b="1" dirty="0">
                <a:latin typeface="+mj-lt"/>
              </a:rPr>
              <a:t>Sistem Manajemen SDM </a:t>
            </a:r>
            <a:r>
              <a:rPr lang="en-US" b="1" dirty="0" err="1" smtClean="0">
                <a:latin typeface="+mj-lt"/>
              </a:rPr>
              <a:t>Aparatur</a:t>
            </a:r>
            <a:endParaRPr lang="en-US" b="1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i="1" dirty="0">
                <a:latin typeface="+mj-lt"/>
              </a:rPr>
              <a:t>Talent Mapping</a:t>
            </a:r>
            <a:r>
              <a:rPr lang="en-US" dirty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memperoleh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gambaran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minat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serta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kompetensi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guna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mengetahui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kuantitas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kualitas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. 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i="1" dirty="0">
                <a:latin typeface="+mj-lt"/>
              </a:rPr>
              <a:t>Talent Pool</a:t>
            </a:r>
            <a:r>
              <a:rPr lang="en-US" dirty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memperoleh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gambaran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kompetensi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terkait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Kemampuan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Pengambilan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Keputusan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</a:rPr>
              <a:t>Sasaran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Pegawai (SKP). Untuk </a:t>
            </a:r>
            <a:r>
              <a:rPr lang="en-US" dirty="0" err="1" smtClean="0">
                <a:latin typeface="+mj-lt"/>
              </a:rPr>
              <a:t>Penilaian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Prestasi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Pegawai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Sipil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</a:rPr>
              <a:t>Promosi</a:t>
            </a:r>
            <a:r>
              <a:rPr lang="en-US" dirty="0">
                <a:latin typeface="+mj-lt"/>
              </a:rPr>
              <a:t> Terbuka. </a:t>
            </a:r>
            <a:r>
              <a:rPr lang="en-US" dirty="0" err="1">
                <a:latin typeface="+mj-lt"/>
              </a:rPr>
              <a:t>Promosi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terbuka</a:t>
            </a:r>
            <a:r>
              <a:rPr lang="en-US" dirty="0">
                <a:latin typeface="+mj-lt"/>
              </a:rPr>
              <a:t> (open promotion) </a:t>
            </a:r>
            <a:r>
              <a:rPr lang="en-US" dirty="0" err="1">
                <a:latin typeface="+mj-lt"/>
              </a:rPr>
              <a:t>jabatan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struktural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merupakan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kebijakan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strategis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mengurangi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praktek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KKN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</a:rPr>
              <a:t>Rekrutmen</a:t>
            </a:r>
            <a:r>
              <a:rPr lang="en-US" dirty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Transparan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menggunakan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CAT (Computer </a:t>
            </a:r>
            <a:r>
              <a:rPr lang="en-US" dirty="0" err="1">
                <a:latin typeface="+mj-lt"/>
              </a:rPr>
              <a:t>Asissted</a:t>
            </a:r>
            <a:r>
              <a:rPr lang="en-US" dirty="0">
                <a:latin typeface="+mj-lt"/>
              </a:rPr>
              <a:t> Test) </a:t>
            </a:r>
          </a:p>
        </p:txBody>
      </p:sp>
    </p:spTree>
    <p:extLst>
      <p:ext uri="{BB962C8B-B14F-4D97-AF65-F5344CB8AC3E}">
        <p14:creationId xmlns:p14="http://schemas.microsoft.com/office/powerpoint/2010/main" val="1706230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7.  Penguatan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Pengawasan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Pelaksanaan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pengendalian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Gratifikasi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masing-masing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kementerian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Menerapkan</a:t>
            </a:r>
            <a:r>
              <a:rPr lang="en-US" dirty="0"/>
              <a:t> e-performance,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unit </a:t>
            </a:r>
            <a:r>
              <a:rPr lang="en-US" dirty="0" err="1"/>
              <a:t>dan</a:t>
            </a:r>
            <a:r>
              <a:rPr lang="en-US" dirty="0"/>
              <a:t> monitoring </a:t>
            </a:r>
            <a:r>
              <a:rPr lang="en-US" dirty="0" err="1"/>
              <a:t>realisasi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per </a:t>
            </a:r>
            <a:r>
              <a:rPr lang="en-US" dirty="0" err="1"/>
              <a:t>triwulanan</a:t>
            </a:r>
            <a:r>
              <a:rPr lang="en-US" dirty="0"/>
              <a:t>;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Pelaksanaan whistle blowing system di masing-2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kementerian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Membuka</a:t>
            </a:r>
            <a:r>
              <a:rPr lang="en-US" dirty="0"/>
              <a:t> forum </a:t>
            </a:r>
            <a:r>
              <a:rPr lang="en-US" dirty="0" err="1"/>
              <a:t>konsultasi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; </a:t>
            </a:r>
            <a:r>
              <a:rPr lang="en-US" dirty="0" smtClean="0"/>
              <a:t>g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mengisi</a:t>
            </a:r>
            <a:r>
              <a:rPr lang="en-US" dirty="0"/>
              <a:t> LHKPN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PANRB.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Penanganan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pengaduan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 di masing-2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kementerian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11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r>
              <a:rPr lang="sv-SE" dirty="0" smtClean="0"/>
              <a:t>8. </a:t>
            </a:r>
            <a:r>
              <a:rPr lang="sv-SE" b="1" dirty="0" smtClean="0"/>
              <a:t>Penguatan </a:t>
            </a:r>
            <a:r>
              <a:rPr lang="sv-SE" b="1" dirty="0"/>
              <a:t>Akuntabilitas Kinerja </a:t>
            </a:r>
            <a:endParaRPr lang="sv-SE" b="1" dirty="0" smtClean="0"/>
          </a:p>
          <a:p>
            <a:pPr marL="514350" indent="-514350">
              <a:buFont typeface="+mj-lt"/>
              <a:buAutoNum type="alphaLcPeriod"/>
            </a:pPr>
            <a:r>
              <a:rPr lang="sv-SE" dirty="0" smtClean="0"/>
              <a:t>Penguatan </a:t>
            </a:r>
            <a:r>
              <a:rPr lang="sv-SE" dirty="0"/>
              <a:t>akuntabilitas kinerja di </a:t>
            </a:r>
            <a:r>
              <a:rPr lang="sv-SE" dirty="0" smtClean="0"/>
              <a:t>dilakukan </a:t>
            </a:r>
            <a:r>
              <a:rPr lang="sv-SE" dirty="0"/>
              <a:t>melalui upaya penyempurnaan Rencana Strategis (Renstra) dan perbaikan Indikator Kinerja Utama (IKU</a:t>
            </a:r>
            <a:r>
              <a:rPr lang="sv-SE" dirty="0" smtClean="0"/>
              <a:t>) di Kementerian, Lembaga (K/L) dan Pemda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cs typeface="Arial" pitchFamily="34" charset="0"/>
              </a:rPr>
              <a:t>Pembangunan/</a:t>
            </a:r>
            <a:r>
              <a:rPr lang="en-US" dirty="0" err="1" smtClean="0">
                <a:cs typeface="Arial" pitchFamily="34" charset="0"/>
              </a:rPr>
              <a:t>pengembangan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teknologi</a:t>
            </a:r>
            <a:r>
              <a:rPr lang="en-US" dirty="0">
                <a:cs typeface="Arial" pitchFamily="34" charset="0"/>
              </a:rPr>
              <a:t>   </a:t>
            </a:r>
            <a:r>
              <a:rPr lang="en-US" dirty="0" err="1">
                <a:cs typeface="Arial" pitchFamily="34" charset="0"/>
              </a:rPr>
              <a:t>informasi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dalam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manajemen </a:t>
            </a:r>
            <a:r>
              <a:rPr lang="en-US" dirty="0" err="1">
                <a:cs typeface="Arial" pitchFamily="34" charset="0"/>
              </a:rPr>
              <a:t>kinerja</a:t>
            </a:r>
            <a:endParaRPr lang="en-US" dirty="0"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226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656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ROAD MAP REFORMASI BIROKRASI   KEMEN PAN – RB TAHUN 2015-2019 </vt:lpstr>
      <vt:lpstr>RENCANA AKSI DAN PRIORITAS  REFORMASI BIROKRASI INTERNAL TAHUN 2015-2019 </vt:lpstr>
      <vt:lpstr>KEGIATAN YANG DILAKUKAN DALAM PROGRAM MIKRO REFORMASI BIROKRASI INTERNAL (RBI)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MAP REFORMASI BIROKRASI  KEMEN PAN – RB TAHUN 2015-2019 </dc:title>
  <dc:creator>asus</dc:creator>
  <cp:lastModifiedBy>asus</cp:lastModifiedBy>
  <cp:revision>15</cp:revision>
  <dcterms:created xsi:type="dcterms:W3CDTF">2021-04-01T06:08:41Z</dcterms:created>
  <dcterms:modified xsi:type="dcterms:W3CDTF">2021-04-14T06:13:08Z</dcterms:modified>
</cp:coreProperties>
</file>