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392" r:id="rId1"/>
  </p:sldMasterIdLst>
  <p:notesMasterIdLst>
    <p:notesMasterId r:id="rId7"/>
  </p:notesMasterIdLst>
  <p:sldIdLst>
    <p:sldId id="257" r:id="rId2"/>
    <p:sldId id="258" r:id="rId3"/>
    <p:sldId id="262" r:id="rId4"/>
    <p:sldId id="263" r:id="rId5"/>
    <p:sldId id="261" r:id="rId6"/>
  </p:sldIdLst>
  <p:sldSz cx="9144000" cy="6858000" type="screen4x3"/>
  <p:notesSz cx="6858000" cy="9144000"/>
  <p:defaultTextStyle>
    <a:defPPr>
      <a:defRPr lang="en-GB"/>
    </a:defPPr>
    <a:lvl1pPr algn="ctr" defTabSz="449263" rtl="0" eaLnBrk="0" fontAlgn="base" hangingPunct="0">
      <a:spcBef>
        <a:spcPct val="0"/>
      </a:spcBef>
      <a:spcAft>
        <a:spcPct val="0"/>
      </a:spcAft>
      <a:buSzPct val="100000"/>
      <a:buFont typeface="Arial" pitchFamily="34" charset="0"/>
      <a:defRPr kern="1200">
        <a:solidFill>
          <a:schemeClr val="bg1"/>
        </a:solidFill>
        <a:latin typeface="Arial" pitchFamily="34" charset="0"/>
        <a:ea typeface="DejaVu Sans" charset="0"/>
        <a:cs typeface="DejaVu Sans" charset="0"/>
      </a:defRPr>
    </a:lvl1pPr>
    <a:lvl2pPr marL="457200" algn="ctr" defTabSz="449263" rtl="0" eaLnBrk="0" fontAlgn="base" hangingPunct="0">
      <a:spcBef>
        <a:spcPct val="0"/>
      </a:spcBef>
      <a:spcAft>
        <a:spcPct val="0"/>
      </a:spcAft>
      <a:buSzPct val="100000"/>
      <a:buFont typeface="Arial" pitchFamily="34" charset="0"/>
      <a:defRPr kern="1200">
        <a:solidFill>
          <a:schemeClr val="bg1"/>
        </a:solidFill>
        <a:latin typeface="Arial" pitchFamily="34" charset="0"/>
        <a:ea typeface="DejaVu Sans" charset="0"/>
        <a:cs typeface="DejaVu Sans" charset="0"/>
      </a:defRPr>
    </a:lvl2pPr>
    <a:lvl3pPr marL="914400" algn="ctr" defTabSz="449263" rtl="0" eaLnBrk="0" fontAlgn="base" hangingPunct="0">
      <a:spcBef>
        <a:spcPct val="0"/>
      </a:spcBef>
      <a:spcAft>
        <a:spcPct val="0"/>
      </a:spcAft>
      <a:buSzPct val="100000"/>
      <a:buFont typeface="Arial" pitchFamily="34" charset="0"/>
      <a:defRPr kern="1200">
        <a:solidFill>
          <a:schemeClr val="bg1"/>
        </a:solidFill>
        <a:latin typeface="Arial" pitchFamily="34" charset="0"/>
        <a:ea typeface="DejaVu Sans" charset="0"/>
        <a:cs typeface="DejaVu Sans" charset="0"/>
      </a:defRPr>
    </a:lvl3pPr>
    <a:lvl4pPr marL="1371600" algn="ctr" defTabSz="449263" rtl="0" eaLnBrk="0" fontAlgn="base" hangingPunct="0">
      <a:spcBef>
        <a:spcPct val="0"/>
      </a:spcBef>
      <a:spcAft>
        <a:spcPct val="0"/>
      </a:spcAft>
      <a:buSzPct val="100000"/>
      <a:buFont typeface="Arial" pitchFamily="34" charset="0"/>
      <a:defRPr kern="1200">
        <a:solidFill>
          <a:schemeClr val="bg1"/>
        </a:solidFill>
        <a:latin typeface="Arial" pitchFamily="34" charset="0"/>
        <a:ea typeface="DejaVu Sans" charset="0"/>
        <a:cs typeface="DejaVu Sans" charset="0"/>
      </a:defRPr>
    </a:lvl4pPr>
    <a:lvl5pPr marL="1828800" algn="ctr" defTabSz="449263" rtl="0" eaLnBrk="0" fontAlgn="base" hangingPunct="0">
      <a:spcBef>
        <a:spcPct val="0"/>
      </a:spcBef>
      <a:spcAft>
        <a:spcPct val="0"/>
      </a:spcAft>
      <a:buSzPct val="100000"/>
      <a:buFont typeface="Arial" pitchFamily="34" charset="0"/>
      <a:defRPr kern="1200">
        <a:solidFill>
          <a:schemeClr val="bg1"/>
        </a:solidFill>
        <a:latin typeface="Arial" pitchFamily="34" charset="0"/>
        <a:ea typeface="DejaVu Sans" charset="0"/>
        <a:cs typeface="DejaVu Sans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DejaVu Sans" charset="0"/>
        <a:cs typeface="DejaVu Sans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DejaVu Sans" charset="0"/>
        <a:cs typeface="DejaVu Sans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DejaVu Sans" charset="0"/>
        <a:cs typeface="DejaVu Sans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DejaVu Sans" charset="0"/>
        <a:cs typeface="DejaVu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7B2C9"/>
    <a:srgbClr val="D6A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695325"/>
            <a:ext cx="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113667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altLang="en-US" noProof="0" smtClean="0"/>
          </a:p>
        </p:txBody>
      </p:sp>
    </p:spTree>
    <p:extLst>
      <p:ext uri="{BB962C8B-B14F-4D97-AF65-F5344CB8AC3E}">
        <p14:creationId xmlns:p14="http://schemas.microsoft.com/office/powerpoint/2010/main" val="5208191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E24FC-DC70-475D-AEB5-B8DF98D3F7A5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94CD05-D063-4A3A-9C89-471A25EAD69A}" type="slidenum">
              <a:rPr lang="id-ID" altLang="en-US" smtClean="0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196494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E24FC-DC70-475D-AEB5-B8DF98D3F7A5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EF4323-9CB9-40BE-9858-8BCD905CCEB4}" type="slidenum">
              <a:rPr lang="id-ID" altLang="en-US" smtClean="0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677340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E24FC-DC70-475D-AEB5-B8DF98D3F7A5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9A5109-69C6-45BC-8A3D-154F88D42341}" type="slidenum">
              <a:rPr lang="id-ID" altLang="en-US" smtClean="0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33420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E24FC-DC70-475D-AEB5-B8DF98D3F7A5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17B954-8AB3-4D8F-9C1A-E1006BA20336}" type="slidenum">
              <a:rPr lang="id-ID" altLang="en-US" smtClean="0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11770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E24FC-DC70-475D-AEB5-B8DF98D3F7A5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919DF9-039B-40E9-ABEC-285F2831AADE}" type="slidenum">
              <a:rPr lang="id-ID" altLang="en-US" smtClean="0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743137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E24FC-DC70-475D-AEB5-B8DF98D3F7A5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50BAEC-B9C2-4B8E-A587-38B04C3CE1D9}" type="slidenum">
              <a:rPr lang="id-ID" altLang="en-US" smtClean="0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4000900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E24FC-DC70-475D-AEB5-B8DF98D3F7A5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799D8E-C869-4136-850E-EF993BD13141}" type="slidenum">
              <a:rPr lang="id-ID" altLang="en-US" smtClean="0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525956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E24FC-DC70-475D-AEB5-B8DF98D3F7A5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F211AA-0249-41DB-87FA-924AD4963464}" type="slidenum">
              <a:rPr lang="id-ID" altLang="en-US" smtClean="0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883031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E24FC-DC70-475D-AEB5-B8DF98D3F7A5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19DF1F-7C59-4B6C-9683-6C34841A9C45}" type="slidenum">
              <a:rPr lang="id-ID" altLang="en-US" smtClean="0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911970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E24FC-DC70-475D-AEB5-B8DF98D3F7A5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117843-19C0-4B07-8FF5-8AE50CDBAF42}" type="slidenum">
              <a:rPr lang="id-ID" altLang="en-US" smtClean="0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706636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E24FC-DC70-475D-AEB5-B8DF98D3F7A5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CC82A4-9586-495F-86F7-523371AAB6FE}" type="slidenum">
              <a:rPr lang="id-ID" altLang="en-US" smtClean="0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45022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DE24FC-DC70-475D-AEB5-B8DF98D3F7A5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ABA526-FB59-4ECF-8D77-5AE297A0B218}" type="slidenum">
              <a:rPr lang="id-ID" altLang="en-US" smtClean="0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674175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3" r:id="rId1"/>
    <p:sldLayoutId id="2147484394" r:id="rId2"/>
    <p:sldLayoutId id="2147484395" r:id="rId3"/>
    <p:sldLayoutId id="2147484396" r:id="rId4"/>
    <p:sldLayoutId id="2147484397" r:id="rId5"/>
    <p:sldLayoutId id="2147484398" r:id="rId6"/>
    <p:sldLayoutId id="2147484399" r:id="rId7"/>
    <p:sldLayoutId id="2147484400" r:id="rId8"/>
    <p:sldLayoutId id="2147484401" r:id="rId9"/>
    <p:sldLayoutId id="2147484402" r:id="rId10"/>
    <p:sldLayoutId id="21474844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73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 algn="l" eaLnBrk="1" hangingPunct="1">
              <a:buClr>
                <a:srgbClr val="572314"/>
              </a:buClr>
              <a:defRPr/>
            </a:pPr>
            <a:r>
              <a:rPr lang="en-US" altLang="en-US" sz="4300" smtClean="0">
                <a:solidFill>
                  <a:srgbClr val="57231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</a:rPr>
              <a:t>Definisi Ilmu Ekonomi</a:t>
            </a:r>
          </a:p>
        </p:txBody>
      </p:sp>
      <p:sp>
        <p:nvSpPr>
          <p:cNvPr id="114691" name="Text Box 2"/>
          <p:cNvSpPr txBox="1">
            <a:spLocks noChangeArrowheads="1"/>
          </p:cNvSpPr>
          <p:nvPr/>
        </p:nvSpPr>
        <p:spPr bwMode="auto">
          <a:xfrm>
            <a:off x="838200" y="1447800"/>
            <a:ext cx="7696200" cy="4662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63538" indent="-282575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 algn="l" eaLnBrk="1" hangingPunct="1"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</a:pPr>
            <a:r>
              <a:rPr lang="id-ID" altLang="en-US" sz="3000">
                <a:solidFill>
                  <a:srgbClr val="000000"/>
                </a:solidFill>
                <a:latin typeface="Gill Sans MT" pitchFamily="34" charset="0"/>
              </a:rPr>
              <a:t>Ilmu Ekonomi adalah</a:t>
            </a:r>
            <a:r>
              <a:rPr lang="en-US" altLang="en-US" sz="3000">
                <a:solidFill>
                  <a:srgbClr val="000000"/>
                </a:solidFill>
                <a:latin typeface="Gill Sans MT" pitchFamily="34" charset="0"/>
              </a:rPr>
              <a:t> ilmu yang mempelajari kegiatan manusia dalam usahanya untuk memenuhi kebutuhannya dengan alat yang terbatas. Ilmu ekonomi membicarakan mengenai produksi, konsumsi &amp; pertukaran dari barang ekonomis,barang bebas diabaikan sebab tidak ada “problema ekonominya”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146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146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146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146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146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146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1" grpId="0" build="allAtOnce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>
              <a:spcBef>
                <a:spcPts val="800"/>
              </a:spcBef>
              <a:buClr>
                <a:srgbClr val="CCCCFF"/>
              </a:buClr>
              <a:buFont typeface="Wingdings" pitchFamily="2" charset="2"/>
              <a:buChar char="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 algn="l">
              <a:spcBef>
                <a:spcPts val="675"/>
              </a:spcBef>
              <a:buClr>
                <a:srgbClr val="CCCCFF"/>
              </a:buClr>
              <a:buFont typeface="Wingdings" pitchFamily="2" charset="2"/>
              <a:buChar char="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7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 algn="l">
              <a:spcBef>
                <a:spcPts val="575"/>
              </a:spcBef>
              <a:buClr>
                <a:srgbClr val="CCCCFF"/>
              </a:buClr>
              <a:buFont typeface="Wingdings" pitchFamily="2" charset="2"/>
              <a:buChar char="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3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 algn="l">
              <a:spcBef>
                <a:spcPts val="500"/>
              </a:spcBef>
              <a:buClr>
                <a:srgbClr val="CCCCFF"/>
              </a:buClr>
              <a:buFont typeface="Wingdings" pitchFamily="2" charset="2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 algn="l">
              <a:spcBef>
                <a:spcPts val="500"/>
              </a:spcBef>
              <a:buClr>
                <a:srgbClr val="CCCCFF"/>
              </a:buClr>
              <a:buFont typeface="Wingdings" pitchFamily="2" charset="2"/>
              <a:buChar char="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 typeface="Arial" pitchFamily="34" charset="0"/>
              <a:buNone/>
            </a:pPr>
            <a:r>
              <a:rPr lang="en-US" altLang="en-US" sz="3800"/>
              <a:t>Definisi Manusia Ekonomi</a:t>
            </a:r>
          </a:p>
        </p:txBody>
      </p:sp>
      <p:sp>
        <p:nvSpPr>
          <p:cNvPr id="115715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1313" indent="-341313" algn="l">
              <a:spcBef>
                <a:spcPts val="800"/>
              </a:spcBef>
              <a:buClr>
                <a:srgbClr val="CCCCFF"/>
              </a:buClr>
              <a:buFont typeface="Wingdings" pitchFamily="2" charset="2"/>
              <a:buChar char="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 algn="l">
              <a:spcBef>
                <a:spcPts val="675"/>
              </a:spcBef>
              <a:buClr>
                <a:srgbClr val="CCCCFF"/>
              </a:buClr>
              <a:buFont typeface="Wingdings" pitchFamily="2" charset="2"/>
              <a:buChar char="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7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 algn="l">
              <a:spcBef>
                <a:spcPts val="575"/>
              </a:spcBef>
              <a:buClr>
                <a:srgbClr val="CCCCFF"/>
              </a:buClr>
              <a:buFont typeface="Wingdings" pitchFamily="2" charset="2"/>
              <a:buChar char="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3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 algn="l">
              <a:spcBef>
                <a:spcPts val="500"/>
              </a:spcBef>
              <a:buClr>
                <a:srgbClr val="CCCCFF"/>
              </a:buClr>
              <a:buFont typeface="Wingdings" pitchFamily="2" charset="2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 algn="l">
              <a:spcBef>
                <a:spcPts val="500"/>
              </a:spcBef>
              <a:buClr>
                <a:srgbClr val="CCCCFF"/>
              </a:buClr>
              <a:buFont typeface="Wingdings" pitchFamily="2" charset="2"/>
              <a:buChar char="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d-ID" altLang="en-US" dirty="0"/>
              <a:t>Manusia Ekonomi</a:t>
            </a:r>
            <a:r>
              <a:rPr lang="en-US" altLang="en-US" dirty="0"/>
              <a:t> </a:t>
            </a:r>
            <a:r>
              <a:rPr lang="en-US" altLang="en-US" dirty="0" err="1"/>
              <a:t>merupakan</a:t>
            </a:r>
            <a:r>
              <a:rPr lang="en-US" altLang="en-US" dirty="0"/>
              <a:t>    </a:t>
            </a:r>
            <a:r>
              <a:rPr lang="en-US" altLang="en-US" dirty="0" err="1"/>
              <a:t>pencerminan</a:t>
            </a:r>
            <a:r>
              <a:rPr lang="en-US" altLang="en-US" dirty="0"/>
              <a:t> </a:t>
            </a:r>
            <a:r>
              <a:rPr lang="en-US" altLang="en-US" dirty="0" err="1"/>
              <a:t>langsung</a:t>
            </a:r>
            <a:r>
              <a:rPr lang="en-US" altLang="en-US" dirty="0"/>
              <a:t> </a:t>
            </a:r>
            <a:r>
              <a:rPr lang="en-US" altLang="en-US" dirty="0" err="1"/>
              <a:t>dari</a:t>
            </a:r>
            <a:r>
              <a:rPr lang="en-US" altLang="en-US" dirty="0"/>
              <a:t> </a:t>
            </a:r>
            <a:r>
              <a:rPr lang="en-US" altLang="en-US" dirty="0" err="1"/>
              <a:t>falsafah</a:t>
            </a:r>
            <a:r>
              <a:rPr lang="en-US" altLang="en-US" dirty="0"/>
              <a:t> </a:t>
            </a:r>
            <a:r>
              <a:rPr lang="en-US" altLang="en-US" dirty="0" err="1"/>
              <a:t>individualisme</a:t>
            </a:r>
            <a:r>
              <a:rPr lang="en-US" altLang="en-US" dirty="0"/>
              <a:t> </a:t>
            </a:r>
            <a:r>
              <a:rPr lang="en-US" altLang="en-US" dirty="0" err="1"/>
              <a:t>dan</a:t>
            </a:r>
            <a:r>
              <a:rPr lang="en-US" altLang="en-US" dirty="0"/>
              <a:t>  </a:t>
            </a:r>
            <a:r>
              <a:rPr lang="en-US" altLang="en-US" dirty="0" err="1"/>
              <a:t>rasionalisme</a:t>
            </a: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id-ID" altLang="en-US" dirty="0"/>
              <a:t>Dalam membuat pilihan selalu mempertimbangkan scr rasional,maka dlm menggunakan sumber daya, </a:t>
            </a:r>
            <a:r>
              <a:rPr lang="en-US" altLang="en-US" dirty="0"/>
              <a:t>ma</a:t>
            </a:r>
            <a:r>
              <a:rPr lang="id-ID" altLang="en-US" dirty="0"/>
              <a:t>syarakat/individu berusaha memaksimalkan kepuasan dan kemakmurannya.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57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57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70" decel="100000"/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770" decel="100000"/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70" decel="100000"/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770" decel="100000"/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PRINSIP EKONOMI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defTabSz="449263" fontAlgn="base">
              <a:spcBef>
                <a:spcPts val="750"/>
              </a:spcBef>
              <a:spcAft>
                <a:spcPct val="0"/>
              </a:spcAft>
              <a:buClr>
                <a:srgbClr val="FF388C"/>
              </a:buClr>
              <a:buSzPct val="80000"/>
              <a:buFont typeface="Wingdings" panose="05000000000000000000" pitchFamily="2" charset="2"/>
              <a:buChar char="q"/>
            </a:pPr>
            <a:r>
              <a:rPr lang="id-ID" altLang="en-US" sz="3000" dirty="0">
                <a:latin typeface="Century Gothic" pitchFamily="34" charset="0"/>
              </a:rPr>
              <a:t>Dengan pengorbanan yg sekecil-kecilnya diharapkan</a:t>
            </a:r>
            <a:r>
              <a:rPr lang="en-US" altLang="en-US" sz="3000" dirty="0">
                <a:latin typeface="Century Gothic" pitchFamily="34" charset="0"/>
              </a:rPr>
              <a:t> </a:t>
            </a:r>
            <a:r>
              <a:rPr lang="en-US" altLang="en-US" sz="3000" dirty="0" err="1">
                <a:latin typeface="Century Gothic" pitchFamily="34" charset="0"/>
              </a:rPr>
              <a:t>bisa</a:t>
            </a:r>
            <a:r>
              <a:rPr lang="id-ID" altLang="en-US" sz="3000" dirty="0">
                <a:latin typeface="Century Gothic" pitchFamily="34" charset="0"/>
              </a:rPr>
              <a:t> mendapatkan hasil yg maksimal</a:t>
            </a:r>
            <a:r>
              <a:rPr lang="en-US" altLang="en-US" sz="3000" dirty="0">
                <a:latin typeface="Century Gothic" pitchFamily="34" charset="0"/>
              </a:rPr>
              <a:t> </a:t>
            </a:r>
            <a:r>
              <a:rPr lang="en-US" altLang="en-US" sz="3000" dirty="0" err="1">
                <a:latin typeface="Century Gothic" pitchFamily="34" charset="0"/>
              </a:rPr>
              <a:t>atau</a:t>
            </a:r>
            <a:r>
              <a:rPr lang="en-US" altLang="en-US" sz="3000" dirty="0">
                <a:latin typeface="Century Gothic" pitchFamily="34" charset="0"/>
              </a:rPr>
              <a:t>,</a:t>
            </a:r>
          </a:p>
          <a:p>
            <a:pPr lvl="0" defTabSz="449263" fontAlgn="base">
              <a:spcBef>
                <a:spcPts val="750"/>
              </a:spcBef>
              <a:spcAft>
                <a:spcPct val="0"/>
              </a:spcAft>
              <a:buClr>
                <a:srgbClr val="FF388C"/>
              </a:buClr>
              <a:buSzPct val="80000"/>
              <a:buFont typeface="Wingdings" panose="05000000000000000000" pitchFamily="2" charset="2"/>
              <a:buChar char="q"/>
            </a:pPr>
            <a:r>
              <a:rPr lang="id-ID" altLang="en-US" sz="3000" dirty="0">
                <a:latin typeface="Century Gothic" pitchFamily="34" charset="0"/>
              </a:rPr>
              <a:t>Dengan pengorbanan tertentu diharapkan mendapat hasil yg sebesar-besarnya.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744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308" y="685872"/>
            <a:ext cx="8229600" cy="1143000"/>
          </a:xfrm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id-ID" altLang="en-US" sz="3600" b="1" dirty="0" smtClean="0">
                <a:solidFill>
                  <a:srgbClr val="7030A0"/>
                </a:solidFill>
                <a:latin typeface="Century Gothic" pitchFamily="34" charset="0"/>
              </a:rPr>
              <a:t>KEGIATAN EKONOMI</a:t>
            </a:r>
            <a:br>
              <a:rPr lang="id-ID" altLang="en-US" sz="3600" b="1" dirty="0" smtClean="0">
                <a:solidFill>
                  <a:srgbClr val="7030A0"/>
                </a:solidFill>
                <a:latin typeface="Century Gothic" pitchFamily="34" charset="0"/>
              </a:rPr>
            </a:br>
            <a:endParaRPr lang="en-US" sz="36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 defTabSz="449263" fontAlgn="base">
              <a:lnSpc>
                <a:spcPct val="90000"/>
              </a:lnSpc>
              <a:spcBef>
                <a:spcPts val="650"/>
              </a:spcBef>
              <a:spcAft>
                <a:spcPct val="0"/>
              </a:spcAft>
              <a:buClr>
                <a:srgbClr val="FF388C"/>
              </a:buClr>
              <a:buSzPct val="95000"/>
              <a:buFont typeface="Verdana" pitchFamily="34" charset="0"/>
              <a:buChar char="›"/>
            </a:pPr>
            <a:r>
              <a:rPr lang="id-ID" altLang="en-US" sz="2600" dirty="0">
                <a:solidFill>
                  <a:srgbClr val="000000"/>
                </a:solidFill>
                <a:latin typeface="Century Gothic" pitchFamily="34" charset="0"/>
              </a:rPr>
              <a:t>Kegiatan ekonomi</a:t>
            </a:r>
          </a:p>
          <a:p>
            <a:pPr marL="914400" lvl="2" indent="0" defTabSz="449263" fontAlgn="base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rgbClr val="FF388C"/>
              </a:buClr>
              <a:buSzPct val="100000"/>
              <a:buFont typeface="Wingdings 2" pitchFamily="18" charset="2"/>
              <a:buChar char=""/>
            </a:pPr>
            <a:r>
              <a:rPr lang="id-ID" altLang="en-US" dirty="0">
                <a:solidFill>
                  <a:srgbClr val="000000"/>
                </a:solidFill>
                <a:latin typeface="Century Gothic" pitchFamily="34" charset="0"/>
              </a:rPr>
              <a:t>yaitu usaha-usaha individu/ perusahaan dan perekonomian scr keseluruhan utk memproduksi barang dan jasa yg mereka butuhkan.</a:t>
            </a:r>
          </a:p>
          <a:p>
            <a:pPr marL="914400" lvl="2" indent="0" defTabSz="449263" fontAlgn="base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rgbClr val="FF388C"/>
              </a:buClr>
              <a:buSzPct val="100000"/>
              <a:buFont typeface="Wingdings 2" pitchFamily="18" charset="2"/>
              <a:buChar char=""/>
            </a:pPr>
            <a:r>
              <a:rPr lang="id-ID" altLang="en-US" dirty="0">
                <a:solidFill>
                  <a:srgbClr val="000000"/>
                </a:solidFill>
                <a:latin typeface="Century Gothic" pitchFamily="34" charset="0"/>
              </a:rPr>
              <a:t>yaitu kegiat</a:t>
            </a:r>
            <a:r>
              <a:rPr lang="en-US" altLang="en-US" dirty="0">
                <a:solidFill>
                  <a:srgbClr val="000000"/>
                </a:solidFill>
                <a:latin typeface="Century Gothic" pitchFamily="34" charset="0"/>
              </a:rPr>
              <a:t>a</a:t>
            </a:r>
            <a:r>
              <a:rPr lang="id-ID" altLang="en-US" dirty="0">
                <a:solidFill>
                  <a:srgbClr val="000000"/>
                </a:solidFill>
                <a:latin typeface="Century Gothic" pitchFamily="34" charset="0"/>
              </a:rPr>
              <a:t>n ekonomi meliputi kegiatan utk menggunakan barang dan jasa yg diproduksikan dlm perekonomian.</a:t>
            </a:r>
          </a:p>
          <a:p>
            <a:pPr marL="914400" lvl="2" indent="0" defTabSz="449263" fontAlgn="base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rgbClr val="FF388C"/>
              </a:buClr>
              <a:buSzPct val="100000"/>
              <a:buFont typeface="Wingdings 2" pitchFamily="18" charset="2"/>
              <a:buChar char=""/>
            </a:pPr>
            <a:r>
              <a:rPr lang="id-ID" altLang="en-US" dirty="0">
                <a:solidFill>
                  <a:srgbClr val="000000"/>
                </a:solidFill>
                <a:latin typeface="Century Gothic" pitchFamily="34" charset="0"/>
              </a:rPr>
              <a:t>Jadi kegiatan ekonomi adalah kegiatan seseorang, perusahaan, atau masyarakat utk memproduksi barang dan jasa maupun mengkonsumsi barang dan jasa tsb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936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Text Box 1"/>
          <p:cNvSpPr txBox="1">
            <a:spLocks noChangeArrowheads="1"/>
          </p:cNvSpPr>
          <p:nvPr/>
        </p:nvSpPr>
        <p:spPr bwMode="auto">
          <a:xfrm>
            <a:off x="304800" y="876300"/>
            <a:ext cx="8686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 algn="l">
              <a:spcBef>
                <a:spcPts val="800"/>
              </a:spcBef>
              <a:buClr>
                <a:srgbClr val="F0A22E"/>
              </a:buClr>
              <a:buSzPct val="70000"/>
              <a:buFont typeface="Wingdings 2" pitchFamily="18" charset="2"/>
              <a:buChar char="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4E3B30"/>
                </a:solidFill>
                <a:latin typeface="Franklin Gothic Book" pitchFamily="34" charset="0"/>
                <a:ea typeface="DejaVu Sans" charset="0"/>
                <a:cs typeface="DejaVu Sans" charset="0"/>
              </a:defRPr>
            </a:lvl1pPr>
            <a:lvl2pPr marL="742950" indent="-285750" algn="l">
              <a:spcBef>
                <a:spcPts val="700"/>
              </a:spcBef>
              <a:buClr>
                <a:srgbClr val="F0A22E"/>
              </a:buClr>
              <a:buSzPct val="70000"/>
              <a:buFont typeface="Wingdings 2" pitchFamily="18" charset="2"/>
              <a:buChar char="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4E3B30"/>
                </a:solidFill>
                <a:latin typeface="Franklin Gothic Book" pitchFamily="34" charset="0"/>
                <a:ea typeface="DejaVu Sans" charset="0"/>
                <a:cs typeface="DejaVu Sans" charset="0"/>
              </a:defRPr>
            </a:lvl2pPr>
            <a:lvl3pPr marL="1143000" indent="-228600" algn="l">
              <a:spcBef>
                <a:spcPts val="600"/>
              </a:spcBef>
              <a:buClr>
                <a:srgbClr val="F0A22E"/>
              </a:buClr>
              <a:buSzPct val="70000"/>
              <a:buFont typeface="Wingdings 2" pitchFamily="18" charset="2"/>
              <a:buChar char="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4E3B30"/>
                </a:solidFill>
                <a:latin typeface="Franklin Gothic Book" pitchFamily="34" charset="0"/>
                <a:ea typeface="DejaVu Sans" charset="0"/>
                <a:cs typeface="DejaVu Sans" charset="0"/>
              </a:defRPr>
            </a:lvl3pPr>
            <a:lvl4pPr marL="1600200" indent="-228600" algn="l">
              <a:spcBef>
                <a:spcPts val="500"/>
              </a:spcBef>
              <a:buClr>
                <a:srgbClr val="F0A22E"/>
              </a:buClr>
              <a:buSzPct val="70000"/>
              <a:buFont typeface="Wingdings 2" pitchFamily="18" charset="2"/>
              <a:buChar char="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4E3B30"/>
                </a:solidFill>
                <a:latin typeface="Franklin Gothic Book" pitchFamily="34" charset="0"/>
                <a:ea typeface="DejaVu Sans" charset="0"/>
                <a:cs typeface="DejaVu Sans" charset="0"/>
              </a:defRPr>
            </a:lvl4pPr>
            <a:lvl5pPr marL="2057400" indent="-228600" algn="l">
              <a:spcBef>
                <a:spcPts val="450"/>
              </a:spcBef>
              <a:buClr>
                <a:srgbClr val="F0A22E"/>
              </a:buClr>
              <a:buSzPct val="60000"/>
              <a:buFont typeface="Wingdings 2" pitchFamily="18" charset="2"/>
              <a:buChar char="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4E3B30"/>
                </a:solidFill>
                <a:latin typeface="Franklin Gothic Book" pitchFamily="34" charset="0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F0A22E"/>
              </a:buClr>
              <a:buSzPct val="60000"/>
              <a:buFont typeface="Wingdings 2" pitchFamily="18" charset="2"/>
              <a:buChar char="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4E3B30"/>
                </a:solidFill>
                <a:latin typeface="Franklin Gothic Book" pitchFamily="34" charset="0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F0A22E"/>
              </a:buClr>
              <a:buSzPct val="60000"/>
              <a:buFont typeface="Wingdings 2" pitchFamily="18" charset="2"/>
              <a:buChar char="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4E3B30"/>
                </a:solidFill>
                <a:latin typeface="Franklin Gothic Book" pitchFamily="34" charset="0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F0A22E"/>
              </a:buClr>
              <a:buSzPct val="60000"/>
              <a:buFont typeface="Wingdings 2" pitchFamily="18" charset="2"/>
              <a:buChar char="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4E3B30"/>
                </a:solidFill>
                <a:latin typeface="Franklin Gothic Book" pitchFamily="34" charset="0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F0A22E"/>
              </a:buClr>
              <a:buSzPct val="60000"/>
              <a:buFont typeface="Wingdings 2" pitchFamily="18" charset="2"/>
              <a:buChar char="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4E3B30"/>
                </a:solidFill>
                <a:latin typeface="Franklin Gothic Book" pitchFamily="34" charset="0"/>
                <a:ea typeface="DejaVu Sans" charset="0"/>
                <a:cs typeface="DejaVu Sans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4E3B30"/>
              </a:buClr>
              <a:buSzPct val="100000"/>
              <a:buFont typeface="Arial" pitchFamily="34" charset="0"/>
              <a:buNone/>
            </a:pPr>
            <a:r>
              <a:rPr lang="id-ID" altLang="en-US" sz="3600" dirty="0">
                <a:solidFill>
                  <a:srgbClr val="FF0000"/>
                </a:solidFill>
                <a:latin typeface="Franklin Gothic Medium" pitchFamily="34" charset="0"/>
              </a:rPr>
              <a:t>MACAM KEGIATAN EKONOMI</a:t>
            </a:r>
          </a:p>
        </p:txBody>
      </p:sp>
      <p:sp>
        <p:nvSpPr>
          <p:cNvPr id="116739" name="Text Box 2"/>
          <p:cNvSpPr txBox="1">
            <a:spLocks noChangeArrowheads="1"/>
          </p:cNvSpPr>
          <p:nvPr/>
        </p:nvSpPr>
        <p:spPr bwMode="auto">
          <a:xfrm>
            <a:off x="457308" y="2286060"/>
            <a:ext cx="61722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42900" indent="-342900" algn="l">
              <a:spcBef>
                <a:spcPts val="800"/>
              </a:spcBef>
              <a:buClr>
                <a:srgbClr val="F0A22E"/>
              </a:buClr>
              <a:buSzPct val="70000"/>
              <a:buFont typeface="Wingdings 2" pitchFamily="18" charset="2"/>
              <a:buChar char=""/>
              <a:tabLst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4E3B30"/>
                </a:solidFill>
                <a:latin typeface="Franklin Gothic Book" pitchFamily="34" charset="0"/>
                <a:ea typeface="DejaVu Sans" charset="0"/>
                <a:cs typeface="DejaVu Sans" charset="0"/>
              </a:defRPr>
            </a:lvl1pPr>
            <a:lvl2pPr marL="742950" indent="-285750" algn="l">
              <a:spcBef>
                <a:spcPts val="700"/>
              </a:spcBef>
              <a:buClr>
                <a:srgbClr val="F0A22E"/>
              </a:buClr>
              <a:buSzPct val="70000"/>
              <a:buFont typeface="Wingdings 2" pitchFamily="18" charset="2"/>
              <a:buChar char=""/>
              <a:tabLst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4E3B30"/>
                </a:solidFill>
                <a:latin typeface="Franklin Gothic Book" pitchFamily="34" charset="0"/>
                <a:ea typeface="DejaVu Sans" charset="0"/>
                <a:cs typeface="DejaVu Sans" charset="0"/>
              </a:defRPr>
            </a:lvl2pPr>
            <a:lvl3pPr marL="1143000" indent="-228600" algn="l">
              <a:spcBef>
                <a:spcPts val="600"/>
              </a:spcBef>
              <a:buClr>
                <a:srgbClr val="F0A22E"/>
              </a:buClr>
              <a:buSzPct val="70000"/>
              <a:buFont typeface="Wingdings 2" pitchFamily="18" charset="2"/>
              <a:buChar char=""/>
              <a:tabLst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4E3B30"/>
                </a:solidFill>
                <a:latin typeface="Franklin Gothic Book" pitchFamily="34" charset="0"/>
                <a:ea typeface="DejaVu Sans" charset="0"/>
                <a:cs typeface="DejaVu Sans" charset="0"/>
              </a:defRPr>
            </a:lvl3pPr>
            <a:lvl4pPr marL="1600200" indent="-228600" algn="l">
              <a:spcBef>
                <a:spcPts val="500"/>
              </a:spcBef>
              <a:buClr>
                <a:srgbClr val="F0A22E"/>
              </a:buClr>
              <a:buSzPct val="70000"/>
              <a:buFont typeface="Wingdings 2" pitchFamily="18" charset="2"/>
              <a:buChar char=""/>
              <a:tabLst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4E3B30"/>
                </a:solidFill>
                <a:latin typeface="Franklin Gothic Book" pitchFamily="34" charset="0"/>
                <a:ea typeface="DejaVu Sans" charset="0"/>
                <a:cs typeface="DejaVu Sans" charset="0"/>
              </a:defRPr>
            </a:lvl4pPr>
            <a:lvl5pPr marL="2057400" indent="-228600" algn="l">
              <a:spcBef>
                <a:spcPts val="450"/>
              </a:spcBef>
              <a:buClr>
                <a:srgbClr val="F0A22E"/>
              </a:buClr>
              <a:buSzPct val="60000"/>
              <a:buFont typeface="Wingdings 2" pitchFamily="18" charset="2"/>
              <a:buChar char=""/>
              <a:tabLst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4E3B30"/>
                </a:solidFill>
                <a:latin typeface="Franklin Gothic Book" pitchFamily="34" charset="0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F0A22E"/>
              </a:buClr>
              <a:buSzPct val="60000"/>
              <a:buFont typeface="Wingdings 2" pitchFamily="18" charset="2"/>
              <a:buChar char=""/>
              <a:tabLst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4E3B30"/>
                </a:solidFill>
                <a:latin typeface="Franklin Gothic Book" pitchFamily="34" charset="0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F0A22E"/>
              </a:buClr>
              <a:buSzPct val="60000"/>
              <a:buFont typeface="Wingdings 2" pitchFamily="18" charset="2"/>
              <a:buChar char=""/>
              <a:tabLst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4E3B30"/>
                </a:solidFill>
                <a:latin typeface="Franklin Gothic Book" pitchFamily="34" charset="0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F0A22E"/>
              </a:buClr>
              <a:buSzPct val="60000"/>
              <a:buFont typeface="Wingdings 2" pitchFamily="18" charset="2"/>
              <a:buChar char=""/>
              <a:tabLst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4E3B30"/>
                </a:solidFill>
                <a:latin typeface="Franklin Gothic Book" pitchFamily="34" charset="0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F0A22E"/>
              </a:buClr>
              <a:buSzPct val="60000"/>
              <a:buFont typeface="Wingdings 2" pitchFamily="18" charset="2"/>
              <a:buChar char=""/>
              <a:tabLst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4E3B30"/>
                </a:solidFill>
                <a:latin typeface="Franklin Gothic Book" pitchFamily="34" charset="0"/>
                <a:ea typeface="DejaVu Sans" charset="0"/>
                <a:cs typeface="DejaVu Sans" charset="0"/>
              </a:defRPr>
            </a:lvl9pPr>
          </a:lstStyle>
          <a:p>
            <a:pPr lvl="4" algn="ctr" eaLnBrk="1" hangingPunct="1">
              <a:spcBef>
                <a:spcPts val="900"/>
              </a:spcBef>
              <a:buFont typeface="Wingdings" panose="05000000000000000000" pitchFamily="2" charset="2"/>
              <a:buChar char="v"/>
            </a:pPr>
            <a:r>
              <a:rPr lang="id-ID" altLang="en-US" sz="2800" dirty="0">
                <a:solidFill>
                  <a:schemeClr val="tx1"/>
                </a:solidFill>
              </a:rPr>
              <a:t>KEGIATAN PRODUKSI</a:t>
            </a:r>
          </a:p>
          <a:p>
            <a:pPr lvl="4" algn="ctr" eaLnBrk="1" hangingPunct="1">
              <a:spcBef>
                <a:spcPts val="900"/>
              </a:spcBef>
              <a:buFont typeface="Wingdings" panose="05000000000000000000" pitchFamily="2" charset="2"/>
              <a:buChar char="v"/>
            </a:pPr>
            <a:r>
              <a:rPr lang="id-ID" altLang="en-US" sz="2800" dirty="0">
                <a:solidFill>
                  <a:schemeClr val="tx1"/>
                </a:solidFill>
              </a:rPr>
              <a:t>KEGIATAN KONSUMSI</a:t>
            </a:r>
          </a:p>
          <a:p>
            <a:pPr lvl="4" algn="ctr" eaLnBrk="1" hangingPunct="1">
              <a:spcBef>
                <a:spcPts val="900"/>
              </a:spcBef>
              <a:buFont typeface="Wingdings" panose="05000000000000000000" pitchFamily="2" charset="2"/>
              <a:buChar char="v"/>
            </a:pPr>
            <a:r>
              <a:rPr lang="id-ID" altLang="en-US" sz="2800" dirty="0">
                <a:solidFill>
                  <a:schemeClr val="tx1"/>
                </a:solidFill>
              </a:rPr>
              <a:t>KEGIATAN DISTRIBUSI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Pages>0</Pages>
  <Words>168</Words>
  <Characters>0</Characters>
  <Application>Microsoft Office PowerPoint</Application>
  <DocSecurity>0</DocSecurity>
  <PresentationFormat>On-screen Show (4:3)</PresentationFormat>
  <Lines>0</Lines>
  <Paragraphs>17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PRINSIP EKONOMI</vt:lpstr>
      <vt:lpstr>KEGIATAN EKONOMI </vt:lpstr>
      <vt:lpstr>PowerPoint Presentation</vt:lpstr>
    </vt:vector>
  </TitlesOfParts>
  <LinksUpToDate>false</LinksUpToDate>
  <CharactersWithSpaces>0</CharactersWithSpaces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 EKONOMI INDONESIA</dc:title>
  <dc:creator>apmd</dc:creator>
  <cp:lastModifiedBy>ASUS</cp:lastModifiedBy>
  <cp:revision>52</cp:revision>
  <dcterms:created xsi:type="dcterms:W3CDTF">2016-10-09T21:34:09Z</dcterms:created>
  <dcterms:modified xsi:type="dcterms:W3CDTF">2020-04-20T16:18:33Z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1033-9.1.0.5220</vt:lpwstr>
  </property>
</Properties>
</file>