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74" r:id="rId3"/>
    <p:sldId id="264" r:id="rId4"/>
    <p:sldId id="265" r:id="rId5"/>
    <p:sldId id="266" r:id="rId6"/>
    <p:sldId id="267" r:id="rId7"/>
    <p:sldId id="268" r:id="rId8"/>
    <p:sldId id="271" r:id="rId9"/>
    <p:sldId id="272" r:id="rId10"/>
    <p:sldId id="269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9" d="100"/>
          <a:sy n="69" d="100"/>
        </p:scale>
        <p:origin x="-1320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CDA45C-B03D-4875-BDF9-0AA2ADADF2D4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4223CA-FE75-4909-BF02-F2A9BA858DB6}">
      <dgm:prSet phldrT="[Text]" custT="1"/>
      <dgm:spPr/>
      <dgm:t>
        <a:bodyPr/>
        <a:lstStyle/>
        <a:p>
          <a:pPr algn="l"/>
          <a:r>
            <a:rPr lang="en-US" sz="1600" b="1" dirty="0" smtClean="0">
              <a:latin typeface="Calibri" pitchFamily="34" charset="0"/>
            </a:rPr>
            <a:t>NILAI</a:t>
          </a:r>
        </a:p>
        <a:p>
          <a:pPr algn="l"/>
          <a:r>
            <a:rPr lang="en-US" sz="1600" dirty="0" err="1" smtClean="0">
              <a:latin typeface="Calibri" pitchFamily="34" charset="0"/>
            </a:rPr>
            <a:t>Nilai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dalam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suatu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budaya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menampakkan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diri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dalam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prilaku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sv-SE" sz="1600" dirty="0" smtClean="0">
              <a:latin typeface="Calibri" pitchFamily="34" charset="0"/>
            </a:rPr>
            <a:t>para anggota budaya yang dituntut oleh budaya tersebut. Nilai ini </a:t>
          </a:r>
          <a:r>
            <a:rPr lang="en-US" sz="1600" dirty="0" err="1" smtClean="0">
              <a:latin typeface="Calibri" pitchFamily="34" charset="0"/>
            </a:rPr>
            <a:t>disebut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nilai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normatif</a:t>
          </a:r>
          <a:r>
            <a:rPr lang="en-US" sz="1600" dirty="0" smtClean="0">
              <a:latin typeface="Calibri" pitchFamily="34" charset="0"/>
            </a:rPr>
            <a:t> .</a:t>
          </a:r>
          <a:endParaRPr lang="en-US" sz="1600" dirty="0">
            <a:latin typeface="Calibri" pitchFamily="34" charset="0"/>
          </a:endParaRPr>
        </a:p>
      </dgm:t>
    </dgm:pt>
    <dgm:pt modelId="{A333E654-072F-468B-8A72-19C4D9E7B28C}" type="parTrans" cxnId="{BF9062F5-9186-49AC-A6B9-5CBA481224F9}">
      <dgm:prSet/>
      <dgm:spPr/>
      <dgm:t>
        <a:bodyPr/>
        <a:lstStyle/>
        <a:p>
          <a:endParaRPr lang="en-US"/>
        </a:p>
      </dgm:t>
    </dgm:pt>
    <dgm:pt modelId="{7CE599AB-E737-4F6F-8D26-92570AEAC467}" type="sibTrans" cxnId="{BF9062F5-9186-49AC-A6B9-5CBA481224F9}">
      <dgm:prSet/>
      <dgm:spPr/>
      <dgm:t>
        <a:bodyPr/>
        <a:lstStyle/>
        <a:p>
          <a:endParaRPr lang="en-US"/>
        </a:p>
      </dgm:t>
    </dgm:pt>
    <dgm:pt modelId="{B26D96B8-2236-4A0C-A85C-2276D1411A46}">
      <dgm:prSet phldrT="[Text]" custT="1"/>
      <dgm:spPr/>
      <dgm:t>
        <a:bodyPr/>
        <a:lstStyle/>
        <a:p>
          <a:pPr algn="l"/>
          <a:endParaRPr lang="en-US" sz="1400" b="1" dirty="0" smtClean="0">
            <a:latin typeface="Calibri" pitchFamily="34" charset="0"/>
          </a:endParaRPr>
        </a:p>
        <a:p>
          <a:pPr algn="l"/>
          <a:r>
            <a:rPr lang="en-US" sz="1600" b="1" dirty="0" smtClean="0">
              <a:latin typeface="Calibri" pitchFamily="34" charset="0"/>
            </a:rPr>
            <a:t>KEPERCAYAAN / KEYAKINAN</a:t>
          </a:r>
        </a:p>
        <a:p>
          <a:pPr algn="l"/>
          <a:r>
            <a:rPr lang="en-US" sz="1600" dirty="0" err="1" smtClean="0">
              <a:latin typeface="Calibri" pitchFamily="34" charset="0"/>
            </a:rPr>
            <a:t>Dalam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komunikasi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antar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budaya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tidak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ada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hal</a:t>
          </a:r>
          <a:r>
            <a:rPr lang="en-US" sz="1600" dirty="0" smtClean="0">
              <a:latin typeface="Calibri" pitchFamily="34" charset="0"/>
            </a:rPr>
            <a:t> yang </a:t>
          </a:r>
          <a:r>
            <a:rPr lang="en-US" sz="1600" dirty="0" err="1" smtClean="0">
              <a:latin typeface="Calibri" pitchFamily="34" charset="0"/>
            </a:rPr>
            <a:t>benar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atau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salah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sejauh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hal-hal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tersebut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berkaitan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dengan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kepercayaan</a:t>
          </a:r>
          <a:r>
            <a:rPr lang="en-US" sz="1600" dirty="0" smtClean="0">
              <a:latin typeface="Calibri" pitchFamily="34" charset="0"/>
            </a:rPr>
            <a:t>. </a:t>
          </a:r>
          <a:r>
            <a:rPr lang="en-US" sz="1600" dirty="0" err="1" smtClean="0">
              <a:latin typeface="Calibri" pitchFamily="34" charset="0"/>
            </a:rPr>
            <a:t>Bila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sesorang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percaya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bahwa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suara</a:t>
          </a:r>
          <a:r>
            <a:rPr lang="en-US" sz="1600" dirty="0" smtClean="0">
              <a:latin typeface="Calibri" pitchFamily="34" charset="0"/>
            </a:rPr>
            <a:t> angina </a:t>
          </a:r>
          <a:r>
            <a:rPr lang="en-US" sz="1600" dirty="0" err="1" smtClean="0">
              <a:latin typeface="Calibri" pitchFamily="34" charset="0"/>
            </a:rPr>
            <a:t>dapat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menuntun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prilaku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seseorang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kejalan</a:t>
          </a:r>
          <a:r>
            <a:rPr lang="en-US" sz="1600" dirty="0" smtClean="0">
              <a:latin typeface="Calibri" pitchFamily="34" charset="0"/>
            </a:rPr>
            <a:t> yang </a:t>
          </a:r>
          <a:r>
            <a:rPr lang="en-US" sz="1600" dirty="0" err="1" smtClean="0">
              <a:latin typeface="Calibri" pitchFamily="34" charset="0"/>
            </a:rPr>
            <a:t>benar</a:t>
          </a:r>
          <a:r>
            <a:rPr lang="en-US" sz="1600" dirty="0" smtClean="0">
              <a:latin typeface="Calibri" pitchFamily="34" charset="0"/>
            </a:rPr>
            <a:t>, </a:t>
          </a:r>
          <a:r>
            <a:rPr lang="en-US" sz="1600" dirty="0" err="1" smtClean="0">
              <a:latin typeface="Calibri" pitchFamily="34" charset="0"/>
            </a:rPr>
            <a:t>kita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tidak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dapat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mengatakan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bahwa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kepercayaan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itu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salah</a:t>
          </a:r>
          <a:r>
            <a:rPr lang="en-US" sz="1600" dirty="0" smtClean="0">
              <a:latin typeface="Calibri" pitchFamily="34" charset="0"/>
            </a:rPr>
            <a:t>, </a:t>
          </a:r>
          <a:r>
            <a:rPr lang="en-US" sz="1600" dirty="0" err="1" smtClean="0">
              <a:latin typeface="Calibri" pitchFamily="34" charset="0"/>
            </a:rPr>
            <a:t>kita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harus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dapat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mengenal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dan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menghadapi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kepercayaan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tersebut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bila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kita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ingin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melakukan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komunikasi</a:t>
          </a:r>
          <a:r>
            <a:rPr lang="en-US" sz="1600" dirty="0" smtClean="0">
              <a:latin typeface="Calibri" pitchFamily="34" charset="0"/>
            </a:rPr>
            <a:t> yang </a:t>
          </a:r>
          <a:r>
            <a:rPr lang="en-US" sz="1600" dirty="0" err="1" smtClean="0">
              <a:latin typeface="Calibri" pitchFamily="34" charset="0"/>
            </a:rPr>
            <a:t>sukses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dan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memuaskan</a:t>
          </a:r>
          <a:r>
            <a:rPr lang="en-US" sz="1600" dirty="0" smtClean="0">
              <a:latin typeface="Calibri" pitchFamily="34" charset="0"/>
            </a:rPr>
            <a:t>.</a:t>
          </a:r>
          <a:endParaRPr lang="en-US" sz="1600" dirty="0">
            <a:latin typeface="Calibri" pitchFamily="34" charset="0"/>
          </a:endParaRPr>
        </a:p>
      </dgm:t>
    </dgm:pt>
    <dgm:pt modelId="{5E391F04-14FA-435A-8E98-82C587C251ED}" type="parTrans" cxnId="{70D093CD-D874-49D5-B8D2-063357229808}">
      <dgm:prSet/>
      <dgm:spPr/>
      <dgm:t>
        <a:bodyPr/>
        <a:lstStyle/>
        <a:p>
          <a:endParaRPr lang="en-US"/>
        </a:p>
      </dgm:t>
    </dgm:pt>
    <dgm:pt modelId="{CE660D37-43F2-4C19-A04E-C52D9C62F41D}" type="sibTrans" cxnId="{70D093CD-D874-49D5-B8D2-063357229808}">
      <dgm:prSet/>
      <dgm:spPr/>
      <dgm:t>
        <a:bodyPr/>
        <a:lstStyle/>
        <a:p>
          <a:endParaRPr lang="en-US"/>
        </a:p>
      </dgm:t>
    </dgm:pt>
    <dgm:pt modelId="{7FB4FECE-AEDB-4025-94FD-9A55FF3A012A}">
      <dgm:prSet phldrT="[Text]" custT="1"/>
      <dgm:spPr/>
      <dgm:t>
        <a:bodyPr/>
        <a:lstStyle/>
        <a:p>
          <a:pPr algn="l"/>
          <a:r>
            <a:rPr lang="en-US" sz="1600" b="1" dirty="0" smtClean="0">
              <a:latin typeface="Calibri" pitchFamily="34" charset="0"/>
            </a:rPr>
            <a:t>SIKAP</a:t>
          </a:r>
        </a:p>
        <a:p>
          <a:pPr algn="l"/>
          <a:r>
            <a:rPr lang="en-US" sz="1600" dirty="0" err="1" smtClean="0">
              <a:latin typeface="Calibri" pitchFamily="34" charset="0"/>
            </a:rPr>
            <a:t>Kepercayaan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dan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nilai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memberikan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kontribusi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pengembangan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sikap</a:t>
          </a:r>
          <a:r>
            <a:rPr lang="en-US" sz="1600" dirty="0" smtClean="0">
              <a:latin typeface="Calibri" pitchFamily="34" charset="0"/>
            </a:rPr>
            <a:t>. </a:t>
          </a:r>
          <a:r>
            <a:rPr lang="en-US" sz="1600" dirty="0" err="1" smtClean="0">
              <a:latin typeface="Calibri" pitchFamily="34" charset="0"/>
            </a:rPr>
            <a:t>Sikap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itu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dipelajari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dari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konteks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budaya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bagaimanapun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lingkungan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kita</a:t>
          </a:r>
          <a:r>
            <a:rPr lang="en-US" sz="1600" dirty="0" smtClean="0">
              <a:latin typeface="Calibri" pitchFamily="34" charset="0"/>
            </a:rPr>
            <a:t>, </a:t>
          </a:r>
          <a:r>
            <a:rPr lang="en-US" sz="1600" dirty="0" err="1" smtClean="0">
              <a:latin typeface="Calibri" pitchFamily="34" charset="0"/>
            </a:rPr>
            <a:t>lingkungan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itu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akan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turut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membentuk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sikap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kita</a:t>
          </a:r>
          <a:r>
            <a:rPr lang="en-US" sz="1600" dirty="0" smtClean="0">
              <a:latin typeface="Calibri" pitchFamily="34" charset="0"/>
            </a:rPr>
            <a:t>, </a:t>
          </a:r>
          <a:r>
            <a:rPr lang="en-US" sz="1600" dirty="0" err="1" smtClean="0">
              <a:latin typeface="Calibri" pitchFamily="34" charset="0"/>
            </a:rPr>
            <a:t>kesiapan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kita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untuk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merespon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dan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akhirnya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prilaku</a:t>
          </a:r>
          <a:r>
            <a:rPr lang="en-US" sz="1600" dirty="0" smtClean="0">
              <a:latin typeface="Calibri" pitchFamily="34" charset="0"/>
            </a:rPr>
            <a:t> </a:t>
          </a:r>
          <a:r>
            <a:rPr lang="en-US" sz="1600" dirty="0" err="1" smtClean="0">
              <a:latin typeface="Calibri" pitchFamily="34" charset="0"/>
            </a:rPr>
            <a:t>kita</a:t>
          </a:r>
          <a:endParaRPr lang="en-US" sz="1600" dirty="0">
            <a:latin typeface="Calibri" pitchFamily="34" charset="0"/>
          </a:endParaRPr>
        </a:p>
      </dgm:t>
    </dgm:pt>
    <dgm:pt modelId="{CFB1A5CE-CCC8-4CB4-989E-833F525BBB18}" type="parTrans" cxnId="{ECDFAE7A-EAE0-421B-BDCC-CAE14D6DEF54}">
      <dgm:prSet/>
      <dgm:spPr/>
      <dgm:t>
        <a:bodyPr/>
        <a:lstStyle/>
        <a:p>
          <a:endParaRPr lang="en-US"/>
        </a:p>
      </dgm:t>
    </dgm:pt>
    <dgm:pt modelId="{C0025FF8-FCE2-485C-9A99-5D90B00E1301}" type="sibTrans" cxnId="{ECDFAE7A-EAE0-421B-BDCC-CAE14D6DEF54}">
      <dgm:prSet/>
      <dgm:spPr/>
      <dgm:t>
        <a:bodyPr/>
        <a:lstStyle/>
        <a:p>
          <a:endParaRPr lang="en-US"/>
        </a:p>
      </dgm:t>
    </dgm:pt>
    <dgm:pt modelId="{12C04C75-7B31-437F-A4D8-BBA577233A25}" type="pres">
      <dgm:prSet presAssocID="{03CDA45C-B03D-4875-BDF9-0AA2ADADF2D4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D8898E-1404-452E-902F-F0864E31CF07}" type="pres">
      <dgm:prSet presAssocID="{4F4223CA-FE75-4909-BF02-F2A9BA858DB6}" presName="circle1" presStyleLbl="node1" presStyleIdx="0" presStyleCnt="3" custScaleX="53234" custScaleY="85581" custLinFactNeighborX="8015" custLinFactNeighborY="6142"/>
      <dgm:spPr>
        <a:ln>
          <a:solidFill>
            <a:schemeClr val="accent1"/>
          </a:solidFill>
        </a:ln>
      </dgm:spPr>
    </dgm:pt>
    <dgm:pt modelId="{C18BD635-DF43-4F39-9216-100AF3BE0B5A}" type="pres">
      <dgm:prSet presAssocID="{4F4223CA-FE75-4909-BF02-F2A9BA858DB6}" presName="space" presStyleCnt="0"/>
      <dgm:spPr/>
    </dgm:pt>
    <dgm:pt modelId="{B20D2A62-3973-4CBE-887B-AD4A160BDD9F}" type="pres">
      <dgm:prSet presAssocID="{4F4223CA-FE75-4909-BF02-F2A9BA858DB6}" presName="rect1" presStyleLbl="alignAcc1" presStyleIdx="0" presStyleCnt="3" custScaleX="124601" custScaleY="100000" custLinFactNeighborX="-2448" custLinFactNeighborY="-9876"/>
      <dgm:spPr/>
      <dgm:t>
        <a:bodyPr/>
        <a:lstStyle/>
        <a:p>
          <a:endParaRPr lang="en-US"/>
        </a:p>
      </dgm:t>
    </dgm:pt>
    <dgm:pt modelId="{B460C0F1-2031-4433-B249-4BC422208123}" type="pres">
      <dgm:prSet presAssocID="{B26D96B8-2236-4A0C-A85C-2276D1411A46}" presName="vertSpace2" presStyleLbl="node1" presStyleIdx="0" presStyleCnt="3"/>
      <dgm:spPr/>
    </dgm:pt>
    <dgm:pt modelId="{6CFC5638-370D-402C-A39A-F52A55BA4267}" type="pres">
      <dgm:prSet presAssocID="{B26D96B8-2236-4A0C-A85C-2276D1411A46}" presName="circle2" presStyleLbl="node1" presStyleIdx="1" presStyleCnt="3" custScaleX="66810" custScaleY="127415" custLinFactNeighborX="-3438" custLinFactNeighborY="7381"/>
      <dgm:spPr>
        <a:ln>
          <a:solidFill>
            <a:schemeClr val="bg1"/>
          </a:solidFill>
        </a:ln>
      </dgm:spPr>
    </dgm:pt>
    <dgm:pt modelId="{B9D02F18-099E-4643-BD3A-8711A66D5386}" type="pres">
      <dgm:prSet presAssocID="{B26D96B8-2236-4A0C-A85C-2276D1411A46}" presName="rect2" presStyleLbl="alignAcc1" presStyleIdx="1" presStyleCnt="3" custScaleX="121743" custScaleY="125659" custLinFactNeighborX="-890" custLinFactNeighborY="-8705"/>
      <dgm:spPr/>
      <dgm:t>
        <a:bodyPr/>
        <a:lstStyle/>
        <a:p>
          <a:endParaRPr lang="en-US"/>
        </a:p>
      </dgm:t>
    </dgm:pt>
    <dgm:pt modelId="{251DFBD2-BFD3-4D89-B451-F1D0E8EF11D8}" type="pres">
      <dgm:prSet presAssocID="{7FB4FECE-AEDB-4025-94FD-9A55FF3A012A}" presName="vertSpace3" presStyleLbl="node1" presStyleIdx="1" presStyleCnt="3"/>
      <dgm:spPr/>
    </dgm:pt>
    <dgm:pt modelId="{69448767-BBBE-4C67-8E15-DD4766A6E34B}" type="pres">
      <dgm:prSet presAssocID="{7FB4FECE-AEDB-4025-94FD-9A55FF3A012A}" presName="circle3" presStyleLbl="node1" presStyleIdx="2" presStyleCnt="3" custScaleX="60081" custScaleY="107255" custLinFactNeighborX="-16997" custLinFactNeighborY="16294"/>
      <dgm:spPr/>
    </dgm:pt>
    <dgm:pt modelId="{390CCF43-DFBD-4753-955D-A044E612788E}" type="pres">
      <dgm:prSet presAssocID="{7FB4FECE-AEDB-4025-94FD-9A55FF3A012A}" presName="rect3" presStyleLbl="alignAcc1" presStyleIdx="2" presStyleCnt="3" custScaleX="119849" custScaleY="103462" custLinFactNeighborX="1474" custLinFactNeighborY="-3441"/>
      <dgm:spPr/>
      <dgm:t>
        <a:bodyPr/>
        <a:lstStyle/>
        <a:p>
          <a:endParaRPr lang="en-US"/>
        </a:p>
      </dgm:t>
    </dgm:pt>
    <dgm:pt modelId="{845F8E29-37B6-4E78-A511-6028367D8976}" type="pres">
      <dgm:prSet presAssocID="{4F4223CA-FE75-4909-BF02-F2A9BA858DB6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551155-99C8-49E4-B477-AAC83F014C77}" type="pres">
      <dgm:prSet presAssocID="{B26D96B8-2236-4A0C-A85C-2276D1411A46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745CEC-46AA-47F1-A315-0EB19EDD5691}" type="pres">
      <dgm:prSet presAssocID="{7FB4FECE-AEDB-4025-94FD-9A55FF3A012A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F9062F5-9186-49AC-A6B9-5CBA481224F9}" srcId="{03CDA45C-B03D-4875-BDF9-0AA2ADADF2D4}" destId="{4F4223CA-FE75-4909-BF02-F2A9BA858DB6}" srcOrd="0" destOrd="0" parTransId="{A333E654-072F-468B-8A72-19C4D9E7B28C}" sibTransId="{7CE599AB-E737-4F6F-8D26-92570AEAC467}"/>
    <dgm:cxn modelId="{3D483765-7890-4735-85DD-F0F40A5267C4}" type="presOf" srcId="{03CDA45C-B03D-4875-BDF9-0AA2ADADF2D4}" destId="{12C04C75-7B31-437F-A4D8-BBA577233A25}" srcOrd="0" destOrd="0" presId="urn:microsoft.com/office/officeart/2005/8/layout/target3"/>
    <dgm:cxn modelId="{7B4FD26E-18B5-45A3-8656-C2EDDBE7DC38}" type="presOf" srcId="{4F4223CA-FE75-4909-BF02-F2A9BA858DB6}" destId="{845F8E29-37B6-4E78-A511-6028367D8976}" srcOrd="1" destOrd="0" presId="urn:microsoft.com/office/officeart/2005/8/layout/target3"/>
    <dgm:cxn modelId="{70D093CD-D874-49D5-B8D2-063357229808}" srcId="{03CDA45C-B03D-4875-BDF9-0AA2ADADF2D4}" destId="{B26D96B8-2236-4A0C-A85C-2276D1411A46}" srcOrd="1" destOrd="0" parTransId="{5E391F04-14FA-435A-8E98-82C587C251ED}" sibTransId="{CE660D37-43F2-4C19-A04E-C52D9C62F41D}"/>
    <dgm:cxn modelId="{5706692D-0B26-476D-8AF6-0ECD7B487CC2}" type="presOf" srcId="{7FB4FECE-AEDB-4025-94FD-9A55FF3A012A}" destId="{390CCF43-DFBD-4753-955D-A044E612788E}" srcOrd="0" destOrd="0" presId="urn:microsoft.com/office/officeart/2005/8/layout/target3"/>
    <dgm:cxn modelId="{9EF4476D-299E-4B9E-AD49-8D8F9D81FF6A}" type="presOf" srcId="{B26D96B8-2236-4A0C-A85C-2276D1411A46}" destId="{44551155-99C8-49E4-B477-AAC83F014C77}" srcOrd="1" destOrd="0" presId="urn:microsoft.com/office/officeart/2005/8/layout/target3"/>
    <dgm:cxn modelId="{ECDFAE7A-EAE0-421B-BDCC-CAE14D6DEF54}" srcId="{03CDA45C-B03D-4875-BDF9-0AA2ADADF2D4}" destId="{7FB4FECE-AEDB-4025-94FD-9A55FF3A012A}" srcOrd="2" destOrd="0" parTransId="{CFB1A5CE-CCC8-4CB4-989E-833F525BBB18}" sibTransId="{C0025FF8-FCE2-485C-9A99-5D90B00E1301}"/>
    <dgm:cxn modelId="{0317BD27-ADAA-40BE-9CD2-6CC9A6E8B135}" type="presOf" srcId="{B26D96B8-2236-4A0C-A85C-2276D1411A46}" destId="{B9D02F18-099E-4643-BD3A-8711A66D5386}" srcOrd="0" destOrd="0" presId="urn:microsoft.com/office/officeart/2005/8/layout/target3"/>
    <dgm:cxn modelId="{7BE62F93-0D4D-44C4-A631-FCFAE8C36802}" type="presOf" srcId="{7FB4FECE-AEDB-4025-94FD-9A55FF3A012A}" destId="{FC745CEC-46AA-47F1-A315-0EB19EDD5691}" srcOrd="1" destOrd="0" presId="urn:microsoft.com/office/officeart/2005/8/layout/target3"/>
    <dgm:cxn modelId="{1661AC57-6E26-46A4-BD0A-B645F69A8653}" type="presOf" srcId="{4F4223CA-FE75-4909-BF02-F2A9BA858DB6}" destId="{B20D2A62-3973-4CBE-887B-AD4A160BDD9F}" srcOrd="0" destOrd="0" presId="urn:microsoft.com/office/officeart/2005/8/layout/target3"/>
    <dgm:cxn modelId="{61AA566E-568E-4835-93AA-6804B0AA599E}" type="presParOf" srcId="{12C04C75-7B31-437F-A4D8-BBA577233A25}" destId="{1CD8898E-1404-452E-902F-F0864E31CF07}" srcOrd="0" destOrd="0" presId="urn:microsoft.com/office/officeart/2005/8/layout/target3"/>
    <dgm:cxn modelId="{AFC1EA08-68A6-4A90-9BBB-16E5628D56A3}" type="presParOf" srcId="{12C04C75-7B31-437F-A4D8-BBA577233A25}" destId="{C18BD635-DF43-4F39-9216-100AF3BE0B5A}" srcOrd="1" destOrd="0" presId="urn:microsoft.com/office/officeart/2005/8/layout/target3"/>
    <dgm:cxn modelId="{26836284-341D-4A3F-8A61-61AC0A71D4C2}" type="presParOf" srcId="{12C04C75-7B31-437F-A4D8-BBA577233A25}" destId="{B20D2A62-3973-4CBE-887B-AD4A160BDD9F}" srcOrd="2" destOrd="0" presId="urn:microsoft.com/office/officeart/2005/8/layout/target3"/>
    <dgm:cxn modelId="{C0B7209C-1FA5-45B4-B2ED-417DCBFFFF01}" type="presParOf" srcId="{12C04C75-7B31-437F-A4D8-BBA577233A25}" destId="{B460C0F1-2031-4433-B249-4BC422208123}" srcOrd="3" destOrd="0" presId="urn:microsoft.com/office/officeart/2005/8/layout/target3"/>
    <dgm:cxn modelId="{8432448F-F0C8-43F9-A012-3CFBA771F7CC}" type="presParOf" srcId="{12C04C75-7B31-437F-A4D8-BBA577233A25}" destId="{6CFC5638-370D-402C-A39A-F52A55BA4267}" srcOrd="4" destOrd="0" presId="urn:microsoft.com/office/officeart/2005/8/layout/target3"/>
    <dgm:cxn modelId="{61437DB2-E591-40A3-B9B8-C785B490E530}" type="presParOf" srcId="{12C04C75-7B31-437F-A4D8-BBA577233A25}" destId="{B9D02F18-099E-4643-BD3A-8711A66D5386}" srcOrd="5" destOrd="0" presId="urn:microsoft.com/office/officeart/2005/8/layout/target3"/>
    <dgm:cxn modelId="{DA3B6721-F360-4362-BDE5-192E00C3A392}" type="presParOf" srcId="{12C04C75-7B31-437F-A4D8-BBA577233A25}" destId="{251DFBD2-BFD3-4D89-B451-F1D0E8EF11D8}" srcOrd="6" destOrd="0" presId="urn:microsoft.com/office/officeart/2005/8/layout/target3"/>
    <dgm:cxn modelId="{24E2A427-F917-4FC1-B6B0-78E35D9384F8}" type="presParOf" srcId="{12C04C75-7B31-437F-A4D8-BBA577233A25}" destId="{69448767-BBBE-4C67-8E15-DD4766A6E34B}" srcOrd="7" destOrd="0" presId="urn:microsoft.com/office/officeart/2005/8/layout/target3"/>
    <dgm:cxn modelId="{E6557E3B-42FC-4F6B-8835-38E085BEF486}" type="presParOf" srcId="{12C04C75-7B31-437F-A4D8-BBA577233A25}" destId="{390CCF43-DFBD-4753-955D-A044E612788E}" srcOrd="8" destOrd="0" presId="urn:microsoft.com/office/officeart/2005/8/layout/target3"/>
    <dgm:cxn modelId="{D4D62A2B-00D5-477D-9A4A-194BB2931866}" type="presParOf" srcId="{12C04C75-7B31-437F-A4D8-BBA577233A25}" destId="{845F8E29-37B6-4E78-A511-6028367D8976}" srcOrd="9" destOrd="0" presId="urn:microsoft.com/office/officeart/2005/8/layout/target3"/>
    <dgm:cxn modelId="{31A8C8DC-14D8-4BA4-A83B-CCDAE4228F75}" type="presParOf" srcId="{12C04C75-7B31-437F-A4D8-BBA577233A25}" destId="{44551155-99C8-49E4-B477-AAC83F014C77}" srcOrd="10" destOrd="0" presId="urn:microsoft.com/office/officeart/2005/8/layout/target3"/>
    <dgm:cxn modelId="{5ED45E09-E556-42F9-B36C-EF56990A7C0F}" type="presParOf" srcId="{12C04C75-7B31-437F-A4D8-BBA577233A25}" destId="{FC745CEC-46AA-47F1-A315-0EB19EDD5691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D8898E-1404-452E-902F-F0864E31CF07}">
      <dsp:nvSpPr>
        <dsp:cNvPr id="0" name=""/>
        <dsp:cNvSpPr/>
      </dsp:nvSpPr>
      <dsp:spPr>
        <a:xfrm>
          <a:off x="38483" y="95005"/>
          <a:ext cx="2439695" cy="392214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0D2A62-3973-4CBE-887B-AD4A160BDD9F}">
      <dsp:nvSpPr>
        <dsp:cNvPr id="0" name=""/>
        <dsp:cNvSpPr/>
      </dsp:nvSpPr>
      <dsp:spPr>
        <a:xfrm>
          <a:off x="1174069" y="102131"/>
          <a:ext cx="6662156" cy="458296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libri" pitchFamily="34" charset="0"/>
            </a:rPr>
            <a:t>NILAI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Calibri" pitchFamily="34" charset="0"/>
            </a:rPr>
            <a:t>Nilai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dalam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suatu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budaya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menampakkan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diri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dalam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prilaku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sv-SE" sz="1600" kern="1200" dirty="0" smtClean="0">
              <a:latin typeface="Calibri" pitchFamily="34" charset="0"/>
            </a:rPr>
            <a:t>para anggota budaya yang dituntut oleh budaya tersebut. Nilai ini </a:t>
          </a:r>
          <a:r>
            <a:rPr lang="en-US" sz="1600" kern="1200" dirty="0" err="1" smtClean="0">
              <a:latin typeface="Calibri" pitchFamily="34" charset="0"/>
            </a:rPr>
            <a:t>disebut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nilai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normatif</a:t>
          </a:r>
          <a:r>
            <a:rPr lang="en-US" sz="1600" kern="1200" dirty="0" smtClean="0">
              <a:latin typeface="Calibri" pitchFamily="34" charset="0"/>
            </a:rPr>
            <a:t> .</a:t>
          </a:r>
          <a:endParaRPr lang="en-US" sz="1600" kern="1200" dirty="0">
            <a:latin typeface="Calibri" pitchFamily="34" charset="0"/>
          </a:endParaRPr>
        </a:p>
      </dsp:txBody>
      <dsp:txXfrm>
        <a:off x="1174069" y="102131"/>
        <a:ext cx="6662156" cy="1374892"/>
      </dsp:txXfrm>
    </dsp:sp>
    <dsp:sp modelId="{6CFC5638-370D-402C-A39A-F52A55BA4267}">
      <dsp:nvSpPr>
        <dsp:cNvPr id="0" name=""/>
        <dsp:cNvSpPr/>
      </dsp:nvSpPr>
      <dsp:spPr>
        <a:xfrm>
          <a:off x="370763" y="1246823"/>
          <a:ext cx="1990219" cy="379559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D02F18-099E-4643-BD3A-8711A66D5386}">
      <dsp:nvSpPr>
        <dsp:cNvPr id="0" name=""/>
        <dsp:cNvSpPr/>
      </dsp:nvSpPr>
      <dsp:spPr>
        <a:xfrm>
          <a:off x="1333778" y="1288141"/>
          <a:ext cx="6509345" cy="374328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 smtClean="0">
            <a:latin typeface="Calibri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libri" pitchFamily="34" charset="0"/>
            </a:rPr>
            <a:t>KEPERCAYAAN / KEYAKINAN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Calibri" pitchFamily="34" charset="0"/>
            </a:rPr>
            <a:t>Dalam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komunikasi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antar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budaya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tidak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ada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hal</a:t>
          </a:r>
          <a:r>
            <a:rPr lang="en-US" sz="1600" kern="1200" dirty="0" smtClean="0">
              <a:latin typeface="Calibri" pitchFamily="34" charset="0"/>
            </a:rPr>
            <a:t> yang </a:t>
          </a:r>
          <a:r>
            <a:rPr lang="en-US" sz="1600" kern="1200" dirty="0" err="1" smtClean="0">
              <a:latin typeface="Calibri" pitchFamily="34" charset="0"/>
            </a:rPr>
            <a:t>benar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atau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salah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sejauh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hal-hal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tersebut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berkaitan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dengan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kepercayaan</a:t>
          </a:r>
          <a:r>
            <a:rPr lang="en-US" sz="1600" kern="1200" dirty="0" smtClean="0">
              <a:latin typeface="Calibri" pitchFamily="34" charset="0"/>
            </a:rPr>
            <a:t>. </a:t>
          </a:r>
          <a:r>
            <a:rPr lang="en-US" sz="1600" kern="1200" dirty="0" err="1" smtClean="0">
              <a:latin typeface="Calibri" pitchFamily="34" charset="0"/>
            </a:rPr>
            <a:t>Bila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sesorang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percaya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bahwa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suara</a:t>
          </a:r>
          <a:r>
            <a:rPr lang="en-US" sz="1600" kern="1200" dirty="0" smtClean="0">
              <a:latin typeface="Calibri" pitchFamily="34" charset="0"/>
            </a:rPr>
            <a:t> angina </a:t>
          </a:r>
          <a:r>
            <a:rPr lang="en-US" sz="1600" kern="1200" dirty="0" err="1" smtClean="0">
              <a:latin typeface="Calibri" pitchFamily="34" charset="0"/>
            </a:rPr>
            <a:t>dapat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menuntun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prilaku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seseorang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kejalan</a:t>
          </a:r>
          <a:r>
            <a:rPr lang="en-US" sz="1600" kern="1200" dirty="0" smtClean="0">
              <a:latin typeface="Calibri" pitchFamily="34" charset="0"/>
            </a:rPr>
            <a:t> yang </a:t>
          </a:r>
          <a:r>
            <a:rPr lang="en-US" sz="1600" kern="1200" dirty="0" err="1" smtClean="0">
              <a:latin typeface="Calibri" pitchFamily="34" charset="0"/>
            </a:rPr>
            <a:t>benar</a:t>
          </a:r>
          <a:r>
            <a:rPr lang="en-US" sz="1600" kern="1200" dirty="0" smtClean="0">
              <a:latin typeface="Calibri" pitchFamily="34" charset="0"/>
            </a:rPr>
            <a:t>, </a:t>
          </a:r>
          <a:r>
            <a:rPr lang="en-US" sz="1600" kern="1200" dirty="0" err="1" smtClean="0">
              <a:latin typeface="Calibri" pitchFamily="34" charset="0"/>
            </a:rPr>
            <a:t>kita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tidak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dapat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mengatakan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bahwa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kepercayaan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itu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salah</a:t>
          </a:r>
          <a:r>
            <a:rPr lang="en-US" sz="1600" kern="1200" dirty="0" smtClean="0">
              <a:latin typeface="Calibri" pitchFamily="34" charset="0"/>
            </a:rPr>
            <a:t>, </a:t>
          </a:r>
          <a:r>
            <a:rPr lang="en-US" sz="1600" kern="1200" dirty="0" err="1" smtClean="0">
              <a:latin typeface="Calibri" pitchFamily="34" charset="0"/>
            </a:rPr>
            <a:t>kita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harus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dapat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mengenal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dan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menghadapi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kepercayaan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tersebut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bila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kita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ingin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melakukan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komunikasi</a:t>
          </a:r>
          <a:r>
            <a:rPr lang="en-US" sz="1600" kern="1200" dirty="0" smtClean="0">
              <a:latin typeface="Calibri" pitchFamily="34" charset="0"/>
            </a:rPr>
            <a:t> yang </a:t>
          </a:r>
          <a:r>
            <a:rPr lang="en-US" sz="1600" kern="1200" dirty="0" err="1" smtClean="0">
              <a:latin typeface="Calibri" pitchFamily="34" charset="0"/>
            </a:rPr>
            <a:t>sukses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dan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memuaskan</a:t>
          </a:r>
          <a:r>
            <a:rPr lang="en-US" sz="1600" kern="1200" dirty="0" smtClean="0">
              <a:latin typeface="Calibri" pitchFamily="34" charset="0"/>
            </a:rPr>
            <a:t>.</a:t>
          </a:r>
          <a:endParaRPr lang="en-US" sz="1600" kern="1200" dirty="0">
            <a:latin typeface="Calibri" pitchFamily="34" charset="0"/>
          </a:endParaRPr>
        </a:p>
      </dsp:txBody>
      <dsp:txXfrm>
        <a:off x="1333778" y="1288141"/>
        <a:ext cx="6509345" cy="1727670"/>
      </dsp:txXfrm>
    </dsp:sp>
    <dsp:sp modelId="{69448767-BBBE-4C67-8E15-DD4766A6E34B}">
      <dsp:nvSpPr>
        <dsp:cNvPr id="0" name=""/>
        <dsp:cNvSpPr/>
      </dsp:nvSpPr>
      <dsp:spPr>
        <a:xfrm>
          <a:off x="1041507" y="3204255"/>
          <a:ext cx="826046" cy="147463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0CCF43-DFBD-4753-955D-A044E612788E}">
      <dsp:nvSpPr>
        <dsp:cNvPr id="0" name=""/>
        <dsp:cNvSpPr/>
      </dsp:nvSpPr>
      <dsp:spPr>
        <a:xfrm>
          <a:off x="1431998" y="3233416"/>
          <a:ext cx="6408077" cy="142248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libri" pitchFamily="34" charset="0"/>
            </a:rPr>
            <a:t>SIKAP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Calibri" pitchFamily="34" charset="0"/>
            </a:rPr>
            <a:t>Kepercayaan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dan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nilai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memberikan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kontribusi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pengembangan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sikap</a:t>
          </a:r>
          <a:r>
            <a:rPr lang="en-US" sz="1600" kern="1200" dirty="0" smtClean="0">
              <a:latin typeface="Calibri" pitchFamily="34" charset="0"/>
            </a:rPr>
            <a:t>. </a:t>
          </a:r>
          <a:r>
            <a:rPr lang="en-US" sz="1600" kern="1200" dirty="0" err="1" smtClean="0">
              <a:latin typeface="Calibri" pitchFamily="34" charset="0"/>
            </a:rPr>
            <a:t>Sikap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itu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dipelajari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dari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konteks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budaya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bagaimanapun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lingkungan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kita</a:t>
          </a:r>
          <a:r>
            <a:rPr lang="en-US" sz="1600" kern="1200" dirty="0" smtClean="0">
              <a:latin typeface="Calibri" pitchFamily="34" charset="0"/>
            </a:rPr>
            <a:t>, </a:t>
          </a:r>
          <a:r>
            <a:rPr lang="en-US" sz="1600" kern="1200" dirty="0" err="1" smtClean="0">
              <a:latin typeface="Calibri" pitchFamily="34" charset="0"/>
            </a:rPr>
            <a:t>lingkungan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itu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akan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turut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membentuk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sikap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kita</a:t>
          </a:r>
          <a:r>
            <a:rPr lang="en-US" sz="1600" kern="1200" dirty="0" smtClean="0">
              <a:latin typeface="Calibri" pitchFamily="34" charset="0"/>
            </a:rPr>
            <a:t>, </a:t>
          </a:r>
          <a:r>
            <a:rPr lang="en-US" sz="1600" kern="1200" dirty="0" err="1" smtClean="0">
              <a:latin typeface="Calibri" pitchFamily="34" charset="0"/>
            </a:rPr>
            <a:t>kesiapan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kita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untuk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merespon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dan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akhirnya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prilaku</a:t>
          </a:r>
          <a:r>
            <a:rPr lang="en-US" sz="1600" kern="1200" dirty="0" smtClean="0">
              <a:latin typeface="Calibri" pitchFamily="34" charset="0"/>
            </a:rPr>
            <a:t> </a:t>
          </a:r>
          <a:r>
            <a:rPr lang="en-US" sz="1600" kern="1200" dirty="0" err="1" smtClean="0">
              <a:latin typeface="Calibri" pitchFamily="34" charset="0"/>
            </a:rPr>
            <a:t>kita</a:t>
          </a:r>
          <a:endParaRPr lang="en-US" sz="1600" kern="1200" dirty="0">
            <a:latin typeface="Calibri" pitchFamily="34" charset="0"/>
          </a:endParaRPr>
        </a:p>
      </dsp:txBody>
      <dsp:txXfrm>
        <a:off x="1431998" y="3233416"/>
        <a:ext cx="6408077" cy="14224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9687926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6" name="Google Shape;10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"/>
          <p:cNvSpPr/>
          <p:nvPr/>
        </p:nvSpPr>
        <p:spPr>
          <a:xfrm rot="10800000" flipH="1">
            <a:off x="5410182" y="3810000"/>
            <a:ext cx="3733819" cy="9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" name="Google Shape;26;p2"/>
          <p:cNvSpPr/>
          <p:nvPr/>
        </p:nvSpPr>
        <p:spPr>
          <a:xfrm rot="10800000" flipH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7" name="Google Shape;27;p2"/>
          <p:cNvSpPr/>
          <p:nvPr/>
        </p:nvSpPr>
        <p:spPr>
          <a:xfrm rot="10800000" flipH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" name="Google Shape;28;p2"/>
          <p:cNvSpPr/>
          <p:nvPr/>
        </p:nvSpPr>
        <p:spPr>
          <a:xfrm rot="10800000" flipH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" name="Google Shape;29;p2"/>
          <p:cNvSpPr/>
          <p:nvPr/>
        </p:nvSpPr>
        <p:spPr>
          <a:xfrm rot="10800000" flipH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4" name="Google Shape;34;p2"/>
          <p:cNvSpPr/>
          <p:nvPr/>
        </p:nvSpPr>
        <p:spPr>
          <a:xfrm rot="10800000" flipH="1">
            <a:off x="6414051" y="3643090"/>
            <a:ext cx="2729950" cy="248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6" name="Google Shape;36;p2"/>
          <p:cNvSpPr txBox="1"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  <a:defRPr sz="4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3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"/>
          <p:cNvSpPr txBox="1">
            <a:spLocks noGrp="1"/>
          </p:cNvSpPr>
          <p:nvPr>
            <p:ph type="dt" idx="10"/>
          </p:nvPr>
        </p:nvSpPr>
        <p:spPr>
          <a:xfrm>
            <a:off x="6705600" y="4206240"/>
            <a:ext cx="9601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"/>
          <p:cNvSpPr txBox="1">
            <a:spLocks noGrp="1"/>
          </p:cNvSpPr>
          <p:nvPr>
            <p:ph type="ftr" idx="11"/>
          </p:nvPr>
        </p:nvSpPr>
        <p:spPr>
          <a:xfrm>
            <a:off x="5410200" y="4205288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"/>
          <p:cNvSpPr txBox="1">
            <a:spLocks noGrp="1"/>
          </p:cNvSpPr>
          <p:nvPr>
            <p:ph type="sldNum" idx="12"/>
          </p:nvPr>
        </p:nvSpPr>
        <p:spPr>
          <a:xfrm>
            <a:off x="8320088" y="1136"/>
            <a:ext cx="747712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lvl="1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lvl="2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lvl="3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lvl="4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lvl="5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lvl="6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lvl="7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lvl="8" indent="0" algn="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2"/>
          <p:cNvSpPr txBox="1">
            <a:spLocks noGrp="1"/>
          </p:cNvSpPr>
          <p:nvPr>
            <p:ph type="title"/>
          </p:nvPr>
        </p:nvSpPr>
        <p:spPr>
          <a:xfrm rot="5400000">
            <a:off x="4991100" y="2933700"/>
            <a:ext cx="54864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2"/>
          <p:cNvSpPr txBox="1">
            <a:spLocks noGrp="1"/>
          </p:cNvSpPr>
          <p:nvPr>
            <p:ph type="body" idx="1"/>
          </p:nvPr>
        </p:nvSpPr>
        <p:spPr>
          <a:xfrm rot="5400000">
            <a:off x="838200" y="762000"/>
            <a:ext cx="5486400" cy="62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4" name="Google Shape;44;p3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3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5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5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6"/>
          <p:cNvSpPr txBox="1"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300"/>
              <a:buFont typeface="Trebuchet MS"/>
              <a:buNone/>
              <a:defRPr sz="4300" b="1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6"/>
          <p:cNvSpPr txBox="1"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2100"/>
              <a:buNone/>
              <a:defRPr sz="21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3" name="Google Shape;63;p6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6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6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7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9" name="Google Shape;69;p7"/>
          <p:cNvSpPr txBox="1">
            <a:spLocks noGrp="1"/>
          </p:cNvSpPr>
          <p:nvPr>
            <p:ph type="body" idx="2"/>
          </p:nvPr>
        </p:nvSpPr>
        <p:spPr>
          <a:xfrm>
            <a:off x="4648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925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0" name="Google Shape;70;p7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7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7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8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sz="4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8"/>
          <p:cNvSpPr txBox="1">
            <a:spLocks noGrp="1"/>
          </p:cNvSpPr>
          <p:nvPr>
            <p:ph type="dt" idx="10"/>
          </p:nvPr>
        </p:nvSpPr>
        <p:spPr>
          <a:xfrm>
            <a:off x="6583680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9"/>
          <p:cNvSpPr txBox="1"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rebuchet MS"/>
              <a:buNone/>
              <a:defRPr sz="18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body" idx="1"/>
          </p:nvPr>
        </p:nvSpPr>
        <p:spPr>
          <a:xfrm>
            <a:off x="5353496" y="2010727"/>
            <a:ext cx="3383280" cy="461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body" idx="2"/>
          </p:nvPr>
        </p:nvSpPr>
        <p:spPr>
          <a:xfrm>
            <a:off x="152400" y="776287"/>
            <a:ext cx="5102352" cy="585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3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spcBef>
                <a:spcPts val="300"/>
              </a:spcBef>
              <a:spcAft>
                <a:spcPts val="0"/>
              </a:spcAft>
              <a:buSzPts val="2800"/>
              <a:buChar char="▫"/>
              <a:defRPr sz="2800"/>
            </a:lvl2pPr>
            <a:lvl3pPr marL="1371600" lvl="2" indent="-381000" algn="l">
              <a:spcBef>
                <a:spcPts val="30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>
              <a:spcBef>
                <a:spcPts val="3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9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9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0"/>
          <p:cNvSpPr txBox="1">
            <a:spLocks noGrp="1"/>
          </p:cNvSpPr>
          <p:nvPr>
            <p:ph type="title"/>
          </p:nvPr>
        </p:nvSpPr>
        <p:spPr>
          <a:xfrm rot="-5400000">
            <a:off x="3393017" y="3156577"/>
            <a:ext cx="4681637" cy="586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45700" anchor="t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0"/>
          <p:cNvSpPr>
            <a:spLocks noGrp="1"/>
          </p:cNvSpPr>
          <p:nvPr>
            <p:ph type="pic" idx="2"/>
          </p:nvPr>
        </p:nvSpPr>
        <p:spPr>
          <a:xfrm>
            <a:off x="403671" y="1143000"/>
            <a:ext cx="4572000" cy="4572000"/>
          </a:xfrm>
          <a:prstGeom prst="rect">
            <a:avLst/>
          </a:prstGeom>
          <a:solidFill>
            <a:srgbClr val="EAEAEA"/>
          </a:solidFill>
          <a:ln w="508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7150" dist="31750" dir="4800000" algn="tl" rotWithShape="0">
              <a:srgbClr val="000000">
                <a:alpha val="24705"/>
              </a:srgbClr>
            </a:outerShdw>
          </a:effectLst>
        </p:spPr>
      </p:sp>
      <p:sp>
        <p:nvSpPr>
          <p:cNvPr id="88" name="Google Shape;88;p10"/>
          <p:cNvSpPr txBox="1">
            <a:spLocks noGrp="1"/>
          </p:cNvSpPr>
          <p:nvPr>
            <p:ph type="body" idx="1"/>
          </p:nvPr>
        </p:nvSpPr>
        <p:spPr>
          <a:xfrm>
            <a:off x="6088443" y="3274308"/>
            <a:ext cx="2590800" cy="2516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Georgia"/>
              <a:buNone/>
              <a:defRPr sz="13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00"/>
              <a:buFont typeface="Georgia"/>
              <a:buNone/>
              <a:defRPr sz="1200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1000"/>
              <a:buFont typeface="Georgia"/>
              <a:buNone/>
              <a:defRPr sz="1000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89" name="Google Shape;89;p10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0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0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1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body" idx="1"/>
          </p:nvPr>
        </p:nvSpPr>
        <p:spPr>
          <a:xfrm rot="5400000">
            <a:off x="2409444" y="297180"/>
            <a:ext cx="432511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1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1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" name="Google Shape;8;p1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" name="Google Shape;9;p1"/>
          <p:cNvSpPr/>
          <p:nvPr/>
        </p:nvSpPr>
        <p:spPr>
          <a:xfrm rot="10800000" flipH="1">
            <a:off x="5410182" y="360246"/>
            <a:ext cx="3733819" cy="910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" name="Google Shape;10;p1"/>
          <p:cNvSpPr/>
          <p:nvPr/>
        </p:nvSpPr>
        <p:spPr>
          <a:xfrm rot="10800000" flipH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2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" name="Google Shape;19;p1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sz="4000" b="0" i="0" u="none" strike="noStrike" cap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" name="Google Shape;20;p1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Georgia"/>
              <a:buChar char="•"/>
              <a:defRPr sz="2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914400" marR="0" lvl="1" indent="-393700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sz="2600" b="0" i="0" u="none" strike="noStrike" cap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371600" marR="0" lvl="2" indent="-3810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828800" marR="0" lvl="3" indent="-3683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286000" marR="0" lvl="4" indent="-3556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sz="20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743200" marR="0" lvl="5" indent="-3429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sz="18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3302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sz="16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sz="15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317500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sz="1400" b="0" i="0" u="none" strike="noStrike" cap="non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1" name="Google Shape;21;p1"/>
          <p:cNvSpPr txBox="1">
            <a:spLocks noGrp="1"/>
          </p:cNvSpPr>
          <p:nvPr>
            <p:ph type="dt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2" name="Google Shape;22;p1"/>
          <p:cNvSpPr txBox="1">
            <a:spLocks noGrp="1"/>
          </p:cNvSpPr>
          <p:nvPr>
            <p:ph type="ft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3" name="Google Shape;23;p1"/>
          <p:cNvSpPr txBox="1">
            <a:spLocks noGrp="1"/>
          </p:cNvSpPr>
          <p:nvPr>
            <p:ph type="sldNum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ctrTitle"/>
          </p:nvPr>
        </p:nvSpPr>
        <p:spPr>
          <a:xfrm>
            <a:off x="-1" y="914401"/>
            <a:ext cx="913970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Trebuchet MS"/>
              <a:buNone/>
            </a:pPr>
            <a:r>
              <a:rPr lang="en-US" sz="5400" b="1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TEORI KOMUNIKASI</a:t>
            </a:r>
            <a:endParaRPr sz="5400" b="1" dirty="0">
              <a:solidFill>
                <a:schemeClr val="bg1"/>
              </a:solidFill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5" name="Google Shape;100;p13"/>
          <p:cNvSpPr txBox="1">
            <a:spLocks noGrp="1"/>
          </p:cNvSpPr>
          <p:nvPr>
            <p:ph type="subTitle" idx="1"/>
          </p:nvPr>
        </p:nvSpPr>
        <p:spPr>
          <a:xfrm>
            <a:off x="2947999" y="2866365"/>
            <a:ext cx="3766688" cy="497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spcBef>
                <a:spcPts val="0"/>
              </a:spcBef>
            </a:pPr>
            <a:r>
              <a:rPr lang="en-US" sz="2000" b="1" dirty="0" err="1">
                <a:solidFill>
                  <a:srgbClr val="FFFF00"/>
                </a:solidFill>
                <a:latin typeface="Cambria" pitchFamily="18" charset="0"/>
                <a:ea typeface="Corbel"/>
                <a:cs typeface="Corbel"/>
                <a:sym typeface="Corbel"/>
              </a:rPr>
              <a:t>Dr.Yuli</a:t>
            </a:r>
            <a:r>
              <a:rPr lang="en-US" sz="2000" b="1" dirty="0">
                <a:solidFill>
                  <a:srgbClr val="FFFF00"/>
                </a:solidFill>
                <a:latin typeface="Cambria" pitchFamily="18" charset="0"/>
                <a:ea typeface="Corbel"/>
                <a:cs typeface="Corbel"/>
                <a:sym typeface="Corbel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Cambria" pitchFamily="18" charset="0"/>
                <a:ea typeface="Corbel"/>
                <a:cs typeface="Corbel"/>
                <a:sym typeface="Corbel"/>
              </a:rPr>
              <a:t>Setyowati</a:t>
            </a:r>
            <a:r>
              <a:rPr lang="en-US" sz="2000" b="1" dirty="0">
                <a:solidFill>
                  <a:srgbClr val="FFFF00"/>
                </a:solidFill>
                <a:latin typeface="Cambria" pitchFamily="18" charset="0"/>
                <a:ea typeface="Corbel"/>
                <a:cs typeface="Corbel"/>
                <a:sym typeface="Corbel"/>
              </a:rPr>
              <a:t>, S.IP,. </a:t>
            </a:r>
            <a:r>
              <a:rPr lang="en-US" sz="2000" b="1" dirty="0" err="1">
                <a:solidFill>
                  <a:srgbClr val="FFFF00"/>
                </a:solidFill>
                <a:latin typeface="Cambria" pitchFamily="18" charset="0"/>
                <a:ea typeface="Corbel"/>
                <a:cs typeface="Corbel"/>
                <a:sym typeface="Corbel"/>
              </a:rPr>
              <a:t>M.Si</a:t>
            </a:r>
            <a:endParaRPr sz="20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6" name="Google Shape;102;p13"/>
          <p:cNvSpPr/>
          <p:nvPr/>
        </p:nvSpPr>
        <p:spPr>
          <a:xfrm>
            <a:off x="5850591" y="306379"/>
            <a:ext cx="1728192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 dirty="0" err="1">
                <a:solidFill>
                  <a:schemeClr val="bg1"/>
                </a:solidFill>
                <a:latin typeface="Cambria" pitchFamily="18" charset="0"/>
                <a:ea typeface="Trebuchet MS"/>
                <a:cs typeface="Trebuchet MS"/>
                <a:sym typeface="Trebuchet MS"/>
              </a:rPr>
              <a:t>Minggu</a:t>
            </a:r>
            <a:r>
              <a:rPr lang="en-US" sz="2000" b="0" i="0" u="none" strike="noStrike" cap="none" dirty="0">
                <a:solidFill>
                  <a:schemeClr val="bg1"/>
                </a:solidFill>
                <a:latin typeface="Cambria" pitchFamily="18" charset="0"/>
                <a:ea typeface="Trebuchet MS"/>
                <a:cs typeface="Trebuchet MS"/>
                <a:sym typeface="Trebuchet MS"/>
              </a:rPr>
              <a:t> </a:t>
            </a:r>
            <a:r>
              <a:rPr lang="en-US" sz="2000" b="0" i="0" u="none" strike="noStrike" cap="none" dirty="0" smtClean="0">
                <a:solidFill>
                  <a:schemeClr val="bg1"/>
                </a:solidFill>
                <a:latin typeface="Cambria" pitchFamily="18" charset="0"/>
                <a:ea typeface="Trebuchet MS"/>
                <a:cs typeface="Trebuchet MS"/>
                <a:sym typeface="Trebuchet MS"/>
              </a:rPr>
              <a:t>Ke-5</a:t>
            </a:r>
            <a:endParaRPr sz="2000" b="0" i="0" u="none" strike="noStrike" cap="none" dirty="0">
              <a:solidFill>
                <a:schemeClr val="bg1"/>
              </a:solidFill>
              <a:latin typeface="Cambria" pitchFamily="18" charset="0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" name="Picture 2" descr="F:\MATERI KULIAH\Smt. Gasal 2021-2022\Teori Komunikasi\TERKO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48669"/>
            <a:ext cx="9139707" cy="3009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72511" y="2229804"/>
            <a:ext cx="8371489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TEORI-TEORI</a:t>
            </a:r>
          </a:p>
          <a:p>
            <a:pPr algn="ctr"/>
            <a:r>
              <a:rPr lang="en-US" sz="4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KONTEKSTUAL</a:t>
            </a:r>
          </a:p>
          <a:p>
            <a:pPr algn="ctr"/>
            <a:r>
              <a:rPr lang="en-US" sz="4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(CONTEXTUAL THEORIES)</a:t>
            </a:r>
            <a:endParaRPr lang="en-US" sz="47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030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1"/>
          <p:cNvSpPr txBox="1">
            <a:spLocks noGrp="1"/>
          </p:cNvSpPr>
          <p:nvPr>
            <p:ph type="title"/>
          </p:nvPr>
        </p:nvSpPr>
        <p:spPr>
          <a:xfrm>
            <a:off x="0" y="466396"/>
            <a:ext cx="9124950" cy="657554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rebuchet MS"/>
              <a:buNone/>
            </a:pPr>
            <a:r>
              <a:rPr lang="en-US" sz="2500" b="1" dirty="0">
                <a:solidFill>
                  <a:srgbClr val="FFFF00"/>
                </a:solidFill>
                <a:latin typeface="Palatino Linotype" pitchFamily="18" charset="0"/>
              </a:rPr>
              <a:t>TEORI KOMUNIKASI INTRAPERSONAL</a:t>
            </a:r>
            <a:endParaRPr sz="2500" b="1" dirty="0">
              <a:solidFill>
                <a:srgbClr val="FFFF00"/>
              </a:solidFill>
              <a:latin typeface="Palatino Linotype" pitchFamily="18" charset="0"/>
            </a:endParaRPr>
          </a:p>
        </p:txBody>
      </p:sp>
      <p:sp>
        <p:nvSpPr>
          <p:cNvPr id="159" name="Google Shape;159;p21"/>
          <p:cNvSpPr txBox="1">
            <a:spLocks noGrp="1"/>
          </p:cNvSpPr>
          <p:nvPr>
            <p:ph type="body" idx="1"/>
          </p:nvPr>
        </p:nvSpPr>
        <p:spPr>
          <a:xfrm>
            <a:off x="133350" y="1352550"/>
            <a:ext cx="88773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256032" algn="l" rtl="0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1800" b="1" i="1" dirty="0">
                <a:latin typeface="Cambria" pitchFamily="18" charset="0"/>
                <a:ea typeface="Calibri"/>
                <a:cs typeface="Calibri"/>
                <a:sym typeface="Calibri"/>
              </a:rPr>
              <a:t>Intrapersonal communication</a:t>
            </a:r>
            <a:r>
              <a:rPr lang="en-US" sz="1800" i="1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adalah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proses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yang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terjadi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dalam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diri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seseorang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.</a:t>
            </a:r>
            <a:endParaRPr sz="1800" dirty="0">
              <a:latin typeface="Cambria" pitchFamily="18" charset="0"/>
            </a:endParaRPr>
          </a:p>
          <a:p>
            <a:pPr marL="365760" lvl="0" indent="-256032" algn="l" rtl="0"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Pusat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perhatiannya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adalah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jalannya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proses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pengolahan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informasi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yang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dialami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seseorang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melalui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sistem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syaraf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indranya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. </a:t>
            </a:r>
            <a:endParaRPr sz="1800" dirty="0">
              <a:latin typeface="Cambria" pitchFamily="18" charset="0"/>
              <a:ea typeface="Calibri"/>
              <a:cs typeface="Calibri"/>
              <a:sym typeface="Calibri"/>
            </a:endParaRPr>
          </a:p>
          <a:p>
            <a:pPr marL="365760" lvl="0" indent="-256032" algn="l" rtl="0"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Teori-teori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intrapibadi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umumnya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membahas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mengenai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proses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pemahaman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ingatan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interpretasi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terhadap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simbol-simbol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yang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ditangkap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melalui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panca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indra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. </a:t>
            </a:r>
            <a:endParaRPr sz="1800" dirty="0">
              <a:latin typeface="Cambria" pitchFamily="18" charset="0"/>
            </a:endParaRPr>
          </a:p>
        </p:txBody>
      </p:sp>
      <p:pic>
        <p:nvPicPr>
          <p:cNvPr id="1027" name="Picture 3" descr="F:\MATERI KULIAH\Smt. Gasal 2021-2022\Teori Komunikasi\k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8" y="3835400"/>
            <a:ext cx="8988425" cy="215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2"/>
          <p:cNvSpPr txBox="1">
            <a:spLocks noGrp="1"/>
          </p:cNvSpPr>
          <p:nvPr>
            <p:ph type="title"/>
          </p:nvPr>
        </p:nvSpPr>
        <p:spPr>
          <a:xfrm>
            <a:off x="-19050" y="457200"/>
            <a:ext cx="9144000" cy="762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rebuchet MS"/>
              <a:buNone/>
            </a:pPr>
            <a:r>
              <a:rPr lang="en-US" sz="2500" b="1" dirty="0">
                <a:solidFill>
                  <a:srgbClr val="FFFF00"/>
                </a:solidFill>
                <a:latin typeface="Palatino Linotype" pitchFamily="18" charset="0"/>
              </a:rPr>
              <a:t>TEORI KOMUNIKASI INTERPERSONAL</a:t>
            </a:r>
            <a:endParaRPr sz="2500" b="1" dirty="0">
              <a:solidFill>
                <a:srgbClr val="FFFF00"/>
              </a:solidFill>
              <a:latin typeface="Palatino Linotype" pitchFamily="18" charset="0"/>
            </a:endParaRPr>
          </a:p>
        </p:txBody>
      </p:sp>
      <p:sp>
        <p:nvSpPr>
          <p:cNvPr id="165" name="Google Shape;165;p22"/>
          <p:cNvSpPr txBox="1">
            <a:spLocks noGrp="1"/>
          </p:cNvSpPr>
          <p:nvPr>
            <p:ph type="body" idx="1"/>
          </p:nvPr>
        </p:nvSpPr>
        <p:spPr>
          <a:xfrm>
            <a:off x="268014" y="1481958"/>
            <a:ext cx="8875986" cy="2347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65760" lvl="0" indent="-256032" algn="l" rtl="0"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1800" b="1" i="1" dirty="0">
                <a:latin typeface="Cambria" pitchFamily="18" charset="0"/>
                <a:ea typeface="Calibri"/>
                <a:cs typeface="Calibri"/>
                <a:sym typeface="Calibri"/>
              </a:rPr>
              <a:t>Interpersonal communication </a:t>
            </a:r>
            <a:r>
              <a:rPr lang="en-US" sz="1800" b="1" dirty="0" err="1">
                <a:latin typeface="Cambria" pitchFamily="18" charset="0"/>
                <a:ea typeface="Calibri"/>
                <a:cs typeface="Calibri"/>
                <a:sym typeface="Calibri"/>
              </a:rPr>
              <a:t>atau</a:t>
            </a:r>
            <a:r>
              <a:rPr lang="en-US" sz="1800" b="1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b="1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b="1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b="1" dirty="0" err="1">
                <a:latin typeface="Cambria" pitchFamily="18" charset="0"/>
                <a:ea typeface="Calibri"/>
                <a:cs typeface="Calibri"/>
                <a:sym typeface="Calibri"/>
              </a:rPr>
              <a:t>antarpribadi</a:t>
            </a:r>
            <a:r>
              <a:rPr lang="en-US" sz="1800" b="1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adalah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antarperorangan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bersifat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pribadi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baik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yang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terjadi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secara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langsung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(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tanpa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medium)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ataupun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tidak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langsung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(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melalui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medium). </a:t>
            </a:r>
            <a:endParaRPr sz="1800" dirty="0">
              <a:latin typeface="Cambria" pitchFamily="18" charset="0"/>
              <a:ea typeface="Calibri"/>
              <a:cs typeface="Calibri"/>
              <a:sym typeface="Calibri"/>
            </a:endParaRPr>
          </a:p>
          <a:p>
            <a:pPr marL="365760" lvl="0" indent="-256032" algn="l" rtl="0">
              <a:spcBef>
                <a:spcPts val="300"/>
              </a:spcBef>
              <a:spcAft>
                <a:spcPts val="0"/>
              </a:spcAft>
              <a:buSzPct val="100000"/>
              <a:buChar char="•"/>
            </a:pP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Kegiatan-kegiatan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seperti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percakapan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tatap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muka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(</a:t>
            </a:r>
            <a:r>
              <a:rPr lang="en-US" sz="1800" i="1" dirty="0">
                <a:latin typeface="Cambria" pitchFamily="18" charset="0"/>
                <a:ea typeface="Calibri"/>
                <a:cs typeface="Calibri"/>
                <a:sym typeface="Calibri"/>
              </a:rPr>
              <a:t>face to face communication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),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percakapan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melalui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telepon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surat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menyurat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pribadi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merupakan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contoh-contoh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antarpribadi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. </a:t>
            </a:r>
            <a:endParaRPr sz="1800" dirty="0">
              <a:latin typeface="Cambria" pitchFamily="18" charset="0"/>
              <a:ea typeface="Calibri"/>
              <a:cs typeface="Calibri"/>
              <a:sym typeface="Calibri"/>
            </a:endParaRPr>
          </a:p>
          <a:p>
            <a:pPr marL="365760" lvl="0" indent="-256032" algn="l" rtl="0">
              <a:spcBef>
                <a:spcPts val="300"/>
              </a:spcBef>
              <a:spcAft>
                <a:spcPts val="0"/>
              </a:spcAft>
              <a:buSzPct val="100000"/>
              <a:buChar char="•"/>
            </a:pP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Teori-teori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antarpribadi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umumnya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memfokuskan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pengamatannya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pada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bentuk-bentuk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sifat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hubungan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(</a:t>
            </a:r>
            <a:r>
              <a:rPr lang="en-US" sz="1800" i="1" dirty="0">
                <a:latin typeface="Cambria" pitchFamily="18" charset="0"/>
                <a:ea typeface="Calibri"/>
                <a:cs typeface="Calibri"/>
                <a:sym typeface="Calibri"/>
              </a:rPr>
              <a:t>relationships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),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percakapan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(</a:t>
            </a:r>
            <a:r>
              <a:rPr lang="en-US" sz="1800" i="1" dirty="0">
                <a:latin typeface="Cambria" pitchFamily="18" charset="0"/>
                <a:ea typeface="Calibri"/>
                <a:cs typeface="Calibri"/>
                <a:sym typeface="Calibri"/>
              </a:rPr>
              <a:t>discourse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),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interaksi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karakteristik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komunikator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. </a:t>
            </a:r>
            <a:endParaRPr sz="1800" dirty="0">
              <a:latin typeface="Cambr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856" y="3865684"/>
            <a:ext cx="4209392" cy="23774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3"/>
          <p:cNvSpPr txBox="1">
            <a:spLocks noGrp="1"/>
          </p:cNvSpPr>
          <p:nvPr>
            <p:ph type="title"/>
          </p:nvPr>
        </p:nvSpPr>
        <p:spPr>
          <a:xfrm>
            <a:off x="-19050" y="451514"/>
            <a:ext cx="9144000" cy="767686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rebuchet MS"/>
              <a:buNone/>
            </a:pPr>
            <a:r>
              <a:rPr lang="en-US" sz="2500" b="1" dirty="0">
                <a:solidFill>
                  <a:srgbClr val="FFFF00"/>
                </a:solidFill>
                <a:latin typeface="Palatino Linotype" pitchFamily="18" charset="0"/>
              </a:rPr>
              <a:t>TEORI KOMUNIKASI KELOMPOK</a:t>
            </a:r>
            <a:endParaRPr sz="2500" b="1" dirty="0">
              <a:solidFill>
                <a:srgbClr val="FFFF00"/>
              </a:solidFill>
              <a:latin typeface="Palatino Linotype" pitchFamily="18" charset="0"/>
            </a:endParaRPr>
          </a:p>
        </p:txBody>
      </p:sp>
      <p:sp>
        <p:nvSpPr>
          <p:cNvPr id="171" name="Google Shape;171;p23"/>
          <p:cNvSpPr txBox="1">
            <a:spLocks noGrp="1"/>
          </p:cNvSpPr>
          <p:nvPr>
            <p:ph type="body" idx="1"/>
          </p:nvPr>
        </p:nvSpPr>
        <p:spPr>
          <a:xfrm>
            <a:off x="152400" y="1418897"/>
            <a:ext cx="8820150" cy="2159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760" lvl="0" indent="-256032" algn="l" rtl="0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1800" b="1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b="1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b="1" dirty="0" err="1">
                <a:latin typeface="Cambria" pitchFamily="18" charset="0"/>
                <a:ea typeface="Calibri"/>
                <a:cs typeface="Calibri"/>
                <a:sym typeface="Calibri"/>
              </a:rPr>
              <a:t>kelompok</a:t>
            </a:r>
            <a:r>
              <a:rPr lang="en-US" sz="1800" b="1" dirty="0">
                <a:latin typeface="Cambria" pitchFamily="18" charset="0"/>
                <a:ea typeface="Calibri"/>
                <a:cs typeface="Calibri"/>
                <a:sym typeface="Calibri"/>
              </a:rPr>
              <a:t> (</a:t>
            </a:r>
            <a:r>
              <a:rPr lang="en-US" sz="1800" b="1" i="1" dirty="0">
                <a:latin typeface="Cambria" pitchFamily="18" charset="0"/>
                <a:ea typeface="Calibri"/>
                <a:cs typeface="Calibri"/>
                <a:sym typeface="Calibri"/>
              </a:rPr>
              <a:t>group communication</a:t>
            </a:r>
            <a:r>
              <a:rPr lang="en-US" sz="1800" b="1" dirty="0">
                <a:latin typeface="Cambria" pitchFamily="18" charset="0"/>
                <a:ea typeface="Calibri"/>
                <a:cs typeface="Calibri"/>
                <a:sym typeface="Calibri"/>
              </a:rPr>
              <a:t>)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memfokuskan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pembahasannya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pada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interaksi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di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antara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orang-orang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dalam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kelompokkelompok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kecil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. </a:t>
            </a:r>
            <a:endParaRPr sz="1800" dirty="0">
              <a:latin typeface="Cambria" pitchFamily="18" charset="0"/>
              <a:ea typeface="Calibri"/>
              <a:cs typeface="Calibri"/>
              <a:sym typeface="Calibri"/>
            </a:endParaRPr>
          </a:p>
          <a:p>
            <a:pPr marL="365760" lvl="0" indent="-256032" algn="l" rtl="0"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kelompok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juga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melibatkan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antarpribadi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. </a:t>
            </a:r>
            <a:endParaRPr sz="1800" dirty="0">
              <a:latin typeface="Cambria" pitchFamily="18" charset="0"/>
              <a:ea typeface="Calibri"/>
              <a:cs typeface="Calibri"/>
              <a:sym typeface="Calibri"/>
            </a:endParaRPr>
          </a:p>
          <a:p>
            <a:pPr marL="365760" lvl="0" indent="-256032" algn="l" rtl="0"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Teori-teori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kelompok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antara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lain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membahas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dinamika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kelompok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efisiensi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efektivitas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penyampaian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informasi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dalam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kelompok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pola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bentuk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interaksi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serta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pembuatan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keputusan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. </a:t>
            </a:r>
            <a:endParaRPr sz="1800" dirty="0">
              <a:latin typeface="Cambria" pitchFamily="18" charset="0"/>
            </a:endParaRPr>
          </a:p>
        </p:txBody>
      </p:sp>
      <p:pic>
        <p:nvPicPr>
          <p:cNvPr id="2050" name="Picture 2" descr="F:\MATERI KULIAH\Smt. Gasal 2021-2022\Teori Komunikasi\memahami komunikasi dalam organisasi dan kelompo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170" y="3578772"/>
            <a:ext cx="5053090" cy="2853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4"/>
          <p:cNvSpPr txBox="1">
            <a:spLocks noGrp="1"/>
          </p:cNvSpPr>
          <p:nvPr>
            <p:ph type="title"/>
          </p:nvPr>
        </p:nvSpPr>
        <p:spPr>
          <a:xfrm>
            <a:off x="0" y="462318"/>
            <a:ext cx="9144000" cy="73783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rebuchet MS"/>
              <a:buNone/>
            </a:pPr>
            <a:r>
              <a:rPr lang="en-US" sz="3000" b="1" dirty="0">
                <a:solidFill>
                  <a:srgbClr val="FFFF00"/>
                </a:solidFill>
                <a:latin typeface="Palatino Linotype" pitchFamily="18" charset="0"/>
              </a:rPr>
              <a:t>TEORI KOMUNIKASI ORGANISASI</a:t>
            </a:r>
            <a:endParaRPr sz="3000" b="1" dirty="0">
              <a:solidFill>
                <a:srgbClr val="FFFF00"/>
              </a:solidFill>
              <a:latin typeface="Palatino Linotype" pitchFamily="18" charset="0"/>
            </a:endParaRPr>
          </a:p>
        </p:txBody>
      </p:sp>
      <p:sp>
        <p:nvSpPr>
          <p:cNvPr id="177" name="Google Shape;177;p24"/>
          <p:cNvSpPr txBox="1">
            <a:spLocks noGrp="1"/>
          </p:cNvSpPr>
          <p:nvPr>
            <p:ph type="body" idx="1"/>
          </p:nvPr>
        </p:nvSpPr>
        <p:spPr>
          <a:xfrm>
            <a:off x="178274" y="1260429"/>
            <a:ext cx="8737126" cy="23019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256032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1800" b="1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b="1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b="1" dirty="0" err="1">
                <a:latin typeface="Cambria" pitchFamily="18" charset="0"/>
                <a:ea typeface="Calibri"/>
                <a:cs typeface="Calibri"/>
                <a:sym typeface="Calibri"/>
              </a:rPr>
              <a:t>organisasi</a:t>
            </a:r>
            <a:r>
              <a:rPr lang="en-US" sz="1800" b="1" dirty="0">
                <a:latin typeface="Cambria" pitchFamily="18" charset="0"/>
                <a:ea typeface="Calibri"/>
                <a:cs typeface="Calibri"/>
                <a:sym typeface="Calibri"/>
              </a:rPr>
              <a:t> (</a:t>
            </a:r>
            <a:r>
              <a:rPr lang="en-US" sz="1800" b="1" i="1" dirty="0">
                <a:latin typeface="Cambria" pitchFamily="18" charset="0"/>
                <a:ea typeface="Calibri"/>
                <a:cs typeface="Calibri"/>
                <a:sym typeface="Calibri"/>
              </a:rPr>
              <a:t>organizational communication</a:t>
            </a:r>
            <a:r>
              <a:rPr lang="en-US" sz="1800" b="1" dirty="0">
                <a:latin typeface="Cambria" pitchFamily="18" charset="0"/>
                <a:ea typeface="Calibri"/>
                <a:cs typeface="Calibri"/>
                <a:sym typeface="Calibri"/>
              </a:rPr>
              <a:t>)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menunjuk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pada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pola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bentuk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yang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terjadi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dalam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konteks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jaringan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organisasi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. </a:t>
            </a:r>
            <a:endParaRPr sz="1800" dirty="0">
              <a:latin typeface="Cambria" pitchFamily="18" charset="0"/>
              <a:ea typeface="Calibri"/>
              <a:cs typeface="Calibri"/>
              <a:sym typeface="Calibri"/>
            </a:endParaRPr>
          </a:p>
          <a:p>
            <a:pPr marL="365760" lvl="0" indent="-256032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organisasi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melibatkan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bentuk-bentuk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formal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informal,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serta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bentuk-bentuk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antarpribadi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kelompok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. </a:t>
            </a:r>
            <a:endParaRPr sz="1800" dirty="0">
              <a:latin typeface="Cambria" pitchFamily="18" charset="0"/>
              <a:ea typeface="Calibri"/>
              <a:cs typeface="Calibri"/>
              <a:sym typeface="Calibri"/>
            </a:endParaRPr>
          </a:p>
          <a:p>
            <a:pPr marL="365760" lvl="0" indent="-256032" algn="l" rtl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Pembahasan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teori-teori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organisasi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antara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lain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menyangkut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struktur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fungsi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organisasi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hubungan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antarmanusia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proses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pengorganisasian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serta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kebudayaan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organisasi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. </a:t>
            </a:r>
            <a:endParaRPr sz="1800" dirty="0">
              <a:latin typeface="Cambria" pitchFamily="18" charset="0"/>
            </a:endParaRPr>
          </a:p>
        </p:txBody>
      </p:sp>
      <p:pic>
        <p:nvPicPr>
          <p:cNvPr id="3074" name="Picture 2" descr="F:\MATERI KULIAH\Smt. Gasal 2021-2022\Teori Komunikasi\komunikasi-organisasi-300x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668" y="3815253"/>
            <a:ext cx="6400800" cy="25855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5"/>
          <p:cNvSpPr txBox="1">
            <a:spLocks noGrp="1"/>
          </p:cNvSpPr>
          <p:nvPr>
            <p:ph type="title"/>
          </p:nvPr>
        </p:nvSpPr>
        <p:spPr>
          <a:xfrm>
            <a:off x="0" y="457200"/>
            <a:ext cx="9144000" cy="7239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rebuchet MS"/>
              <a:buNone/>
            </a:pPr>
            <a:r>
              <a:rPr lang="en-US" sz="3000" b="1" dirty="0">
                <a:solidFill>
                  <a:srgbClr val="FFFF00"/>
                </a:solidFill>
                <a:latin typeface="Palatino Linotype" pitchFamily="18" charset="0"/>
              </a:rPr>
              <a:t>TEORI KOMUNIKASI MASSA</a:t>
            </a:r>
            <a:endParaRPr sz="3000" b="1" dirty="0">
              <a:solidFill>
                <a:srgbClr val="FFFF00"/>
              </a:solidFill>
              <a:latin typeface="Palatino Linotype" pitchFamily="18" charset="0"/>
            </a:endParaRPr>
          </a:p>
        </p:txBody>
      </p:sp>
      <p:sp>
        <p:nvSpPr>
          <p:cNvPr id="183" name="Google Shape;183;p25"/>
          <p:cNvSpPr txBox="1">
            <a:spLocks noGrp="1"/>
          </p:cNvSpPr>
          <p:nvPr>
            <p:ph type="body" idx="1"/>
          </p:nvPr>
        </p:nvSpPr>
        <p:spPr>
          <a:xfrm>
            <a:off x="171450" y="1238250"/>
            <a:ext cx="8801100" cy="247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256032" algn="l" rtl="0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1800" b="1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b="1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b="1" dirty="0" err="1">
                <a:latin typeface="Cambria" pitchFamily="18" charset="0"/>
                <a:ea typeface="Calibri"/>
                <a:cs typeface="Calibri"/>
                <a:sym typeface="Calibri"/>
              </a:rPr>
              <a:t>massa</a:t>
            </a:r>
            <a:r>
              <a:rPr lang="en-US" sz="1800" b="1" dirty="0">
                <a:latin typeface="Cambria" pitchFamily="18" charset="0"/>
                <a:ea typeface="Calibri"/>
                <a:cs typeface="Calibri"/>
                <a:sym typeface="Calibri"/>
              </a:rPr>
              <a:t> (</a:t>
            </a:r>
            <a:r>
              <a:rPr lang="en-US" sz="1800" b="1" i="1" dirty="0">
                <a:latin typeface="Cambria" pitchFamily="18" charset="0"/>
                <a:ea typeface="Calibri"/>
                <a:cs typeface="Calibri"/>
                <a:sym typeface="Calibri"/>
              </a:rPr>
              <a:t>mass communication</a:t>
            </a:r>
            <a:r>
              <a:rPr lang="en-US" sz="1800" b="1" dirty="0">
                <a:latin typeface="Cambria" pitchFamily="18" charset="0"/>
                <a:ea typeface="Calibri"/>
                <a:cs typeface="Calibri"/>
                <a:sym typeface="Calibri"/>
              </a:rPr>
              <a:t>)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adalah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melalui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media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massa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yang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ditujukan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kepada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sejumlah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khalayak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yang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besar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. </a:t>
            </a:r>
            <a:endParaRPr sz="1800" dirty="0">
              <a:latin typeface="Cambria" pitchFamily="18" charset="0"/>
              <a:ea typeface="Calibri"/>
              <a:cs typeface="Calibri"/>
              <a:sym typeface="Calibri"/>
            </a:endParaRPr>
          </a:p>
          <a:p>
            <a:pPr marL="365760" lvl="0" indent="-256032" algn="l" rtl="0"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Proses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massa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melibatkan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aspek-aspek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intrapribadi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antarpribadi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kelompok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organisasi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.</a:t>
            </a:r>
            <a:endParaRPr sz="1800" dirty="0">
              <a:latin typeface="Cambria" pitchFamily="18" charset="0"/>
            </a:endParaRPr>
          </a:p>
          <a:p>
            <a:pPr marL="365760" lvl="0" indent="-256032" algn="l" rtl="0">
              <a:spcBef>
                <a:spcPts val="300"/>
              </a:spcBef>
              <a:spcAft>
                <a:spcPts val="0"/>
              </a:spcAft>
              <a:buSzPts val="2800"/>
              <a:buChar char="•"/>
            </a:pP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Teori-teori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massa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umumnya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memfokuskan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perhatiannya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pada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hal-hal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yang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menyangkut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struktur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media,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hubungan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smtClean="0">
                <a:latin typeface="Cambria" pitchFamily="18" charset="0"/>
                <a:ea typeface="Calibri"/>
                <a:cs typeface="Calibri"/>
                <a:sym typeface="Calibri"/>
              </a:rPr>
              <a:t>media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masyarakat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hubungan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antara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media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khalayak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aspek-aspek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budaya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dari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massa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serta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dampak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atau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hasil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massa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terhadap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individu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. </a:t>
            </a:r>
            <a:endParaRPr sz="1800" dirty="0">
              <a:latin typeface="Cambria" pitchFamily="18" charset="0"/>
            </a:endParaRPr>
          </a:p>
        </p:txBody>
      </p:sp>
      <p:pic>
        <p:nvPicPr>
          <p:cNvPr id="4098" name="Picture 2" descr="F:\MATERI KULIAH\Smt. Gasal 2021-2022\Teori Komunikasi\images(8)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11"/>
          <a:stretch/>
        </p:blipFill>
        <p:spPr bwMode="auto">
          <a:xfrm>
            <a:off x="1592316" y="3790950"/>
            <a:ext cx="6053959" cy="2704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5"/>
          <p:cNvSpPr txBox="1">
            <a:spLocks noGrp="1"/>
          </p:cNvSpPr>
          <p:nvPr>
            <p:ph type="title"/>
          </p:nvPr>
        </p:nvSpPr>
        <p:spPr>
          <a:xfrm>
            <a:off x="0" y="457200"/>
            <a:ext cx="9144000" cy="62865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rebuchet MS"/>
              <a:buNone/>
            </a:pPr>
            <a:r>
              <a:rPr lang="en-US" sz="3000" b="1" dirty="0">
                <a:solidFill>
                  <a:srgbClr val="FFFF00"/>
                </a:solidFill>
                <a:latin typeface="Palatino Linotype" pitchFamily="18" charset="0"/>
              </a:rPr>
              <a:t>TEORI KOMUNIKASI </a:t>
            </a:r>
            <a:r>
              <a:rPr lang="en-US" sz="3000" b="1" dirty="0" smtClean="0">
                <a:solidFill>
                  <a:srgbClr val="FFFF00"/>
                </a:solidFill>
                <a:latin typeface="Palatino Linotype" pitchFamily="18" charset="0"/>
              </a:rPr>
              <a:t>ANTARBUDAYA</a:t>
            </a:r>
            <a:endParaRPr sz="3000" b="1" dirty="0">
              <a:solidFill>
                <a:srgbClr val="FFFF00"/>
              </a:solidFill>
              <a:latin typeface="Palatino Linotype" pitchFamily="18" charset="0"/>
            </a:endParaRPr>
          </a:p>
        </p:txBody>
      </p:sp>
      <p:sp>
        <p:nvSpPr>
          <p:cNvPr id="183" name="Google Shape;183;p25"/>
          <p:cNvSpPr txBox="1">
            <a:spLocks noGrp="1"/>
          </p:cNvSpPr>
          <p:nvPr>
            <p:ph type="body" idx="1"/>
          </p:nvPr>
        </p:nvSpPr>
        <p:spPr>
          <a:xfrm>
            <a:off x="159508" y="1129067"/>
            <a:ext cx="8813042" cy="26809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1800" b="1" dirty="0" err="1">
                <a:latin typeface="Cambria" pitchFamily="18" charset="0"/>
              </a:rPr>
              <a:t>K</a:t>
            </a:r>
            <a:r>
              <a:rPr lang="en-US" sz="1800" b="1" dirty="0" err="1" smtClean="0">
                <a:latin typeface="Cambria" pitchFamily="18" charset="0"/>
              </a:rPr>
              <a:t>omunikasi</a:t>
            </a:r>
            <a:r>
              <a:rPr lang="en-US" sz="1800" b="1" dirty="0" smtClean="0">
                <a:latin typeface="Cambria" pitchFamily="18" charset="0"/>
              </a:rPr>
              <a:t> </a:t>
            </a:r>
            <a:r>
              <a:rPr lang="en-US" sz="1800" b="1" dirty="0" err="1">
                <a:latin typeface="Cambria" pitchFamily="18" charset="0"/>
              </a:rPr>
              <a:t>antarbudaya</a:t>
            </a:r>
            <a:r>
              <a:rPr lang="en-US" sz="1800" b="1" dirty="0">
                <a:latin typeface="Cambria" pitchFamily="18" charset="0"/>
              </a:rPr>
              <a:t> (Inter </a:t>
            </a:r>
            <a:r>
              <a:rPr lang="en-US" sz="1800" b="1" dirty="0" smtClean="0">
                <a:latin typeface="Cambria" pitchFamily="18" charset="0"/>
              </a:rPr>
              <a:t>Cultural Communication</a:t>
            </a:r>
            <a:r>
              <a:rPr lang="en-US" sz="1800" b="1" dirty="0">
                <a:latin typeface="Cambria" pitchFamily="18" charset="0"/>
              </a:rPr>
              <a:t>)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adalah</a:t>
            </a:r>
            <a:r>
              <a:rPr lang="en-US" sz="1800" dirty="0">
                <a:latin typeface="Cambria" pitchFamily="18" charset="0"/>
              </a:rPr>
              <a:t> proses </a:t>
            </a:r>
            <a:r>
              <a:rPr lang="en-US" sz="1800" dirty="0" err="1">
                <a:latin typeface="Cambria" pitchFamily="18" charset="0"/>
              </a:rPr>
              <a:t>pertukaran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fikiran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dan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makna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antar</a:t>
            </a:r>
            <a:r>
              <a:rPr lang="en-US" sz="1800" dirty="0">
                <a:latin typeface="Cambria" pitchFamily="18" charset="0"/>
                <a:sym typeface="Calibri"/>
              </a:rPr>
              <a:t> </a:t>
            </a:r>
            <a:r>
              <a:rPr lang="en-US" sz="1800" dirty="0">
                <a:latin typeface="Cambria" pitchFamily="18" charset="0"/>
              </a:rPr>
              <a:t>orang-orang yang </a:t>
            </a:r>
            <a:r>
              <a:rPr lang="en-US" sz="1800" dirty="0" err="1">
                <a:latin typeface="Cambria" pitchFamily="18" charset="0"/>
              </a:rPr>
              <a:t>berbeda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budayanya</a:t>
            </a:r>
            <a:r>
              <a:rPr lang="en-US" sz="1800" dirty="0" smtClean="0">
                <a:latin typeface="Cambria" pitchFamily="18" charset="0"/>
              </a:rPr>
              <a:t>. </a:t>
            </a:r>
          </a:p>
          <a:p>
            <a:pPr marL="452628">
              <a:buSzPts val="2800"/>
              <a:buFont typeface="Arial" pitchFamily="34" charset="0"/>
              <a:buChar char="•"/>
            </a:pPr>
            <a:r>
              <a:rPr lang="en-US" sz="1800" dirty="0" smtClean="0">
                <a:latin typeface="Cambria" pitchFamily="18" charset="0"/>
                <a:ea typeface="Calibri"/>
                <a:cs typeface="Calibri"/>
                <a:sym typeface="Calibri"/>
              </a:rPr>
              <a:t>Proses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 smtClean="0">
                <a:latin typeface="Cambria" pitchFamily="18" charset="0"/>
                <a:ea typeface="Calibri"/>
                <a:cs typeface="Calibri"/>
                <a:sym typeface="Calibri"/>
              </a:rPr>
              <a:t>antarbudaya</a:t>
            </a:r>
            <a:r>
              <a:rPr lang="en-US" sz="1800" dirty="0" smtClean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melibatkan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aspek-aspek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intrapribadi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antarpribadi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kelompok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 smtClean="0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 smtClean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 smtClean="0">
                <a:latin typeface="Cambria" pitchFamily="18" charset="0"/>
                <a:ea typeface="Calibri"/>
                <a:cs typeface="Calibri"/>
                <a:sym typeface="Calibri"/>
              </a:rPr>
              <a:t>organisasi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 smtClean="0">
                <a:latin typeface="Cambria" pitchFamily="18" charset="0"/>
                <a:ea typeface="Calibri"/>
                <a:cs typeface="Calibri"/>
                <a:sym typeface="Calibri"/>
              </a:rPr>
              <a:t>dan</a:t>
            </a:r>
            <a:r>
              <a:rPr lang="en-US" sz="1800" dirty="0" smtClean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 smtClean="0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 smtClean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 smtClean="0">
                <a:latin typeface="Cambria" pitchFamily="18" charset="0"/>
                <a:ea typeface="Calibri"/>
                <a:cs typeface="Calibri"/>
                <a:sym typeface="Calibri"/>
              </a:rPr>
              <a:t>massa</a:t>
            </a:r>
            <a:r>
              <a:rPr lang="en-US" sz="1800" dirty="0" smtClean="0">
                <a:latin typeface="Cambria" pitchFamily="18" charset="0"/>
                <a:ea typeface="Calibri"/>
                <a:cs typeface="Calibri"/>
                <a:sym typeface="Calibri"/>
              </a:rPr>
              <a:t>.</a:t>
            </a:r>
            <a:endParaRPr sz="1800" dirty="0">
              <a:latin typeface="Cambria" pitchFamily="18" charset="0"/>
            </a:endParaRPr>
          </a:p>
          <a:p>
            <a:pPr marL="452628">
              <a:buSzPts val="2800"/>
              <a:buFont typeface="Arial" pitchFamily="34" charset="0"/>
              <a:buChar char="•"/>
            </a:pP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Teori-teori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 smtClean="0">
                <a:latin typeface="Cambria" pitchFamily="18" charset="0"/>
                <a:ea typeface="Calibri"/>
                <a:cs typeface="Calibri"/>
                <a:sym typeface="Calibri"/>
              </a:rPr>
              <a:t>antabudaya</a:t>
            </a:r>
            <a:r>
              <a:rPr lang="en-US" sz="1800" dirty="0" smtClean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 smtClean="0">
                <a:latin typeface="Cambria" pitchFamily="18" charset="0"/>
                <a:ea typeface="Calibri"/>
                <a:cs typeface="Calibri"/>
                <a:sym typeface="Calibri"/>
              </a:rPr>
              <a:t>umumnya</a:t>
            </a:r>
            <a:r>
              <a:rPr lang="en-US" sz="1800" dirty="0" smtClean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memfokuskan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 smtClean="0">
                <a:latin typeface="Cambria" pitchFamily="18" charset="0"/>
                <a:ea typeface="Calibri"/>
                <a:cs typeface="Calibri"/>
                <a:sym typeface="Calibri"/>
              </a:rPr>
              <a:t>perhatian</a:t>
            </a:r>
            <a:r>
              <a:rPr lang="en-US" sz="1800" dirty="0" smtClean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 smtClean="0">
                <a:latin typeface="Cambria" pitchFamily="18" charset="0"/>
                <a:ea typeface="Calibri"/>
                <a:cs typeface="Calibri"/>
                <a:sym typeface="Calibri"/>
              </a:rPr>
              <a:t>pada</a:t>
            </a:r>
            <a:r>
              <a:rPr lang="en-US" sz="1800" dirty="0" smtClean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hal-hal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yang </a:t>
            </a:r>
            <a:r>
              <a:rPr lang="en-US" sz="1800" dirty="0" err="1" smtClean="0">
                <a:latin typeface="Cambria" pitchFamily="18" charset="0"/>
                <a:ea typeface="Calibri"/>
                <a:cs typeface="Calibri"/>
                <a:sym typeface="Calibri"/>
              </a:rPr>
              <a:t>menyangkut</a:t>
            </a:r>
            <a:r>
              <a:rPr lang="en-US" sz="1800" dirty="0" smtClean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masyarakat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 smtClean="0">
                <a:latin typeface="Cambria" pitchFamily="18" charset="0"/>
                <a:ea typeface="Calibri"/>
                <a:cs typeface="Calibri"/>
                <a:sym typeface="Calibri"/>
              </a:rPr>
              <a:t>aspek-aspek</a:t>
            </a:r>
            <a:r>
              <a:rPr lang="en-US" sz="1800" dirty="0" smtClean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budaya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dari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 smtClean="0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 smtClean="0">
                <a:latin typeface="Cambria" pitchFamily="18" charset="0"/>
                <a:ea typeface="Calibri"/>
                <a:cs typeface="Calibri"/>
                <a:sym typeface="Calibri"/>
              </a:rPr>
              <a:t>,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serta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dampak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atau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hasil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 smtClean="0">
                <a:latin typeface="Cambria" pitchFamily="18" charset="0"/>
                <a:ea typeface="Calibri"/>
                <a:cs typeface="Calibri"/>
                <a:sym typeface="Calibri"/>
              </a:rPr>
              <a:t>antarbudaya</a:t>
            </a:r>
            <a:r>
              <a:rPr lang="en-US" sz="1800" dirty="0" smtClean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>
                <a:latin typeface="Cambria" pitchFamily="18" charset="0"/>
                <a:ea typeface="Calibri"/>
                <a:cs typeface="Calibri"/>
                <a:sym typeface="Calibri"/>
              </a:rPr>
              <a:t>terhadap</a:t>
            </a:r>
            <a:r>
              <a:rPr lang="en-US" sz="1800" dirty="0"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800" dirty="0" err="1" smtClean="0">
                <a:latin typeface="Cambria" pitchFamily="18" charset="0"/>
                <a:ea typeface="Calibri"/>
                <a:cs typeface="Calibri"/>
                <a:sym typeface="Calibri"/>
              </a:rPr>
              <a:t>individu</a:t>
            </a:r>
            <a:r>
              <a:rPr lang="en-US" sz="1800" dirty="0" smtClean="0">
                <a:latin typeface="Cambria" pitchFamily="18" charset="0"/>
                <a:ea typeface="Calibri"/>
                <a:cs typeface="Calibri"/>
                <a:sym typeface="Calibri"/>
              </a:rPr>
              <a:t>. </a:t>
            </a:r>
            <a:endParaRPr sz="1800" dirty="0">
              <a:latin typeface="Cambria" pitchFamily="18" charset="0"/>
            </a:endParaRPr>
          </a:p>
        </p:txBody>
      </p:sp>
      <p:pic>
        <p:nvPicPr>
          <p:cNvPr id="5123" name="Picture 3" descr="F:\MATERI KULIAH\Smt. Gasal 2021-2022\Teori Komunikasi\pengertian-komunikasi-antar-buday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527" y="3626069"/>
            <a:ext cx="5962650" cy="29796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716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4842" y="600505"/>
            <a:ext cx="85844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Komunikasi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Antar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Budaya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memiliki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tiga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unsur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sosio-budaya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mempunyai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pengaruh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besar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dan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langsung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atas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makna-makna</a:t>
            </a:r>
            <a:r>
              <a:rPr lang="en-US" sz="1800" dirty="0">
                <a:latin typeface="Calibri" pitchFamily="34" charset="0"/>
              </a:rPr>
              <a:t> yang </a:t>
            </a:r>
            <a:r>
              <a:rPr lang="en-US" sz="1800" dirty="0" err="1">
                <a:latin typeface="Calibri" pitchFamily="34" charset="0"/>
              </a:rPr>
              <a:t>kita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bangun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dalam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persepsi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kita</a:t>
            </a:r>
            <a:r>
              <a:rPr lang="en-US" sz="1800" dirty="0" smtClean="0">
                <a:latin typeface="Calibri" pitchFamily="34" charset="0"/>
              </a:rPr>
              <a:t>. </a:t>
            </a:r>
            <a:r>
              <a:rPr lang="en-US" sz="1800" dirty="0" err="1" smtClean="0">
                <a:latin typeface="Calibri" pitchFamily="34" charset="0"/>
              </a:rPr>
              <a:t>Sebagai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 err="1" smtClean="0">
                <a:latin typeface="Calibri" pitchFamily="34" charset="0"/>
              </a:rPr>
              <a:t>Berikut</a:t>
            </a:r>
            <a:r>
              <a:rPr lang="en-US" sz="1800" dirty="0" smtClean="0">
                <a:latin typeface="Calibri" pitchFamily="34" charset="0"/>
              </a:rPr>
              <a:t> :</a:t>
            </a:r>
            <a:endParaRPr lang="en-US" sz="1800" dirty="0"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54241339"/>
              </p:ext>
            </p:extLst>
          </p:nvPr>
        </p:nvGraphicFramePr>
        <p:xfrm>
          <a:off x="827925" y="1374650"/>
          <a:ext cx="7638275" cy="5104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7600855"/>
      </p:ext>
    </p:extLst>
  </p:cSld>
  <p:clrMapOvr>
    <a:masterClrMapping/>
  </p:clrMapOvr>
</p:sld>
</file>

<file path=ppt/theme/theme1.xml><?xml version="1.0" encoding="utf-8"?>
<a:theme xmlns:a="http://schemas.openxmlformats.org/drawingml/2006/main" name="Urban">
  <a:themeElements>
    <a:clrScheme name="Urban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</TotalTime>
  <Words>558</Words>
  <Application>Microsoft Office PowerPoint</Application>
  <PresentationFormat>On-screen Show (4:3)</PresentationFormat>
  <Paragraphs>38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TEORI KOMUNIKASI</vt:lpstr>
      <vt:lpstr>PowerPoint Presentation</vt:lpstr>
      <vt:lpstr>TEORI KOMUNIKASI INTRAPERSONAL</vt:lpstr>
      <vt:lpstr>TEORI KOMUNIKASI INTERPERSONAL</vt:lpstr>
      <vt:lpstr>TEORI KOMUNIKASI KELOMPOK</vt:lpstr>
      <vt:lpstr>TEORI KOMUNIKASI ORGANISASI</vt:lpstr>
      <vt:lpstr>TEORI KOMUNIKASI MASSA</vt:lpstr>
      <vt:lpstr>TEORI KOMUNIKASI ANTARBUDAYA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 KOMUNIKASI</dc:title>
  <dc:creator>Acer1</dc:creator>
  <cp:lastModifiedBy>Inside</cp:lastModifiedBy>
  <cp:revision>33</cp:revision>
  <dcterms:modified xsi:type="dcterms:W3CDTF">2021-10-26T02:21:23Z</dcterms:modified>
</cp:coreProperties>
</file>