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76" r:id="rId2"/>
    <p:sldId id="279" r:id="rId3"/>
    <p:sldId id="285" r:id="rId4"/>
    <p:sldId id="261" r:id="rId5"/>
    <p:sldId id="286" r:id="rId6"/>
    <p:sldId id="290" r:id="rId7"/>
    <p:sldId id="291" r:id="rId8"/>
    <p:sldId id="289" r:id="rId9"/>
    <p:sldId id="294" r:id="rId10"/>
    <p:sldId id="295" r:id="rId11"/>
    <p:sldId id="296" r:id="rId12"/>
    <p:sldId id="297" r:id="rId13"/>
    <p:sldId id="298" r:id="rId14"/>
    <p:sldId id="299" r:id="rId15"/>
    <p:sldId id="300" r:id="rId16"/>
    <p:sldId id="301" r:id="rId17"/>
    <p:sldId id="302"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4559" autoAdjust="0"/>
    <p:restoredTop sz="86477" autoAdjust="0"/>
  </p:normalViewPr>
  <p:slideViewPr>
    <p:cSldViewPr snapToGrid="0">
      <p:cViewPr>
        <p:scale>
          <a:sx n="75" d="100"/>
          <a:sy n="75" d="100"/>
        </p:scale>
        <p:origin x="-72" y="-48"/>
      </p:cViewPr>
      <p:guideLst>
        <p:guide orient="horz" pos="2160"/>
        <p:guide pos="3840"/>
      </p:guideLst>
    </p:cSldViewPr>
  </p:slideViewPr>
  <p:outlineViewPr>
    <p:cViewPr>
      <p:scale>
        <a:sx n="33" d="100"/>
        <a:sy n="33" d="100"/>
      </p:scale>
      <p:origin x="0" y="0"/>
    </p:cViewPr>
    <p:sldLst>
      <p:sld r:id="rId1" collapse="1"/>
    </p:sldLst>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B95367F8-2D8E-40F6-9C34-C5E502CDA5A0}" type="datetimeFigureOut">
              <a:rPr lang="en-US" smtClean="0"/>
              <a:t>3/6/2020</a:t>
            </a:fld>
            <a:endParaRPr lang="en-US"/>
          </a:p>
        </p:txBody>
      </p:sp>
      <p:sp>
        <p:nvSpPr>
          <p:cNvPr id="4" name="Slide Image Placeholder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662D0E75-53BE-4504-B8E3-7E166A582642}" type="slidenum">
              <a:rPr lang="en-US" smtClean="0"/>
              <a:t>‹#›</a:t>
            </a:fld>
            <a:endParaRPr lang="en-US"/>
          </a:p>
        </p:txBody>
      </p:sp>
    </p:spTree>
    <p:extLst>
      <p:ext uri="{BB962C8B-B14F-4D97-AF65-F5344CB8AC3E}">
        <p14:creationId xmlns:p14="http://schemas.microsoft.com/office/powerpoint/2010/main" val="3722207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a:buFont typeface="Wingdings" pitchFamily="2" charset="2"/>
              <a:buNone/>
            </a:pPr>
            <a:endParaRPr lang="en-US" smtClean="0"/>
          </a:p>
        </p:txBody>
      </p:sp>
      <p:sp>
        <p:nvSpPr>
          <p:cNvPr id="41988" name="Slide Number Placeholder 3"/>
          <p:cNvSpPr>
            <a:spLocks noGrp="1"/>
          </p:cNvSpPr>
          <p:nvPr>
            <p:ph type="sldNum" sz="quarter" idx="5"/>
          </p:nvPr>
        </p:nvSpPr>
        <p:spPr bwMode="auto">
          <a:noFill/>
          <a:ln>
            <a:miter lim="800000"/>
            <a:headEnd/>
            <a:tailEnd/>
          </a:ln>
        </p:spPr>
        <p:txBody>
          <a:bodyPr/>
          <a:lstStyle/>
          <a:p>
            <a:pPr defTabSz="954088"/>
            <a:fld id="{409D1CE8-A1D1-41A9-814C-00C687988507}" type="slidenum">
              <a:rPr lang="en-US" b="1" i="1" smtClean="0">
                <a:latin typeface="Arial" pitchFamily="34" charset="0"/>
                <a:ea typeface="MS PGothic" pitchFamily="34" charset="-128"/>
                <a:cs typeface="Arial" pitchFamily="34" charset="0"/>
              </a:rPr>
              <a:pPr defTabSz="954088"/>
              <a:t>1</a:t>
            </a:fld>
            <a:endParaRPr lang="en-US" b="1" i="1" smtClean="0">
              <a:latin typeface="Arial" pitchFamily="34" charset="0"/>
              <a:ea typeface="MS PGothic" pitchFamily="34" charset="-128"/>
              <a:cs typeface="Arial" pitchFamily="34" charset="0"/>
            </a:endParaRPr>
          </a:p>
        </p:txBody>
      </p:sp>
    </p:spTree>
    <p:extLst>
      <p:ext uri="{BB962C8B-B14F-4D97-AF65-F5344CB8AC3E}">
        <p14:creationId xmlns:p14="http://schemas.microsoft.com/office/powerpoint/2010/main" val="42439067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xfrm>
            <a:off x="381000" y="685800"/>
            <a:ext cx="6096000" cy="3429000"/>
          </a:xfrm>
          <a:noFill/>
          <a:ln>
            <a:solidFill>
              <a:srgbClr val="000000"/>
            </a:solidFill>
            <a:miter lim="800000"/>
            <a:headEnd/>
            <a:tailEnd/>
          </a:ln>
        </p:spPr>
      </p:sp>
      <p:sp>
        <p:nvSpPr>
          <p:cNvPr id="41987" name="Notes Placeholder 2"/>
          <p:cNvSpPr>
            <a:spLocks noGrp="1"/>
          </p:cNvSpPr>
          <p:nvPr>
            <p:ph type="body" idx="1"/>
          </p:nvPr>
        </p:nvSpPr>
        <p:spPr bwMode="auto">
          <a:noFill/>
        </p:spPr>
        <p:txBody>
          <a:bodyPr wrap="square" numCol="1" anchor="t" anchorCtr="0" compatLnSpc="1">
            <a:prstTxWarp prst="textNoShape">
              <a:avLst/>
            </a:prstTxWarp>
          </a:bodyPr>
          <a:lstStyle/>
          <a:p>
            <a:pPr>
              <a:buFont typeface="Wingdings" pitchFamily="2" charset="2"/>
              <a:buNone/>
            </a:pPr>
            <a:endParaRPr lang="en-US" smtClean="0"/>
          </a:p>
        </p:txBody>
      </p:sp>
      <p:sp>
        <p:nvSpPr>
          <p:cNvPr id="41988" name="Slide Number Placeholder 3"/>
          <p:cNvSpPr>
            <a:spLocks noGrp="1"/>
          </p:cNvSpPr>
          <p:nvPr>
            <p:ph type="sldNum" sz="quarter" idx="5"/>
          </p:nvPr>
        </p:nvSpPr>
        <p:spPr bwMode="auto">
          <a:noFill/>
          <a:ln>
            <a:miter lim="800000"/>
            <a:headEnd/>
            <a:tailEnd/>
          </a:ln>
        </p:spPr>
        <p:txBody>
          <a:bodyPr/>
          <a:lstStyle/>
          <a:p>
            <a:pPr defTabSz="954088"/>
            <a:fld id="{409D1CE8-A1D1-41A9-814C-00C687988507}" type="slidenum">
              <a:rPr lang="en-US" b="1" i="1" smtClean="0">
                <a:latin typeface="Arial" pitchFamily="34" charset="0"/>
                <a:ea typeface="MS PGothic" pitchFamily="34" charset="-128"/>
                <a:cs typeface="Arial" pitchFamily="34" charset="0"/>
              </a:rPr>
              <a:pPr defTabSz="954088"/>
              <a:t>2</a:t>
            </a:fld>
            <a:endParaRPr lang="en-US" b="1" i="1" smtClean="0">
              <a:latin typeface="Arial" pitchFamily="34" charset="0"/>
              <a:ea typeface="MS PGothic" pitchFamily="34" charset="-128"/>
              <a:cs typeface="Arial" pitchFamily="34" charset="0"/>
            </a:endParaRPr>
          </a:p>
        </p:txBody>
      </p:sp>
    </p:spTree>
    <p:extLst>
      <p:ext uri="{BB962C8B-B14F-4D97-AF65-F5344CB8AC3E}">
        <p14:creationId xmlns:p14="http://schemas.microsoft.com/office/powerpoint/2010/main" val="42439067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2D0E75-53BE-4504-B8E3-7E166A582642}" type="slidenum">
              <a:rPr lang="en-US" smtClean="0"/>
              <a:t>9</a:t>
            </a:fld>
            <a:endParaRPr lang="en-US"/>
          </a:p>
        </p:txBody>
      </p:sp>
    </p:spTree>
    <p:extLst>
      <p:ext uri="{BB962C8B-B14F-4D97-AF65-F5344CB8AC3E}">
        <p14:creationId xmlns:p14="http://schemas.microsoft.com/office/powerpoint/2010/main" val="313181792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662D0E75-53BE-4504-B8E3-7E166A582642}" type="slidenum">
              <a:rPr lang="en-US" smtClean="0"/>
              <a:t>10</a:t>
            </a:fld>
            <a:endParaRPr lang="en-US"/>
          </a:p>
        </p:txBody>
      </p:sp>
    </p:spTree>
    <p:extLst>
      <p:ext uri="{BB962C8B-B14F-4D97-AF65-F5344CB8AC3E}">
        <p14:creationId xmlns:p14="http://schemas.microsoft.com/office/powerpoint/2010/main" val="3951039021"/>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482600" y="1122363"/>
            <a:ext cx="4715933" cy="2387600"/>
          </a:xfrm>
        </p:spPr>
        <p:txBody>
          <a:bodyPr anchor="ctr">
            <a:normAutofit/>
          </a:bodyPr>
          <a:lstStyle>
            <a:lvl1pPr algn="l">
              <a:defRPr sz="3600" b="1">
                <a:solidFill>
                  <a:schemeClr val="tx1"/>
                </a:solidFill>
                <a:latin typeface="+mn-lt"/>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482600" y="3602038"/>
            <a:ext cx="4715933" cy="555095"/>
          </a:xfrm>
        </p:spPr>
        <p:txBody>
          <a:bodyPr anchor="ctr"/>
          <a:lstStyle>
            <a:lvl1pPr marL="0" indent="0" algn="l">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smtClean="0"/>
              <a:t>Click to edit Master subtitle style</a:t>
            </a:r>
            <a:endParaRPr lang="en-US" dirty="0"/>
          </a:p>
        </p:txBody>
      </p:sp>
      <p:pic>
        <p:nvPicPr>
          <p:cNvPr id="7" name="Screen Shot 2019-01-03 at 10.16.46 AM.png">
            <a:extLst>
              <a:ext uri="{FF2B5EF4-FFF2-40B4-BE49-F238E27FC236}">
                <a16:creationId xmlns="" xmlns:a16="http://schemas.microsoft.com/office/drawing/2014/main" id="{59B9FBFD-5594-4F5E-AFBE-ECA6BE2EBB46}"/>
              </a:ext>
            </a:extLst>
          </p:cNvPr>
          <p:cNvPicPr>
            <a:picLocks noChangeAspect="1"/>
          </p:cNvPicPr>
          <p:nvPr userDrawn="1"/>
        </p:nvPicPr>
        <p:blipFill>
          <a:blip r:embed="rId2">
            <a:extLst/>
          </a:blip>
          <a:stretch>
            <a:fillRect/>
          </a:stretch>
        </p:blipFill>
        <p:spPr>
          <a:xfrm>
            <a:off x="152400" y="4333429"/>
            <a:ext cx="2594938" cy="2270571"/>
          </a:xfrm>
          <a:prstGeom prst="rect">
            <a:avLst/>
          </a:prstGeom>
          <a:ln w="12700">
            <a:miter lim="400000"/>
          </a:ln>
        </p:spPr>
      </p:pic>
      <p:sp>
        <p:nvSpPr>
          <p:cNvPr id="8" name="Rectangle 7"/>
          <p:cNvSpPr/>
          <p:nvPr userDrawn="1"/>
        </p:nvSpPr>
        <p:spPr>
          <a:xfrm>
            <a:off x="0" y="0"/>
            <a:ext cx="12192000" cy="70273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9" name="Picture 8" descr="A person standing in a garden&#10;&#10;Description generated with very high confidence">
            <a:extLst>
              <a:ext uri="{FF2B5EF4-FFF2-40B4-BE49-F238E27FC236}">
                <a16:creationId xmlns="" xmlns:a16="http://schemas.microsoft.com/office/drawing/2014/main" id="{28A6B083-4663-4BB0-99E3-94A61B11CD76}"/>
              </a:ext>
            </a:extLst>
          </p:cNvPr>
          <p:cNvPicPr>
            <a:picLocks noChangeAspect="1"/>
          </p:cNvPicPr>
          <p:nvPr userDrawn="1"/>
        </p:nvPicPr>
        <p:blipFill>
          <a:blip r:embed="rId3"/>
          <a:stretch>
            <a:fillRect/>
          </a:stretch>
        </p:blipFill>
        <p:spPr>
          <a:xfrm>
            <a:off x="5342467" y="0"/>
            <a:ext cx="6849533" cy="6849533"/>
          </a:xfrm>
          <a:prstGeom prst="rect">
            <a:avLst/>
          </a:prstGeom>
        </p:spPr>
      </p:pic>
    </p:spTree>
    <p:extLst>
      <p:ext uri="{BB962C8B-B14F-4D97-AF65-F5344CB8AC3E}">
        <p14:creationId xmlns:p14="http://schemas.microsoft.com/office/powerpoint/2010/main" val="799035374"/>
      </p:ext>
    </p:extLst>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E577C9-EEF4-4CFB-8C68-F9D45EEAF501}" type="datetimeFigureOut">
              <a:rPr lang="en-US" smtClean="0"/>
              <a:t>3/6/2020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360DBA-FC28-47AF-A99E-884AEC67F94C}" type="slidenum">
              <a:rPr lang="en-US" smtClean="0"/>
              <a:t>‹#›</a:t>
            </a:fld>
            <a:endParaRPr lang="en-US"/>
          </a:p>
        </p:txBody>
      </p:sp>
    </p:spTree>
    <p:extLst>
      <p:ext uri="{BB962C8B-B14F-4D97-AF65-F5344CB8AC3E}">
        <p14:creationId xmlns:p14="http://schemas.microsoft.com/office/powerpoint/2010/main" val="23297572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E577C9-EEF4-4CFB-8C68-F9D45EEAF501}" type="datetimeFigureOut">
              <a:rPr lang="en-US" smtClean="0"/>
              <a:t>3/6/2020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360DBA-FC28-47AF-A99E-884AEC67F94C}" type="slidenum">
              <a:rPr lang="en-US" smtClean="0"/>
              <a:t>‹#›</a:t>
            </a:fld>
            <a:endParaRPr lang="en-US"/>
          </a:p>
        </p:txBody>
      </p:sp>
    </p:spTree>
    <p:extLst>
      <p:ext uri="{BB962C8B-B14F-4D97-AF65-F5344CB8AC3E}">
        <p14:creationId xmlns:p14="http://schemas.microsoft.com/office/powerpoint/2010/main" val="4409852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atin typeface="+mn-lt"/>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BE577C9-EEF4-4CFB-8C68-F9D45EEAF501}" type="datetimeFigureOut">
              <a:rPr lang="en-US" smtClean="0"/>
              <a:t>3/6/2020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360DBA-FC28-47AF-A99E-884AEC67F94C}" type="slidenum">
              <a:rPr lang="en-US" smtClean="0"/>
              <a:t>‹#›</a:t>
            </a:fld>
            <a:endParaRPr lang="en-US"/>
          </a:p>
        </p:txBody>
      </p:sp>
    </p:spTree>
    <p:extLst>
      <p:ext uri="{BB962C8B-B14F-4D97-AF65-F5344CB8AC3E}">
        <p14:creationId xmlns:p14="http://schemas.microsoft.com/office/powerpoint/2010/main" val="1881815059"/>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0BE577C9-EEF4-4CFB-8C68-F9D45EEAF501}" type="datetimeFigureOut">
              <a:rPr lang="en-US" smtClean="0"/>
              <a:t>3/6/2020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360DBA-FC28-47AF-A99E-884AEC67F94C}" type="slidenum">
              <a:rPr lang="en-US" smtClean="0"/>
              <a:t>‹#›</a:t>
            </a:fld>
            <a:endParaRPr lang="en-US"/>
          </a:p>
        </p:txBody>
      </p:sp>
    </p:spTree>
    <p:extLst>
      <p:ext uri="{BB962C8B-B14F-4D97-AF65-F5344CB8AC3E}">
        <p14:creationId xmlns:p14="http://schemas.microsoft.com/office/powerpoint/2010/main" val="3732880022"/>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BE577C9-EEF4-4CFB-8C68-F9D45EEAF501}" type="datetimeFigureOut">
              <a:rPr lang="en-US" smtClean="0"/>
              <a:t>3/6/2020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360DBA-FC28-47AF-A99E-884AEC67F94C}" type="slidenum">
              <a:rPr lang="en-US" smtClean="0"/>
              <a:t>‹#›</a:t>
            </a:fld>
            <a:endParaRPr lang="en-US"/>
          </a:p>
        </p:txBody>
      </p:sp>
    </p:spTree>
    <p:extLst>
      <p:ext uri="{BB962C8B-B14F-4D97-AF65-F5344CB8AC3E}">
        <p14:creationId xmlns:p14="http://schemas.microsoft.com/office/powerpoint/2010/main" val="13134047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BE577C9-EEF4-4CFB-8C68-F9D45EEAF501}" type="datetimeFigureOut">
              <a:rPr lang="en-US" smtClean="0"/>
              <a:t>3/6/2020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360DBA-FC28-47AF-A99E-884AEC67F94C}" type="slidenum">
              <a:rPr lang="en-US" smtClean="0"/>
              <a:t>‹#›</a:t>
            </a:fld>
            <a:endParaRPr lang="en-US"/>
          </a:p>
        </p:txBody>
      </p:sp>
    </p:spTree>
    <p:extLst>
      <p:ext uri="{BB962C8B-B14F-4D97-AF65-F5344CB8AC3E}">
        <p14:creationId xmlns:p14="http://schemas.microsoft.com/office/powerpoint/2010/main" val="251053989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BE577C9-EEF4-4CFB-8C68-F9D45EEAF501}" type="datetimeFigureOut">
              <a:rPr lang="en-US" smtClean="0"/>
              <a:t>3/6/2020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360DBA-FC28-47AF-A99E-884AEC67F94C}" type="slidenum">
              <a:rPr lang="en-US" smtClean="0"/>
              <a:t>‹#›</a:t>
            </a:fld>
            <a:endParaRPr lang="en-US"/>
          </a:p>
        </p:txBody>
      </p:sp>
    </p:spTree>
    <p:extLst>
      <p:ext uri="{BB962C8B-B14F-4D97-AF65-F5344CB8AC3E}">
        <p14:creationId xmlns:p14="http://schemas.microsoft.com/office/powerpoint/2010/main" val="30352821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BE577C9-EEF4-4CFB-8C68-F9D45EEAF501}" type="datetimeFigureOut">
              <a:rPr lang="en-US" smtClean="0"/>
              <a:t>3/6/2020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360DBA-FC28-47AF-A99E-884AEC67F94C}" type="slidenum">
              <a:rPr lang="en-US" smtClean="0"/>
              <a:t>‹#›</a:t>
            </a:fld>
            <a:endParaRPr lang="en-US"/>
          </a:p>
        </p:txBody>
      </p:sp>
    </p:spTree>
    <p:extLst>
      <p:ext uri="{BB962C8B-B14F-4D97-AF65-F5344CB8AC3E}">
        <p14:creationId xmlns:p14="http://schemas.microsoft.com/office/powerpoint/2010/main" val="237836601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BE577C9-EEF4-4CFB-8C68-F9D45EEAF501}" type="datetimeFigureOut">
              <a:rPr lang="en-US" smtClean="0"/>
              <a:t>3/6/2020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360DBA-FC28-47AF-A99E-884AEC67F94C}" type="slidenum">
              <a:rPr lang="en-US" smtClean="0"/>
              <a:t>‹#›</a:t>
            </a:fld>
            <a:endParaRPr lang="en-US"/>
          </a:p>
        </p:txBody>
      </p:sp>
    </p:spTree>
    <p:extLst>
      <p:ext uri="{BB962C8B-B14F-4D97-AF65-F5344CB8AC3E}">
        <p14:creationId xmlns:p14="http://schemas.microsoft.com/office/powerpoint/2010/main" val="40281897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0BE577C9-EEF4-4CFB-8C68-F9D45EEAF501}" type="datetimeFigureOut">
              <a:rPr lang="en-US" smtClean="0"/>
              <a:t>3/6/2020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360DBA-FC28-47AF-A99E-884AEC67F94C}" type="slidenum">
              <a:rPr lang="en-US" smtClean="0"/>
              <a:t>‹#›</a:t>
            </a:fld>
            <a:endParaRPr lang="en-US"/>
          </a:p>
        </p:txBody>
      </p:sp>
    </p:spTree>
    <p:extLst>
      <p:ext uri="{BB962C8B-B14F-4D97-AF65-F5344CB8AC3E}">
        <p14:creationId xmlns:p14="http://schemas.microsoft.com/office/powerpoint/2010/main" val="1591346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0" y="225"/>
            <a:ext cx="12192000" cy="548750"/>
          </a:xfrm>
          <a:prstGeom prst="rect">
            <a:avLst/>
          </a:prstGeom>
          <a:solidFill>
            <a:srgbClr val="AC145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p>
        </p:txBody>
      </p:sp>
      <p:sp>
        <p:nvSpPr>
          <p:cNvPr id="2" name="Title Placeholder 1"/>
          <p:cNvSpPr>
            <a:spLocks noGrp="1"/>
          </p:cNvSpPr>
          <p:nvPr>
            <p:ph type="title"/>
          </p:nvPr>
        </p:nvSpPr>
        <p:spPr>
          <a:xfrm>
            <a:off x="402167" y="-46604"/>
            <a:ext cx="11387667" cy="642408"/>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48733" y="711200"/>
            <a:ext cx="11387667" cy="5465763"/>
          </a:xfrm>
          <a:prstGeom prst="rect">
            <a:avLst/>
          </a:prstGeom>
        </p:spPr>
        <p:txBody>
          <a:bodyPr vert="horz" lIns="91440" tIns="45720" rIns="91440" bIns="45720" rtlCol="0">
            <a:normAutofit/>
          </a:bodyPr>
          <a:lstStyle/>
          <a:p>
            <a:pPr lvl="0"/>
            <a:r>
              <a:rPr lang="en-US" dirty="0" smtClean="0"/>
              <a:t>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BE577C9-EEF4-4CFB-8C68-F9D45EEAF501}" type="datetimeFigureOut">
              <a:rPr lang="en-US" smtClean="0"/>
              <a:t>3/6/2020</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599" y="6356350"/>
            <a:ext cx="3225799"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360DBA-FC28-47AF-A99E-884AEC67F94C}" type="slidenum">
              <a:rPr lang="en-US" smtClean="0"/>
              <a:t>‹#›</a:t>
            </a:fld>
            <a:endParaRPr lang="en-US"/>
          </a:p>
        </p:txBody>
      </p:sp>
    </p:spTree>
    <p:extLst>
      <p:ext uri="{BB962C8B-B14F-4D97-AF65-F5344CB8AC3E}">
        <p14:creationId xmlns:p14="http://schemas.microsoft.com/office/powerpoint/2010/main" val="637486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lnSpc>
          <a:spcPct val="90000"/>
        </a:lnSpc>
        <a:spcBef>
          <a:spcPct val="0"/>
        </a:spcBef>
        <a:buNone/>
        <a:defRPr sz="2000" b="1"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0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16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4"/>
          <p:cNvGrpSpPr>
            <a:grpSpLocks/>
          </p:cNvGrpSpPr>
          <p:nvPr/>
        </p:nvGrpSpPr>
        <p:grpSpPr bwMode="auto">
          <a:xfrm>
            <a:off x="0" y="2"/>
            <a:ext cx="12192000" cy="715642"/>
            <a:chOff x="1" y="0"/>
            <a:chExt cx="9143999" cy="715389"/>
          </a:xfrm>
        </p:grpSpPr>
        <p:pic>
          <p:nvPicPr>
            <p:cNvPr id="6162" name="Picture 14"/>
            <p:cNvPicPr>
              <a:picLocks noChangeAspect="1" noChangeArrowheads="1"/>
            </p:cNvPicPr>
            <p:nvPr/>
          </p:nvPicPr>
          <p:blipFill>
            <a:blip r:embed="rId3"/>
            <a:srcRect/>
            <a:stretch>
              <a:fillRect/>
            </a:stretch>
          </p:blipFill>
          <p:spPr bwMode="auto">
            <a:xfrm>
              <a:off x="1" y="0"/>
              <a:ext cx="9143999" cy="511132"/>
            </a:xfrm>
            <a:prstGeom prst="rect">
              <a:avLst/>
            </a:prstGeom>
            <a:noFill/>
            <a:ln w="9525">
              <a:noFill/>
              <a:miter lim="800000"/>
              <a:headEnd/>
              <a:tailEnd/>
            </a:ln>
          </p:spPr>
        </p:pic>
        <p:grpSp>
          <p:nvGrpSpPr>
            <p:cNvPr id="8" name="Group 15"/>
            <p:cNvGrpSpPr>
              <a:grpSpLocks/>
            </p:cNvGrpSpPr>
            <p:nvPr/>
          </p:nvGrpSpPr>
          <p:grpSpPr bwMode="auto">
            <a:xfrm>
              <a:off x="1" y="511132"/>
              <a:ext cx="9138422" cy="204257"/>
              <a:chOff x="0" y="1828800"/>
              <a:chExt cx="9144000" cy="304800"/>
            </a:xfrm>
          </p:grpSpPr>
          <p:sp>
            <p:nvSpPr>
              <p:cNvPr id="15" name="Rectangle 14"/>
              <p:cNvSpPr/>
              <p:nvPr/>
            </p:nvSpPr>
            <p:spPr>
              <a:xfrm>
                <a:off x="0" y="1828594"/>
                <a:ext cx="9143227" cy="153927"/>
              </a:xfrm>
              <a:prstGeom prst="rect">
                <a:avLst/>
              </a:prstGeom>
              <a:solidFill>
                <a:srgbClr val="FF0000"/>
              </a:solidFill>
              <a:ln/>
            </p:spPr>
            <p:style>
              <a:lnRef idx="1">
                <a:schemeClr val="accent3"/>
              </a:lnRef>
              <a:fillRef idx="3">
                <a:schemeClr val="accent3"/>
              </a:fillRef>
              <a:effectRef idx="2">
                <a:schemeClr val="accent3"/>
              </a:effectRef>
              <a:fontRef idx="minor">
                <a:schemeClr val="lt1"/>
              </a:fontRef>
            </p:style>
            <p:txBody>
              <a:bodyPr anchor="ctr"/>
              <a:lstStyle/>
              <a:p>
                <a:pPr algn="ctr">
                  <a:defRPr/>
                </a:pPr>
                <a:endParaRPr lang="th-TH"/>
              </a:p>
            </p:txBody>
          </p:sp>
          <p:sp>
            <p:nvSpPr>
              <p:cNvPr id="16" name="Rectangle 15"/>
              <p:cNvSpPr/>
              <p:nvPr/>
            </p:nvSpPr>
            <p:spPr>
              <a:xfrm>
                <a:off x="0" y="1982521"/>
                <a:ext cx="9143227" cy="151558"/>
              </a:xfrm>
              <a:prstGeom prst="rect">
                <a:avLst/>
              </a:prstGeom>
              <a:solidFill>
                <a:schemeClr val="bg1"/>
              </a:solidFill>
              <a:ln/>
            </p:spPr>
            <p:style>
              <a:lnRef idx="1">
                <a:schemeClr val="accent3"/>
              </a:lnRef>
              <a:fillRef idx="3">
                <a:schemeClr val="accent3"/>
              </a:fillRef>
              <a:effectRef idx="2">
                <a:schemeClr val="accent3"/>
              </a:effectRef>
              <a:fontRef idx="minor">
                <a:schemeClr val="lt1"/>
              </a:fontRef>
            </p:style>
            <p:txBody>
              <a:bodyPr anchor="ctr"/>
              <a:lstStyle/>
              <a:p>
                <a:pPr algn="ctr">
                  <a:defRPr/>
                </a:pPr>
                <a:endParaRPr lang="th-TH"/>
              </a:p>
            </p:txBody>
          </p:sp>
        </p:grpSp>
      </p:grpSp>
      <p:sp>
        <p:nvSpPr>
          <p:cNvPr id="12" name="TextBox 11"/>
          <p:cNvSpPr txBox="1"/>
          <p:nvPr/>
        </p:nvSpPr>
        <p:spPr>
          <a:xfrm>
            <a:off x="3128010" y="1314450"/>
            <a:ext cx="8058150" cy="5262979"/>
          </a:xfrm>
          <a:prstGeom prst="rect">
            <a:avLst/>
          </a:prstGeom>
          <a:noFill/>
        </p:spPr>
        <p:txBody>
          <a:bodyPr wrap="square" rtlCol="0">
            <a:spAutoFit/>
          </a:bodyPr>
          <a:lstStyle/>
          <a:p>
            <a:endParaRPr lang="en-US" sz="2800" dirty="0" smtClean="0"/>
          </a:p>
          <a:p>
            <a:endParaRPr lang="en-US" sz="2800" dirty="0" smtClean="0"/>
          </a:p>
          <a:p>
            <a:r>
              <a:rPr lang="en-US" sz="2800" dirty="0" smtClean="0"/>
              <a:t>GOVERNANCE </a:t>
            </a:r>
            <a:r>
              <a:rPr lang="en-US" sz="2800" dirty="0" err="1" smtClean="0"/>
              <a:t>dan</a:t>
            </a:r>
            <a:r>
              <a:rPr lang="en-US" sz="2800" dirty="0" smtClean="0"/>
              <a:t> URBAN GOVERNANCE</a:t>
            </a:r>
            <a:endParaRPr lang="en-US" sz="2800" dirty="0"/>
          </a:p>
          <a:p>
            <a:endParaRPr lang="en-US" sz="2800" dirty="0" smtClean="0"/>
          </a:p>
          <a:p>
            <a:endParaRPr lang="en-US" sz="2800" dirty="0" smtClean="0"/>
          </a:p>
          <a:p>
            <a:r>
              <a:rPr lang="en-US" sz="2800" dirty="0" smtClean="0"/>
              <a:t>OLEH</a:t>
            </a:r>
          </a:p>
          <a:p>
            <a:r>
              <a:rPr lang="en-US" sz="2800" dirty="0" smtClean="0"/>
              <a:t>DRS  JAKA TRIWIDARYANTA   </a:t>
            </a:r>
            <a:r>
              <a:rPr lang="en-US" sz="2800" dirty="0" err="1" smtClean="0"/>
              <a:t>M.Si</a:t>
            </a:r>
            <a:endParaRPr lang="en-US" sz="2800" dirty="0" smtClean="0"/>
          </a:p>
          <a:p>
            <a:endParaRPr lang="en-US" sz="2800" dirty="0"/>
          </a:p>
          <a:p>
            <a:r>
              <a:rPr lang="en-US" sz="2800" b="1" dirty="0" smtClean="0"/>
              <a:t>PROGRAM </a:t>
            </a:r>
            <a:r>
              <a:rPr lang="en-US" sz="2800" b="1" dirty="0"/>
              <a:t>STUDI S1 (SARJANA)</a:t>
            </a:r>
          </a:p>
          <a:p>
            <a:r>
              <a:rPr lang="en-US" sz="2800" b="1" dirty="0"/>
              <a:t>ILMU PEMERINTAHAN </a:t>
            </a:r>
          </a:p>
          <a:p>
            <a:r>
              <a:rPr lang="en-US" sz="2800" b="1" dirty="0"/>
              <a:t>STPMD”APMD “ YOGYAKARTA</a:t>
            </a:r>
          </a:p>
          <a:p>
            <a:endParaRPr lang="en-US" sz="2800" dirty="0"/>
          </a:p>
        </p:txBody>
      </p:sp>
      <p:pic>
        <p:nvPicPr>
          <p:cNvPr id="1028" name="Picture 4"/>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16836" y="2190750"/>
            <a:ext cx="2011174" cy="1676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44720249"/>
      </p:ext>
    </p:extLst>
  </p:cSld>
  <p:clrMapOvr>
    <a:masterClrMapping/>
  </p:clrMapOvr>
  <p:transition spd="slow"/>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err="1" smtClean="0"/>
              <a:t>Pengertian</a:t>
            </a:r>
            <a:r>
              <a:rPr lang="en-US" b="1" dirty="0" smtClean="0"/>
              <a:t> Urban Governance</a:t>
            </a:r>
            <a:endParaRPr lang="en-US" b="1" dirty="0"/>
          </a:p>
        </p:txBody>
      </p:sp>
      <p:sp>
        <p:nvSpPr>
          <p:cNvPr id="3" name="Content Placeholder 2"/>
          <p:cNvSpPr>
            <a:spLocks noGrp="1"/>
          </p:cNvSpPr>
          <p:nvPr>
            <p:ph idx="1"/>
          </p:nvPr>
        </p:nvSpPr>
        <p:spPr/>
        <p:txBody>
          <a:bodyPr>
            <a:noAutofit/>
          </a:bodyPr>
          <a:lstStyle/>
          <a:p>
            <a:r>
              <a:rPr lang="en-US" sz="2400" dirty="0" smtClean="0">
                <a:solidFill>
                  <a:srgbClr val="002060"/>
                </a:solidFill>
              </a:rPr>
              <a:t>Urban governance is the sum of the many ways individuals and institutions, public and private, plan and manage the common affairs of the city. It is a continuing process through which conflicting or diverse interest may be accommodated and cooperative action can be taken. It includes formal institutions as well as informal arrangements and social capital of citizens (UN Habitat, 2002)</a:t>
            </a:r>
            <a:r>
              <a:rPr lang="en-US" sz="2400" dirty="0" smtClean="0">
                <a:sym typeface="Wingdings" pitchFamily="2" charset="2"/>
              </a:rPr>
              <a:t></a:t>
            </a:r>
            <a:r>
              <a:rPr lang="en-US" sz="2400" i="1" dirty="0" smtClean="0">
                <a:sym typeface="Wingdings" pitchFamily="2" charset="2"/>
              </a:rPr>
              <a:t>Urban governance </a:t>
            </a:r>
            <a:r>
              <a:rPr lang="en-US" sz="2400" dirty="0" err="1" smtClean="0">
                <a:sym typeface="Wingdings" pitchFamily="2" charset="2"/>
              </a:rPr>
              <a:t>adalah</a:t>
            </a:r>
            <a:r>
              <a:rPr lang="en-US" sz="2400" dirty="0" smtClean="0">
                <a:sym typeface="Wingdings" pitchFamily="2" charset="2"/>
              </a:rPr>
              <a:t> </a:t>
            </a:r>
            <a:r>
              <a:rPr lang="en-US" sz="2400" dirty="0" err="1" smtClean="0">
                <a:sym typeface="Wingdings" pitchFamily="2" charset="2"/>
              </a:rPr>
              <a:t>jalan</a:t>
            </a:r>
            <a:r>
              <a:rPr lang="en-US" sz="2400" dirty="0" smtClean="0">
                <a:sym typeface="Wingdings" pitchFamily="2" charset="2"/>
              </a:rPr>
              <a:t> </a:t>
            </a:r>
            <a:r>
              <a:rPr lang="en-US" sz="2400" dirty="0" err="1" smtClean="0">
                <a:sym typeface="Wingdings" pitchFamily="2" charset="2"/>
              </a:rPr>
              <a:t>dimana</a:t>
            </a:r>
            <a:r>
              <a:rPr lang="en-US" sz="2400" dirty="0" smtClean="0">
                <a:sym typeface="Wingdings" pitchFamily="2" charset="2"/>
              </a:rPr>
              <a:t> </a:t>
            </a:r>
            <a:r>
              <a:rPr lang="en-US" sz="2400" dirty="0" err="1" smtClean="0">
                <a:sym typeface="Wingdings" pitchFamily="2" charset="2"/>
              </a:rPr>
              <a:t>individu-individu</a:t>
            </a:r>
            <a:r>
              <a:rPr lang="en-US" sz="2400" dirty="0" smtClean="0">
                <a:sym typeface="Wingdings" pitchFamily="2" charset="2"/>
              </a:rPr>
              <a:t> </a:t>
            </a:r>
            <a:r>
              <a:rPr lang="en-US" sz="2400" dirty="0" err="1" smtClean="0">
                <a:sym typeface="Wingdings" pitchFamily="2" charset="2"/>
              </a:rPr>
              <a:t>dan</a:t>
            </a:r>
            <a:r>
              <a:rPr lang="en-US" sz="2400" dirty="0" smtClean="0">
                <a:sym typeface="Wingdings" pitchFamily="2" charset="2"/>
              </a:rPr>
              <a:t> </a:t>
            </a:r>
            <a:r>
              <a:rPr lang="en-US" sz="2400" dirty="0" err="1" smtClean="0">
                <a:sym typeface="Wingdings" pitchFamily="2" charset="2"/>
              </a:rPr>
              <a:t>lembaga-lembaga</a:t>
            </a:r>
            <a:r>
              <a:rPr lang="en-US" sz="2400" dirty="0">
                <a:sym typeface="Wingdings" pitchFamily="2" charset="2"/>
              </a:rPr>
              <a:t> </a:t>
            </a:r>
            <a:r>
              <a:rPr lang="en-US" sz="2400" dirty="0" err="1" smtClean="0">
                <a:sym typeface="Wingdings" pitchFamily="2" charset="2"/>
              </a:rPr>
              <a:t>publik</a:t>
            </a:r>
            <a:r>
              <a:rPr lang="en-US" sz="2400" dirty="0" smtClean="0">
                <a:sym typeface="Wingdings" pitchFamily="2" charset="2"/>
              </a:rPr>
              <a:t> </a:t>
            </a:r>
            <a:r>
              <a:rPr lang="en-US" sz="2400" dirty="0" err="1" smtClean="0">
                <a:sym typeface="Wingdings" pitchFamily="2" charset="2"/>
              </a:rPr>
              <a:t>dan</a:t>
            </a:r>
            <a:r>
              <a:rPr lang="en-US" sz="2400" dirty="0" smtClean="0">
                <a:sym typeface="Wingdings" pitchFamily="2" charset="2"/>
              </a:rPr>
              <a:t> </a:t>
            </a:r>
            <a:r>
              <a:rPr lang="en-US" sz="2400" dirty="0" err="1" smtClean="0">
                <a:sym typeface="Wingdings" pitchFamily="2" charset="2"/>
              </a:rPr>
              <a:t>privat</a:t>
            </a:r>
            <a:r>
              <a:rPr lang="en-US" sz="2400" dirty="0" smtClean="0">
                <a:sym typeface="Wingdings" pitchFamily="2" charset="2"/>
              </a:rPr>
              <a:t> </a:t>
            </a:r>
            <a:r>
              <a:rPr lang="en-US" sz="2400" dirty="0" err="1" smtClean="0">
                <a:sym typeface="Wingdings" pitchFamily="2" charset="2"/>
              </a:rPr>
              <a:t>memiliki</a:t>
            </a:r>
            <a:r>
              <a:rPr lang="en-US" sz="2400" dirty="0" smtClean="0">
                <a:sym typeface="Wingdings" pitchFamily="2" charset="2"/>
              </a:rPr>
              <a:t> </a:t>
            </a:r>
            <a:r>
              <a:rPr lang="en-US" sz="2400" dirty="0" err="1" smtClean="0">
                <a:sym typeface="Wingdings" pitchFamily="2" charset="2"/>
              </a:rPr>
              <a:t>rencana</a:t>
            </a:r>
            <a:r>
              <a:rPr lang="en-US" sz="2400" dirty="0" smtClean="0">
                <a:sym typeface="Wingdings" pitchFamily="2" charset="2"/>
              </a:rPr>
              <a:t> </a:t>
            </a:r>
            <a:r>
              <a:rPr lang="en-US" sz="2400" dirty="0" err="1" smtClean="0">
                <a:sym typeface="Wingdings" pitchFamily="2" charset="2"/>
              </a:rPr>
              <a:t>untuk</a:t>
            </a:r>
            <a:r>
              <a:rPr lang="en-US" sz="2400" dirty="0" smtClean="0">
                <a:sym typeface="Wingdings" pitchFamily="2" charset="2"/>
              </a:rPr>
              <a:t> </a:t>
            </a:r>
            <a:r>
              <a:rPr lang="en-US" sz="2400" dirty="0" err="1" smtClean="0">
                <a:sym typeface="Wingdings" pitchFamily="2" charset="2"/>
              </a:rPr>
              <a:t>mengatur</a:t>
            </a:r>
            <a:r>
              <a:rPr lang="en-US" sz="2400" dirty="0" smtClean="0">
                <a:sym typeface="Wingdings" pitchFamily="2" charset="2"/>
              </a:rPr>
              <a:t> </a:t>
            </a:r>
            <a:r>
              <a:rPr lang="en-US" sz="2400" dirty="0" err="1" smtClean="0">
                <a:sym typeface="Wingdings" pitchFamily="2" charset="2"/>
              </a:rPr>
              <a:t>urusan</a:t>
            </a:r>
            <a:r>
              <a:rPr lang="en-US" sz="2400" dirty="0" smtClean="0">
                <a:sym typeface="Wingdings" pitchFamily="2" charset="2"/>
              </a:rPr>
              <a:t> </a:t>
            </a:r>
            <a:r>
              <a:rPr lang="en-US" sz="2400" dirty="0" err="1" smtClean="0">
                <a:sym typeface="Wingdings" pitchFamily="2" charset="2"/>
              </a:rPr>
              <a:t>kota</a:t>
            </a:r>
            <a:r>
              <a:rPr lang="en-US" sz="2400" dirty="0" smtClean="0">
                <a:sym typeface="Wingdings" pitchFamily="2" charset="2"/>
              </a:rPr>
              <a:t> </a:t>
            </a:r>
            <a:r>
              <a:rPr lang="en-US" sz="2400" dirty="0" err="1" smtClean="0">
                <a:sym typeface="Wingdings" pitchFamily="2" charset="2"/>
              </a:rPr>
              <a:t>secara</a:t>
            </a:r>
            <a:r>
              <a:rPr lang="en-US" sz="2400" dirty="0" smtClean="0">
                <a:sym typeface="Wingdings" pitchFamily="2" charset="2"/>
              </a:rPr>
              <a:t> </a:t>
            </a:r>
            <a:r>
              <a:rPr lang="en-US" sz="2400" dirty="0" err="1" smtClean="0">
                <a:sym typeface="Wingdings" pitchFamily="2" charset="2"/>
              </a:rPr>
              <a:t>bersama</a:t>
            </a:r>
            <a:r>
              <a:rPr lang="en-US" sz="2400" dirty="0" smtClean="0">
                <a:sym typeface="Wingdings" pitchFamily="2" charset="2"/>
              </a:rPr>
              <a:t>, </a:t>
            </a:r>
            <a:r>
              <a:rPr lang="en-US" sz="2400" dirty="0" err="1" smtClean="0">
                <a:sym typeface="Wingdings" pitchFamily="2" charset="2"/>
              </a:rPr>
              <a:t>termasuk</a:t>
            </a:r>
            <a:r>
              <a:rPr lang="en-US" sz="2400" dirty="0" smtClean="0">
                <a:sym typeface="Wingdings" pitchFamily="2" charset="2"/>
              </a:rPr>
              <a:t> proses </a:t>
            </a:r>
            <a:r>
              <a:rPr lang="en-US" sz="2400" dirty="0" err="1" smtClean="0">
                <a:sym typeface="Wingdings" pitchFamily="2" charset="2"/>
              </a:rPr>
              <a:t>keberlanjutan</a:t>
            </a:r>
            <a:r>
              <a:rPr lang="en-US" sz="2400" dirty="0" smtClean="0">
                <a:sym typeface="Wingdings" pitchFamily="2" charset="2"/>
              </a:rPr>
              <a:t> </a:t>
            </a:r>
            <a:r>
              <a:rPr lang="en-US" sz="2400" dirty="0" err="1" smtClean="0">
                <a:sym typeface="Wingdings" pitchFamily="2" charset="2"/>
              </a:rPr>
              <a:t>melalui</a:t>
            </a:r>
            <a:r>
              <a:rPr lang="en-US" sz="2400" dirty="0" smtClean="0">
                <a:sym typeface="Wingdings" pitchFamily="2" charset="2"/>
              </a:rPr>
              <a:t> </a:t>
            </a:r>
            <a:r>
              <a:rPr lang="en-US" sz="2400" dirty="0" err="1" smtClean="0">
                <a:sym typeface="Wingdings" pitchFamily="2" charset="2"/>
              </a:rPr>
              <a:t>konflik</a:t>
            </a:r>
            <a:r>
              <a:rPr lang="en-US" sz="2400" dirty="0" smtClean="0">
                <a:sym typeface="Wingdings" pitchFamily="2" charset="2"/>
              </a:rPr>
              <a:t> </a:t>
            </a:r>
            <a:r>
              <a:rPr lang="en-US" sz="2400" dirty="0" err="1" smtClean="0">
                <a:sym typeface="Wingdings" pitchFamily="2" charset="2"/>
              </a:rPr>
              <a:t>atau</a:t>
            </a:r>
            <a:r>
              <a:rPr lang="en-US" sz="2400" dirty="0" smtClean="0">
                <a:sym typeface="Wingdings" pitchFamily="2" charset="2"/>
              </a:rPr>
              <a:t> </a:t>
            </a:r>
            <a:r>
              <a:rPr lang="en-US" sz="2400" dirty="0" err="1" smtClean="0">
                <a:sym typeface="Wingdings" pitchFamily="2" charset="2"/>
              </a:rPr>
              <a:t>kepentingan</a:t>
            </a:r>
            <a:r>
              <a:rPr lang="en-US" sz="2400" dirty="0" smtClean="0">
                <a:sym typeface="Wingdings" pitchFamily="2" charset="2"/>
              </a:rPr>
              <a:t> yang </a:t>
            </a:r>
            <a:r>
              <a:rPr lang="en-US" sz="2400" dirty="0" err="1" smtClean="0">
                <a:sym typeface="Wingdings" pitchFamily="2" charset="2"/>
              </a:rPr>
              <a:t>berbeda-beda</a:t>
            </a:r>
            <a:r>
              <a:rPr lang="en-US" sz="2400" dirty="0" smtClean="0">
                <a:sym typeface="Wingdings" pitchFamily="2" charset="2"/>
              </a:rPr>
              <a:t> yang </a:t>
            </a:r>
            <a:r>
              <a:rPr lang="en-US" sz="2400" dirty="0" err="1" smtClean="0">
                <a:sym typeface="Wingdings" pitchFamily="2" charset="2"/>
              </a:rPr>
              <a:t>perlu</a:t>
            </a:r>
            <a:r>
              <a:rPr lang="en-US" sz="2400" dirty="0" smtClean="0">
                <a:sym typeface="Wingdings" pitchFamily="2" charset="2"/>
              </a:rPr>
              <a:t> </a:t>
            </a:r>
            <a:r>
              <a:rPr lang="en-US" sz="2400" dirty="0" err="1" smtClean="0">
                <a:sym typeface="Wingdings" pitchFamily="2" charset="2"/>
              </a:rPr>
              <a:t>diakomodasi</a:t>
            </a:r>
            <a:r>
              <a:rPr lang="en-US" sz="2400" dirty="0" smtClean="0">
                <a:sym typeface="Wingdings" pitchFamily="2" charset="2"/>
              </a:rPr>
              <a:t> </a:t>
            </a:r>
            <a:r>
              <a:rPr lang="en-US" sz="2400" dirty="0" err="1" smtClean="0">
                <a:sym typeface="Wingdings" pitchFamily="2" charset="2"/>
              </a:rPr>
              <a:t>dalam</a:t>
            </a:r>
            <a:r>
              <a:rPr lang="en-US" sz="2400" dirty="0" smtClean="0">
                <a:sym typeface="Wingdings" pitchFamily="2" charset="2"/>
              </a:rPr>
              <a:t> </a:t>
            </a:r>
            <a:r>
              <a:rPr lang="en-US" sz="2400" dirty="0" err="1" smtClean="0">
                <a:sym typeface="Wingdings" pitchFamily="2" charset="2"/>
              </a:rPr>
              <a:t>bentuk</a:t>
            </a:r>
            <a:r>
              <a:rPr lang="en-US" sz="2400" dirty="0" smtClean="0">
                <a:sym typeface="Wingdings" pitchFamily="2" charset="2"/>
              </a:rPr>
              <a:t> </a:t>
            </a:r>
            <a:r>
              <a:rPr lang="en-US" sz="2400" dirty="0" err="1" smtClean="0">
                <a:sym typeface="Wingdings" pitchFamily="2" charset="2"/>
              </a:rPr>
              <a:t>kerjasama</a:t>
            </a:r>
            <a:r>
              <a:rPr lang="en-US" sz="2400" dirty="0" smtClean="0">
                <a:sym typeface="Wingdings" pitchFamily="2" charset="2"/>
              </a:rPr>
              <a:t>, </a:t>
            </a:r>
            <a:r>
              <a:rPr lang="en-US" sz="2400" dirty="0" err="1" smtClean="0">
                <a:sym typeface="Wingdings" pitchFamily="2" charset="2"/>
              </a:rPr>
              <a:t>termasuk</a:t>
            </a:r>
            <a:r>
              <a:rPr lang="en-US" sz="2400" dirty="0" smtClean="0">
                <a:sym typeface="Wingdings" pitchFamily="2" charset="2"/>
              </a:rPr>
              <a:t> </a:t>
            </a:r>
            <a:r>
              <a:rPr lang="en-US" sz="2400" dirty="0" err="1" smtClean="0">
                <a:sym typeface="Wingdings" pitchFamily="2" charset="2"/>
              </a:rPr>
              <a:t>rencana</a:t>
            </a:r>
            <a:r>
              <a:rPr lang="en-US" sz="2400" dirty="0" smtClean="0">
                <a:sym typeface="Wingdings" pitchFamily="2" charset="2"/>
              </a:rPr>
              <a:t> </a:t>
            </a:r>
            <a:r>
              <a:rPr lang="en-US" sz="2400" dirty="0" err="1" smtClean="0">
                <a:sym typeface="Wingdings" pitchFamily="2" charset="2"/>
              </a:rPr>
              <a:t>institusi</a:t>
            </a:r>
            <a:r>
              <a:rPr lang="en-US" sz="2400" dirty="0" smtClean="0">
                <a:sym typeface="Wingdings" pitchFamily="2" charset="2"/>
              </a:rPr>
              <a:t> formal </a:t>
            </a:r>
            <a:r>
              <a:rPr lang="en-US" sz="2400" dirty="0" err="1" smtClean="0">
                <a:sym typeface="Wingdings" pitchFamily="2" charset="2"/>
              </a:rPr>
              <a:t>dan</a:t>
            </a:r>
            <a:r>
              <a:rPr lang="en-US" sz="2400" dirty="0" smtClean="0">
                <a:sym typeface="Wingdings" pitchFamily="2" charset="2"/>
              </a:rPr>
              <a:t> </a:t>
            </a:r>
            <a:r>
              <a:rPr lang="en-US" sz="2400" dirty="0" err="1" smtClean="0">
                <a:sym typeface="Wingdings" pitchFamily="2" charset="2"/>
              </a:rPr>
              <a:t>nonformal</a:t>
            </a:r>
            <a:r>
              <a:rPr lang="en-US" sz="2400" dirty="0" smtClean="0">
                <a:sym typeface="Wingdings" pitchFamily="2" charset="2"/>
              </a:rPr>
              <a:t> yang </a:t>
            </a:r>
            <a:r>
              <a:rPr lang="en-US" sz="2400" dirty="0" err="1" smtClean="0">
                <a:sym typeface="Wingdings" pitchFamily="2" charset="2"/>
              </a:rPr>
              <a:t>lebih</a:t>
            </a:r>
            <a:r>
              <a:rPr lang="en-US" sz="2400" dirty="0" smtClean="0">
                <a:sym typeface="Wingdings" pitchFamily="2" charset="2"/>
              </a:rPr>
              <a:t> </a:t>
            </a:r>
            <a:r>
              <a:rPr lang="en-US" sz="2400" dirty="0" err="1" smtClean="0">
                <a:sym typeface="Wingdings" pitchFamily="2" charset="2"/>
              </a:rPr>
              <a:t>baik</a:t>
            </a:r>
            <a:r>
              <a:rPr lang="en-US" sz="2400" dirty="0" smtClean="0">
                <a:sym typeface="Wingdings" pitchFamily="2" charset="2"/>
              </a:rPr>
              <a:t>  </a:t>
            </a:r>
            <a:r>
              <a:rPr lang="en-US" sz="2400" dirty="0" err="1" smtClean="0">
                <a:sym typeface="Wingdings" pitchFamily="2" charset="2"/>
              </a:rPr>
              <a:t>sebagai</a:t>
            </a:r>
            <a:r>
              <a:rPr lang="en-US" sz="2400" dirty="0" smtClean="0">
                <a:sym typeface="Wingdings" pitchFamily="2" charset="2"/>
              </a:rPr>
              <a:t> modal </a:t>
            </a:r>
            <a:r>
              <a:rPr lang="en-US" sz="2400" dirty="0" err="1" smtClean="0">
                <a:sym typeface="Wingdings" pitchFamily="2" charset="2"/>
              </a:rPr>
              <a:t>sosial</a:t>
            </a:r>
            <a:r>
              <a:rPr lang="en-US" sz="2400" dirty="0" smtClean="0">
                <a:sym typeface="Wingdings" pitchFamily="2" charset="2"/>
              </a:rPr>
              <a:t> </a:t>
            </a:r>
            <a:r>
              <a:rPr lang="en-US" sz="2400" dirty="0" err="1" smtClean="0">
                <a:sym typeface="Wingdings" pitchFamily="2" charset="2"/>
              </a:rPr>
              <a:t>warganegara</a:t>
            </a:r>
            <a:r>
              <a:rPr lang="en-US" sz="2400" dirty="0" smtClean="0">
                <a:sym typeface="Wingdings" pitchFamily="2" charset="2"/>
              </a:rPr>
              <a:t>.</a:t>
            </a:r>
          </a:p>
          <a:p>
            <a:r>
              <a:rPr lang="en-US" sz="2400" dirty="0" smtClean="0">
                <a:sym typeface="Wingdings" pitchFamily="2" charset="2"/>
              </a:rPr>
              <a:t>Bank </a:t>
            </a:r>
            <a:r>
              <a:rPr lang="en-US" sz="2400" dirty="0" err="1" smtClean="0">
                <a:sym typeface="Wingdings" pitchFamily="2" charset="2"/>
              </a:rPr>
              <a:t>Dunia</a:t>
            </a:r>
            <a:r>
              <a:rPr lang="en-US" sz="2400" dirty="0" smtClean="0">
                <a:sym typeface="Wingdings" pitchFamily="2" charset="2"/>
              </a:rPr>
              <a:t> </a:t>
            </a:r>
            <a:r>
              <a:rPr lang="en-US" sz="2400" dirty="0" err="1" smtClean="0">
                <a:sym typeface="Wingdings" pitchFamily="2" charset="2"/>
              </a:rPr>
              <a:t>mendefinisikan</a:t>
            </a:r>
            <a:r>
              <a:rPr lang="en-US" sz="2400" dirty="0" smtClean="0">
                <a:sym typeface="Wingdings" pitchFamily="2" charset="2"/>
              </a:rPr>
              <a:t> </a:t>
            </a:r>
            <a:r>
              <a:rPr lang="en-US" sz="2400" i="1" dirty="0" smtClean="0">
                <a:sym typeface="Wingdings" pitchFamily="2" charset="2"/>
              </a:rPr>
              <a:t>Urban Governance</a:t>
            </a:r>
            <a:r>
              <a:rPr lang="en-US" sz="2400" dirty="0" smtClean="0">
                <a:sym typeface="Wingdings" pitchFamily="2" charset="2"/>
              </a:rPr>
              <a:t> </a:t>
            </a:r>
            <a:r>
              <a:rPr lang="en-US" sz="2400" dirty="0" err="1" smtClean="0">
                <a:sym typeface="Wingdings" pitchFamily="2" charset="2"/>
              </a:rPr>
              <a:t>sebagai</a:t>
            </a:r>
            <a:r>
              <a:rPr lang="en-US" sz="2400" dirty="0" smtClean="0">
                <a:sym typeface="Wingdings" pitchFamily="2" charset="2"/>
              </a:rPr>
              <a:t> </a:t>
            </a:r>
            <a:r>
              <a:rPr lang="en-US" sz="2400" dirty="0" err="1" smtClean="0">
                <a:sym typeface="Wingdings" pitchFamily="2" charset="2"/>
              </a:rPr>
              <a:t>tatakelola</a:t>
            </a:r>
            <a:r>
              <a:rPr lang="en-US" sz="2400" dirty="0" smtClean="0">
                <a:sym typeface="Wingdings" pitchFamily="2" charset="2"/>
              </a:rPr>
              <a:t> </a:t>
            </a:r>
            <a:r>
              <a:rPr lang="en-US" sz="2400" dirty="0" err="1" smtClean="0">
                <a:sym typeface="Wingdings" pitchFamily="2" charset="2"/>
              </a:rPr>
              <a:t>kota</a:t>
            </a:r>
            <a:r>
              <a:rPr lang="en-US" sz="2400" dirty="0" smtClean="0">
                <a:sym typeface="Wingdings" pitchFamily="2" charset="2"/>
              </a:rPr>
              <a:t> </a:t>
            </a:r>
            <a:r>
              <a:rPr lang="en-US" sz="2400" dirty="0" err="1" smtClean="0">
                <a:sym typeface="Wingdings" pitchFamily="2" charset="2"/>
              </a:rPr>
              <a:t>berkelanjutan</a:t>
            </a:r>
            <a:r>
              <a:rPr lang="en-US" sz="2400" dirty="0" smtClean="0">
                <a:sym typeface="Wingdings" pitchFamily="2" charset="2"/>
              </a:rPr>
              <a:t> yang </a:t>
            </a:r>
            <a:r>
              <a:rPr lang="en-US" sz="2400" dirty="0" err="1" smtClean="0">
                <a:sym typeface="Wingdings" pitchFamily="2" charset="2"/>
              </a:rPr>
              <a:t>memiliki</a:t>
            </a:r>
            <a:r>
              <a:rPr lang="en-US" sz="2400" dirty="0" smtClean="0">
                <a:sym typeface="Wingdings" pitchFamily="2" charset="2"/>
              </a:rPr>
              <a:t> </a:t>
            </a:r>
            <a:r>
              <a:rPr lang="en-US" sz="2400" dirty="0" err="1" smtClean="0">
                <a:sym typeface="Wingdings" pitchFamily="2" charset="2"/>
              </a:rPr>
              <a:t>perencanaan</a:t>
            </a:r>
            <a:r>
              <a:rPr lang="en-US" sz="2400" dirty="0" smtClean="0">
                <a:sym typeface="Wingdings" pitchFamily="2" charset="2"/>
              </a:rPr>
              <a:t> </a:t>
            </a:r>
            <a:r>
              <a:rPr lang="en-US" sz="2400" dirty="0" err="1" smtClean="0">
                <a:sym typeface="Wingdings" pitchFamily="2" charset="2"/>
              </a:rPr>
              <a:t>wilayah</a:t>
            </a:r>
            <a:r>
              <a:rPr lang="en-US" sz="2400" dirty="0" smtClean="0">
                <a:sym typeface="Wingdings" pitchFamily="2" charset="2"/>
              </a:rPr>
              <a:t> yang </a:t>
            </a:r>
            <a:r>
              <a:rPr lang="en-US" sz="2400" dirty="0" err="1" smtClean="0">
                <a:sym typeface="Wingdings" pitchFamily="2" charset="2"/>
              </a:rPr>
              <a:t>baik</a:t>
            </a:r>
            <a:r>
              <a:rPr lang="en-US" sz="2400" dirty="0" smtClean="0">
                <a:sym typeface="Wingdings" pitchFamily="2" charset="2"/>
              </a:rPr>
              <a:t>, </a:t>
            </a:r>
            <a:r>
              <a:rPr lang="en-US" sz="2400" dirty="0" err="1" smtClean="0">
                <a:sym typeface="Wingdings" pitchFamily="2" charset="2"/>
              </a:rPr>
              <a:t>mengakomodasi</a:t>
            </a:r>
            <a:r>
              <a:rPr lang="en-US" sz="2400" dirty="0" smtClean="0">
                <a:sym typeface="Wingdings" pitchFamily="2" charset="2"/>
              </a:rPr>
              <a:t> </a:t>
            </a:r>
            <a:r>
              <a:rPr lang="en-US" sz="2400" dirty="0" err="1" smtClean="0">
                <a:sym typeface="Wingdings" pitchFamily="2" charset="2"/>
              </a:rPr>
              <a:t>kepentingan</a:t>
            </a:r>
            <a:r>
              <a:rPr lang="en-US" sz="2400" dirty="0" smtClean="0">
                <a:sym typeface="Wingdings" pitchFamily="2" charset="2"/>
              </a:rPr>
              <a:t> </a:t>
            </a:r>
            <a:r>
              <a:rPr lang="en-US" sz="2400" dirty="0" err="1" smtClean="0">
                <a:sym typeface="Wingdings" pitchFamily="2" charset="2"/>
              </a:rPr>
              <a:t>masyarakat</a:t>
            </a:r>
            <a:r>
              <a:rPr lang="en-US" sz="2400" dirty="0" smtClean="0">
                <a:sym typeface="Wingdings" pitchFamily="2" charset="2"/>
              </a:rPr>
              <a:t> urban </a:t>
            </a:r>
            <a:r>
              <a:rPr lang="en-US" sz="2400" dirty="0" err="1" smtClean="0">
                <a:sym typeface="Wingdings" pitchFamily="2" charset="2"/>
              </a:rPr>
              <a:t>dan</a:t>
            </a:r>
            <a:r>
              <a:rPr lang="en-US" sz="2400" dirty="0" smtClean="0">
                <a:sym typeface="Wingdings" pitchFamily="2" charset="2"/>
              </a:rPr>
              <a:t> </a:t>
            </a:r>
            <a:r>
              <a:rPr lang="en-US" sz="2400" dirty="0" err="1" smtClean="0">
                <a:sym typeface="Wingdings" pitchFamily="2" charset="2"/>
              </a:rPr>
              <a:t>tidak</a:t>
            </a:r>
            <a:r>
              <a:rPr lang="en-US" sz="2400" dirty="0" smtClean="0">
                <a:sym typeface="Wingdings" pitchFamily="2" charset="2"/>
              </a:rPr>
              <a:t> </a:t>
            </a:r>
            <a:r>
              <a:rPr lang="en-US" sz="2400" dirty="0" err="1" smtClean="0">
                <a:sym typeface="Wingdings" pitchFamily="2" charset="2"/>
              </a:rPr>
              <a:t>merusak</a:t>
            </a:r>
            <a:r>
              <a:rPr lang="en-US" sz="2400" dirty="0" smtClean="0">
                <a:sym typeface="Wingdings" pitchFamily="2" charset="2"/>
              </a:rPr>
              <a:t> </a:t>
            </a:r>
            <a:r>
              <a:rPr lang="en-US" sz="2400" dirty="0" err="1" smtClean="0">
                <a:sym typeface="Wingdings" pitchFamily="2" charset="2"/>
              </a:rPr>
              <a:t>lingkungan</a:t>
            </a:r>
            <a:r>
              <a:rPr lang="en-US" sz="2400" dirty="0" smtClean="0">
                <a:sym typeface="Wingdings" pitchFamily="2" charset="2"/>
              </a:rPr>
              <a:t> </a:t>
            </a:r>
            <a:r>
              <a:rPr lang="en-US" sz="2400" dirty="0" err="1" smtClean="0">
                <a:sym typeface="Wingdings" pitchFamily="2" charset="2"/>
              </a:rPr>
              <a:t>perkotaan</a:t>
            </a:r>
            <a:r>
              <a:rPr lang="en-US" sz="2400" dirty="0" smtClean="0">
                <a:sym typeface="Wingdings" pitchFamily="2" charset="2"/>
              </a:rPr>
              <a:t> (Bank </a:t>
            </a:r>
            <a:r>
              <a:rPr lang="en-US" sz="2400" dirty="0" err="1" smtClean="0">
                <a:sym typeface="Wingdings" pitchFamily="2" charset="2"/>
              </a:rPr>
              <a:t>Dunia</a:t>
            </a:r>
            <a:r>
              <a:rPr lang="en-US" sz="2400" dirty="0" smtClean="0">
                <a:sym typeface="Wingdings" pitchFamily="2" charset="2"/>
              </a:rPr>
              <a:t>, 2010).</a:t>
            </a:r>
          </a:p>
          <a:p>
            <a:r>
              <a:rPr lang="en-US" sz="2400" dirty="0" err="1" smtClean="0"/>
              <a:t>Frederik</a:t>
            </a:r>
            <a:r>
              <a:rPr lang="en-US" sz="2400" dirty="0" smtClean="0"/>
              <a:t> </a:t>
            </a:r>
            <a:r>
              <a:rPr lang="en-US" sz="2400" dirty="0" err="1" smtClean="0"/>
              <a:t>Esko</a:t>
            </a:r>
            <a:r>
              <a:rPr lang="en-US" sz="2400" dirty="0" smtClean="0"/>
              <a:t> Lange </a:t>
            </a:r>
            <a:r>
              <a:rPr lang="en-US" sz="2400" dirty="0" err="1" smtClean="0"/>
              <a:t>mendefinisikan</a:t>
            </a:r>
            <a:r>
              <a:rPr lang="en-US" sz="2400" dirty="0" smtClean="0"/>
              <a:t> </a:t>
            </a:r>
            <a:r>
              <a:rPr lang="en-US" sz="2400" i="1" dirty="0" smtClean="0"/>
              <a:t>urban governance </a:t>
            </a:r>
            <a:r>
              <a:rPr lang="en-US" sz="2400" dirty="0" err="1" smtClean="0"/>
              <a:t>sebagai</a:t>
            </a:r>
            <a:r>
              <a:rPr lang="en-US" sz="2400" dirty="0" smtClean="0"/>
              <a:t> </a:t>
            </a:r>
            <a:r>
              <a:rPr lang="en-US" sz="2400" dirty="0" err="1" smtClean="0"/>
              <a:t>tatakelola</a:t>
            </a:r>
            <a:r>
              <a:rPr lang="en-US" sz="2400" dirty="0" smtClean="0"/>
              <a:t> </a:t>
            </a:r>
            <a:r>
              <a:rPr lang="en-US" sz="2400" dirty="0" err="1" smtClean="0"/>
              <a:t>kota</a:t>
            </a:r>
            <a:r>
              <a:rPr lang="en-US" sz="2400" dirty="0" smtClean="0"/>
              <a:t> yang </a:t>
            </a:r>
            <a:r>
              <a:rPr lang="en-US" sz="2400" dirty="0" err="1" smtClean="0"/>
              <a:t>memungkinkan</a:t>
            </a:r>
            <a:r>
              <a:rPr lang="en-US" sz="2400" dirty="0" smtClean="0"/>
              <a:t> </a:t>
            </a:r>
            <a:r>
              <a:rPr lang="en-US" sz="2400" dirty="0" err="1" smtClean="0"/>
              <a:t>terciptanya</a:t>
            </a:r>
            <a:r>
              <a:rPr lang="en-US" sz="2400" dirty="0" smtClean="0"/>
              <a:t> </a:t>
            </a:r>
            <a:r>
              <a:rPr lang="en-US" sz="2400" dirty="0" err="1" smtClean="0"/>
              <a:t>relasi</a:t>
            </a:r>
            <a:r>
              <a:rPr lang="en-US" sz="2400" dirty="0" smtClean="0"/>
              <a:t> yang </a:t>
            </a:r>
            <a:r>
              <a:rPr lang="en-US" sz="2400" dirty="0" err="1" smtClean="0"/>
              <a:t>baik</a:t>
            </a:r>
            <a:r>
              <a:rPr lang="en-US" sz="2400" dirty="0" smtClean="0"/>
              <a:t> anta </a:t>
            </a:r>
            <a:r>
              <a:rPr lang="en-US" sz="2400" dirty="0" err="1" smtClean="0"/>
              <a:t>pemerintah</a:t>
            </a:r>
            <a:r>
              <a:rPr lang="en-US" sz="2400" dirty="0" smtClean="0"/>
              <a:t> </a:t>
            </a:r>
            <a:r>
              <a:rPr lang="en-US" sz="2400" dirty="0" err="1" smtClean="0"/>
              <a:t>kota</a:t>
            </a:r>
            <a:r>
              <a:rPr lang="en-US" sz="2400" dirty="0" smtClean="0"/>
              <a:t>, </a:t>
            </a:r>
            <a:r>
              <a:rPr lang="en-US" sz="2400" dirty="0" err="1" smtClean="0"/>
              <a:t>warga</a:t>
            </a:r>
            <a:r>
              <a:rPr lang="en-US" sz="2400" dirty="0" smtClean="0"/>
              <a:t> </a:t>
            </a:r>
            <a:r>
              <a:rPr lang="en-US" sz="2400" dirty="0" err="1" smtClean="0"/>
              <a:t>kota</a:t>
            </a:r>
            <a:r>
              <a:rPr lang="en-US" sz="2400" dirty="0" smtClean="0"/>
              <a:t>  (</a:t>
            </a:r>
            <a:r>
              <a:rPr lang="en-US" sz="2400" dirty="0" err="1" smtClean="0"/>
              <a:t>masyarakat</a:t>
            </a:r>
            <a:r>
              <a:rPr lang="en-US" sz="2400" dirty="0" smtClean="0"/>
              <a:t> urban) </a:t>
            </a:r>
            <a:r>
              <a:rPr lang="en-US" sz="2400" dirty="0" err="1" smtClean="0"/>
              <a:t>dan</a:t>
            </a:r>
            <a:r>
              <a:rPr lang="en-US" sz="2400" dirty="0" smtClean="0"/>
              <a:t> </a:t>
            </a:r>
            <a:r>
              <a:rPr lang="en-US" sz="2400" dirty="0" err="1" smtClean="0"/>
              <a:t>sektor</a:t>
            </a:r>
            <a:r>
              <a:rPr lang="en-US" sz="2400" dirty="0" smtClean="0"/>
              <a:t> </a:t>
            </a:r>
            <a:r>
              <a:rPr lang="en-US" sz="2400" dirty="0" err="1" smtClean="0"/>
              <a:t>privat</a:t>
            </a:r>
            <a:r>
              <a:rPr lang="en-US" sz="2400" dirty="0" smtClean="0"/>
              <a:t>/</a:t>
            </a:r>
            <a:r>
              <a:rPr lang="en-US" sz="2400" dirty="0" err="1" smtClean="0"/>
              <a:t>kelompok</a:t>
            </a:r>
            <a:r>
              <a:rPr lang="en-US" sz="2400" dirty="0" smtClean="0"/>
              <a:t> </a:t>
            </a:r>
            <a:r>
              <a:rPr lang="en-US" sz="2400" dirty="0" err="1" smtClean="0"/>
              <a:t>bisnis</a:t>
            </a:r>
            <a:r>
              <a:rPr lang="en-US" sz="2400" dirty="0" smtClean="0"/>
              <a:t>), </a:t>
            </a:r>
            <a:r>
              <a:rPr lang="en-US" sz="2400" dirty="0" err="1" smtClean="0"/>
              <a:t>dimana</a:t>
            </a:r>
            <a:r>
              <a:rPr lang="en-US" sz="2400" dirty="0" smtClean="0"/>
              <a:t> </a:t>
            </a:r>
            <a:r>
              <a:rPr lang="en-US" sz="2400" dirty="0" err="1" smtClean="0"/>
              <a:t>relasi</a:t>
            </a:r>
            <a:r>
              <a:rPr lang="en-US" sz="2400" dirty="0" smtClean="0"/>
              <a:t> </a:t>
            </a:r>
            <a:r>
              <a:rPr lang="en-US" sz="2400" dirty="0" err="1" smtClean="0"/>
              <a:t>ini</a:t>
            </a:r>
            <a:r>
              <a:rPr lang="en-US" sz="2400" dirty="0" smtClean="0"/>
              <a:t> </a:t>
            </a:r>
            <a:r>
              <a:rPr lang="en-US" sz="2400" dirty="0" err="1" smtClean="0"/>
              <a:t>tidak</a:t>
            </a:r>
            <a:r>
              <a:rPr lang="en-US" sz="2400" dirty="0" smtClean="0"/>
              <a:t> </a:t>
            </a:r>
            <a:r>
              <a:rPr lang="en-US" sz="2400" dirty="0" err="1" smtClean="0"/>
              <a:t>merugikan</a:t>
            </a:r>
            <a:r>
              <a:rPr lang="en-US" sz="2400" dirty="0" smtClean="0"/>
              <a:t> </a:t>
            </a:r>
            <a:r>
              <a:rPr lang="en-US" sz="2400" dirty="0" err="1" smtClean="0"/>
              <a:t>lingkungan</a:t>
            </a:r>
            <a:r>
              <a:rPr lang="en-US" sz="2400" dirty="0" smtClean="0"/>
              <a:t> </a:t>
            </a:r>
            <a:r>
              <a:rPr lang="en-US" sz="2400" dirty="0" err="1" smtClean="0"/>
              <a:t>perkotaan</a:t>
            </a:r>
            <a:r>
              <a:rPr lang="en-US" sz="2400" dirty="0" smtClean="0"/>
              <a:t>.</a:t>
            </a:r>
            <a:endParaRPr lang="en-US" sz="2400" i="1" dirty="0" smtClean="0">
              <a:sym typeface="Wingdings" pitchFamily="2" charset="2"/>
            </a:endParaRPr>
          </a:p>
          <a:p>
            <a:endParaRPr lang="en-US" sz="2400" i="1" dirty="0"/>
          </a:p>
        </p:txBody>
      </p:sp>
    </p:spTree>
    <p:extLst>
      <p:ext uri="{BB962C8B-B14F-4D97-AF65-F5344CB8AC3E}">
        <p14:creationId xmlns:p14="http://schemas.microsoft.com/office/powerpoint/2010/main" val="33111774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r>
              <a:rPr lang="en-US" sz="3800" b="1"/>
              <a:t>Definisi Urban dan </a:t>
            </a:r>
            <a:r>
              <a:rPr lang="en-US" sz="3800" b="1" i="1"/>
              <a:t>urban governance</a:t>
            </a:r>
          </a:p>
        </p:txBody>
      </p:sp>
      <p:sp>
        <p:nvSpPr>
          <p:cNvPr id="12291" name="Rectangle 3"/>
          <p:cNvSpPr>
            <a:spLocks noGrp="1" noChangeArrowheads="1"/>
          </p:cNvSpPr>
          <p:nvPr>
            <p:ph type="body" idx="1"/>
          </p:nvPr>
        </p:nvSpPr>
        <p:spPr/>
        <p:txBody>
          <a:bodyPr/>
          <a:lstStyle/>
          <a:p>
            <a:r>
              <a:rPr lang="en-US" sz="2800"/>
              <a:t>Urban adalah orang yang pindah dari desa ke kota </a:t>
            </a:r>
          </a:p>
          <a:p>
            <a:r>
              <a:rPr lang="en-US" sz="2800"/>
              <a:t>Governance adalah manajemen atau tata kelola</a:t>
            </a:r>
          </a:p>
          <a:p>
            <a:r>
              <a:rPr lang="en-US" sz="2800"/>
              <a:t>Urban governance adalah tata kelola kota yang sesuai dengan kebutuhan atau kepentingan masyarakat urban. Bagaimanapun, kota ditopang oleh orang-orang desa yang lebih banyak bekerja di sektor informal.</a:t>
            </a:r>
          </a:p>
        </p:txBody>
      </p:sp>
    </p:spTree>
    <p:extLst>
      <p:ext uri="{BB962C8B-B14F-4D97-AF65-F5344CB8AC3E}">
        <p14:creationId xmlns:p14="http://schemas.microsoft.com/office/powerpoint/2010/main" val="3690105343"/>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noAutofit/>
          </a:bodyPr>
          <a:lstStyle/>
          <a:p>
            <a:r>
              <a:rPr lang="en-US" sz="2400" b="1" dirty="0" err="1"/>
              <a:t>Dimensi</a:t>
            </a:r>
            <a:r>
              <a:rPr lang="en-US" sz="2400" b="1" dirty="0"/>
              <a:t> </a:t>
            </a:r>
            <a:br>
              <a:rPr lang="en-US" sz="2400" b="1" dirty="0"/>
            </a:br>
            <a:r>
              <a:rPr lang="en-US" sz="2400" b="1" dirty="0"/>
              <a:t>Urban Governance</a:t>
            </a:r>
          </a:p>
        </p:txBody>
      </p:sp>
      <p:sp>
        <p:nvSpPr>
          <p:cNvPr id="15363" name="Rectangle 3"/>
          <p:cNvSpPr>
            <a:spLocks noGrp="1" noChangeArrowheads="1"/>
          </p:cNvSpPr>
          <p:nvPr>
            <p:ph type="body" idx="1"/>
          </p:nvPr>
        </p:nvSpPr>
        <p:spPr/>
        <p:txBody>
          <a:bodyPr>
            <a:normAutofit/>
          </a:bodyPr>
          <a:lstStyle/>
          <a:p>
            <a:r>
              <a:rPr lang="en-US" sz="2800" dirty="0" err="1"/>
              <a:t>Partisipasi</a:t>
            </a:r>
            <a:r>
              <a:rPr lang="en-US" sz="2800" dirty="0"/>
              <a:t> </a:t>
            </a:r>
            <a:r>
              <a:rPr lang="en-US" sz="2800" dirty="0" err="1"/>
              <a:t>publik</a:t>
            </a:r>
            <a:endParaRPr lang="en-US" sz="2800" dirty="0"/>
          </a:p>
          <a:p>
            <a:r>
              <a:rPr lang="en-US" sz="2800" dirty="0" err="1"/>
              <a:t>Akuntabilitas</a:t>
            </a:r>
            <a:r>
              <a:rPr lang="en-US" sz="2800" dirty="0"/>
              <a:t> </a:t>
            </a:r>
            <a:r>
              <a:rPr lang="en-US" sz="2800" dirty="0" err="1"/>
              <a:t>Kekuasaan</a:t>
            </a:r>
            <a:endParaRPr lang="en-US" sz="2800" dirty="0"/>
          </a:p>
          <a:p>
            <a:r>
              <a:rPr lang="en-US" sz="2800" dirty="0" err="1"/>
              <a:t>Transparansi</a:t>
            </a:r>
            <a:r>
              <a:rPr lang="en-US" sz="2800" dirty="0"/>
              <a:t> </a:t>
            </a:r>
            <a:r>
              <a:rPr lang="en-US" sz="2800" dirty="0" err="1"/>
              <a:t>kebijakan</a:t>
            </a:r>
            <a:endParaRPr lang="en-US" sz="2800" dirty="0"/>
          </a:p>
          <a:p>
            <a:r>
              <a:rPr lang="en-US" sz="2800" dirty="0" err="1"/>
              <a:t>Berorentasi</a:t>
            </a:r>
            <a:r>
              <a:rPr lang="en-US" sz="2800" dirty="0"/>
              <a:t> </a:t>
            </a:r>
            <a:r>
              <a:rPr lang="en-US" sz="2800" dirty="0" err="1"/>
              <a:t>pada</a:t>
            </a:r>
            <a:r>
              <a:rPr lang="en-US" sz="2800" dirty="0"/>
              <a:t> </a:t>
            </a:r>
            <a:r>
              <a:rPr lang="en-US" sz="2800" dirty="0" err="1"/>
              <a:t>kepentingan</a:t>
            </a:r>
            <a:r>
              <a:rPr lang="en-US" sz="2800" dirty="0"/>
              <a:t> </a:t>
            </a:r>
            <a:r>
              <a:rPr lang="en-US" sz="2800" dirty="0" err="1"/>
              <a:t>rakyat</a:t>
            </a:r>
            <a:endParaRPr lang="en-US" sz="2800" dirty="0"/>
          </a:p>
          <a:p>
            <a:r>
              <a:rPr lang="en-US" sz="2800" dirty="0" err="1"/>
              <a:t>Pelayanan</a:t>
            </a:r>
            <a:r>
              <a:rPr lang="en-US" sz="2800" dirty="0"/>
              <a:t> prima</a:t>
            </a:r>
          </a:p>
          <a:p>
            <a:r>
              <a:rPr lang="en-US" sz="2800" dirty="0" err="1"/>
              <a:t>kesederajatan</a:t>
            </a:r>
            <a:endParaRPr lang="en-US" sz="2800" dirty="0"/>
          </a:p>
        </p:txBody>
      </p:sp>
    </p:spTree>
    <p:extLst>
      <p:ext uri="{BB962C8B-B14F-4D97-AF65-F5344CB8AC3E}">
        <p14:creationId xmlns:p14="http://schemas.microsoft.com/office/powerpoint/2010/main" val="399310327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r>
              <a:rPr lang="en-US" b="1"/>
              <a:t>Partisipasi publik</a:t>
            </a:r>
          </a:p>
        </p:txBody>
      </p:sp>
      <p:sp>
        <p:nvSpPr>
          <p:cNvPr id="16387" name="Rectangle 3"/>
          <p:cNvSpPr>
            <a:spLocks noGrp="1" noChangeArrowheads="1"/>
          </p:cNvSpPr>
          <p:nvPr>
            <p:ph type="body" idx="1"/>
          </p:nvPr>
        </p:nvSpPr>
        <p:spPr/>
        <p:txBody>
          <a:bodyPr>
            <a:normAutofit/>
          </a:bodyPr>
          <a:lstStyle/>
          <a:p>
            <a:r>
              <a:rPr lang="en-US" sz="2800" dirty="0" err="1"/>
              <a:t>Masyarakat</a:t>
            </a:r>
            <a:r>
              <a:rPr lang="en-US" sz="2800" dirty="0"/>
              <a:t> </a:t>
            </a:r>
            <a:r>
              <a:rPr lang="en-US" sz="2800" dirty="0" err="1"/>
              <a:t>diajak</a:t>
            </a:r>
            <a:r>
              <a:rPr lang="en-US" sz="2800" dirty="0"/>
              <a:t> </a:t>
            </a:r>
            <a:r>
              <a:rPr lang="en-US" sz="2800" dirty="0" err="1"/>
              <a:t>dalam</a:t>
            </a:r>
            <a:r>
              <a:rPr lang="en-US" sz="2800" dirty="0"/>
              <a:t> </a:t>
            </a:r>
            <a:r>
              <a:rPr lang="en-US" sz="2800" dirty="0" err="1"/>
              <a:t>setiap</a:t>
            </a:r>
            <a:r>
              <a:rPr lang="en-US" sz="2800" dirty="0"/>
              <a:t> proses </a:t>
            </a:r>
            <a:r>
              <a:rPr lang="en-US" sz="2800" dirty="0" err="1"/>
              <a:t>pengambilan</a:t>
            </a:r>
            <a:r>
              <a:rPr lang="en-US" sz="2800" dirty="0"/>
              <a:t> </a:t>
            </a:r>
            <a:r>
              <a:rPr lang="en-US" sz="2800" dirty="0" err="1"/>
              <a:t>keputusan</a:t>
            </a:r>
            <a:r>
              <a:rPr lang="en-US" sz="2800" dirty="0"/>
              <a:t>, </a:t>
            </a:r>
            <a:r>
              <a:rPr lang="en-US" sz="2800" dirty="0" err="1"/>
              <a:t>terutama</a:t>
            </a:r>
            <a:r>
              <a:rPr lang="en-US" sz="2800" dirty="0"/>
              <a:t> yang </a:t>
            </a:r>
            <a:r>
              <a:rPr lang="en-US" sz="2800" dirty="0" err="1"/>
              <a:t>berkaitan</a:t>
            </a:r>
            <a:r>
              <a:rPr lang="en-US" sz="2800" dirty="0"/>
              <a:t> </a:t>
            </a:r>
            <a:r>
              <a:rPr lang="en-US" sz="2800" dirty="0" err="1"/>
              <a:t>dengan</a:t>
            </a:r>
            <a:r>
              <a:rPr lang="en-US" sz="2800" dirty="0"/>
              <a:t> </a:t>
            </a:r>
            <a:r>
              <a:rPr lang="en-US" sz="2800" dirty="0" err="1"/>
              <a:t>nasib</a:t>
            </a:r>
            <a:r>
              <a:rPr lang="en-US" sz="2800" dirty="0"/>
              <a:t> </a:t>
            </a:r>
            <a:r>
              <a:rPr lang="en-US" sz="2800" dirty="0" err="1"/>
              <a:t>warga</a:t>
            </a:r>
            <a:r>
              <a:rPr lang="en-US" sz="2800" dirty="0"/>
              <a:t> </a:t>
            </a:r>
            <a:r>
              <a:rPr lang="en-US" sz="2800" dirty="0" err="1"/>
              <a:t>kota</a:t>
            </a:r>
            <a:endParaRPr lang="en-US" sz="2800" dirty="0"/>
          </a:p>
          <a:p>
            <a:r>
              <a:rPr lang="en-US" sz="2800" dirty="0" err="1"/>
              <a:t>Suara</a:t>
            </a:r>
            <a:r>
              <a:rPr lang="en-US" sz="2800" dirty="0"/>
              <a:t> </a:t>
            </a:r>
            <a:r>
              <a:rPr lang="en-US" sz="2800" dirty="0" err="1"/>
              <a:t>masyarakat</a:t>
            </a:r>
            <a:r>
              <a:rPr lang="en-US" sz="2800" dirty="0"/>
              <a:t> </a:t>
            </a:r>
            <a:r>
              <a:rPr lang="en-US" sz="2800" dirty="0" err="1"/>
              <a:t>didengar</a:t>
            </a:r>
            <a:r>
              <a:rPr lang="en-US" sz="2800" dirty="0"/>
              <a:t> </a:t>
            </a:r>
            <a:r>
              <a:rPr lang="en-US" sz="2800" dirty="0" err="1"/>
              <a:t>dan</a:t>
            </a:r>
            <a:r>
              <a:rPr lang="en-US" sz="2800" dirty="0"/>
              <a:t> </a:t>
            </a:r>
            <a:r>
              <a:rPr lang="en-US" sz="2800" dirty="0" err="1"/>
              <a:t>diproses</a:t>
            </a:r>
            <a:r>
              <a:rPr lang="en-US" sz="2800" dirty="0"/>
              <a:t> </a:t>
            </a:r>
            <a:r>
              <a:rPr lang="en-US" sz="2800" dirty="0" err="1"/>
              <a:t>dalam</a:t>
            </a:r>
            <a:r>
              <a:rPr lang="en-US" sz="2800" dirty="0"/>
              <a:t> </a:t>
            </a:r>
            <a:r>
              <a:rPr lang="en-US" sz="2800" dirty="0" err="1"/>
              <a:t>kebijakan</a:t>
            </a:r>
            <a:r>
              <a:rPr lang="en-US" sz="2800" dirty="0"/>
              <a:t> </a:t>
            </a:r>
            <a:r>
              <a:rPr lang="en-US" sz="2800" dirty="0" err="1"/>
              <a:t>kota</a:t>
            </a:r>
            <a:endParaRPr lang="en-US" sz="2800" dirty="0"/>
          </a:p>
          <a:p>
            <a:r>
              <a:rPr lang="en-US" sz="2800" dirty="0" err="1"/>
              <a:t>Masyarakat</a:t>
            </a:r>
            <a:r>
              <a:rPr lang="en-US" sz="2800" dirty="0"/>
              <a:t> </a:t>
            </a:r>
            <a:r>
              <a:rPr lang="en-US" sz="2800" dirty="0" err="1"/>
              <a:t>terlibat</a:t>
            </a:r>
            <a:r>
              <a:rPr lang="en-US" sz="2800" dirty="0"/>
              <a:t> </a:t>
            </a:r>
            <a:r>
              <a:rPr lang="en-US" sz="2800" dirty="0" err="1"/>
              <a:t>dalam</a:t>
            </a:r>
            <a:r>
              <a:rPr lang="en-US" sz="2800" dirty="0"/>
              <a:t> </a:t>
            </a:r>
            <a:r>
              <a:rPr lang="en-US" sz="2800" dirty="0" err="1"/>
              <a:t>mengontrol</a:t>
            </a:r>
            <a:r>
              <a:rPr lang="en-US" sz="2800" dirty="0"/>
              <a:t> </a:t>
            </a:r>
            <a:r>
              <a:rPr lang="en-US" sz="2800" dirty="0" err="1"/>
              <a:t>dan</a:t>
            </a:r>
            <a:r>
              <a:rPr lang="en-US" sz="2800" dirty="0"/>
              <a:t> </a:t>
            </a:r>
            <a:r>
              <a:rPr lang="en-US" sz="2800" dirty="0" err="1"/>
              <a:t>mengelola</a:t>
            </a:r>
            <a:r>
              <a:rPr lang="en-US" sz="2800" dirty="0"/>
              <a:t> </a:t>
            </a:r>
            <a:r>
              <a:rPr lang="en-US" sz="2800" dirty="0" err="1"/>
              <a:t>kota</a:t>
            </a:r>
            <a:endParaRPr lang="en-US" sz="2800" dirty="0"/>
          </a:p>
        </p:txBody>
      </p:sp>
    </p:spTree>
    <p:extLst>
      <p:ext uri="{BB962C8B-B14F-4D97-AF65-F5344CB8AC3E}">
        <p14:creationId xmlns:p14="http://schemas.microsoft.com/office/powerpoint/2010/main" val="306788650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r>
              <a:rPr lang="en-US" b="1"/>
              <a:t>Akuntabilitas kekuasaan</a:t>
            </a:r>
          </a:p>
        </p:txBody>
      </p:sp>
      <p:sp>
        <p:nvSpPr>
          <p:cNvPr id="17411" name="Rectangle 3"/>
          <p:cNvSpPr>
            <a:spLocks noGrp="1" noChangeArrowheads="1"/>
          </p:cNvSpPr>
          <p:nvPr>
            <p:ph type="body" idx="1"/>
          </p:nvPr>
        </p:nvSpPr>
        <p:spPr/>
        <p:txBody>
          <a:bodyPr>
            <a:normAutofit/>
          </a:bodyPr>
          <a:lstStyle/>
          <a:p>
            <a:r>
              <a:rPr lang="en-US" sz="2800" dirty="0" err="1"/>
              <a:t>Pemerintah</a:t>
            </a:r>
            <a:r>
              <a:rPr lang="en-US" sz="2800" dirty="0"/>
              <a:t> </a:t>
            </a:r>
            <a:r>
              <a:rPr lang="en-US" sz="2800" dirty="0" err="1"/>
              <a:t>bertanggungjawab</a:t>
            </a:r>
            <a:r>
              <a:rPr lang="en-US" sz="2800" dirty="0"/>
              <a:t> </a:t>
            </a:r>
            <a:r>
              <a:rPr lang="en-US" sz="2800" dirty="0" err="1"/>
              <a:t>kepada</a:t>
            </a:r>
            <a:r>
              <a:rPr lang="en-US" sz="2800" dirty="0"/>
              <a:t> </a:t>
            </a:r>
            <a:r>
              <a:rPr lang="en-US" sz="2800" dirty="0" err="1"/>
              <a:t>warga</a:t>
            </a:r>
            <a:r>
              <a:rPr lang="en-US" sz="2800" dirty="0"/>
              <a:t> </a:t>
            </a:r>
            <a:r>
              <a:rPr lang="en-US" sz="2800" dirty="0" err="1"/>
              <a:t>kota</a:t>
            </a:r>
            <a:endParaRPr lang="en-US" sz="2800" dirty="0"/>
          </a:p>
          <a:p>
            <a:r>
              <a:rPr lang="en-US" sz="2800" dirty="0" err="1"/>
              <a:t>Pemerintah</a:t>
            </a:r>
            <a:r>
              <a:rPr lang="en-US" sz="2800" dirty="0"/>
              <a:t> </a:t>
            </a:r>
            <a:r>
              <a:rPr lang="en-US" sz="2800" dirty="0" err="1"/>
              <a:t>tidak</a:t>
            </a:r>
            <a:r>
              <a:rPr lang="en-US" sz="2800" dirty="0"/>
              <a:t> </a:t>
            </a:r>
            <a:r>
              <a:rPr lang="en-US" sz="2800" dirty="0" err="1"/>
              <a:t>boleh</a:t>
            </a:r>
            <a:r>
              <a:rPr lang="en-US" sz="2800" dirty="0"/>
              <a:t> </a:t>
            </a:r>
            <a:r>
              <a:rPr lang="en-US" sz="2800" dirty="0" err="1"/>
              <a:t>mengabaikan</a:t>
            </a:r>
            <a:r>
              <a:rPr lang="en-US" sz="2800" dirty="0"/>
              <a:t> </a:t>
            </a:r>
            <a:r>
              <a:rPr lang="en-US" sz="2800" dirty="0" err="1"/>
              <a:t>kepentingan</a:t>
            </a:r>
            <a:r>
              <a:rPr lang="en-US" sz="2800" dirty="0"/>
              <a:t> </a:t>
            </a:r>
            <a:r>
              <a:rPr lang="en-US" sz="2800" dirty="0" err="1"/>
              <a:t>warga</a:t>
            </a:r>
            <a:r>
              <a:rPr lang="en-US" sz="2800" dirty="0"/>
              <a:t> </a:t>
            </a:r>
            <a:r>
              <a:rPr lang="en-US" sz="2800" dirty="0" err="1"/>
              <a:t>kota</a:t>
            </a:r>
            <a:endParaRPr lang="en-US" sz="2800" dirty="0"/>
          </a:p>
          <a:p>
            <a:r>
              <a:rPr lang="en-US" sz="2800" dirty="0" err="1"/>
              <a:t>Pejabat</a:t>
            </a:r>
            <a:r>
              <a:rPr lang="en-US" sz="2800" dirty="0"/>
              <a:t> </a:t>
            </a:r>
            <a:r>
              <a:rPr lang="en-US" sz="2800" dirty="0" err="1"/>
              <a:t>kota</a:t>
            </a:r>
            <a:r>
              <a:rPr lang="en-US" sz="2800" dirty="0"/>
              <a:t> (</a:t>
            </a:r>
            <a:r>
              <a:rPr lang="en-US" sz="2800" dirty="0" err="1"/>
              <a:t>Gubernur</a:t>
            </a:r>
            <a:r>
              <a:rPr lang="en-US" sz="2800" dirty="0"/>
              <a:t>, </a:t>
            </a:r>
            <a:r>
              <a:rPr lang="en-US" sz="2800" dirty="0" err="1"/>
              <a:t>Bupati</a:t>
            </a:r>
            <a:r>
              <a:rPr lang="en-US" sz="2800" dirty="0"/>
              <a:t>/</a:t>
            </a:r>
            <a:r>
              <a:rPr lang="en-US" sz="2800" dirty="0" err="1"/>
              <a:t>Walikota</a:t>
            </a:r>
            <a:r>
              <a:rPr lang="en-US" sz="2800" dirty="0"/>
              <a:t>) </a:t>
            </a:r>
            <a:r>
              <a:rPr lang="en-US" sz="2800" dirty="0" err="1"/>
              <a:t>memberikan</a:t>
            </a:r>
            <a:r>
              <a:rPr lang="en-US" sz="2800" dirty="0"/>
              <a:t> </a:t>
            </a:r>
            <a:r>
              <a:rPr lang="en-US" sz="2800" dirty="0" err="1"/>
              <a:t>pertanggungjawaban</a:t>
            </a:r>
            <a:r>
              <a:rPr lang="en-US" sz="2800" dirty="0"/>
              <a:t> </a:t>
            </a:r>
            <a:r>
              <a:rPr lang="en-US" sz="2800" dirty="0" err="1"/>
              <a:t>terhadap</a:t>
            </a:r>
            <a:r>
              <a:rPr lang="en-US" sz="2800" dirty="0"/>
              <a:t> </a:t>
            </a:r>
            <a:r>
              <a:rPr lang="en-US" sz="2800" dirty="0" err="1"/>
              <a:t>warga</a:t>
            </a:r>
            <a:r>
              <a:rPr lang="en-US" sz="2800" dirty="0"/>
              <a:t> </a:t>
            </a:r>
            <a:r>
              <a:rPr lang="en-US" sz="2800" dirty="0" err="1"/>
              <a:t>kota</a:t>
            </a:r>
            <a:r>
              <a:rPr lang="en-US" sz="2800" dirty="0"/>
              <a:t> </a:t>
            </a:r>
            <a:r>
              <a:rPr lang="en-US" sz="2800" dirty="0" err="1"/>
              <a:t>secara</a:t>
            </a:r>
            <a:r>
              <a:rPr lang="en-US" sz="2800" dirty="0"/>
              <a:t> </a:t>
            </a:r>
            <a:r>
              <a:rPr lang="en-US" sz="2800" dirty="0" err="1"/>
              <a:t>rutin</a:t>
            </a:r>
            <a:r>
              <a:rPr lang="en-US" sz="2800" dirty="0"/>
              <a:t>.</a:t>
            </a:r>
          </a:p>
        </p:txBody>
      </p:sp>
    </p:spTree>
    <p:extLst>
      <p:ext uri="{BB962C8B-B14F-4D97-AF65-F5344CB8AC3E}">
        <p14:creationId xmlns:p14="http://schemas.microsoft.com/office/powerpoint/2010/main" val="1865511776"/>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p:txBody>
          <a:bodyPr/>
          <a:lstStyle/>
          <a:p>
            <a:r>
              <a:rPr lang="en-US" b="1"/>
              <a:t>Transparansi Kebijakan</a:t>
            </a:r>
          </a:p>
        </p:txBody>
      </p:sp>
      <p:sp>
        <p:nvSpPr>
          <p:cNvPr id="18435" name="Rectangle 3"/>
          <p:cNvSpPr>
            <a:spLocks noGrp="1" noChangeArrowheads="1"/>
          </p:cNvSpPr>
          <p:nvPr>
            <p:ph type="body" idx="1"/>
          </p:nvPr>
        </p:nvSpPr>
        <p:spPr/>
        <p:txBody>
          <a:bodyPr>
            <a:normAutofit/>
          </a:bodyPr>
          <a:lstStyle/>
          <a:p>
            <a:r>
              <a:rPr lang="en-US" sz="2800" dirty="0" err="1"/>
              <a:t>Keterbukaan</a:t>
            </a:r>
            <a:r>
              <a:rPr lang="en-US" sz="2800" dirty="0"/>
              <a:t> </a:t>
            </a:r>
            <a:r>
              <a:rPr lang="en-US" sz="2800" dirty="0" err="1"/>
              <a:t>kebijakan</a:t>
            </a:r>
            <a:r>
              <a:rPr lang="en-US" sz="2800" dirty="0"/>
              <a:t> </a:t>
            </a:r>
            <a:r>
              <a:rPr lang="en-US" sz="2800" dirty="0" err="1"/>
              <a:t>pada</a:t>
            </a:r>
            <a:r>
              <a:rPr lang="en-US" sz="2800" dirty="0"/>
              <a:t> </a:t>
            </a:r>
            <a:r>
              <a:rPr lang="en-US" sz="2800" dirty="0" err="1"/>
              <a:t>setiap</a:t>
            </a:r>
            <a:r>
              <a:rPr lang="en-US" sz="2800" dirty="0"/>
              <a:t> level, </a:t>
            </a:r>
            <a:r>
              <a:rPr lang="en-US" sz="2800" dirty="0" err="1"/>
              <a:t>mulai</a:t>
            </a:r>
            <a:r>
              <a:rPr lang="en-US" sz="2800" dirty="0"/>
              <a:t> </a:t>
            </a:r>
            <a:r>
              <a:rPr lang="en-US" sz="2800" dirty="0" err="1"/>
              <a:t>dari</a:t>
            </a:r>
            <a:r>
              <a:rPr lang="en-US" sz="2800" dirty="0"/>
              <a:t> </a:t>
            </a:r>
            <a:r>
              <a:rPr lang="en-US" sz="2800" dirty="0" err="1"/>
              <a:t>bidang</a:t>
            </a:r>
            <a:r>
              <a:rPr lang="en-US" sz="2800" dirty="0"/>
              <a:t> </a:t>
            </a:r>
            <a:r>
              <a:rPr lang="en-US" sz="2800" dirty="0" err="1"/>
              <a:t>kesehatan</a:t>
            </a:r>
            <a:r>
              <a:rPr lang="en-US" sz="2800" dirty="0"/>
              <a:t>, </a:t>
            </a:r>
            <a:r>
              <a:rPr lang="en-US" sz="2800" dirty="0" err="1"/>
              <a:t>lingkungan</a:t>
            </a:r>
            <a:r>
              <a:rPr lang="en-US" sz="2800" dirty="0"/>
              <a:t> </a:t>
            </a:r>
            <a:r>
              <a:rPr lang="en-US" sz="2800" dirty="0" err="1"/>
              <a:t>hidup</a:t>
            </a:r>
            <a:r>
              <a:rPr lang="en-US" sz="2800" dirty="0"/>
              <a:t>, </a:t>
            </a:r>
            <a:r>
              <a:rPr lang="en-US" sz="2800" dirty="0" err="1"/>
              <a:t>pembangunan</a:t>
            </a:r>
            <a:r>
              <a:rPr lang="en-US" sz="2800" dirty="0"/>
              <a:t>, </a:t>
            </a:r>
            <a:r>
              <a:rPr lang="en-US" sz="2800" dirty="0" err="1"/>
              <a:t>tata</a:t>
            </a:r>
            <a:r>
              <a:rPr lang="en-US" sz="2800" dirty="0"/>
              <a:t> </a:t>
            </a:r>
            <a:r>
              <a:rPr lang="en-US" sz="2800" dirty="0" err="1"/>
              <a:t>kota</a:t>
            </a:r>
            <a:r>
              <a:rPr lang="en-US" sz="2800" dirty="0"/>
              <a:t>, </a:t>
            </a:r>
            <a:r>
              <a:rPr lang="en-US" sz="2800" dirty="0" err="1"/>
              <a:t>pendidikan</a:t>
            </a:r>
            <a:r>
              <a:rPr lang="en-US" sz="2800" dirty="0"/>
              <a:t> </a:t>
            </a:r>
            <a:r>
              <a:rPr lang="en-US" sz="2800" dirty="0" err="1"/>
              <a:t>dan</a:t>
            </a:r>
            <a:r>
              <a:rPr lang="en-US" sz="2800" dirty="0"/>
              <a:t> </a:t>
            </a:r>
            <a:r>
              <a:rPr lang="en-US" sz="2800" dirty="0" err="1"/>
              <a:t>sebagainya</a:t>
            </a:r>
            <a:r>
              <a:rPr lang="en-US" sz="2800" dirty="0"/>
              <a:t>.</a:t>
            </a:r>
          </a:p>
          <a:p>
            <a:r>
              <a:rPr lang="en-US" sz="2800" dirty="0" err="1"/>
              <a:t>Pemerintah</a:t>
            </a:r>
            <a:r>
              <a:rPr lang="en-US" sz="2800" dirty="0"/>
              <a:t> </a:t>
            </a:r>
            <a:r>
              <a:rPr lang="en-US" sz="2800" dirty="0" err="1"/>
              <a:t>kota</a:t>
            </a:r>
            <a:r>
              <a:rPr lang="en-US" sz="2800" dirty="0"/>
              <a:t> </a:t>
            </a:r>
            <a:r>
              <a:rPr lang="en-US" sz="2800" dirty="0" err="1"/>
              <a:t>bersedia</a:t>
            </a:r>
            <a:r>
              <a:rPr lang="en-US" sz="2800" dirty="0"/>
              <a:t> </a:t>
            </a:r>
            <a:r>
              <a:rPr lang="en-US" sz="2800" dirty="0" err="1"/>
              <a:t>memberikan</a:t>
            </a:r>
            <a:r>
              <a:rPr lang="en-US" sz="2800" dirty="0"/>
              <a:t> </a:t>
            </a:r>
            <a:r>
              <a:rPr lang="en-US" sz="2800" dirty="0" err="1"/>
              <a:t>informasi</a:t>
            </a:r>
            <a:r>
              <a:rPr lang="en-US" sz="2800" dirty="0"/>
              <a:t> yang </a:t>
            </a:r>
            <a:r>
              <a:rPr lang="en-US" sz="2800" dirty="0" err="1"/>
              <a:t>diperlukan</a:t>
            </a:r>
            <a:r>
              <a:rPr lang="en-US" sz="2800" dirty="0"/>
              <a:t> </a:t>
            </a:r>
            <a:r>
              <a:rPr lang="en-US" sz="2800" dirty="0" err="1"/>
              <a:t>oleh</a:t>
            </a:r>
            <a:r>
              <a:rPr lang="en-US" sz="2800" dirty="0"/>
              <a:t> </a:t>
            </a:r>
            <a:r>
              <a:rPr lang="en-US" sz="2800" dirty="0" err="1"/>
              <a:t>warga</a:t>
            </a:r>
            <a:r>
              <a:rPr lang="en-US" sz="2800" dirty="0"/>
              <a:t> </a:t>
            </a:r>
            <a:r>
              <a:rPr lang="en-US" sz="2800" dirty="0" err="1"/>
              <a:t>kota</a:t>
            </a:r>
            <a:r>
              <a:rPr lang="en-US" sz="2800" dirty="0"/>
              <a:t>.</a:t>
            </a:r>
          </a:p>
        </p:txBody>
      </p:sp>
    </p:spTree>
    <p:extLst>
      <p:ext uri="{BB962C8B-B14F-4D97-AF65-F5344CB8AC3E}">
        <p14:creationId xmlns:p14="http://schemas.microsoft.com/office/powerpoint/2010/main" val="31698801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2"/>
          <p:cNvSpPr>
            <a:spLocks noGrp="1" noChangeArrowheads="1"/>
          </p:cNvSpPr>
          <p:nvPr>
            <p:ph type="title"/>
          </p:nvPr>
        </p:nvSpPr>
        <p:spPr/>
        <p:txBody>
          <a:bodyPr>
            <a:noAutofit/>
          </a:bodyPr>
          <a:lstStyle/>
          <a:p>
            <a:r>
              <a:rPr lang="en-US" sz="2400" b="1" dirty="0" err="1"/>
              <a:t>Berorentasi</a:t>
            </a:r>
            <a:r>
              <a:rPr lang="en-US" sz="2400" b="1" dirty="0"/>
              <a:t> </a:t>
            </a:r>
            <a:br>
              <a:rPr lang="en-US" sz="2400" b="1" dirty="0"/>
            </a:br>
            <a:r>
              <a:rPr lang="en-US" sz="2400" b="1" dirty="0" err="1"/>
              <a:t>pada</a:t>
            </a:r>
            <a:r>
              <a:rPr lang="en-US" sz="2400" b="1" dirty="0"/>
              <a:t> </a:t>
            </a:r>
            <a:r>
              <a:rPr lang="en-US" sz="2400" b="1" dirty="0" err="1"/>
              <a:t>kepentingan</a:t>
            </a:r>
            <a:r>
              <a:rPr lang="en-US" sz="2400" b="1" dirty="0"/>
              <a:t> </a:t>
            </a:r>
            <a:r>
              <a:rPr lang="en-US" sz="2400" b="1" dirty="0" err="1"/>
              <a:t>warga</a:t>
            </a:r>
            <a:r>
              <a:rPr lang="en-US" sz="2400" b="1" dirty="0"/>
              <a:t> </a:t>
            </a:r>
            <a:r>
              <a:rPr lang="en-US" sz="2400" b="1" dirty="0" err="1"/>
              <a:t>kota</a:t>
            </a:r>
            <a:endParaRPr lang="en-US" sz="2400" b="1" dirty="0"/>
          </a:p>
        </p:txBody>
      </p:sp>
      <p:sp>
        <p:nvSpPr>
          <p:cNvPr id="19459" name="Rectangle 3"/>
          <p:cNvSpPr>
            <a:spLocks noGrp="1" noChangeArrowheads="1"/>
          </p:cNvSpPr>
          <p:nvPr>
            <p:ph type="body" idx="1"/>
          </p:nvPr>
        </p:nvSpPr>
        <p:spPr/>
        <p:txBody>
          <a:bodyPr>
            <a:normAutofit/>
          </a:bodyPr>
          <a:lstStyle/>
          <a:p>
            <a:r>
              <a:rPr lang="en-US" sz="2800" dirty="0" err="1"/>
              <a:t>Semua</a:t>
            </a:r>
            <a:r>
              <a:rPr lang="en-US" sz="2800" dirty="0"/>
              <a:t> </a:t>
            </a:r>
            <a:r>
              <a:rPr lang="en-US" sz="2800" dirty="0" err="1"/>
              <a:t>kebijakan</a:t>
            </a:r>
            <a:r>
              <a:rPr lang="en-US" sz="2800" dirty="0"/>
              <a:t> </a:t>
            </a:r>
            <a:r>
              <a:rPr lang="en-US" sz="2800" dirty="0" err="1"/>
              <a:t>semaksimal</a:t>
            </a:r>
            <a:r>
              <a:rPr lang="en-US" sz="2800" dirty="0"/>
              <a:t> </a:t>
            </a:r>
            <a:r>
              <a:rPr lang="en-US" sz="2800" dirty="0" err="1"/>
              <a:t>mungkin</a:t>
            </a:r>
            <a:r>
              <a:rPr lang="en-US" sz="2800" dirty="0"/>
              <a:t> </a:t>
            </a:r>
            <a:r>
              <a:rPr lang="en-US" sz="2800" dirty="0" err="1"/>
              <a:t>diambil</a:t>
            </a:r>
            <a:r>
              <a:rPr lang="en-US" sz="2800" dirty="0"/>
              <a:t> </a:t>
            </a:r>
            <a:r>
              <a:rPr lang="en-US" sz="2800" dirty="0" err="1"/>
              <a:t>untuk</a:t>
            </a:r>
            <a:r>
              <a:rPr lang="en-US" sz="2800" dirty="0"/>
              <a:t> </a:t>
            </a:r>
            <a:r>
              <a:rPr lang="en-US" sz="2800" dirty="0" err="1"/>
              <a:t>kebaikan</a:t>
            </a:r>
            <a:r>
              <a:rPr lang="en-US" sz="2800" dirty="0"/>
              <a:t> </a:t>
            </a:r>
            <a:r>
              <a:rPr lang="en-US" sz="2800" dirty="0" err="1"/>
              <a:t>warga</a:t>
            </a:r>
            <a:r>
              <a:rPr lang="en-US" sz="2800" dirty="0"/>
              <a:t> </a:t>
            </a:r>
            <a:r>
              <a:rPr lang="en-US" sz="2800" dirty="0" err="1"/>
              <a:t>kota</a:t>
            </a:r>
            <a:endParaRPr lang="en-US" sz="2800" dirty="0"/>
          </a:p>
          <a:p>
            <a:r>
              <a:rPr lang="en-US" sz="2800" dirty="0" err="1"/>
              <a:t>Tidak</a:t>
            </a:r>
            <a:r>
              <a:rPr lang="en-US" sz="2800" dirty="0"/>
              <a:t> </a:t>
            </a:r>
            <a:r>
              <a:rPr lang="en-US" sz="2800" dirty="0" err="1"/>
              <a:t>boleh</a:t>
            </a:r>
            <a:r>
              <a:rPr lang="en-US" sz="2800" dirty="0"/>
              <a:t> </a:t>
            </a:r>
            <a:r>
              <a:rPr lang="en-US" sz="2800" dirty="0" err="1"/>
              <a:t>ada</a:t>
            </a:r>
            <a:r>
              <a:rPr lang="en-US" sz="2800" dirty="0"/>
              <a:t> </a:t>
            </a:r>
            <a:r>
              <a:rPr lang="en-US" sz="2800" dirty="0" err="1"/>
              <a:t>kebijakan</a:t>
            </a:r>
            <a:r>
              <a:rPr lang="en-US" sz="2800" dirty="0"/>
              <a:t> yang </a:t>
            </a:r>
            <a:r>
              <a:rPr lang="en-US" sz="2800" dirty="0" err="1"/>
              <a:t>merugikan</a:t>
            </a:r>
            <a:r>
              <a:rPr lang="en-US" sz="2800" dirty="0"/>
              <a:t> </a:t>
            </a:r>
            <a:r>
              <a:rPr lang="en-US" sz="2800" dirty="0" err="1"/>
              <a:t>warga</a:t>
            </a:r>
            <a:r>
              <a:rPr lang="en-US" sz="2800" dirty="0"/>
              <a:t> </a:t>
            </a:r>
            <a:r>
              <a:rPr lang="en-US" sz="2800" dirty="0" err="1"/>
              <a:t>kota</a:t>
            </a:r>
            <a:r>
              <a:rPr lang="en-US" sz="2800" dirty="0"/>
              <a:t> </a:t>
            </a:r>
            <a:r>
              <a:rPr lang="en-US" sz="2800" dirty="0" err="1"/>
              <a:t>atau</a:t>
            </a:r>
            <a:r>
              <a:rPr lang="en-US" sz="2800" dirty="0"/>
              <a:t> yang </a:t>
            </a:r>
            <a:r>
              <a:rPr lang="en-US" sz="2800" dirty="0" err="1"/>
              <a:t>menyesatkan</a:t>
            </a:r>
            <a:r>
              <a:rPr lang="en-US" sz="2800" dirty="0"/>
              <a:t> </a:t>
            </a:r>
            <a:r>
              <a:rPr lang="en-US" sz="2800" dirty="0" err="1"/>
              <a:t>warga</a:t>
            </a:r>
            <a:r>
              <a:rPr lang="en-US" sz="2800" dirty="0"/>
              <a:t> </a:t>
            </a:r>
            <a:r>
              <a:rPr lang="en-US" sz="2800" dirty="0" err="1"/>
              <a:t>kota</a:t>
            </a:r>
            <a:endParaRPr lang="en-US" sz="2800" dirty="0"/>
          </a:p>
          <a:p>
            <a:r>
              <a:rPr lang="en-US" sz="2800" dirty="0" err="1"/>
              <a:t>Mendengarkan</a:t>
            </a:r>
            <a:r>
              <a:rPr lang="en-US" sz="2800" dirty="0"/>
              <a:t> </a:t>
            </a:r>
            <a:r>
              <a:rPr lang="en-US" sz="2800" dirty="0" err="1"/>
              <a:t>aspirasi</a:t>
            </a:r>
            <a:r>
              <a:rPr lang="en-US" sz="2800" dirty="0"/>
              <a:t> </a:t>
            </a:r>
            <a:r>
              <a:rPr lang="en-US" sz="2800" dirty="0" err="1"/>
              <a:t>warga</a:t>
            </a:r>
            <a:r>
              <a:rPr lang="en-US" sz="2800" dirty="0"/>
              <a:t> </a:t>
            </a:r>
            <a:r>
              <a:rPr lang="en-US" sz="2800" dirty="0" err="1"/>
              <a:t>kota</a:t>
            </a:r>
            <a:r>
              <a:rPr lang="en-US" sz="2800" dirty="0"/>
              <a:t> </a:t>
            </a:r>
            <a:r>
              <a:rPr lang="en-US" sz="2800" dirty="0" err="1"/>
              <a:t>dalam</a:t>
            </a:r>
            <a:r>
              <a:rPr lang="en-US" sz="2800" dirty="0"/>
              <a:t> </a:t>
            </a:r>
            <a:r>
              <a:rPr lang="en-US" sz="2800" dirty="0" err="1"/>
              <a:t>mengambil</a:t>
            </a:r>
            <a:r>
              <a:rPr lang="en-US" sz="2800" dirty="0"/>
              <a:t> </a:t>
            </a:r>
            <a:r>
              <a:rPr lang="en-US" sz="2800" dirty="0" err="1"/>
              <a:t>kebijakan</a:t>
            </a:r>
            <a:r>
              <a:rPr lang="en-US" sz="2800" dirty="0"/>
              <a:t>.</a:t>
            </a:r>
          </a:p>
        </p:txBody>
      </p:sp>
    </p:spTree>
    <p:extLst>
      <p:ext uri="{BB962C8B-B14F-4D97-AF65-F5344CB8AC3E}">
        <p14:creationId xmlns:p14="http://schemas.microsoft.com/office/powerpoint/2010/main" val="301764121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a:normAutofit fontScale="90000"/>
          </a:bodyPr>
          <a:lstStyle/>
          <a:p>
            <a:r>
              <a:rPr lang="en-US" sz="3800" b="1"/>
              <a:t>Masyarakat terlibat dalam mengontrol dan mengelola kota</a:t>
            </a:r>
          </a:p>
        </p:txBody>
      </p:sp>
      <p:sp>
        <p:nvSpPr>
          <p:cNvPr id="20483" name="Rectangle 3"/>
          <p:cNvSpPr>
            <a:spLocks noGrp="1" noChangeArrowheads="1"/>
          </p:cNvSpPr>
          <p:nvPr>
            <p:ph type="body" idx="1"/>
          </p:nvPr>
        </p:nvSpPr>
        <p:spPr/>
        <p:txBody>
          <a:bodyPr>
            <a:normAutofit/>
          </a:bodyPr>
          <a:lstStyle/>
          <a:p>
            <a:r>
              <a:rPr lang="en-US" sz="2800" dirty="0" err="1"/>
              <a:t>Pemerintah</a:t>
            </a:r>
            <a:r>
              <a:rPr lang="en-US" sz="2800" dirty="0"/>
              <a:t> </a:t>
            </a:r>
            <a:r>
              <a:rPr lang="en-US" sz="2800" dirty="0" err="1"/>
              <a:t>kota</a:t>
            </a:r>
            <a:r>
              <a:rPr lang="en-US" sz="2800" dirty="0"/>
              <a:t> </a:t>
            </a:r>
            <a:r>
              <a:rPr lang="en-US" sz="2800" dirty="0" err="1"/>
              <a:t>harus</a:t>
            </a:r>
            <a:r>
              <a:rPr lang="en-US" sz="2800" dirty="0"/>
              <a:t> </a:t>
            </a:r>
            <a:r>
              <a:rPr lang="en-US" sz="2800" dirty="0" err="1"/>
              <a:t>berpikir</a:t>
            </a:r>
            <a:r>
              <a:rPr lang="en-US" sz="2800" dirty="0"/>
              <a:t> </a:t>
            </a:r>
            <a:r>
              <a:rPr lang="en-US" sz="2800" dirty="0" err="1"/>
              <a:t>bahwa</a:t>
            </a:r>
            <a:r>
              <a:rPr lang="en-US" sz="2800" dirty="0"/>
              <a:t> </a:t>
            </a:r>
            <a:r>
              <a:rPr lang="en-US" sz="2800" dirty="0" err="1"/>
              <a:t>warga</a:t>
            </a:r>
            <a:r>
              <a:rPr lang="en-US" sz="2800" dirty="0"/>
              <a:t> </a:t>
            </a:r>
            <a:r>
              <a:rPr lang="en-US" sz="2800" dirty="0" err="1"/>
              <a:t>kota</a:t>
            </a:r>
            <a:r>
              <a:rPr lang="en-US" sz="2800" dirty="0"/>
              <a:t> </a:t>
            </a:r>
            <a:r>
              <a:rPr lang="en-US" sz="2800" dirty="0" err="1"/>
              <a:t>memiliki</a:t>
            </a:r>
            <a:r>
              <a:rPr lang="en-US" sz="2800" dirty="0"/>
              <a:t> </a:t>
            </a:r>
            <a:r>
              <a:rPr lang="en-US" sz="2800" dirty="0" err="1"/>
              <a:t>kontribusi</a:t>
            </a:r>
            <a:r>
              <a:rPr lang="en-US" sz="2800" dirty="0"/>
              <a:t> yang </a:t>
            </a:r>
            <a:r>
              <a:rPr lang="en-US" sz="2800" dirty="0" err="1"/>
              <a:t>besar</a:t>
            </a:r>
            <a:r>
              <a:rPr lang="en-US" sz="2800" dirty="0"/>
              <a:t> </a:t>
            </a:r>
            <a:r>
              <a:rPr lang="en-US" sz="2800" dirty="0" err="1"/>
              <a:t>terhadap</a:t>
            </a:r>
            <a:r>
              <a:rPr lang="en-US" sz="2800" dirty="0"/>
              <a:t> </a:t>
            </a:r>
            <a:r>
              <a:rPr lang="en-US" sz="2800" dirty="0" err="1"/>
              <a:t>pengelolaan</a:t>
            </a:r>
            <a:r>
              <a:rPr lang="en-US" sz="2800" dirty="0"/>
              <a:t> </a:t>
            </a:r>
            <a:r>
              <a:rPr lang="en-US" sz="2800" dirty="0" err="1"/>
              <a:t>kota</a:t>
            </a:r>
            <a:endParaRPr lang="en-US" sz="2800" dirty="0"/>
          </a:p>
          <a:p>
            <a:r>
              <a:rPr lang="en-US" sz="2800" dirty="0" err="1"/>
              <a:t>Seluruh</a:t>
            </a:r>
            <a:r>
              <a:rPr lang="en-US" sz="2800" dirty="0"/>
              <a:t> </a:t>
            </a:r>
            <a:r>
              <a:rPr lang="en-US" sz="2800" dirty="0" err="1"/>
              <a:t>masalah</a:t>
            </a:r>
            <a:r>
              <a:rPr lang="en-US" sz="2800" dirty="0"/>
              <a:t> yang </a:t>
            </a:r>
            <a:r>
              <a:rPr lang="en-US" sz="2800" dirty="0" err="1"/>
              <a:t>ada</a:t>
            </a:r>
            <a:r>
              <a:rPr lang="en-US" sz="2800" dirty="0"/>
              <a:t> di </a:t>
            </a:r>
            <a:r>
              <a:rPr lang="en-US" sz="2800" dirty="0" err="1"/>
              <a:t>kota</a:t>
            </a:r>
            <a:r>
              <a:rPr lang="en-US" sz="2800" dirty="0"/>
              <a:t>, </a:t>
            </a:r>
            <a:r>
              <a:rPr lang="en-US" sz="2800" dirty="0" err="1"/>
              <a:t>hendaknya</a:t>
            </a:r>
            <a:r>
              <a:rPr lang="en-US" sz="2800" dirty="0"/>
              <a:t> </a:t>
            </a:r>
            <a:r>
              <a:rPr lang="en-US" sz="2800" dirty="0" err="1"/>
              <a:t>menjadi</a:t>
            </a:r>
            <a:r>
              <a:rPr lang="en-US" sz="2800" dirty="0"/>
              <a:t> </a:t>
            </a:r>
            <a:r>
              <a:rPr lang="en-US" sz="2800" dirty="0" err="1"/>
              <a:t>masalah</a:t>
            </a:r>
            <a:r>
              <a:rPr lang="en-US" sz="2800" dirty="0"/>
              <a:t> </a:t>
            </a:r>
            <a:r>
              <a:rPr lang="en-US" sz="2800" dirty="0" err="1"/>
              <a:t>bersama</a:t>
            </a:r>
            <a:r>
              <a:rPr lang="en-US" sz="2800" dirty="0"/>
              <a:t>, </a:t>
            </a:r>
            <a:r>
              <a:rPr lang="en-US" sz="2800" dirty="0" err="1"/>
              <a:t>tidak</a:t>
            </a:r>
            <a:r>
              <a:rPr lang="en-US" sz="2800" dirty="0"/>
              <a:t> </a:t>
            </a:r>
            <a:r>
              <a:rPr lang="en-US" sz="2800" dirty="0" err="1"/>
              <a:t>hanya</a:t>
            </a:r>
            <a:r>
              <a:rPr lang="en-US" sz="2800" dirty="0"/>
              <a:t> </a:t>
            </a:r>
            <a:r>
              <a:rPr lang="en-US" sz="2800" dirty="0" err="1"/>
              <a:t>masalah</a:t>
            </a:r>
            <a:r>
              <a:rPr lang="en-US" sz="2800" dirty="0"/>
              <a:t> </a:t>
            </a:r>
            <a:r>
              <a:rPr lang="en-US" sz="2800" dirty="0" err="1"/>
              <a:t>warga</a:t>
            </a:r>
            <a:r>
              <a:rPr lang="en-US" sz="2800" dirty="0"/>
              <a:t> </a:t>
            </a:r>
            <a:r>
              <a:rPr lang="en-US" sz="2800" dirty="0" err="1"/>
              <a:t>kota</a:t>
            </a:r>
            <a:r>
              <a:rPr lang="en-US" sz="2800" dirty="0"/>
              <a:t> </a:t>
            </a:r>
            <a:r>
              <a:rPr lang="en-US" sz="2800" dirty="0" err="1"/>
              <a:t>saja</a:t>
            </a:r>
            <a:r>
              <a:rPr lang="en-US" sz="2800" dirty="0"/>
              <a:t>, </a:t>
            </a:r>
            <a:r>
              <a:rPr lang="en-US" sz="2800" dirty="0" err="1"/>
              <a:t>tetapi</a:t>
            </a:r>
            <a:r>
              <a:rPr lang="en-US" sz="2800" dirty="0"/>
              <a:t> </a:t>
            </a:r>
            <a:r>
              <a:rPr lang="en-US" sz="2800" dirty="0" err="1"/>
              <a:t>juga</a:t>
            </a:r>
            <a:r>
              <a:rPr lang="en-US" sz="2800" dirty="0"/>
              <a:t> </a:t>
            </a:r>
            <a:r>
              <a:rPr lang="en-US" sz="2800" dirty="0" err="1"/>
              <a:t>masalah</a:t>
            </a:r>
            <a:r>
              <a:rPr lang="en-US" sz="2800" dirty="0"/>
              <a:t> </a:t>
            </a:r>
            <a:r>
              <a:rPr lang="en-US" sz="2800" dirty="0" err="1"/>
              <a:t>bersama</a:t>
            </a:r>
            <a:r>
              <a:rPr lang="en-US" sz="2800" dirty="0"/>
              <a:t>.</a:t>
            </a:r>
          </a:p>
        </p:txBody>
      </p:sp>
    </p:spTree>
    <p:extLst>
      <p:ext uri="{BB962C8B-B14F-4D97-AF65-F5344CB8AC3E}">
        <p14:creationId xmlns:p14="http://schemas.microsoft.com/office/powerpoint/2010/main" val="6108055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74"/>
          <p:cNvGrpSpPr>
            <a:grpSpLocks/>
          </p:cNvGrpSpPr>
          <p:nvPr/>
        </p:nvGrpSpPr>
        <p:grpSpPr bwMode="auto">
          <a:xfrm>
            <a:off x="0" y="2"/>
            <a:ext cx="12192000" cy="715642"/>
            <a:chOff x="1" y="0"/>
            <a:chExt cx="9143999" cy="715389"/>
          </a:xfrm>
        </p:grpSpPr>
        <p:pic>
          <p:nvPicPr>
            <p:cNvPr id="6162" name="Picture 14"/>
            <p:cNvPicPr>
              <a:picLocks noChangeAspect="1" noChangeArrowheads="1"/>
            </p:cNvPicPr>
            <p:nvPr/>
          </p:nvPicPr>
          <p:blipFill>
            <a:blip r:embed="rId3"/>
            <a:srcRect/>
            <a:stretch>
              <a:fillRect/>
            </a:stretch>
          </p:blipFill>
          <p:spPr bwMode="auto">
            <a:xfrm>
              <a:off x="1" y="0"/>
              <a:ext cx="9143999" cy="511132"/>
            </a:xfrm>
            <a:prstGeom prst="rect">
              <a:avLst/>
            </a:prstGeom>
            <a:noFill/>
            <a:ln w="9525">
              <a:noFill/>
              <a:miter lim="800000"/>
              <a:headEnd/>
              <a:tailEnd/>
            </a:ln>
          </p:spPr>
        </p:pic>
        <p:grpSp>
          <p:nvGrpSpPr>
            <p:cNvPr id="8" name="Group 15"/>
            <p:cNvGrpSpPr>
              <a:grpSpLocks/>
            </p:cNvGrpSpPr>
            <p:nvPr/>
          </p:nvGrpSpPr>
          <p:grpSpPr bwMode="auto">
            <a:xfrm>
              <a:off x="1" y="511132"/>
              <a:ext cx="9138422" cy="204257"/>
              <a:chOff x="0" y="1828800"/>
              <a:chExt cx="9144000" cy="304800"/>
            </a:xfrm>
          </p:grpSpPr>
          <p:sp>
            <p:nvSpPr>
              <p:cNvPr id="15" name="Rectangle 14"/>
              <p:cNvSpPr/>
              <p:nvPr/>
            </p:nvSpPr>
            <p:spPr>
              <a:xfrm>
                <a:off x="0" y="1828594"/>
                <a:ext cx="9143227" cy="153927"/>
              </a:xfrm>
              <a:prstGeom prst="rect">
                <a:avLst/>
              </a:prstGeom>
              <a:solidFill>
                <a:srgbClr val="FF0000"/>
              </a:solidFill>
              <a:ln/>
            </p:spPr>
            <p:style>
              <a:lnRef idx="1">
                <a:schemeClr val="accent3"/>
              </a:lnRef>
              <a:fillRef idx="3">
                <a:schemeClr val="accent3"/>
              </a:fillRef>
              <a:effectRef idx="2">
                <a:schemeClr val="accent3"/>
              </a:effectRef>
              <a:fontRef idx="minor">
                <a:schemeClr val="lt1"/>
              </a:fontRef>
            </p:style>
            <p:txBody>
              <a:bodyPr anchor="ctr"/>
              <a:lstStyle/>
              <a:p>
                <a:pPr algn="ctr">
                  <a:defRPr/>
                </a:pPr>
                <a:endParaRPr lang="th-TH"/>
              </a:p>
            </p:txBody>
          </p:sp>
          <p:sp>
            <p:nvSpPr>
              <p:cNvPr id="16" name="Rectangle 15"/>
              <p:cNvSpPr/>
              <p:nvPr/>
            </p:nvSpPr>
            <p:spPr>
              <a:xfrm>
                <a:off x="0" y="1982521"/>
                <a:ext cx="9143227" cy="151558"/>
              </a:xfrm>
              <a:prstGeom prst="rect">
                <a:avLst/>
              </a:prstGeom>
              <a:solidFill>
                <a:schemeClr val="bg1"/>
              </a:solidFill>
              <a:ln/>
            </p:spPr>
            <p:style>
              <a:lnRef idx="1">
                <a:schemeClr val="accent3"/>
              </a:lnRef>
              <a:fillRef idx="3">
                <a:schemeClr val="accent3"/>
              </a:fillRef>
              <a:effectRef idx="2">
                <a:schemeClr val="accent3"/>
              </a:effectRef>
              <a:fontRef idx="minor">
                <a:schemeClr val="lt1"/>
              </a:fontRef>
            </p:style>
            <p:txBody>
              <a:bodyPr anchor="ctr"/>
              <a:lstStyle/>
              <a:p>
                <a:pPr algn="ctr">
                  <a:defRPr/>
                </a:pPr>
                <a:endParaRPr lang="th-TH"/>
              </a:p>
            </p:txBody>
          </p:sp>
        </p:grpSp>
      </p:grpSp>
      <p:sp>
        <p:nvSpPr>
          <p:cNvPr id="12" name="TextBox 11"/>
          <p:cNvSpPr txBox="1"/>
          <p:nvPr/>
        </p:nvSpPr>
        <p:spPr>
          <a:xfrm>
            <a:off x="666750" y="933450"/>
            <a:ext cx="10519410" cy="954107"/>
          </a:xfrm>
          <a:prstGeom prst="rect">
            <a:avLst/>
          </a:prstGeom>
          <a:noFill/>
        </p:spPr>
        <p:txBody>
          <a:bodyPr wrap="square" rtlCol="0">
            <a:spAutoFit/>
          </a:bodyPr>
          <a:lstStyle/>
          <a:p>
            <a:r>
              <a:rPr lang="en-US" sz="2800" dirty="0" smtClean="0">
                <a:latin typeface="Arial" pitchFamily="34" charset="0"/>
                <a:cs typeface="Arial" pitchFamily="34" charset="0"/>
              </a:rPr>
              <a:t>A. PENDAHULUAN</a:t>
            </a:r>
            <a:endParaRPr lang="en-US" sz="2800" b="1" dirty="0">
              <a:latin typeface="Arial" pitchFamily="34" charset="0"/>
              <a:cs typeface="Arial" pitchFamily="34" charset="0"/>
            </a:endParaRPr>
          </a:p>
          <a:p>
            <a:endParaRPr lang="en-US" sz="2800" dirty="0"/>
          </a:p>
        </p:txBody>
      </p:sp>
      <p:sp>
        <p:nvSpPr>
          <p:cNvPr id="3" name="Rectangle 2"/>
          <p:cNvSpPr/>
          <p:nvPr/>
        </p:nvSpPr>
        <p:spPr>
          <a:xfrm>
            <a:off x="0" y="1410503"/>
            <a:ext cx="11525250" cy="4832092"/>
          </a:xfrm>
          <a:prstGeom prst="rect">
            <a:avLst/>
          </a:prstGeom>
        </p:spPr>
        <p:txBody>
          <a:bodyPr wrap="square">
            <a:spAutoFit/>
          </a:bodyPr>
          <a:lstStyle/>
          <a:p>
            <a:r>
              <a:rPr lang="en-US" sz="2800" dirty="0" err="1" smtClean="0"/>
              <a:t>Dalam</a:t>
            </a:r>
            <a:r>
              <a:rPr lang="en-US" sz="2800" dirty="0" smtClean="0"/>
              <a:t> </a:t>
            </a:r>
            <a:r>
              <a:rPr lang="en-US" sz="2800" dirty="0" err="1"/>
              <a:t>sejarah</a:t>
            </a:r>
            <a:r>
              <a:rPr lang="en-US" sz="2800" dirty="0"/>
              <a:t> </a:t>
            </a:r>
            <a:r>
              <a:rPr lang="en-US" sz="2800" dirty="0" err="1"/>
              <a:t>ilmu</a:t>
            </a:r>
            <a:r>
              <a:rPr lang="en-US" sz="2800" dirty="0"/>
              <a:t> </a:t>
            </a:r>
            <a:r>
              <a:rPr lang="en-US" sz="2800" dirty="0" err="1"/>
              <a:t>pemerintahan</a:t>
            </a:r>
            <a:r>
              <a:rPr lang="en-US" sz="2800" dirty="0"/>
              <a:t>, </a:t>
            </a:r>
            <a:r>
              <a:rPr lang="en-US" sz="2800" dirty="0" err="1"/>
              <a:t>istilah</a:t>
            </a:r>
            <a:r>
              <a:rPr lang="en-US" sz="2800" dirty="0"/>
              <a:t> governance </a:t>
            </a:r>
            <a:r>
              <a:rPr lang="en-US" sz="2800" dirty="0" err="1"/>
              <a:t>dan</a:t>
            </a:r>
            <a:r>
              <a:rPr lang="en-US" sz="2800" dirty="0"/>
              <a:t> government </a:t>
            </a:r>
            <a:r>
              <a:rPr lang="en-US" sz="2800" dirty="0" err="1"/>
              <a:t>cenderung</a:t>
            </a:r>
            <a:r>
              <a:rPr lang="en-US" sz="2800" dirty="0"/>
              <a:t> </a:t>
            </a:r>
            <a:r>
              <a:rPr lang="en-US" sz="2800" dirty="0" err="1"/>
              <a:t>digunakan</a:t>
            </a:r>
            <a:r>
              <a:rPr lang="en-US" sz="2800" dirty="0"/>
              <a:t> </a:t>
            </a:r>
            <a:r>
              <a:rPr lang="en-US" sz="2800" dirty="0" err="1"/>
              <a:t>secara</a:t>
            </a:r>
            <a:r>
              <a:rPr lang="en-US" sz="2800" dirty="0"/>
              <a:t> </a:t>
            </a:r>
            <a:r>
              <a:rPr lang="en-US" sz="2800" dirty="0" err="1"/>
              <a:t>bergantian</a:t>
            </a:r>
            <a:r>
              <a:rPr lang="en-US" sz="2800" dirty="0"/>
              <a:t> </a:t>
            </a:r>
            <a:r>
              <a:rPr lang="en-US" sz="2800" dirty="0" err="1"/>
              <a:t>untuk</a:t>
            </a:r>
            <a:r>
              <a:rPr lang="en-US" sz="2800" dirty="0"/>
              <a:t> </a:t>
            </a:r>
            <a:r>
              <a:rPr lang="en-US" sz="2800" dirty="0" err="1"/>
              <a:t>menggambarkan</a:t>
            </a:r>
            <a:r>
              <a:rPr lang="en-US" sz="2800" dirty="0"/>
              <a:t> proses </a:t>
            </a:r>
            <a:r>
              <a:rPr lang="en-US" sz="2800" dirty="0" err="1"/>
              <a:t>pemerintahan</a:t>
            </a:r>
            <a:r>
              <a:rPr lang="en-US" sz="2800" dirty="0"/>
              <a:t>. </a:t>
            </a:r>
            <a:r>
              <a:rPr lang="en-US" sz="2800" dirty="0" err="1"/>
              <a:t>Tatkala</a:t>
            </a:r>
            <a:r>
              <a:rPr lang="en-US" sz="2800" dirty="0"/>
              <a:t> government </a:t>
            </a:r>
            <a:r>
              <a:rPr lang="en-US" sz="2800" dirty="0" err="1"/>
              <a:t>digunakan</a:t>
            </a:r>
            <a:r>
              <a:rPr lang="en-US" sz="2800" dirty="0"/>
              <a:t> </a:t>
            </a:r>
            <a:r>
              <a:rPr lang="en-US" sz="2800" dirty="0" err="1"/>
              <a:t>untuk</a:t>
            </a:r>
            <a:r>
              <a:rPr lang="en-US" sz="2800" dirty="0"/>
              <a:t> </a:t>
            </a:r>
            <a:r>
              <a:rPr lang="en-US" sz="2800" dirty="0" err="1"/>
              <a:t>merujuk</a:t>
            </a:r>
            <a:r>
              <a:rPr lang="en-US" sz="2800" dirty="0"/>
              <a:t> </a:t>
            </a:r>
            <a:r>
              <a:rPr lang="en-US" sz="2800" dirty="0" err="1"/>
              <a:t>pada</a:t>
            </a:r>
            <a:r>
              <a:rPr lang="en-US" sz="2800" dirty="0"/>
              <a:t> </a:t>
            </a:r>
            <a:r>
              <a:rPr lang="en-US" sz="2800" dirty="0" err="1"/>
              <a:t>pelaku</a:t>
            </a:r>
            <a:r>
              <a:rPr lang="en-US" sz="2800" dirty="0"/>
              <a:t> (</a:t>
            </a:r>
            <a:r>
              <a:rPr lang="en-US" sz="2800" dirty="0" err="1"/>
              <a:t>pemerintah</a:t>
            </a:r>
            <a:r>
              <a:rPr lang="en-US" sz="2800" dirty="0"/>
              <a:t>),  </a:t>
            </a:r>
            <a:r>
              <a:rPr lang="en-US" sz="2800" dirty="0" err="1"/>
              <a:t>maka</a:t>
            </a:r>
            <a:r>
              <a:rPr lang="en-US" sz="2800" dirty="0"/>
              <a:t> governance </a:t>
            </a:r>
            <a:r>
              <a:rPr lang="en-US" sz="2800" dirty="0" err="1"/>
              <a:t>biasanya</a:t>
            </a:r>
            <a:r>
              <a:rPr lang="en-US" sz="2800" dirty="0"/>
              <a:t> </a:t>
            </a:r>
            <a:r>
              <a:rPr lang="en-US" sz="2800" dirty="0" err="1"/>
              <a:t>digunakan</a:t>
            </a:r>
            <a:r>
              <a:rPr lang="en-US" sz="2800" dirty="0"/>
              <a:t> </a:t>
            </a:r>
            <a:r>
              <a:rPr lang="en-US" sz="2800" dirty="0" err="1"/>
              <a:t>untuk</a:t>
            </a:r>
            <a:r>
              <a:rPr lang="en-US" sz="2800" dirty="0"/>
              <a:t> </a:t>
            </a:r>
            <a:r>
              <a:rPr lang="en-US" sz="2800" dirty="0" err="1"/>
              <a:t>merujuk</a:t>
            </a:r>
            <a:r>
              <a:rPr lang="en-US" sz="2800" dirty="0"/>
              <a:t> </a:t>
            </a:r>
            <a:r>
              <a:rPr lang="en-US" sz="2800" dirty="0" err="1"/>
              <a:t>pada</a:t>
            </a:r>
            <a:r>
              <a:rPr lang="en-US" sz="2800" dirty="0"/>
              <a:t>  </a:t>
            </a:r>
            <a:r>
              <a:rPr lang="en-US" sz="2800" dirty="0" err="1"/>
              <a:t>prosesnya</a:t>
            </a:r>
            <a:r>
              <a:rPr lang="en-US" sz="2800" dirty="0"/>
              <a:t> (</a:t>
            </a:r>
            <a:r>
              <a:rPr lang="en-US" sz="2800" dirty="0" err="1"/>
              <a:t>pemerintahan</a:t>
            </a:r>
            <a:r>
              <a:rPr lang="en-US" sz="2800" dirty="0"/>
              <a:t>). </a:t>
            </a:r>
            <a:r>
              <a:rPr lang="en-US" sz="2800" dirty="0" err="1" smtClean="0"/>
              <a:t>Masuknya</a:t>
            </a:r>
            <a:r>
              <a:rPr lang="en-US" sz="2800" dirty="0" smtClean="0"/>
              <a:t> </a:t>
            </a:r>
            <a:r>
              <a:rPr lang="en-US" sz="2800" dirty="0" err="1"/>
              <a:t>gagasan</a:t>
            </a:r>
            <a:r>
              <a:rPr lang="en-US" sz="2800" dirty="0"/>
              <a:t> ultraliberal </a:t>
            </a:r>
            <a:r>
              <a:rPr lang="en-US" sz="2800" dirty="0" err="1"/>
              <a:t>dalam</a:t>
            </a:r>
            <a:r>
              <a:rPr lang="en-US" sz="2800" dirty="0"/>
              <a:t> </a:t>
            </a:r>
            <a:r>
              <a:rPr lang="en-US" sz="2800" dirty="0" err="1"/>
              <a:t>imajinasi</a:t>
            </a:r>
            <a:r>
              <a:rPr lang="en-US" sz="2800" dirty="0"/>
              <a:t> </a:t>
            </a:r>
            <a:r>
              <a:rPr lang="en-US" sz="2800" dirty="0" err="1"/>
              <a:t>perubahan</a:t>
            </a:r>
            <a:r>
              <a:rPr lang="en-US" sz="2800" dirty="0"/>
              <a:t> </a:t>
            </a:r>
            <a:r>
              <a:rPr lang="en-US" sz="2800" dirty="0" err="1"/>
              <a:t>politik</a:t>
            </a:r>
            <a:r>
              <a:rPr lang="en-US" sz="2800" dirty="0"/>
              <a:t>, </a:t>
            </a:r>
            <a:r>
              <a:rPr lang="en-US" sz="2800" dirty="0" err="1"/>
              <a:t>ekonomi</a:t>
            </a:r>
            <a:r>
              <a:rPr lang="en-US" sz="2800" dirty="0"/>
              <a:t> </a:t>
            </a:r>
            <a:r>
              <a:rPr lang="en-US" sz="2800" dirty="0" err="1"/>
              <a:t>dan</a:t>
            </a:r>
            <a:r>
              <a:rPr lang="en-US" sz="2800" dirty="0"/>
              <a:t> </a:t>
            </a:r>
            <a:r>
              <a:rPr lang="en-US" sz="2800" dirty="0" err="1"/>
              <a:t>sosial</a:t>
            </a:r>
            <a:r>
              <a:rPr lang="en-US" sz="2800" dirty="0"/>
              <a:t> yang </a:t>
            </a:r>
            <a:r>
              <a:rPr lang="en-US" sz="2800" dirty="0" err="1"/>
              <a:t>digelindingkan</a:t>
            </a:r>
            <a:r>
              <a:rPr lang="en-US" sz="2800" dirty="0"/>
              <a:t> di  </a:t>
            </a:r>
            <a:r>
              <a:rPr lang="en-US" sz="2800" dirty="0" err="1"/>
              <a:t>masa-masa</a:t>
            </a:r>
            <a:r>
              <a:rPr lang="en-US" sz="2800" dirty="0"/>
              <a:t> </a:t>
            </a:r>
            <a:r>
              <a:rPr lang="en-US" sz="2800" dirty="0" err="1"/>
              <a:t>akhir</a:t>
            </a:r>
            <a:r>
              <a:rPr lang="en-US" sz="2800" dirty="0"/>
              <a:t>  </a:t>
            </a:r>
            <a:r>
              <a:rPr lang="en-US" sz="2800" dirty="0" err="1"/>
              <a:t>kepemimpinan</a:t>
            </a:r>
            <a:r>
              <a:rPr lang="en-US" sz="2800" dirty="0"/>
              <a:t> Suharto </a:t>
            </a:r>
            <a:r>
              <a:rPr lang="en-US" sz="2800" dirty="0" smtClean="0"/>
              <a:t>, </a:t>
            </a:r>
            <a:r>
              <a:rPr lang="en-US" sz="2800" dirty="0" err="1" smtClean="0"/>
              <a:t>perubahan</a:t>
            </a:r>
            <a:r>
              <a:rPr lang="en-US" sz="2800" dirty="0" smtClean="0"/>
              <a:t> </a:t>
            </a:r>
            <a:r>
              <a:rPr lang="en-US" sz="2800" dirty="0" err="1" smtClean="0"/>
              <a:t>pemerintahan</a:t>
            </a:r>
            <a:r>
              <a:rPr lang="en-US" sz="2800" dirty="0" smtClean="0"/>
              <a:t>  </a:t>
            </a:r>
            <a:r>
              <a:rPr lang="en-US" sz="2800" dirty="0" err="1" smtClean="0"/>
              <a:t>awal</a:t>
            </a:r>
            <a:r>
              <a:rPr lang="en-US" sz="2800" dirty="0" smtClean="0"/>
              <a:t> 1990an</a:t>
            </a:r>
            <a:r>
              <a:rPr lang="en-US" sz="2800" dirty="0"/>
              <a:t>, governance </a:t>
            </a:r>
            <a:r>
              <a:rPr lang="en-US" sz="2800" dirty="0" err="1"/>
              <a:t>telah</a:t>
            </a:r>
            <a:r>
              <a:rPr lang="en-US" sz="2800" dirty="0"/>
              <a:t>  </a:t>
            </a:r>
            <a:r>
              <a:rPr lang="en-US" sz="2800" dirty="0" err="1"/>
              <a:t>digunakan</a:t>
            </a:r>
            <a:r>
              <a:rPr lang="en-US" sz="2800" dirty="0"/>
              <a:t> </a:t>
            </a:r>
            <a:r>
              <a:rPr lang="en-US" sz="2800" dirty="0" err="1"/>
              <a:t>untuk</a:t>
            </a:r>
            <a:r>
              <a:rPr lang="en-US" sz="2800" dirty="0"/>
              <a:t> </a:t>
            </a:r>
            <a:r>
              <a:rPr lang="en-US" sz="2800" dirty="0" err="1"/>
              <a:t>menegaskan</a:t>
            </a:r>
            <a:r>
              <a:rPr lang="en-US" sz="2800" dirty="0"/>
              <a:t> </a:t>
            </a:r>
            <a:r>
              <a:rPr lang="en-US" sz="2800" dirty="0" err="1"/>
              <a:t>signifikansi</a:t>
            </a:r>
            <a:r>
              <a:rPr lang="en-US" sz="2800" dirty="0"/>
              <a:t> </a:t>
            </a:r>
            <a:r>
              <a:rPr lang="en-US" sz="2800" dirty="0" err="1"/>
              <a:t>perlunya</a:t>
            </a:r>
            <a:r>
              <a:rPr lang="en-US" sz="2800" dirty="0"/>
              <a:t> </a:t>
            </a:r>
            <a:r>
              <a:rPr lang="en-US" sz="2800" dirty="0" err="1"/>
              <a:t>perubahan</a:t>
            </a:r>
            <a:r>
              <a:rPr lang="en-US" sz="2800" dirty="0"/>
              <a:t> proses, </a:t>
            </a:r>
            <a:r>
              <a:rPr lang="en-US" sz="2800" dirty="0" err="1"/>
              <a:t>metode</a:t>
            </a:r>
            <a:r>
              <a:rPr lang="en-US" sz="2800" dirty="0"/>
              <a:t> </a:t>
            </a:r>
            <a:r>
              <a:rPr lang="en-US" sz="2800" dirty="0" err="1"/>
              <a:t>dan</a:t>
            </a:r>
            <a:r>
              <a:rPr lang="en-US" sz="2800" dirty="0"/>
              <a:t> </a:t>
            </a:r>
            <a:r>
              <a:rPr lang="en-US" sz="2800" dirty="0" err="1"/>
              <a:t>capaian</a:t>
            </a:r>
            <a:r>
              <a:rPr lang="en-US" sz="2800" dirty="0"/>
              <a:t>  </a:t>
            </a:r>
            <a:r>
              <a:rPr lang="en-US" sz="2800" dirty="0" err="1"/>
              <a:t>kepemerintahan</a:t>
            </a:r>
            <a:r>
              <a:rPr lang="en-US" sz="2800" dirty="0"/>
              <a:t> (Rhodes  1996:  652-653).</a:t>
            </a:r>
            <a:r>
              <a:rPr lang="en-US" sz="2800" dirty="0" err="1" smtClean="0"/>
              <a:t>Namun</a:t>
            </a:r>
            <a:r>
              <a:rPr lang="en-US" sz="2800" dirty="0" smtClean="0"/>
              <a:t> </a:t>
            </a:r>
            <a:r>
              <a:rPr lang="en-US" sz="2800" dirty="0" err="1" smtClean="0"/>
              <a:t>gerakan</a:t>
            </a:r>
            <a:r>
              <a:rPr lang="en-US" sz="2800" dirty="0" smtClean="0"/>
              <a:t> ultraliberal </a:t>
            </a:r>
            <a:r>
              <a:rPr lang="en-US" sz="2800" dirty="0" err="1" smtClean="0"/>
              <a:t>melaluii</a:t>
            </a:r>
            <a:r>
              <a:rPr lang="en-US" sz="2800" dirty="0" smtClean="0"/>
              <a:t> </a:t>
            </a:r>
            <a:r>
              <a:rPr lang="en-US" sz="2800" dirty="0"/>
              <a:t>Bank  </a:t>
            </a:r>
            <a:r>
              <a:rPr lang="en-US" sz="2800" dirty="0" err="1"/>
              <a:t>Dunia</a:t>
            </a:r>
            <a:r>
              <a:rPr lang="en-US" sz="2800" dirty="0"/>
              <a:t>  </a:t>
            </a:r>
            <a:r>
              <a:rPr lang="en-US" sz="2800" dirty="0" err="1" smtClean="0"/>
              <a:t>ini</a:t>
            </a:r>
            <a:r>
              <a:rPr lang="en-US" sz="2800" dirty="0"/>
              <a:t> </a:t>
            </a:r>
            <a:r>
              <a:rPr lang="en-US" sz="2800" dirty="0" err="1" smtClean="0"/>
              <a:t>memiliki</a:t>
            </a:r>
            <a:r>
              <a:rPr lang="en-US" sz="2800" dirty="0" smtClean="0"/>
              <a:t> </a:t>
            </a:r>
            <a:r>
              <a:rPr lang="en-US" sz="2800" dirty="0" err="1" smtClean="0"/>
              <a:t>arah</a:t>
            </a:r>
            <a:r>
              <a:rPr lang="en-US" sz="2800" dirty="0" smtClean="0"/>
              <a:t>  </a:t>
            </a:r>
            <a:r>
              <a:rPr lang="en-US" sz="2800" dirty="0" err="1" smtClean="0"/>
              <a:t>bahwa</a:t>
            </a:r>
            <a:r>
              <a:rPr lang="en-US" sz="2800" dirty="0" smtClean="0"/>
              <a:t> governance( </a:t>
            </a:r>
            <a:r>
              <a:rPr lang="en-US" sz="2800" dirty="0" err="1" smtClean="0"/>
              <a:t>versi</a:t>
            </a:r>
            <a:r>
              <a:rPr lang="en-US" sz="2800" dirty="0" smtClean="0"/>
              <a:t> Good Governance)  </a:t>
            </a:r>
            <a:r>
              <a:rPr lang="en-US" sz="2800" dirty="0" err="1"/>
              <a:t>hanya</a:t>
            </a:r>
            <a:r>
              <a:rPr lang="en-US" sz="2800" dirty="0"/>
              <a:t> </a:t>
            </a:r>
            <a:r>
              <a:rPr lang="en-US" sz="2800" dirty="0" err="1"/>
              <a:t>bisa</a:t>
            </a:r>
            <a:r>
              <a:rPr lang="en-US" sz="2800" dirty="0"/>
              <a:t> </a:t>
            </a:r>
            <a:r>
              <a:rPr lang="en-US" sz="2800" dirty="0" err="1"/>
              <a:t>dibangun</a:t>
            </a:r>
            <a:r>
              <a:rPr lang="en-US" sz="2800" dirty="0"/>
              <a:t>  </a:t>
            </a:r>
            <a:r>
              <a:rPr lang="en-US" sz="2800" dirty="0" err="1" smtClean="0"/>
              <a:t>dengan</a:t>
            </a:r>
            <a:endParaRPr lang="en-US" sz="2800" dirty="0"/>
          </a:p>
        </p:txBody>
      </p:sp>
    </p:spTree>
    <p:extLst>
      <p:ext uri="{BB962C8B-B14F-4D97-AF65-F5344CB8AC3E}">
        <p14:creationId xmlns:p14="http://schemas.microsoft.com/office/powerpoint/2010/main" val="134795956"/>
      </p:ext>
    </p:extLst>
  </p:cSld>
  <p:clrMapOvr>
    <a:masterClrMapping/>
  </p:clrMapOvr>
  <p:transition spd="slow"/>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a:xfrm>
            <a:off x="1" y="742950"/>
            <a:ext cx="11836400" cy="5434013"/>
          </a:xfrm>
        </p:spPr>
        <p:txBody>
          <a:bodyPr>
            <a:normAutofit fontScale="85000" lnSpcReduction="20000"/>
          </a:bodyPr>
          <a:lstStyle/>
          <a:p>
            <a:pPr marL="0" indent="0">
              <a:buNone/>
            </a:pPr>
            <a:r>
              <a:rPr lang="en-US" sz="3300" dirty="0" err="1" smtClean="0"/>
              <a:t>melibatkan</a:t>
            </a:r>
            <a:r>
              <a:rPr lang="en-US" sz="3300" dirty="0" smtClean="0"/>
              <a:t> </a:t>
            </a:r>
            <a:r>
              <a:rPr lang="en-US" sz="3300" dirty="0" err="1"/>
              <a:t>aktor</a:t>
            </a:r>
            <a:r>
              <a:rPr lang="en-US" sz="3300" dirty="0"/>
              <a:t> non-</a:t>
            </a:r>
            <a:r>
              <a:rPr lang="en-US" sz="3300" dirty="0" err="1"/>
              <a:t>negara</a:t>
            </a:r>
            <a:r>
              <a:rPr lang="en-US" sz="3300" dirty="0"/>
              <a:t> yang </a:t>
            </a:r>
            <a:r>
              <a:rPr lang="en-US" sz="3300" dirty="0" err="1"/>
              <a:t>seluas-luasnya</a:t>
            </a:r>
            <a:r>
              <a:rPr lang="en-US" sz="3300" dirty="0"/>
              <a:t> </a:t>
            </a:r>
            <a:r>
              <a:rPr lang="en-US" sz="3300" dirty="0" err="1"/>
              <a:t>dan</a:t>
            </a:r>
            <a:r>
              <a:rPr lang="en-US" sz="3300" dirty="0"/>
              <a:t>  </a:t>
            </a:r>
            <a:r>
              <a:rPr lang="en-US" sz="3300" dirty="0" err="1"/>
              <a:t>melimitasi</a:t>
            </a:r>
            <a:r>
              <a:rPr lang="en-US" sz="3300" dirty="0"/>
              <a:t> </a:t>
            </a:r>
            <a:r>
              <a:rPr lang="en-US" sz="3300" dirty="0" err="1" smtClean="0"/>
              <a:t>keterlibatan</a:t>
            </a:r>
            <a:r>
              <a:rPr lang="en-US" sz="3300" dirty="0" smtClean="0"/>
              <a:t> Negara </a:t>
            </a:r>
            <a:r>
              <a:rPr lang="en-US" sz="3300" dirty="0"/>
              <a:t>(</a:t>
            </a:r>
            <a:r>
              <a:rPr lang="en-US" sz="3300" dirty="0" err="1"/>
              <a:t>pemerintah</a:t>
            </a:r>
            <a:r>
              <a:rPr lang="en-US" sz="3300" dirty="0"/>
              <a:t>)  (Abrahamsen  2000;Rhodes  (1996)). </a:t>
            </a:r>
            <a:r>
              <a:rPr lang="en-US" sz="3300" dirty="0" err="1"/>
              <a:t>Gerakan</a:t>
            </a:r>
            <a:r>
              <a:rPr lang="en-US" sz="3300" dirty="0"/>
              <a:t> </a:t>
            </a:r>
            <a:r>
              <a:rPr lang="en-US" sz="3300" dirty="0" err="1"/>
              <a:t>ini</a:t>
            </a:r>
            <a:r>
              <a:rPr lang="en-US" sz="3300" dirty="0"/>
              <a:t> </a:t>
            </a:r>
            <a:r>
              <a:rPr lang="en-US" sz="3300" dirty="0" err="1"/>
              <a:t>dikemas</a:t>
            </a:r>
            <a:r>
              <a:rPr lang="en-US" sz="3300" dirty="0"/>
              <a:t>  </a:t>
            </a:r>
            <a:r>
              <a:rPr lang="en-US" sz="3300" dirty="0" err="1"/>
              <a:t>secara</a:t>
            </a:r>
            <a:r>
              <a:rPr lang="en-US" sz="3300" dirty="0"/>
              <a:t>  </a:t>
            </a:r>
            <a:r>
              <a:rPr lang="en-US" sz="3300" dirty="0" err="1"/>
              <a:t>rapi</a:t>
            </a:r>
            <a:r>
              <a:rPr lang="en-US" sz="3300" dirty="0"/>
              <a:t>  </a:t>
            </a:r>
            <a:r>
              <a:rPr lang="en-US" sz="3300" dirty="0" err="1"/>
              <a:t>dalam</a:t>
            </a:r>
            <a:r>
              <a:rPr lang="en-US" sz="3300" dirty="0"/>
              <a:t>  </a:t>
            </a:r>
            <a:r>
              <a:rPr lang="en-US" sz="3300" dirty="0" err="1"/>
              <a:t>gerakan</a:t>
            </a:r>
            <a:r>
              <a:rPr lang="en-US" sz="3300" dirty="0"/>
              <a:t> good governance yang  </a:t>
            </a:r>
            <a:r>
              <a:rPr lang="en-US" sz="3300" dirty="0" err="1"/>
              <a:t>sangat</a:t>
            </a:r>
            <a:r>
              <a:rPr lang="en-US" sz="3300" dirty="0"/>
              <a:t> </a:t>
            </a:r>
            <a:r>
              <a:rPr lang="en-US" sz="3300" dirty="0" err="1"/>
              <a:t>populer</a:t>
            </a:r>
            <a:r>
              <a:rPr lang="en-US" sz="3300" dirty="0"/>
              <a:t> di  </a:t>
            </a:r>
            <a:r>
              <a:rPr lang="en-US" sz="3300" dirty="0" err="1"/>
              <a:t>akhir</a:t>
            </a:r>
            <a:r>
              <a:rPr lang="en-US" sz="3300" dirty="0"/>
              <a:t>  1990an.Gerakan yang  </a:t>
            </a:r>
            <a:r>
              <a:rPr lang="en-US" sz="3300" dirty="0" err="1"/>
              <a:t>berlabel</a:t>
            </a:r>
            <a:r>
              <a:rPr lang="en-US" sz="3300" dirty="0"/>
              <a:t> governance </a:t>
            </a:r>
            <a:r>
              <a:rPr lang="en-US" sz="3300" dirty="0" err="1"/>
              <a:t>ini</a:t>
            </a:r>
            <a:r>
              <a:rPr lang="en-US" sz="3300" dirty="0"/>
              <a:t> </a:t>
            </a:r>
            <a:r>
              <a:rPr lang="en-US" sz="3300" dirty="0" err="1"/>
              <a:t>justru</a:t>
            </a:r>
            <a:r>
              <a:rPr lang="en-US" sz="3300" dirty="0"/>
              <a:t> </a:t>
            </a:r>
            <a:r>
              <a:rPr lang="en-US" sz="3300" dirty="0" err="1"/>
              <a:t>semakin</a:t>
            </a:r>
            <a:r>
              <a:rPr lang="en-US" sz="3300" dirty="0"/>
              <a:t> </a:t>
            </a:r>
            <a:r>
              <a:rPr lang="en-US" sz="3300" dirty="0" err="1"/>
              <a:t>menjauh</a:t>
            </a:r>
            <a:r>
              <a:rPr lang="en-US" sz="3300" dirty="0"/>
              <a:t> </a:t>
            </a:r>
            <a:r>
              <a:rPr lang="en-US" sz="3300" dirty="0" err="1"/>
              <a:t>dari</a:t>
            </a:r>
            <a:r>
              <a:rPr lang="en-US" sz="3300" dirty="0"/>
              <a:t> </a:t>
            </a:r>
            <a:r>
              <a:rPr lang="en-US" sz="3300" dirty="0" err="1"/>
              <a:t>semangat</a:t>
            </a:r>
            <a:r>
              <a:rPr lang="en-US" sz="3300" dirty="0"/>
              <a:t> governance yang </a:t>
            </a:r>
            <a:r>
              <a:rPr lang="en-US" sz="3300" dirty="0" err="1"/>
              <a:t>sebenamya</a:t>
            </a:r>
            <a:r>
              <a:rPr lang="en-US" sz="3300" dirty="0"/>
              <a:t>.   </a:t>
            </a:r>
            <a:r>
              <a:rPr lang="en-US" sz="3300" dirty="0" err="1"/>
              <a:t>Gerakan</a:t>
            </a:r>
            <a:r>
              <a:rPr lang="en-US" sz="3300" dirty="0"/>
              <a:t> good governance di  Indonesia </a:t>
            </a:r>
            <a:r>
              <a:rPr lang="en-US" sz="3300" dirty="0" err="1"/>
              <a:t>justru</a:t>
            </a:r>
            <a:r>
              <a:rPr lang="en-US" sz="3300" dirty="0"/>
              <a:t> </a:t>
            </a:r>
            <a:r>
              <a:rPr lang="en-US" sz="3300" dirty="0" err="1"/>
              <a:t>melenceng</a:t>
            </a:r>
            <a:r>
              <a:rPr lang="en-US" sz="3300" dirty="0"/>
              <a:t> </a:t>
            </a:r>
            <a:r>
              <a:rPr lang="en-US" sz="3300" dirty="0" err="1"/>
              <a:t>dari</a:t>
            </a:r>
            <a:r>
              <a:rPr lang="en-US" sz="3300" dirty="0"/>
              <a:t> </a:t>
            </a:r>
            <a:r>
              <a:rPr lang="en-US" sz="3300" dirty="0" err="1"/>
              <a:t>semangat</a:t>
            </a:r>
            <a:r>
              <a:rPr lang="en-US" sz="3300" dirty="0"/>
              <a:t> governance yang </a:t>
            </a:r>
            <a:r>
              <a:rPr lang="en-US" sz="3300" dirty="0" err="1"/>
              <a:t>mengedepankan</a:t>
            </a:r>
            <a:r>
              <a:rPr lang="en-US" sz="3300" dirty="0"/>
              <a:t> </a:t>
            </a:r>
            <a:r>
              <a:rPr lang="en-US" sz="3300" dirty="0" err="1"/>
              <a:t>akomodasi</a:t>
            </a:r>
            <a:r>
              <a:rPr lang="en-US" sz="3300" dirty="0"/>
              <a:t>, </a:t>
            </a:r>
            <a:r>
              <a:rPr lang="en-US" sz="3300" dirty="0" err="1"/>
              <a:t>kooperasi</a:t>
            </a:r>
            <a:r>
              <a:rPr lang="en-US" sz="3300" dirty="0"/>
              <a:t> </a:t>
            </a:r>
            <a:r>
              <a:rPr lang="en-US" sz="3300" dirty="0" err="1"/>
              <a:t>dan</a:t>
            </a:r>
            <a:r>
              <a:rPr lang="en-US" sz="3300" dirty="0"/>
              <a:t> </a:t>
            </a:r>
            <a:r>
              <a:rPr lang="en-US" sz="3300" dirty="0" err="1"/>
              <a:t>sinegi</a:t>
            </a:r>
            <a:r>
              <a:rPr lang="en-US" sz="3300" dirty="0"/>
              <a:t> </a:t>
            </a:r>
            <a:r>
              <a:rPr lang="en-US" sz="3300" dirty="0" err="1"/>
              <a:t>dalam</a:t>
            </a:r>
            <a:r>
              <a:rPr lang="en-US" sz="3300" dirty="0"/>
              <a:t>  </a:t>
            </a:r>
            <a:r>
              <a:rPr lang="en-US" sz="3300" dirty="0" err="1"/>
              <a:t>kesetaraan</a:t>
            </a:r>
            <a:r>
              <a:rPr lang="en-US" sz="3300" dirty="0"/>
              <a:t> </a:t>
            </a:r>
            <a:r>
              <a:rPr lang="en-US" sz="3300" dirty="0" err="1"/>
              <a:t>antar</a:t>
            </a:r>
            <a:r>
              <a:rPr lang="en-US" sz="3300" dirty="0"/>
              <a:t>  </a:t>
            </a:r>
            <a:r>
              <a:rPr lang="en-US" sz="3300" dirty="0" err="1"/>
              <a:t>pelaku</a:t>
            </a:r>
            <a:r>
              <a:rPr lang="en-US" sz="3300" dirty="0"/>
              <a:t>.  Hal </a:t>
            </a:r>
            <a:r>
              <a:rPr lang="en-US" sz="3300" dirty="0" err="1"/>
              <a:t>ini</a:t>
            </a:r>
            <a:r>
              <a:rPr lang="en-US" sz="3300" dirty="0"/>
              <a:t> </a:t>
            </a:r>
            <a:r>
              <a:rPr lang="en-US" sz="3300" dirty="0" err="1"/>
              <a:t>membawa</a:t>
            </a:r>
            <a:r>
              <a:rPr lang="en-US" sz="3300" dirty="0"/>
              <a:t> proses  </a:t>
            </a:r>
            <a:r>
              <a:rPr lang="en-US" sz="3300" dirty="0" err="1"/>
              <a:t>marginalisasi</a:t>
            </a:r>
            <a:r>
              <a:rPr lang="en-US" sz="3300" dirty="0"/>
              <a:t>  </a:t>
            </a:r>
            <a:r>
              <a:rPr lang="en-US" sz="3300" dirty="0" err="1"/>
              <a:t>ekonomi</a:t>
            </a:r>
            <a:r>
              <a:rPr lang="en-US" sz="3300" dirty="0"/>
              <a:t>, </a:t>
            </a:r>
            <a:r>
              <a:rPr lang="en-US" sz="3300" dirty="0" err="1"/>
              <a:t>sosial</a:t>
            </a:r>
            <a:r>
              <a:rPr lang="en-US" sz="3300" dirty="0"/>
              <a:t>,  </a:t>
            </a:r>
            <a:r>
              <a:rPr lang="en-US" sz="3300" dirty="0" err="1"/>
              <a:t>kultural</a:t>
            </a:r>
            <a:r>
              <a:rPr lang="en-US" sz="3300" dirty="0"/>
              <a:t> </a:t>
            </a:r>
            <a:r>
              <a:rPr lang="en-US" sz="3300" dirty="0" err="1"/>
              <a:t>dan</a:t>
            </a:r>
            <a:r>
              <a:rPr lang="en-US" sz="3300" dirty="0"/>
              <a:t>  </a:t>
            </a:r>
            <a:r>
              <a:rPr lang="en-US" sz="3300" dirty="0" err="1"/>
              <a:t>juga</a:t>
            </a:r>
            <a:r>
              <a:rPr lang="en-US" sz="3300" dirty="0"/>
              <a:t> </a:t>
            </a:r>
            <a:r>
              <a:rPr lang="en-US" sz="3300" dirty="0" err="1"/>
              <a:t>politik</a:t>
            </a:r>
            <a:r>
              <a:rPr lang="en-US" sz="3300" dirty="0"/>
              <a:t> yang </a:t>
            </a:r>
            <a:r>
              <a:rPr lang="en-US" sz="3300" dirty="0" err="1" smtClean="0"/>
              <a:t>berkepanjangan</a:t>
            </a:r>
            <a:r>
              <a:rPr lang="en-US" sz="3300" dirty="0" smtClean="0"/>
              <a:t>. </a:t>
            </a:r>
          </a:p>
          <a:p>
            <a:pPr marL="0" indent="0">
              <a:buNone/>
            </a:pPr>
            <a:endParaRPr lang="en-US" sz="3300" dirty="0" smtClean="0"/>
          </a:p>
          <a:p>
            <a:pPr marL="0" indent="0">
              <a:buNone/>
            </a:pPr>
            <a:r>
              <a:rPr lang="en-US" sz="3300" dirty="0" err="1" smtClean="0"/>
              <a:t>Gagasan</a:t>
            </a:r>
            <a:r>
              <a:rPr lang="en-US" sz="3300" dirty="0" smtClean="0"/>
              <a:t> </a:t>
            </a:r>
            <a:r>
              <a:rPr lang="en-US" sz="3300" dirty="0" err="1"/>
              <a:t>reformasi</a:t>
            </a:r>
            <a:r>
              <a:rPr lang="en-US" sz="3300" dirty="0"/>
              <a:t> </a:t>
            </a:r>
            <a:r>
              <a:rPr lang="en-US" sz="3300" dirty="0" err="1"/>
              <a:t>pemerintahan</a:t>
            </a:r>
            <a:r>
              <a:rPr lang="en-US" sz="3300" dirty="0"/>
              <a:t>  yang  </a:t>
            </a:r>
            <a:r>
              <a:rPr lang="en-US" sz="3300" dirty="0" err="1"/>
              <a:t>tidak</a:t>
            </a:r>
            <a:r>
              <a:rPr lang="en-US" sz="3300" dirty="0"/>
              <a:t>  </a:t>
            </a:r>
            <a:r>
              <a:rPr lang="en-US" sz="3300" dirty="0" err="1"/>
              <a:t>mengalami</a:t>
            </a:r>
            <a:r>
              <a:rPr lang="en-US" sz="3300" dirty="0"/>
              <a:t> </a:t>
            </a:r>
            <a:r>
              <a:rPr lang="en-US" sz="3300" dirty="0" err="1"/>
              <a:t>kontekstualisasi</a:t>
            </a:r>
            <a:r>
              <a:rPr lang="en-US" sz="3300" dirty="0"/>
              <a:t> </a:t>
            </a:r>
            <a:r>
              <a:rPr lang="en-US" sz="3300" dirty="0" err="1"/>
              <a:t>secara</a:t>
            </a:r>
            <a:r>
              <a:rPr lang="en-US" sz="3300" dirty="0"/>
              <a:t> </a:t>
            </a:r>
            <a:r>
              <a:rPr lang="en-US" sz="3300" dirty="0" err="1"/>
              <a:t>memadai</a:t>
            </a:r>
            <a:r>
              <a:rPr lang="en-US" sz="3300" dirty="0"/>
              <a:t>, </a:t>
            </a:r>
            <a:r>
              <a:rPr lang="en-US" sz="3300" dirty="0" err="1"/>
              <a:t>gagasan</a:t>
            </a:r>
            <a:r>
              <a:rPr lang="en-US" sz="3300" dirty="0"/>
              <a:t> </a:t>
            </a:r>
            <a:r>
              <a:rPr lang="en-US" sz="3300" dirty="0" err="1"/>
              <a:t>reformasi</a:t>
            </a:r>
            <a:r>
              <a:rPr lang="en-US" sz="3300" dirty="0"/>
              <a:t> yang </a:t>
            </a:r>
            <a:r>
              <a:rPr lang="en-US" sz="3300" dirty="0" err="1"/>
              <a:t>terfragmentasi</a:t>
            </a:r>
            <a:r>
              <a:rPr lang="en-US" sz="3300" dirty="0"/>
              <a:t>, </a:t>
            </a:r>
            <a:r>
              <a:rPr lang="en-US" sz="3300" dirty="0" err="1"/>
              <a:t>dan</a:t>
            </a:r>
            <a:r>
              <a:rPr lang="en-US" sz="3300" dirty="0"/>
              <a:t> </a:t>
            </a:r>
            <a:r>
              <a:rPr lang="en-US" sz="3300" dirty="0" err="1"/>
              <a:t>gagasan</a:t>
            </a:r>
            <a:r>
              <a:rPr lang="en-US" sz="3300" dirty="0"/>
              <a:t> </a:t>
            </a:r>
            <a:r>
              <a:rPr lang="en-US" sz="3300" dirty="0" err="1"/>
              <a:t>reformasi</a:t>
            </a:r>
            <a:r>
              <a:rPr lang="en-US" sz="3300" dirty="0"/>
              <a:t> yang </a:t>
            </a:r>
            <a:r>
              <a:rPr lang="en-US" sz="3300" dirty="0" err="1"/>
              <a:t>tidak</a:t>
            </a:r>
            <a:r>
              <a:rPr lang="en-US" sz="3300" dirty="0"/>
              <a:t>  </a:t>
            </a:r>
            <a:r>
              <a:rPr lang="en-US" sz="3300" dirty="0" err="1"/>
              <a:t>tumbuh</a:t>
            </a:r>
            <a:r>
              <a:rPr lang="en-US" sz="3300" dirty="0"/>
              <a:t> </a:t>
            </a:r>
            <a:r>
              <a:rPr lang="en-US" sz="3300" dirty="0" err="1"/>
              <a:t>dari</a:t>
            </a:r>
            <a:r>
              <a:rPr lang="en-US" sz="3300" dirty="0"/>
              <a:t> </a:t>
            </a:r>
            <a:r>
              <a:rPr lang="en-US" sz="3300" dirty="0" err="1" smtClean="0"/>
              <a:t>pelaku</a:t>
            </a:r>
            <a:r>
              <a:rPr lang="en-US" sz="3300" dirty="0" smtClean="0"/>
              <a:t>- </a:t>
            </a:r>
            <a:r>
              <a:rPr lang="en-US" sz="3300" dirty="0" err="1"/>
              <a:t>pelaku</a:t>
            </a:r>
            <a:r>
              <a:rPr lang="en-US" sz="3300" dirty="0"/>
              <a:t> di  lapis </a:t>
            </a:r>
            <a:r>
              <a:rPr lang="en-US" sz="3300" dirty="0" err="1"/>
              <a:t>bawah</a:t>
            </a:r>
            <a:r>
              <a:rPr lang="en-US" sz="3300" dirty="0"/>
              <a:t>. </a:t>
            </a:r>
            <a:r>
              <a:rPr lang="en-US" sz="3300" dirty="0" smtClean="0"/>
              <a:t> </a:t>
            </a:r>
            <a:r>
              <a:rPr lang="en-US" sz="3300" dirty="0" err="1" smtClean="0"/>
              <a:t>Tekanan</a:t>
            </a:r>
            <a:r>
              <a:rPr lang="en-US" sz="3300" dirty="0" smtClean="0"/>
              <a:t> </a:t>
            </a:r>
            <a:r>
              <a:rPr lang="en-US" sz="3300" dirty="0" err="1"/>
              <a:t>eksternal</a:t>
            </a:r>
            <a:r>
              <a:rPr lang="en-US" sz="3300" dirty="0"/>
              <a:t> </a:t>
            </a:r>
            <a:r>
              <a:rPr lang="en-US" sz="3300" dirty="0" err="1" smtClean="0"/>
              <a:t>penting</a:t>
            </a:r>
            <a:r>
              <a:rPr lang="en-US" sz="3300" dirty="0" smtClean="0"/>
              <a:t> </a:t>
            </a:r>
            <a:r>
              <a:rPr lang="en-US" sz="3300" dirty="0" err="1"/>
              <a:t>dalam</a:t>
            </a:r>
            <a:r>
              <a:rPr lang="en-US" sz="3300" dirty="0"/>
              <a:t> agenda </a:t>
            </a:r>
            <a:r>
              <a:rPr lang="en-US" sz="3300" dirty="0" err="1"/>
              <a:t>reformasi</a:t>
            </a:r>
            <a:r>
              <a:rPr lang="en-US" sz="3300" dirty="0"/>
              <a:t> </a:t>
            </a:r>
            <a:r>
              <a:rPr lang="en-US" sz="3300" dirty="0" err="1"/>
              <a:t>pemerintahan</a:t>
            </a:r>
            <a:r>
              <a:rPr lang="en-US" sz="3300" dirty="0"/>
              <a:t> di Indonesia. </a:t>
            </a:r>
            <a:r>
              <a:rPr lang="en-US" sz="3300" dirty="0" err="1"/>
              <a:t>Namun</a:t>
            </a:r>
            <a:r>
              <a:rPr lang="en-US" sz="3300" dirty="0"/>
              <a:t>, agenda </a:t>
            </a:r>
            <a:r>
              <a:rPr lang="en-US" sz="3300" dirty="0" err="1"/>
              <a:t>reformasi</a:t>
            </a:r>
            <a:r>
              <a:rPr lang="en-US" sz="3300" dirty="0"/>
              <a:t> yang </a:t>
            </a:r>
            <a:r>
              <a:rPr lang="en-US" sz="3300" dirty="0" err="1"/>
              <a:t>terjebak</a:t>
            </a:r>
            <a:r>
              <a:rPr lang="en-US" sz="3300" dirty="0"/>
              <a:t>  </a:t>
            </a:r>
            <a:r>
              <a:rPr lang="en-US" sz="3300" dirty="0" err="1"/>
              <a:t>pada</a:t>
            </a:r>
            <a:r>
              <a:rPr lang="en-US" sz="3300" dirty="0"/>
              <a:t>  </a:t>
            </a:r>
            <a:r>
              <a:rPr lang="en-US" sz="3300" dirty="0" err="1"/>
              <a:t>perubahan</a:t>
            </a:r>
            <a:r>
              <a:rPr lang="en-US" sz="3300" dirty="0"/>
              <a:t> </a:t>
            </a:r>
            <a:r>
              <a:rPr lang="en-US" sz="3300" dirty="0" err="1"/>
              <a:t>teknikalitas</a:t>
            </a:r>
            <a:r>
              <a:rPr lang="en-US" sz="3300" dirty="0"/>
              <a:t> </a:t>
            </a:r>
            <a:r>
              <a:rPr lang="en-US" sz="3300" dirty="0" err="1"/>
              <a:t>pemerintahan</a:t>
            </a:r>
            <a:r>
              <a:rPr lang="en-US" sz="3300" dirty="0"/>
              <a:t> </a:t>
            </a:r>
            <a:r>
              <a:rPr lang="en-US" sz="3300" dirty="0" err="1"/>
              <a:t>dan</a:t>
            </a:r>
            <a:r>
              <a:rPr lang="en-US" sz="3300" dirty="0"/>
              <a:t> </a:t>
            </a:r>
            <a:r>
              <a:rPr lang="en-US" sz="3300" dirty="0" err="1"/>
              <a:t>pada</a:t>
            </a:r>
            <a:r>
              <a:rPr lang="en-US" sz="3300" dirty="0"/>
              <a:t>  </a:t>
            </a:r>
            <a:r>
              <a:rPr lang="en-US" sz="3300" dirty="0" err="1"/>
              <a:t>birokrasi</a:t>
            </a:r>
            <a:r>
              <a:rPr lang="en-US" sz="3300" dirty="0"/>
              <a:t> </a:t>
            </a:r>
            <a:r>
              <a:rPr lang="en-US" sz="3300" dirty="0" err="1"/>
              <a:t>proyek</a:t>
            </a:r>
            <a:r>
              <a:rPr lang="en-US" sz="3300" dirty="0"/>
              <a:t>  </a:t>
            </a:r>
            <a:r>
              <a:rPr lang="en-US" sz="3300" dirty="0" err="1"/>
              <a:t>akan</a:t>
            </a:r>
            <a:r>
              <a:rPr lang="en-US" sz="3300" dirty="0"/>
              <a:t> </a:t>
            </a:r>
            <a:r>
              <a:rPr lang="en-US" sz="3300" dirty="0" err="1"/>
              <a:t>mengakibatkan</a:t>
            </a:r>
            <a:r>
              <a:rPr lang="en-US" sz="3300" dirty="0"/>
              <a:t> agenda  </a:t>
            </a:r>
            <a:r>
              <a:rPr lang="en-US" sz="3300" dirty="0" err="1"/>
              <a:t>reformasi</a:t>
            </a:r>
            <a:r>
              <a:rPr lang="en-US" sz="3300" dirty="0"/>
              <a:t> </a:t>
            </a:r>
            <a:r>
              <a:rPr lang="en-US" sz="3300" dirty="0" err="1"/>
              <a:t>tersebut</a:t>
            </a:r>
            <a:r>
              <a:rPr lang="en-US" sz="3300" dirty="0"/>
              <a:t> </a:t>
            </a:r>
            <a:r>
              <a:rPr lang="en-US" sz="3300" dirty="0" err="1"/>
              <a:t>kehilangan</a:t>
            </a:r>
            <a:r>
              <a:rPr lang="en-US" sz="3300" dirty="0"/>
              <a:t> </a:t>
            </a:r>
            <a:r>
              <a:rPr lang="en-US" sz="3300" dirty="0" err="1"/>
              <a:t>roh</a:t>
            </a:r>
            <a:r>
              <a:rPr lang="en-US" sz="3300" dirty="0"/>
              <a:t> </a:t>
            </a:r>
            <a:r>
              <a:rPr lang="en-US" sz="3300" dirty="0" err="1"/>
              <a:t>dan</a:t>
            </a:r>
            <a:r>
              <a:rPr lang="en-US" sz="3300" dirty="0"/>
              <a:t>  </a:t>
            </a:r>
            <a:r>
              <a:rPr lang="en-US" sz="3300" dirty="0" err="1"/>
              <a:t>tujuan</a:t>
            </a:r>
            <a:r>
              <a:rPr lang="en-US" sz="3300" dirty="0"/>
              <a:t>  </a:t>
            </a:r>
            <a:r>
              <a:rPr lang="en-US" sz="3300" dirty="0" err="1"/>
              <a:t>akhir</a:t>
            </a:r>
            <a:r>
              <a:rPr lang="en-US" sz="3300" dirty="0"/>
              <a:t>  yang  </a:t>
            </a:r>
            <a:r>
              <a:rPr lang="en-US" sz="3300" dirty="0" err="1"/>
              <a:t>lebih</a:t>
            </a:r>
            <a:r>
              <a:rPr lang="en-US" sz="3300" dirty="0"/>
              <a:t> </a:t>
            </a:r>
            <a:r>
              <a:rPr lang="en-US" sz="3300" dirty="0" err="1"/>
              <a:t>bermakna</a:t>
            </a:r>
            <a:r>
              <a:rPr lang="en-US" sz="3300" dirty="0"/>
              <a:t> </a:t>
            </a:r>
            <a:r>
              <a:rPr lang="en-US" sz="3300" dirty="0" err="1"/>
              <a:t>bagi</a:t>
            </a:r>
            <a:r>
              <a:rPr lang="en-US" sz="3300" dirty="0"/>
              <a:t>  </a:t>
            </a:r>
            <a:r>
              <a:rPr lang="en-US" sz="3300" dirty="0" err="1"/>
              <a:t>masyarakat</a:t>
            </a:r>
            <a:r>
              <a:rPr lang="en-US" sz="3300" dirty="0"/>
              <a:t>.</a:t>
            </a:r>
          </a:p>
          <a:p>
            <a:endParaRPr lang="en-US" sz="2800" dirty="0"/>
          </a:p>
          <a:p>
            <a:endParaRPr lang="en-US" dirty="0"/>
          </a:p>
        </p:txBody>
      </p:sp>
    </p:spTree>
    <p:extLst>
      <p:ext uri="{BB962C8B-B14F-4D97-AF65-F5344CB8AC3E}">
        <p14:creationId xmlns:p14="http://schemas.microsoft.com/office/powerpoint/2010/main" val="213872912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ARENA PEMIKIRAN</a:t>
            </a:r>
            <a:endParaRPr lang="en-US" dirty="0"/>
          </a:p>
        </p:txBody>
      </p:sp>
      <p:sp>
        <p:nvSpPr>
          <p:cNvPr id="4" name="Content Placeholder 3"/>
          <p:cNvSpPr>
            <a:spLocks noGrp="1"/>
          </p:cNvSpPr>
          <p:nvPr>
            <p:ph idx="1"/>
          </p:nvPr>
        </p:nvSpPr>
        <p:spPr/>
        <p:txBody>
          <a:bodyPr>
            <a:normAutofit/>
          </a:bodyPr>
          <a:lstStyle/>
          <a:p>
            <a:r>
              <a:rPr lang="en-US" sz="2800" dirty="0" err="1"/>
              <a:t>Menurut</a:t>
            </a:r>
            <a:r>
              <a:rPr lang="en-US" sz="2800" dirty="0"/>
              <a:t> </a:t>
            </a:r>
            <a:r>
              <a:rPr lang="en-US" sz="2800" dirty="0" err="1"/>
              <a:t>Purwo</a:t>
            </a:r>
            <a:r>
              <a:rPr lang="en-US" sz="2800" dirty="0"/>
              <a:t> </a:t>
            </a:r>
            <a:r>
              <a:rPr lang="en-US" sz="2800" dirty="0" err="1"/>
              <a:t>Santoso</a:t>
            </a:r>
            <a:r>
              <a:rPr lang="en-US" sz="2800" dirty="0"/>
              <a:t>: </a:t>
            </a:r>
            <a:r>
              <a:rPr lang="en-US" sz="2800" dirty="0" err="1"/>
              <a:t>konsep</a:t>
            </a:r>
            <a:r>
              <a:rPr lang="en-US" sz="2800" dirty="0"/>
              <a:t> governance yang </a:t>
            </a:r>
            <a:r>
              <a:rPr lang="en-US" sz="2800" dirty="0" err="1"/>
              <a:t>lebih</a:t>
            </a:r>
            <a:r>
              <a:rPr lang="en-US" sz="2800" dirty="0"/>
              <a:t> ideal </a:t>
            </a:r>
            <a:r>
              <a:rPr lang="en-US" sz="2800" dirty="0" smtClean="0"/>
              <a:t> </a:t>
            </a:r>
            <a:r>
              <a:rPr lang="en-US" sz="2800" dirty="0" err="1" smtClean="0"/>
              <a:t>sebagai</a:t>
            </a:r>
            <a:r>
              <a:rPr lang="en-US" sz="2800" dirty="0" smtClean="0"/>
              <a:t> </a:t>
            </a:r>
            <a:r>
              <a:rPr lang="en-US" sz="2800" dirty="0"/>
              <a:t>Democratic Governance, </a:t>
            </a:r>
            <a:r>
              <a:rPr lang="en-US" sz="2800" dirty="0" err="1"/>
              <a:t>yaitu</a:t>
            </a:r>
            <a:r>
              <a:rPr lang="en-US" sz="2800" dirty="0"/>
              <a:t> </a:t>
            </a:r>
            <a:r>
              <a:rPr lang="en-US" sz="2800" dirty="0" err="1"/>
              <a:t>suatu</a:t>
            </a:r>
            <a:r>
              <a:rPr lang="en-US" sz="2800" dirty="0"/>
              <a:t> </a:t>
            </a:r>
            <a:r>
              <a:rPr lang="en-US" sz="2800" dirty="0" err="1"/>
              <a:t>tata</a:t>
            </a:r>
            <a:r>
              <a:rPr lang="en-US" sz="2800" dirty="0"/>
              <a:t> </a:t>
            </a:r>
            <a:r>
              <a:rPr lang="en-US" sz="2800" dirty="0" err="1"/>
              <a:t>pemerintahan</a:t>
            </a:r>
            <a:r>
              <a:rPr lang="en-US" sz="2800" dirty="0"/>
              <a:t> yang </a:t>
            </a:r>
            <a:r>
              <a:rPr lang="en-US" sz="2800" dirty="0" err="1"/>
              <a:t>berasal</a:t>
            </a:r>
            <a:r>
              <a:rPr lang="en-US" sz="2800" dirty="0"/>
              <a:t> </a:t>
            </a:r>
            <a:r>
              <a:rPr lang="en-US" sz="2800" dirty="0" err="1"/>
              <a:t>dari</a:t>
            </a:r>
            <a:r>
              <a:rPr lang="en-US" sz="2800" dirty="0"/>
              <a:t> </a:t>
            </a:r>
            <a:r>
              <a:rPr lang="en-US" sz="2800" dirty="0" err="1"/>
              <a:t>masyarakat</a:t>
            </a:r>
            <a:r>
              <a:rPr lang="en-US" sz="2800" dirty="0"/>
              <a:t> (</a:t>
            </a:r>
            <a:r>
              <a:rPr lang="en-US" sz="2800" dirty="0" err="1"/>
              <a:t>partisipasi</a:t>
            </a:r>
            <a:r>
              <a:rPr lang="en-US" sz="2800" dirty="0"/>
              <a:t>), yang </a:t>
            </a:r>
            <a:r>
              <a:rPr lang="en-US" sz="2800" dirty="0" err="1"/>
              <a:t>dikelola</a:t>
            </a:r>
            <a:r>
              <a:rPr lang="en-US" sz="2800" dirty="0"/>
              <a:t> </a:t>
            </a:r>
            <a:r>
              <a:rPr lang="en-US" sz="2800" dirty="0" err="1"/>
              <a:t>oleh</a:t>
            </a:r>
            <a:r>
              <a:rPr lang="en-US" sz="2800" dirty="0"/>
              <a:t> </a:t>
            </a:r>
            <a:r>
              <a:rPr lang="en-US" sz="2800" dirty="0" err="1"/>
              <a:t>rakyat</a:t>
            </a:r>
            <a:r>
              <a:rPr lang="en-US" sz="2800" dirty="0"/>
              <a:t> (</a:t>
            </a:r>
            <a:r>
              <a:rPr lang="en-US" sz="2800" dirty="0" err="1"/>
              <a:t>institusi</a:t>
            </a:r>
            <a:r>
              <a:rPr lang="en-US" sz="2800" dirty="0"/>
              <a:t> </a:t>
            </a:r>
            <a:r>
              <a:rPr lang="en-US" sz="2800" dirty="0" err="1"/>
              <a:t>demokrasi</a:t>
            </a:r>
            <a:r>
              <a:rPr lang="en-US" sz="2800" dirty="0"/>
              <a:t> yang legitimate, </a:t>
            </a:r>
            <a:r>
              <a:rPr lang="en-US" sz="2800" dirty="0" err="1"/>
              <a:t>akuntabel</a:t>
            </a:r>
            <a:r>
              <a:rPr lang="en-US" sz="2800" dirty="0"/>
              <a:t> </a:t>
            </a:r>
            <a:r>
              <a:rPr lang="en-US" sz="2800" dirty="0" err="1"/>
              <a:t>dan</a:t>
            </a:r>
            <a:r>
              <a:rPr lang="en-US" sz="2800" dirty="0"/>
              <a:t> </a:t>
            </a:r>
            <a:r>
              <a:rPr lang="en-US" sz="2800" dirty="0" err="1"/>
              <a:t>transparan</a:t>
            </a:r>
            <a:r>
              <a:rPr lang="en-US" sz="2800" dirty="0"/>
              <a:t>), </a:t>
            </a:r>
            <a:r>
              <a:rPr lang="en-US" sz="2800" dirty="0" err="1"/>
              <a:t>serta</a:t>
            </a:r>
            <a:r>
              <a:rPr lang="en-US" sz="2800" dirty="0"/>
              <a:t> </a:t>
            </a:r>
            <a:r>
              <a:rPr lang="en-US" sz="2800" dirty="0" err="1"/>
              <a:t>dimanfaatkan</a:t>
            </a:r>
            <a:r>
              <a:rPr lang="en-US" sz="2800" dirty="0"/>
              <a:t> (</a:t>
            </a:r>
            <a:r>
              <a:rPr lang="en-US" sz="2800" dirty="0" err="1"/>
              <a:t>responsif</a:t>
            </a:r>
            <a:r>
              <a:rPr lang="en-US" sz="2800" dirty="0"/>
              <a:t>) </a:t>
            </a:r>
            <a:r>
              <a:rPr lang="en-US" sz="2800" dirty="0" err="1"/>
              <a:t>untuk</a:t>
            </a:r>
            <a:r>
              <a:rPr lang="en-US" sz="2800" dirty="0"/>
              <a:t> </a:t>
            </a:r>
            <a:r>
              <a:rPr lang="en-US" sz="2800" dirty="0" err="1"/>
              <a:t>kepentingan</a:t>
            </a:r>
            <a:r>
              <a:rPr lang="en-US" sz="2800" dirty="0"/>
              <a:t> </a:t>
            </a:r>
            <a:r>
              <a:rPr lang="en-US" sz="2800" dirty="0" err="1"/>
              <a:t>masyarakat</a:t>
            </a:r>
            <a:r>
              <a:rPr lang="en-US" sz="2800" dirty="0"/>
              <a:t>. </a:t>
            </a:r>
            <a:r>
              <a:rPr lang="en-US" sz="2800" dirty="0" err="1"/>
              <a:t>Pada</a:t>
            </a:r>
            <a:r>
              <a:rPr lang="en-US" sz="2800" dirty="0"/>
              <a:t> </a:t>
            </a:r>
            <a:r>
              <a:rPr lang="en-US" sz="2800" dirty="0" err="1"/>
              <a:t>prinsipnya</a:t>
            </a:r>
            <a:r>
              <a:rPr lang="en-US" sz="2800" dirty="0"/>
              <a:t> </a:t>
            </a:r>
            <a:r>
              <a:rPr lang="en-US" sz="2800" dirty="0" err="1"/>
              <a:t>konsep</a:t>
            </a:r>
            <a:r>
              <a:rPr lang="en-US" sz="2800" dirty="0"/>
              <a:t> </a:t>
            </a:r>
            <a:r>
              <a:rPr lang="en-US" sz="2800" dirty="0" err="1"/>
              <a:t>ini</a:t>
            </a:r>
            <a:r>
              <a:rPr lang="en-US" sz="2800" dirty="0"/>
              <a:t> </a:t>
            </a:r>
            <a:r>
              <a:rPr lang="en-US" sz="2800" dirty="0" err="1"/>
              <a:t>secara</a:t>
            </a:r>
            <a:r>
              <a:rPr lang="en-US" sz="2800" dirty="0"/>
              <a:t> </a:t>
            </a:r>
            <a:r>
              <a:rPr lang="en-US" sz="2800" dirty="0" err="1"/>
              <a:t>substantif</a:t>
            </a:r>
            <a:r>
              <a:rPr lang="en-US" sz="2800" dirty="0"/>
              <a:t> </a:t>
            </a:r>
            <a:r>
              <a:rPr lang="en-US" sz="2800" dirty="0" err="1"/>
              <a:t>tidak</a:t>
            </a:r>
            <a:r>
              <a:rPr lang="en-US" sz="2800" dirty="0"/>
              <a:t> </a:t>
            </a:r>
            <a:r>
              <a:rPr lang="en-US" sz="2800" dirty="0" err="1"/>
              <a:t>berbeda</a:t>
            </a:r>
            <a:r>
              <a:rPr lang="en-US" sz="2800" dirty="0"/>
              <a:t> </a:t>
            </a:r>
            <a:r>
              <a:rPr lang="en-US" sz="2800" dirty="0" err="1"/>
              <a:t>jauh</a:t>
            </a:r>
            <a:r>
              <a:rPr lang="en-US" sz="2800" dirty="0"/>
              <a:t> </a:t>
            </a:r>
            <a:r>
              <a:rPr lang="en-US" sz="2800" dirty="0" err="1"/>
              <a:t>dengan</a:t>
            </a:r>
            <a:r>
              <a:rPr lang="en-US" sz="2800" dirty="0"/>
              <a:t> </a:t>
            </a:r>
            <a:r>
              <a:rPr lang="en-US" sz="2800" dirty="0" err="1"/>
              <a:t>konsep</a:t>
            </a:r>
            <a:r>
              <a:rPr lang="en-US" sz="2800" dirty="0"/>
              <a:t> Good Governance, </a:t>
            </a:r>
            <a:r>
              <a:rPr lang="en-US" sz="2800" dirty="0" err="1"/>
              <a:t>hanya</a:t>
            </a:r>
            <a:r>
              <a:rPr lang="en-US" sz="2800" dirty="0"/>
              <a:t> </a:t>
            </a:r>
            <a:r>
              <a:rPr lang="en-US" sz="2800" dirty="0" err="1"/>
              <a:t>saja</a:t>
            </a:r>
            <a:r>
              <a:rPr lang="en-US" sz="2800" dirty="0"/>
              <a:t> </a:t>
            </a:r>
            <a:r>
              <a:rPr lang="en-US" sz="2800" dirty="0" err="1"/>
              <a:t>tidak</a:t>
            </a:r>
            <a:r>
              <a:rPr lang="en-US" sz="2800" dirty="0"/>
              <a:t> </a:t>
            </a:r>
            <a:r>
              <a:rPr lang="en-US" sz="2800" dirty="0" err="1"/>
              <a:t>memasukkan</a:t>
            </a:r>
            <a:r>
              <a:rPr lang="en-US" sz="2800" dirty="0"/>
              <a:t> </a:t>
            </a:r>
            <a:r>
              <a:rPr lang="en-US" sz="2800" dirty="0" err="1"/>
              <a:t>dimensi</a:t>
            </a:r>
            <a:r>
              <a:rPr lang="en-US" sz="2800" dirty="0"/>
              <a:t> </a:t>
            </a:r>
            <a:r>
              <a:rPr lang="en-US" sz="2800" dirty="0" err="1" smtClean="0"/>
              <a:t>pasar</a:t>
            </a:r>
            <a:r>
              <a:rPr lang="en-US" sz="2800" dirty="0" smtClean="0"/>
              <a:t>. Governance  </a:t>
            </a:r>
            <a:r>
              <a:rPr lang="en-US" sz="2800" dirty="0" err="1"/>
              <a:t>sebagai</a:t>
            </a:r>
            <a:r>
              <a:rPr lang="en-US" sz="2800" dirty="0"/>
              <a:t> democratic politics </a:t>
            </a:r>
            <a:r>
              <a:rPr lang="en-US" sz="2800" dirty="0" err="1"/>
              <a:t>ini</a:t>
            </a:r>
            <a:r>
              <a:rPr lang="en-US" sz="2800" dirty="0"/>
              <a:t> </a:t>
            </a:r>
            <a:r>
              <a:rPr lang="en-US" sz="2800" dirty="0" err="1"/>
              <a:t>ditandai</a:t>
            </a:r>
            <a:r>
              <a:rPr lang="en-US" sz="2800" dirty="0"/>
              <a:t> </a:t>
            </a:r>
            <a:r>
              <a:rPr lang="en-US" sz="2800" dirty="0" err="1"/>
              <a:t>oleh</a:t>
            </a:r>
            <a:r>
              <a:rPr lang="en-US" sz="2800" dirty="0"/>
              <a:t> </a:t>
            </a:r>
            <a:r>
              <a:rPr lang="en-US" sz="2800" dirty="0" err="1"/>
              <a:t>beberapa</a:t>
            </a:r>
            <a:r>
              <a:rPr lang="en-US" sz="2800" dirty="0"/>
              <a:t> </a:t>
            </a:r>
            <a:r>
              <a:rPr lang="en-US" sz="2800" dirty="0" err="1"/>
              <a:t>karakter</a:t>
            </a:r>
            <a:r>
              <a:rPr lang="en-US" sz="2800" dirty="0"/>
              <a:t>,  </a:t>
            </a:r>
            <a:r>
              <a:rPr lang="en-US" sz="2800" dirty="0" err="1"/>
              <a:t>seperti</a:t>
            </a:r>
            <a:r>
              <a:rPr lang="en-US" sz="2800" dirty="0"/>
              <a:t> </a:t>
            </a:r>
            <a:r>
              <a:rPr lang="en-US" sz="2800" dirty="0" err="1"/>
              <a:t>transparansi</a:t>
            </a:r>
            <a:r>
              <a:rPr lang="en-US" sz="2800" dirty="0"/>
              <a:t>,  </a:t>
            </a:r>
            <a:r>
              <a:rPr lang="en-US" sz="2800" dirty="0" err="1"/>
              <a:t>partisipasi</a:t>
            </a:r>
            <a:r>
              <a:rPr lang="en-US" sz="2800" dirty="0"/>
              <a:t>,  </a:t>
            </a:r>
            <a:r>
              <a:rPr lang="en-US" sz="2800" dirty="0" err="1"/>
              <a:t>representasi</a:t>
            </a:r>
            <a:r>
              <a:rPr lang="en-US" sz="2800" dirty="0"/>
              <a:t>, </a:t>
            </a:r>
            <a:r>
              <a:rPr lang="en-US" sz="2800" dirty="0" err="1"/>
              <a:t>akuntabilitas</a:t>
            </a:r>
            <a:r>
              <a:rPr lang="en-US" sz="2800" dirty="0"/>
              <a:t> </a:t>
            </a:r>
            <a:r>
              <a:rPr lang="en-US" sz="2800" dirty="0" err="1"/>
              <a:t>dan</a:t>
            </a:r>
            <a:r>
              <a:rPr lang="en-US" sz="2800" dirty="0"/>
              <a:t> </a:t>
            </a:r>
            <a:r>
              <a:rPr lang="en-US" sz="2800" dirty="0" err="1"/>
              <a:t>penegakan</a:t>
            </a:r>
            <a:r>
              <a:rPr lang="en-US" sz="2800" dirty="0"/>
              <a:t> </a:t>
            </a:r>
            <a:r>
              <a:rPr lang="en-US" sz="2800" dirty="0" err="1"/>
              <a:t>hak</a:t>
            </a:r>
            <a:r>
              <a:rPr lang="en-US" sz="2800" dirty="0"/>
              <a:t>  </a:t>
            </a:r>
            <a:r>
              <a:rPr lang="en-US" sz="2800" dirty="0" err="1"/>
              <a:t>asasi</a:t>
            </a:r>
            <a:r>
              <a:rPr lang="en-US" sz="2800" dirty="0"/>
              <a:t>   </a:t>
            </a:r>
            <a:r>
              <a:rPr lang="en-US" sz="2800" dirty="0" err="1"/>
              <a:t>manusia</a:t>
            </a:r>
            <a:r>
              <a:rPr lang="en-US" sz="2800" dirty="0"/>
              <a:t>. </a:t>
            </a:r>
            <a:r>
              <a:rPr lang="en-US" sz="2800" dirty="0" err="1" smtClean="0"/>
              <a:t>Memadukan</a:t>
            </a:r>
            <a:r>
              <a:rPr lang="en-US" sz="2800" dirty="0" smtClean="0"/>
              <a:t> </a:t>
            </a:r>
            <a:r>
              <a:rPr lang="en-US" sz="2800" dirty="0" err="1"/>
              <a:t>demokrasi</a:t>
            </a:r>
            <a:r>
              <a:rPr lang="en-US" sz="2800" dirty="0"/>
              <a:t> </a:t>
            </a:r>
            <a:r>
              <a:rPr lang="en-US" sz="2800" dirty="0" err="1"/>
              <a:t>dan</a:t>
            </a:r>
            <a:r>
              <a:rPr lang="en-US" sz="2800" dirty="0"/>
              <a:t> </a:t>
            </a:r>
            <a:r>
              <a:rPr lang="en-US" sz="2800" dirty="0" err="1"/>
              <a:t>pembangunan</a:t>
            </a:r>
            <a:r>
              <a:rPr lang="en-US" sz="2800" dirty="0"/>
              <a:t> </a:t>
            </a:r>
            <a:r>
              <a:rPr lang="en-US" sz="2800" dirty="0" err="1"/>
              <a:t>perlu</a:t>
            </a:r>
            <a:r>
              <a:rPr lang="en-US" sz="2800" dirty="0"/>
              <a:t>  </a:t>
            </a:r>
            <a:r>
              <a:rPr lang="en-US" sz="2800" dirty="0" err="1"/>
              <a:t>untuk</a:t>
            </a:r>
            <a:r>
              <a:rPr lang="en-US" sz="2800" dirty="0"/>
              <a:t> </a:t>
            </a:r>
            <a:r>
              <a:rPr lang="en-US" sz="2800" dirty="0" err="1"/>
              <a:t>diperhitungkan</a:t>
            </a:r>
            <a:r>
              <a:rPr lang="en-US" sz="2800" dirty="0"/>
              <a:t> </a:t>
            </a:r>
            <a:r>
              <a:rPr lang="en-US" sz="2800" dirty="0" err="1"/>
              <a:t>kembali</a:t>
            </a:r>
            <a:r>
              <a:rPr lang="en-US" sz="2800" dirty="0"/>
              <a:t>.  </a:t>
            </a:r>
            <a:r>
              <a:rPr lang="en-US" sz="2800" dirty="0" err="1"/>
              <a:t>Melalui</a:t>
            </a:r>
            <a:r>
              <a:rPr lang="en-US" sz="2800" dirty="0"/>
              <a:t>  </a:t>
            </a:r>
            <a:r>
              <a:rPr lang="en-US" sz="2800" dirty="0" err="1"/>
              <a:t>apa</a:t>
            </a:r>
            <a:r>
              <a:rPr lang="en-US" sz="2800" dirty="0"/>
              <a:t> yang </a:t>
            </a:r>
            <a:r>
              <a:rPr lang="en-US" sz="2800" dirty="0" err="1"/>
              <a:t>disebutnya</a:t>
            </a:r>
            <a:r>
              <a:rPr lang="en-US" sz="2800" dirty="0"/>
              <a:t> </a:t>
            </a:r>
            <a:r>
              <a:rPr lang="en-US" sz="2800" dirty="0" err="1"/>
              <a:t>sebagai</a:t>
            </a:r>
            <a:r>
              <a:rPr lang="en-US" sz="2800" dirty="0"/>
              <a:t>  democratic developmental state, Gordon White (1995,1998) </a:t>
            </a:r>
            <a:r>
              <a:rPr lang="en-US" sz="2800" dirty="0" err="1"/>
              <a:t>juga</a:t>
            </a:r>
            <a:r>
              <a:rPr lang="en-US" sz="2800" dirty="0"/>
              <a:t> </a:t>
            </a:r>
            <a:r>
              <a:rPr lang="en-US" sz="2800" dirty="0" err="1"/>
              <a:t>Leftwich</a:t>
            </a:r>
            <a:r>
              <a:rPr lang="en-US" sz="2800" dirty="0"/>
              <a:t> (1996) </a:t>
            </a:r>
            <a:r>
              <a:rPr lang="en-US" sz="2800" dirty="0" err="1"/>
              <a:t>dan</a:t>
            </a:r>
            <a:r>
              <a:rPr lang="en-US" sz="2800" dirty="0"/>
              <a:t>  </a:t>
            </a:r>
            <a:r>
              <a:rPr lang="en-US" sz="2800" dirty="0" err="1"/>
              <a:t>Sklar</a:t>
            </a:r>
            <a:r>
              <a:rPr lang="en-US" sz="2800" dirty="0"/>
              <a:t> (1996) </a:t>
            </a:r>
            <a:r>
              <a:rPr lang="en-US" sz="2800" dirty="0" err="1"/>
              <a:t>mencoba</a:t>
            </a:r>
            <a:r>
              <a:rPr lang="en-US" sz="2800" dirty="0"/>
              <a:t> </a:t>
            </a:r>
            <a:r>
              <a:rPr lang="en-US" sz="2800" dirty="0" err="1"/>
              <a:t>menjembatani</a:t>
            </a:r>
            <a:r>
              <a:rPr lang="en-US" sz="2800" dirty="0"/>
              <a:t> </a:t>
            </a:r>
            <a:r>
              <a:rPr lang="en-US" sz="2800" dirty="0" err="1"/>
              <a:t>keduanya</a:t>
            </a:r>
            <a:r>
              <a:rPr lang="en-US" sz="2800" dirty="0"/>
              <a:t>. </a:t>
            </a:r>
          </a:p>
        </p:txBody>
      </p:sp>
    </p:spTree>
    <p:extLst>
      <p:ext uri="{BB962C8B-B14F-4D97-AF65-F5344CB8AC3E}">
        <p14:creationId xmlns:p14="http://schemas.microsoft.com/office/powerpoint/2010/main" val="376143760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2800" dirty="0" err="1" smtClean="0"/>
              <a:t>Demokratisasi</a:t>
            </a:r>
            <a:r>
              <a:rPr lang="en-US" sz="2800" dirty="0" smtClean="0"/>
              <a:t> </a:t>
            </a:r>
            <a:r>
              <a:rPr lang="en-US" sz="2800" dirty="0" err="1"/>
              <a:t>perlu</a:t>
            </a:r>
            <a:r>
              <a:rPr lang="en-US" sz="2800" dirty="0"/>
              <a:t> </a:t>
            </a:r>
            <a:r>
              <a:rPr lang="en-US" sz="2800" dirty="0" err="1"/>
              <a:t>dilakukan</a:t>
            </a:r>
            <a:r>
              <a:rPr lang="en-US" sz="2800" dirty="0"/>
              <a:t>,  </a:t>
            </a:r>
            <a:r>
              <a:rPr lang="en-US" sz="2800" dirty="0" err="1"/>
              <a:t>tetapi</a:t>
            </a:r>
            <a:r>
              <a:rPr lang="en-US" sz="2800" dirty="0"/>
              <a:t> </a:t>
            </a:r>
            <a:r>
              <a:rPr lang="en-US" sz="2800" dirty="0" err="1"/>
              <a:t>pada</a:t>
            </a:r>
            <a:r>
              <a:rPr lang="en-US" sz="2800" dirty="0"/>
              <a:t> </a:t>
            </a:r>
            <a:r>
              <a:rPr lang="en-US" sz="2800" dirty="0" err="1"/>
              <a:t>saat</a:t>
            </a:r>
            <a:r>
              <a:rPr lang="en-US" sz="2800" dirty="0"/>
              <a:t> yang  </a:t>
            </a:r>
            <a:r>
              <a:rPr lang="en-US" sz="2800" dirty="0" err="1"/>
              <a:t>sama</a:t>
            </a:r>
            <a:r>
              <a:rPr lang="en-US" sz="2800" dirty="0"/>
              <a:t>  </a:t>
            </a:r>
            <a:r>
              <a:rPr lang="en-US" sz="2800" dirty="0" err="1" smtClean="0"/>
              <a:t>harus</a:t>
            </a:r>
            <a:r>
              <a:rPr lang="en-US" sz="2800" dirty="0" smtClean="0"/>
              <a:t> </a:t>
            </a:r>
            <a:r>
              <a:rPr lang="en-US" sz="2800" dirty="0" err="1"/>
              <a:t>mampu</a:t>
            </a:r>
            <a:r>
              <a:rPr lang="en-US" sz="2800" dirty="0"/>
              <a:t> </a:t>
            </a:r>
            <a:r>
              <a:rPr lang="en-US" sz="2800" dirty="0" err="1"/>
              <a:t>untuk</a:t>
            </a:r>
            <a:r>
              <a:rPr lang="en-US" sz="2800" dirty="0"/>
              <a:t> </a:t>
            </a:r>
            <a:r>
              <a:rPr lang="en-US" sz="2800" dirty="0" err="1"/>
              <a:t>membangun</a:t>
            </a:r>
            <a:r>
              <a:rPr lang="en-US" sz="2800" dirty="0"/>
              <a:t> 'an  effective  developmental  state'  (</a:t>
            </a:r>
            <a:r>
              <a:rPr lang="en-US" sz="2800" dirty="0" smtClean="0"/>
              <a:t>White 1998</a:t>
            </a:r>
            <a:r>
              <a:rPr lang="en-US" sz="2800" dirty="0"/>
              <a:t>:  29). </a:t>
            </a:r>
            <a:r>
              <a:rPr lang="en-US" sz="2800" dirty="0" err="1"/>
              <a:t>Dalam</a:t>
            </a:r>
            <a:r>
              <a:rPr lang="en-US" sz="2800" dirty="0"/>
              <a:t>  </a:t>
            </a:r>
            <a:r>
              <a:rPr lang="en-US" sz="2800" dirty="0" err="1"/>
              <a:t>terminologi</a:t>
            </a:r>
            <a:r>
              <a:rPr lang="en-US" sz="2800" dirty="0"/>
              <a:t> yang  </a:t>
            </a:r>
            <a:r>
              <a:rPr lang="en-US" sz="2800" dirty="0" err="1"/>
              <a:t>digunakan</a:t>
            </a:r>
            <a:r>
              <a:rPr lang="en-US" sz="2800" dirty="0"/>
              <a:t> </a:t>
            </a:r>
            <a:r>
              <a:rPr lang="en-US" sz="2800" dirty="0" err="1"/>
              <a:t>oleh</a:t>
            </a:r>
            <a:r>
              <a:rPr lang="en-US" sz="2800" dirty="0"/>
              <a:t> MacPherson (</a:t>
            </a:r>
            <a:r>
              <a:rPr lang="en-US" sz="2800" dirty="0" err="1" smtClean="0"/>
              <a:t>Sklar</a:t>
            </a:r>
            <a:r>
              <a:rPr lang="en-US" sz="2800" dirty="0" smtClean="0"/>
              <a:t> 1996</a:t>
            </a:r>
            <a:r>
              <a:rPr lang="en-US" sz="2800" dirty="0"/>
              <a:t>:  35) </a:t>
            </a:r>
            <a:r>
              <a:rPr lang="en-US" sz="2800" dirty="0" err="1"/>
              <a:t>adalah</a:t>
            </a:r>
            <a:r>
              <a:rPr lang="en-US" sz="2800" dirty="0"/>
              <a:t> developmental  democracy</a:t>
            </a:r>
            <a:r>
              <a:rPr lang="en-US" sz="2800" dirty="0" smtClean="0"/>
              <a:t>. </a:t>
            </a:r>
            <a:r>
              <a:rPr lang="en-US" sz="2800" dirty="0" err="1" smtClean="0"/>
              <a:t>Argumen</a:t>
            </a:r>
            <a:r>
              <a:rPr lang="en-US" sz="2800" dirty="0" smtClean="0"/>
              <a:t> </a:t>
            </a:r>
            <a:r>
              <a:rPr lang="en-US" sz="2800" dirty="0" err="1"/>
              <a:t>ini</a:t>
            </a:r>
            <a:r>
              <a:rPr lang="en-US" sz="2800" dirty="0"/>
              <a:t> </a:t>
            </a:r>
            <a:r>
              <a:rPr lang="en-US" sz="2800" dirty="0" err="1"/>
              <a:t>menggarisbawahi</a:t>
            </a:r>
            <a:r>
              <a:rPr lang="en-US" sz="2800" dirty="0"/>
              <a:t> </a:t>
            </a:r>
            <a:r>
              <a:rPr lang="en-US" sz="2800" dirty="0" err="1"/>
              <a:t>bahwa</a:t>
            </a:r>
            <a:r>
              <a:rPr lang="en-US" sz="2800" dirty="0"/>
              <a:t> </a:t>
            </a:r>
            <a:r>
              <a:rPr lang="en-US" sz="2800" dirty="0" err="1"/>
              <a:t>negara</a:t>
            </a:r>
            <a:r>
              <a:rPr lang="en-US" sz="2800" dirty="0"/>
              <a:t> yang </a:t>
            </a:r>
            <a:r>
              <a:rPr lang="en-US" sz="2800" dirty="0" err="1"/>
              <a:t>efektif</a:t>
            </a:r>
            <a:r>
              <a:rPr lang="en-US" sz="2800" dirty="0"/>
              <a:t> </a:t>
            </a:r>
            <a:r>
              <a:rPr lang="en-US" sz="2800" dirty="0" err="1"/>
              <a:t>adalah</a:t>
            </a:r>
            <a:r>
              <a:rPr lang="en-US" sz="2800" dirty="0"/>
              <a:t> </a:t>
            </a:r>
            <a:r>
              <a:rPr lang="en-US" sz="2800" dirty="0" err="1"/>
              <a:t>sangat</a:t>
            </a:r>
            <a:r>
              <a:rPr lang="en-US" sz="2800" dirty="0"/>
              <a:t>  </a:t>
            </a:r>
            <a:r>
              <a:rPr lang="en-US" sz="2800" dirty="0" err="1"/>
              <a:t>penting</a:t>
            </a:r>
            <a:r>
              <a:rPr lang="en-US" sz="2800" dirty="0"/>
              <a:t> </a:t>
            </a:r>
            <a:r>
              <a:rPr lang="en-US" sz="2800" dirty="0" err="1"/>
              <a:t>untuk</a:t>
            </a:r>
            <a:r>
              <a:rPr lang="en-US" sz="2800" dirty="0"/>
              <a:t> </a:t>
            </a:r>
            <a:r>
              <a:rPr lang="en-US" sz="2800" dirty="0" err="1"/>
              <a:t>menjamin</a:t>
            </a:r>
            <a:r>
              <a:rPr lang="en-US" sz="2800" dirty="0"/>
              <a:t> </a:t>
            </a:r>
            <a:r>
              <a:rPr lang="en-US" sz="2800" dirty="0" err="1"/>
              <a:t>kepentingan</a:t>
            </a:r>
            <a:r>
              <a:rPr lang="en-US" sz="2800" dirty="0"/>
              <a:t> </a:t>
            </a:r>
            <a:r>
              <a:rPr lang="en-US" sz="2800" dirty="0" err="1"/>
              <a:t>masyarakat</a:t>
            </a:r>
            <a:r>
              <a:rPr lang="en-US" sz="2800" dirty="0"/>
              <a:t> </a:t>
            </a:r>
            <a:r>
              <a:rPr lang="en-US" sz="2800" dirty="0" err="1"/>
              <a:t>marjinal</a:t>
            </a:r>
            <a:r>
              <a:rPr lang="en-US" sz="2800" dirty="0"/>
              <a:t> </a:t>
            </a:r>
            <a:r>
              <a:rPr lang="en-US" sz="2800" dirty="0" err="1"/>
              <a:t>dan</a:t>
            </a:r>
            <a:r>
              <a:rPr lang="en-US" sz="2800" dirty="0"/>
              <a:t> </a:t>
            </a:r>
            <a:r>
              <a:rPr lang="en-US" sz="2800" dirty="0" err="1"/>
              <a:t>negara-bangsa</a:t>
            </a:r>
            <a:r>
              <a:rPr lang="en-US" sz="2800" dirty="0"/>
              <a:t> </a:t>
            </a:r>
            <a:r>
              <a:rPr lang="en-US" sz="2800" dirty="0" err="1"/>
              <a:t>dalam</a:t>
            </a:r>
            <a:r>
              <a:rPr lang="en-US" sz="2800" dirty="0"/>
              <a:t> </a:t>
            </a:r>
            <a:r>
              <a:rPr lang="en-US" sz="2800" dirty="0" err="1"/>
              <a:t>tata</a:t>
            </a:r>
            <a:r>
              <a:rPr lang="en-US" sz="2800" dirty="0"/>
              <a:t> </a:t>
            </a:r>
            <a:r>
              <a:rPr lang="en-US" sz="2800" dirty="0" err="1"/>
              <a:t>ekonomi</a:t>
            </a:r>
            <a:r>
              <a:rPr lang="en-US" sz="2800" dirty="0"/>
              <a:t> </a:t>
            </a:r>
            <a:r>
              <a:rPr lang="en-US" sz="2800" dirty="0" err="1"/>
              <a:t>dan</a:t>
            </a:r>
            <a:r>
              <a:rPr lang="en-US" sz="2800" dirty="0"/>
              <a:t> </a:t>
            </a:r>
            <a:r>
              <a:rPr lang="en-US" sz="2800" dirty="0" err="1"/>
              <a:t>politik</a:t>
            </a:r>
            <a:r>
              <a:rPr lang="en-US" sz="2800" dirty="0"/>
              <a:t> </a:t>
            </a:r>
            <a:r>
              <a:rPr lang="en-US" sz="2800" dirty="0" err="1"/>
              <a:t>dunia</a:t>
            </a:r>
            <a:r>
              <a:rPr lang="en-US" sz="2800" dirty="0"/>
              <a:t> yang </a:t>
            </a:r>
            <a:r>
              <a:rPr lang="en-US" sz="2800" dirty="0" err="1"/>
              <a:t>sangat</a:t>
            </a:r>
            <a:r>
              <a:rPr lang="en-US" sz="2800" dirty="0"/>
              <a:t> </a:t>
            </a:r>
            <a:r>
              <a:rPr lang="en-US" sz="2800" dirty="0" err="1"/>
              <a:t>anarkis</a:t>
            </a:r>
            <a:r>
              <a:rPr lang="en-US" sz="2800" dirty="0"/>
              <a:t>   - di era  </a:t>
            </a:r>
            <a:r>
              <a:rPr lang="en-US" sz="2800" dirty="0" err="1"/>
              <a:t>liberalisasi</a:t>
            </a:r>
            <a:r>
              <a:rPr lang="en-US" sz="2800" dirty="0"/>
              <a:t> </a:t>
            </a:r>
            <a:r>
              <a:rPr lang="en-US" sz="2800" dirty="0" err="1"/>
              <a:t>dan</a:t>
            </a:r>
            <a:r>
              <a:rPr lang="en-US" sz="2800" dirty="0"/>
              <a:t>  </a:t>
            </a:r>
            <a:r>
              <a:rPr lang="en-US" sz="2800" dirty="0" err="1"/>
              <a:t>globalisasi</a:t>
            </a:r>
            <a:r>
              <a:rPr lang="en-US" sz="2800" dirty="0"/>
              <a:t> </a:t>
            </a:r>
            <a:r>
              <a:rPr lang="en-US" sz="2800" dirty="0" err="1"/>
              <a:t>ini</a:t>
            </a:r>
            <a:r>
              <a:rPr lang="en-US" sz="2800" dirty="0"/>
              <a:t>. </a:t>
            </a:r>
            <a:r>
              <a:rPr lang="en-US" sz="2800" dirty="0" err="1"/>
              <a:t>Mengikuti</a:t>
            </a:r>
            <a:r>
              <a:rPr lang="en-US" sz="2800" dirty="0"/>
              <a:t> </a:t>
            </a:r>
            <a:r>
              <a:rPr lang="en-US" sz="2800" dirty="0" err="1"/>
              <a:t>kategori</a:t>
            </a:r>
            <a:r>
              <a:rPr lang="en-US" sz="2800" dirty="0"/>
              <a:t> yang  </a:t>
            </a:r>
            <a:r>
              <a:rPr lang="en-US" sz="2800" dirty="0" err="1"/>
              <a:t>dibuat</a:t>
            </a:r>
            <a:r>
              <a:rPr lang="en-US" sz="2800" dirty="0"/>
              <a:t> </a:t>
            </a:r>
            <a:r>
              <a:rPr lang="en-US" sz="2800" dirty="0" err="1"/>
              <a:t>oleh</a:t>
            </a:r>
            <a:r>
              <a:rPr lang="en-US" sz="2800" dirty="0"/>
              <a:t> </a:t>
            </a:r>
            <a:r>
              <a:rPr lang="en-US" sz="2800" dirty="0" err="1"/>
              <a:t>Hadenius</a:t>
            </a:r>
            <a:r>
              <a:rPr lang="en-US" sz="2800" dirty="0"/>
              <a:t>  (2001: 246-253), </a:t>
            </a:r>
            <a:r>
              <a:rPr lang="en-US" sz="2800" dirty="0" err="1"/>
              <a:t>negara</a:t>
            </a:r>
            <a:r>
              <a:rPr lang="en-US" sz="2800" dirty="0"/>
              <a:t> yang </a:t>
            </a:r>
            <a:r>
              <a:rPr lang="en-US" sz="2800" dirty="0" err="1"/>
              <a:t>kuat</a:t>
            </a:r>
            <a:r>
              <a:rPr lang="en-US" sz="2800" dirty="0"/>
              <a:t> </a:t>
            </a:r>
            <a:r>
              <a:rPr lang="en-US" sz="2800" dirty="0" err="1"/>
              <a:t>tetapi</a:t>
            </a:r>
            <a:r>
              <a:rPr lang="en-US" sz="2800" dirty="0"/>
              <a:t> predator  (predatory state)  </a:t>
            </a:r>
            <a:r>
              <a:rPr lang="en-US" sz="2800" dirty="0" err="1"/>
              <a:t>harus</a:t>
            </a:r>
            <a:r>
              <a:rPr lang="en-US" sz="2800" dirty="0"/>
              <a:t> </a:t>
            </a:r>
            <a:r>
              <a:rPr lang="en-US" sz="2800" dirty="0" err="1"/>
              <a:t>ditinggalkan</a:t>
            </a:r>
            <a:r>
              <a:rPr lang="en-US" sz="2800" dirty="0"/>
              <a:t>.  </a:t>
            </a:r>
            <a:r>
              <a:rPr lang="en-US" sz="2800" dirty="0" err="1"/>
              <a:t>Namun</a:t>
            </a:r>
            <a:r>
              <a:rPr lang="en-US" sz="2800" dirty="0"/>
              <a:t> </a:t>
            </a:r>
            <a:r>
              <a:rPr lang="en-US" sz="2800" dirty="0" err="1"/>
              <a:t>demikian</a:t>
            </a:r>
            <a:r>
              <a:rPr lang="en-US" sz="2800" dirty="0"/>
              <a:t>, </a:t>
            </a:r>
            <a:r>
              <a:rPr lang="en-US" sz="2800" dirty="0" err="1"/>
              <a:t>negara</a:t>
            </a:r>
            <a:r>
              <a:rPr lang="en-US" sz="2800" dirty="0"/>
              <a:t> yang </a:t>
            </a:r>
            <a:r>
              <a:rPr lang="en-US" sz="2800" dirty="0" err="1"/>
              <a:t>lemah</a:t>
            </a:r>
            <a:r>
              <a:rPr lang="en-US" sz="2800" dirty="0"/>
              <a:t> (marginal  state)  </a:t>
            </a:r>
            <a:r>
              <a:rPr lang="en-US" sz="2800" dirty="0" err="1"/>
              <a:t>juga</a:t>
            </a:r>
            <a:r>
              <a:rPr lang="en-US" sz="2800" dirty="0"/>
              <a:t>  </a:t>
            </a:r>
            <a:r>
              <a:rPr lang="en-US" sz="2800" dirty="0" err="1"/>
              <a:t>membahayakan</a:t>
            </a:r>
            <a:r>
              <a:rPr lang="en-US" sz="2800" dirty="0"/>
              <a:t>.  </a:t>
            </a:r>
            <a:r>
              <a:rPr lang="en-US" sz="2800" dirty="0" err="1"/>
              <a:t>Oleh</a:t>
            </a:r>
            <a:r>
              <a:rPr lang="en-US" sz="2800" dirty="0"/>
              <a:t>  </a:t>
            </a:r>
            <a:r>
              <a:rPr lang="en-US" sz="2800" dirty="0" err="1"/>
              <a:t>karena</a:t>
            </a:r>
            <a:r>
              <a:rPr lang="en-US" sz="2800" dirty="0"/>
              <a:t> </a:t>
            </a:r>
            <a:r>
              <a:rPr lang="en-US" sz="2800" dirty="0" err="1"/>
              <a:t>itu</a:t>
            </a:r>
            <a:r>
              <a:rPr lang="en-US" sz="2800" dirty="0"/>
              <a:t>,  model yang </a:t>
            </a:r>
            <a:r>
              <a:rPr lang="en-US" sz="2800" dirty="0" err="1"/>
              <a:t>ditawarkan</a:t>
            </a:r>
            <a:r>
              <a:rPr lang="en-US" sz="2800" dirty="0"/>
              <a:t> </a:t>
            </a:r>
            <a:r>
              <a:rPr lang="en-US" sz="2800" dirty="0" err="1"/>
              <a:t>oleh</a:t>
            </a:r>
            <a:r>
              <a:rPr lang="en-US" sz="2800" dirty="0"/>
              <a:t>  </a:t>
            </a:r>
            <a:r>
              <a:rPr lang="en-US" sz="2800" dirty="0" err="1"/>
              <a:t>Hadenius</a:t>
            </a:r>
            <a:r>
              <a:rPr lang="en-US" sz="2800" dirty="0"/>
              <a:t>  </a:t>
            </a:r>
            <a:r>
              <a:rPr lang="en-US" sz="2800" dirty="0" err="1"/>
              <a:t>sebagai</a:t>
            </a:r>
            <a:r>
              <a:rPr lang="en-US" sz="2800" dirty="0"/>
              <a:t> interactive  state  (2001:  253-264) </a:t>
            </a:r>
            <a:r>
              <a:rPr lang="en-US" sz="2800" dirty="0" err="1"/>
              <a:t>menjadi</a:t>
            </a:r>
            <a:r>
              <a:rPr lang="en-US" sz="2800" dirty="0"/>
              <a:t>  </a:t>
            </a:r>
            <a:r>
              <a:rPr lang="en-US" sz="2800" dirty="0" err="1"/>
              <a:t>menarik</a:t>
            </a:r>
            <a:r>
              <a:rPr lang="en-US" sz="2800" dirty="0"/>
              <a:t> </a:t>
            </a:r>
            <a:r>
              <a:rPr lang="en-US" sz="2800" dirty="0" err="1"/>
              <a:t>untuk</a:t>
            </a:r>
            <a:r>
              <a:rPr lang="en-US" sz="2800" dirty="0"/>
              <a:t> </a:t>
            </a:r>
            <a:r>
              <a:rPr lang="en-US" sz="2800" dirty="0" err="1"/>
              <a:t>dipertimbangkan</a:t>
            </a:r>
            <a:r>
              <a:rPr lang="en-US" sz="2800" dirty="0"/>
              <a:t>.  </a:t>
            </a:r>
            <a:r>
              <a:rPr lang="en-US" sz="2800" dirty="0" err="1"/>
              <a:t>Dalam</a:t>
            </a:r>
            <a:r>
              <a:rPr lang="en-US" sz="2800" dirty="0"/>
              <a:t>  model   </a:t>
            </a:r>
            <a:r>
              <a:rPr lang="en-US" sz="2800" dirty="0" err="1"/>
              <a:t>ini</a:t>
            </a:r>
            <a:r>
              <a:rPr lang="en-US" sz="2800" dirty="0"/>
              <a:t>,  </a:t>
            </a:r>
            <a:r>
              <a:rPr lang="en-US" sz="2800" dirty="0" err="1"/>
              <a:t>negara</a:t>
            </a:r>
            <a:r>
              <a:rPr lang="en-US" sz="2800" dirty="0"/>
              <a:t> </a:t>
            </a:r>
            <a:r>
              <a:rPr lang="en-US" sz="2800" dirty="0" err="1"/>
              <a:t>mempunyai</a:t>
            </a:r>
            <a:r>
              <a:rPr lang="en-US" sz="2800" dirty="0"/>
              <a:t> </a:t>
            </a:r>
            <a:r>
              <a:rPr lang="en-US" sz="2800" dirty="0" err="1"/>
              <a:t>posisi</a:t>
            </a:r>
            <a:r>
              <a:rPr lang="en-US" sz="2800" dirty="0"/>
              <a:t>  yang  </a:t>
            </a:r>
            <a:r>
              <a:rPr lang="en-US" sz="2800" dirty="0" err="1"/>
              <a:t>penting</a:t>
            </a:r>
            <a:r>
              <a:rPr lang="en-US" sz="2800" dirty="0"/>
              <a:t>,  </a:t>
            </a:r>
            <a:r>
              <a:rPr lang="en-US" sz="2800" dirty="0" err="1"/>
              <a:t>berinteraksi</a:t>
            </a:r>
            <a:r>
              <a:rPr lang="en-US" sz="2800" dirty="0"/>
              <a:t> </a:t>
            </a:r>
            <a:r>
              <a:rPr lang="en-US" sz="2800" dirty="0" err="1"/>
              <a:t>secara</a:t>
            </a:r>
            <a:r>
              <a:rPr lang="en-US" sz="2800" dirty="0"/>
              <a:t>  </a:t>
            </a:r>
            <a:r>
              <a:rPr lang="en-US" sz="2800" dirty="0" err="1"/>
              <a:t>intensif</a:t>
            </a:r>
            <a:r>
              <a:rPr lang="en-US" sz="2800" dirty="0"/>
              <a:t> </a:t>
            </a:r>
            <a:r>
              <a:rPr lang="en-US" sz="2800" dirty="0" err="1"/>
              <a:t>dengan</a:t>
            </a:r>
            <a:r>
              <a:rPr lang="en-US" sz="2800" dirty="0"/>
              <a:t> </a:t>
            </a:r>
            <a:r>
              <a:rPr lang="en-US" sz="2800" dirty="0" err="1"/>
              <a:t>masyarakat</a:t>
            </a:r>
            <a:r>
              <a:rPr lang="en-US" sz="2800" dirty="0"/>
              <a:t> </a:t>
            </a:r>
            <a:r>
              <a:rPr lang="en-US" sz="2800" dirty="0" err="1"/>
              <a:t>melalui</a:t>
            </a:r>
            <a:r>
              <a:rPr lang="en-US" sz="2800" dirty="0"/>
              <a:t> </a:t>
            </a:r>
            <a:r>
              <a:rPr lang="en-US" sz="2800" dirty="0" err="1"/>
              <a:t>mekanisme</a:t>
            </a:r>
            <a:r>
              <a:rPr lang="en-US" sz="2800" dirty="0"/>
              <a:t> </a:t>
            </a:r>
            <a:r>
              <a:rPr lang="en-US" sz="2800" dirty="0" err="1"/>
              <a:t>konstitusional</a:t>
            </a:r>
            <a:r>
              <a:rPr lang="en-US" sz="2800" dirty="0"/>
              <a:t>, </a:t>
            </a:r>
            <a:r>
              <a:rPr lang="en-US" sz="2800" dirty="0" err="1"/>
              <a:t>administratif</a:t>
            </a:r>
            <a:r>
              <a:rPr lang="en-US" sz="2800" dirty="0"/>
              <a:t>  </a:t>
            </a:r>
            <a:r>
              <a:rPr lang="en-US" sz="2800" dirty="0" err="1"/>
              <a:t>dan</a:t>
            </a:r>
            <a:r>
              <a:rPr lang="en-US" sz="2800" dirty="0"/>
              <a:t> </a:t>
            </a:r>
            <a:r>
              <a:rPr lang="en-US" sz="2800" dirty="0" err="1"/>
              <a:t>kewargaan</a:t>
            </a:r>
            <a:r>
              <a:rPr lang="en-US" sz="2800" dirty="0"/>
              <a:t> (civic), </a:t>
            </a:r>
            <a:r>
              <a:rPr lang="en-US" sz="2800" dirty="0" err="1"/>
              <a:t>menjamin</a:t>
            </a:r>
            <a:r>
              <a:rPr lang="en-US" sz="2800" dirty="0"/>
              <a:t> </a:t>
            </a:r>
            <a:r>
              <a:rPr lang="en-US" sz="2800" dirty="0" err="1"/>
              <a:t>pembangunan</a:t>
            </a:r>
            <a:r>
              <a:rPr lang="en-US" sz="2800" dirty="0"/>
              <a:t> </a:t>
            </a:r>
            <a:r>
              <a:rPr lang="en-US" sz="2800" dirty="0" err="1"/>
              <a:t>ekonomi</a:t>
            </a:r>
            <a:r>
              <a:rPr lang="en-US" sz="2800" dirty="0"/>
              <a:t> </a:t>
            </a:r>
            <a:r>
              <a:rPr lang="en-US" sz="2800" dirty="0" err="1"/>
              <a:t>dan</a:t>
            </a:r>
            <a:r>
              <a:rPr lang="en-US" sz="2800" dirty="0"/>
              <a:t> </a:t>
            </a:r>
            <a:r>
              <a:rPr lang="en-US" sz="2800" dirty="0" err="1"/>
              <a:t>kesejahteraan</a:t>
            </a:r>
            <a:r>
              <a:rPr lang="en-US" sz="2800" dirty="0"/>
              <a:t> </a:t>
            </a:r>
            <a:r>
              <a:rPr lang="en-US" sz="2800" dirty="0" err="1"/>
              <a:t>sosial</a:t>
            </a:r>
            <a:r>
              <a:rPr lang="en-US" sz="2800" dirty="0"/>
              <a:t>.</a:t>
            </a:r>
          </a:p>
          <a:p>
            <a:endParaRPr lang="en-US" dirty="0"/>
          </a:p>
        </p:txBody>
      </p:sp>
    </p:spTree>
    <p:extLst>
      <p:ext uri="{BB962C8B-B14F-4D97-AF65-F5344CB8AC3E}">
        <p14:creationId xmlns:p14="http://schemas.microsoft.com/office/powerpoint/2010/main" val="9356012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PENGEMBANGAN ARENA RISET</a:t>
            </a:r>
            <a:endParaRPr lang="en-US" dirty="0"/>
          </a:p>
        </p:txBody>
      </p:sp>
      <p:sp>
        <p:nvSpPr>
          <p:cNvPr id="3" name="Content Placeholder 2"/>
          <p:cNvSpPr>
            <a:spLocks noGrp="1"/>
          </p:cNvSpPr>
          <p:nvPr>
            <p:ph idx="1"/>
          </p:nvPr>
        </p:nvSpPr>
        <p:spPr/>
        <p:txBody>
          <a:bodyPr>
            <a:normAutofit/>
          </a:bodyPr>
          <a:lstStyle/>
          <a:p>
            <a:pPr marL="0" indent="0">
              <a:buNone/>
            </a:pPr>
            <a:r>
              <a:rPr lang="en-US" sz="2800" dirty="0" smtClean="0">
                <a:solidFill>
                  <a:srgbClr val="FF0000"/>
                </a:solidFill>
              </a:rPr>
              <a:t>MAKNA GOVERNANCE </a:t>
            </a:r>
            <a:r>
              <a:rPr lang="en-US" sz="2800" dirty="0">
                <a:solidFill>
                  <a:srgbClr val="FF0000"/>
                </a:solidFill>
              </a:rPr>
              <a:t>: Tata </a:t>
            </a:r>
            <a:r>
              <a:rPr lang="en-US" sz="2800" dirty="0" err="1" smtClean="0">
                <a:solidFill>
                  <a:srgbClr val="FF0000"/>
                </a:solidFill>
              </a:rPr>
              <a:t>pemerintahan:interaksi</a:t>
            </a:r>
            <a:r>
              <a:rPr lang="en-US" sz="2800" dirty="0" smtClean="0">
                <a:solidFill>
                  <a:srgbClr val="FF0000"/>
                </a:solidFill>
              </a:rPr>
              <a:t> </a:t>
            </a:r>
            <a:r>
              <a:rPr lang="en-US" sz="2800" dirty="0" err="1">
                <a:solidFill>
                  <a:srgbClr val="FF0000"/>
                </a:solidFill>
              </a:rPr>
              <a:t>antara</a:t>
            </a:r>
            <a:r>
              <a:rPr lang="en-US" sz="2800" dirty="0">
                <a:solidFill>
                  <a:srgbClr val="FF0000"/>
                </a:solidFill>
              </a:rPr>
              <a:t> </a:t>
            </a:r>
            <a:r>
              <a:rPr lang="en-US" sz="2800" dirty="0" err="1" smtClean="0">
                <a:solidFill>
                  <a:srgbClr val="FF0000"/>
                </a:solidFill>
              </a:rPr>
              <a:t>pemerintah-negara</a:t>
            </a:r>
            <a:r>
              <a:rPr lang="en-US" sz="2800" dirty="0" smtClean="0">
                <a:solidFill>
                  <a:srgbClr val="FF0000"/>
                </a:solidFill>
              </a:rPr>
              <a:t> </a:t>
            </a:r>
            <a:r>
              <a:rPr lang="en-US" sz="2800" dirty="0" err="1" smtClean="0">
                <a:solidFill>
                  <a:srgbClr val="FF0000"/>
                </a:solidFill>
              </a:rPr>
              <a:t>dengan</a:t>
            </a:r>
            <a:r>
              <a:rPr lang="en-US" sz="2800" dirty="0" smtClean="0">
                <a:solidFill>
                  <a:srgbClr val="FF0000"/>
                </a:solidFill>
              </a:rPr>
              <a:t> </a:t>
            </a:r>
            <a:r>
              <a:rPr lang="en-US" sz="2800" dirty="0" err="1">
                <a:solidFill>
                  <a:srgbClr val="FF0000"/>
                </a:solidFill>
              </a:rPr>
              <a:t>masyarakat</a:t>
            </a:r>
            <a:r>
              <a:rPr lang="en-US" sz="2800" dirty="0">
                <a:solidFill>
                  <a:srgbClr val="FF0000"/>
                </a:solidFill>
              </a:rPr>
              <a:t> </a:t>
            </a:r>
            <a:r>
              <a:rPr lang="en-US" sz="2800" dirty="0" err="1">
                <a:solidFill>
                  <a:srgbClr val="FF0000"/>
                </a:solidFill>
              </a:rPr>
              <a:t>sipil</a:t>
            </a:r>
            <a:r>
              <a:rPr lang="en-US" sz="2800" dirty="0">
                <a:solidFill>
                  <a:srgbClr val="FF0000"/>
                </a:solidFill>
              </a:rPr>
              <a:t> </a:t>
            </a:r>
            <a:r>
              <a:rPr lang="en-US" sz="2800" dirty="0" err="1" smtClean="0">
                <a:solidFill>
                  <a:srgbClr val="FF0000"/>
                </a:solidFill>
              </a:rPr>
              <a:t>dan</a:t>
            </a:r>
            <a:r>
              <a:rPr lang="en-US" sz="2800" dirty="0" smtClean="0">
                <a:solidFill>
                  <a:srgbClr val="FF0000"/>
                </a:solidFill>
              </a:rPr>
              <a:t> </a:t>
            </a:r>
            <a:r>
              <a:rPr lang="en-US" sz="2800" dirty="0" err="1">
                <a:solidFill>
                  <a:srgbClr val="FF0000"/>
                </a:solidFill>
              </a:rPr>
              <a:t>masyarakat</a:t>
            </a:r>
            <a:r>
              <a:rPr lang="en-US" sz="2800" dirty="0">
                <a:solidFill>
                  <a:srgbClr val="FF0000"/>
                </a:solidFill>
              </a:rPr>
              <a:t> </a:t>
            </a:r>
            <a:r>
              <a:rPr lang="en-US" sz="2800" dirty="0" err="1" smtClean="0">
                <a:solidFill>
                  <a:srgbClr val="FF0000"/>
                </a:solidFill>
              </a:rPr>
              <a:t>ekonomi</a:t>
            </a:r>
            <a:endParaRPr lang="en-US" sz="2800" dirty="0">
              <a:solidFill>
                <a:srgbClr val="FF0000"/>
              </a:solidFill>
            </a:endParaRPr>
          </a:p>
          <a:p>
            <a:pPr marL="514350" indent="-514350">
              <a:buAutoNum type="alphaUcPeriod"/>
            </a:pPr>
            <a:r>
              <a:rPr lang="en-US" sz="2800" dirty="0" smtClean="0">
                <a:solidFill>
                  <a:srgbClr val="FF0000"/>
                </a:solidFill>
              </a:rPr>
              <a:t>DEMOCRATIC  GOVERNANNCE :</a:t>
            </a:r>
            <a:r>
              <a:rPr lang="en-US" sz="2800" dirty="0" err="1" smtClean="0">
                <a:solidFill>
                  <a:srgbClr val="FF0000"/>
                </a:solidFill>
              </a:rPr>
              <a:t>karakter</a:t>
            </a:r>
            <a:r>
              <a:rPr lang="en-US" sz="2800" dirty="0">
                <a:solidFill>
                  <a:srgbClr val="FF0000"/>
                </a:solidFill>
              </a:rPr>
              <a:t>,  </a:t>
            </a:r>
            <a:r>
              <a:rPr lang="en-US" sz="2800" dirty="0" err="1">
                <a:solidFill>
                  <a:srgbClr val="FF0000"/>
                </a:solidFill>
              </a:rPr>
              <a:t>seperti</a:t>
            </a:r>
            <a:r>
              <a:rPr lang="en-US" sz="2800" dirty="0">
                <a:solidFill>
                  <a:srgbClr val="FF0000"/>
                </a:solidFill>
              </a:rPr>
              <a:t> </a:t>
            </a:r>
            <a:r>
              <a:rPr lang="en-US" sz="2800" dirty="0" err="1">
                <a:solidFill>
                  <a:srgbClr val="FF0000"/>
                </a:solidFill>
              </a:rPr>
              <a:t>transparansi</a:t>
            </a:r>
            <a:r>
              <a:rPr lang="en-US" sz="2800" dirty="0">
                <a:solidFill>
                  <a:srgbClr val="FF0000"/>
                </a:solidFill>
              </a:rPr>
              <a:t>,  </a:t>
            </a:r>
            <a:r>
              <a:rPr lang="en-US" sz="2800" dirty="0" err="1">
                <a:solidFill>
                  <a:srgbClr val="FF0000"/>
                </a:solidFill>
              </a:rPr>
              <a:t>partisipasi</a:t>
            </a:r>
            <a:r>
              <a:rPr lang="en-US" sz="2800" dirty="0">
                <a:solidFill>
                  <a:srgbClr val="FF0000"/>
                </a:solidFill>
              </a:rPr>
              <a:t>,  </a:t>
            </a:r>
            <a:r>
              <a:rPr lang="en-US" sz="2800" dirty="0" err="1">
                <a:solidFill>
                  <a:srgbClr val="FF0000"/>
                </a:solidFill>
              </a:rPr>
              <a:t>representasi</a:t>
            </a:r>
            <a:r>
              <a:rPr lang="en-US" sz="2800" dirty="0">
                <a:solidFill>
                  <a:srgbClr val="FF0000"/>
                </a:solidFill>
              </a:rPr>
              <a:t>, </a:t>
            </a:r>
            <a:r>
              <a:rPr lang="en-US" sz="2800" dirty="0" err="1">
                <a:solidFill>
                  <a:srgbClr val="FF0000"/>
                </a:solidFill>
              </a:rPr>
              <a:t>akuntabilitas</a:t>
            </a:r>
            <a:r>
              <a:rPr lang="en-US" sz="2800" dirty="0">
                <a:solidFill>
                  <a:srgbClr val="FF0000"/>
                </a:solidFill>
              </a:rPr>
              <a:t> </a:t>
            </a:r>
            <a:r>
              <a:rPr lang="en-US" sz="2800" dirty="0" err="1">
                <a:solidFill>
                  <a:srgbClr val="FF0000"/>
                </a:solidFill>
              </a:rPr>
              <a:t>dan</a:t>
            </a:r>
            <a:r>
              <a:rPr lang="en-US" sz="2800" dirty="0">
                <a:solidFill>
                  <a:srgbClr val="FF0000"/>
                </a:solidFill>
              </a:rPr>
              <a:t> </a:t>
            </a:r>
            <a:r>
              <a:rPr lang="en-US" sz="2800" dirty="0" err="1">
                <a:solidFill>
                  <a:srgbClr val="FF0000"/>
                </a:solidFill>
              </a:rPr>
              <a:t>penegakan</a:t>
            </a:r>
            <a:r>
              <a:rPr lang="en-US" sz="2800" dirty="0">
                <a:solidFill>
                  <a:srgbClr val="FF0000"/>
                </a:solidFill>
              </a:rPr>
              <a:t> </a:t>
            </a:r>
            <a:r>
              <a:rPr lang="en-US" sz="2800" dirty="0" err="1">
                <a:solidFill>
                  <a:srgbClr val="FF0000"/>
                </a:solidFill>
              </a:rPr>
              <a:t>hak</a:t>
            </a:r>
            <a:r>
              <a:rPr lang="en-US" sz="2800" dirty="0">
                <a:solidFill>
                  <a:srgbClr val="FF0000"/>
                </a:solidFill>
              </a:rPr>
              <a:t>  </a:t>
            </a:r>
            <a:r>
              <a:rPr lang="en-US" sz="2800" dirty="0" err="1">
                <a:solidFill>
                  <a:srgbClr val="FF0000"/>
                </a:solidFill>
              </a:rPr>
              <a:t>asasi</a:t>
            </a:r>
            <a:r>
              <a:rPr lang="en-US" sz="2800" dirty="0">
                <a:solidFill>
                  <a:srgbClr val="FF0000"/>
                </a:solidFill>
              </a:rPr>
              <a:t>   </a:t>
            </a:r>
            <a:r>
              <a:rPr lang="en-US" sz="2800" dirty="0" err="1">
                <a:solidFill>
                  <a:srgbClr val="FF0000"/>
                </a:solidFill>
              </a:rPr>
              <a:t>manusia</a:t>
            </a:r>
            <a:r>
              <a:rPr lang="en-US" sz="2800" dirty="0" smtClean="0">
                <a:solidFill>
                  <a:srgbClr val="FF0000"/>
                </a:solidFill>
              </a:rPr>
              <a:t>.</a:t>
            </a:r>
          </a:p>
          <a:p>
            <a:pPr marL="0" indent="0">
              <a:buNone/>
            </a:pPr>
            <a:r>
              <a:rPr lang="en-US" sz="2800" dirty="0" smtClean="0">
                <a:solidFill>
                  <a:srgbClr val="FF0000"/>
                </a:solidFill>
              </a:rPr>
              <a:t>TEMA</a:t>
            </a:r>
          </a:p>
          <a:p>
            <a:pPr marL="0" indent="0">
              <a:buNone/>
            </a:pPr>
            <a:r>
              <a:rPr lang="en-US" sz="2800" dirty="0" err="1" smtClean="0">
                <a:solidFill>
                  <a:srgbClr val="FF0000"/>
                </a:solidFill>
              </a:rPr>
              <a:t>anggaran</a:t>
            </a:r>
            <a:r>
              <a:rPr lang="en-US" sz="2800" dirty="0" smtClean="0">
                <a:solidFill>
                  <a:srgbClr val="FF0000"/>
                </a:solidFill>
              </a:rPr>
              <a:t>, </a:t>
            </a:r>
            <a:r>
              <a:rPr lang="en-US" sz="2800" dirty="0" err="1" smtClean="0">
                <a:solidFill>
                  <a:srgbClr val="FF0000"/>
                </a:solidFill>
              </a:rPr>
              <a:t>air,beras</a:t>
            </a:r>
            <a:r>
              <a:rPr lang="en-US" sz="2800" dirty="0">
                <a:solidFill>
                  <a:srgbClr val="FF0000"/>
                </a:solidFill>
              </a:rPr>
              <a:t>, </a:t>
            </a:r>
            <a:r>
              <a:rPr lang="en-US" sz="2800" dirty="0" smtClean="0">
                <a:solidFill>
                  <a:srgbClr val="FF0000"/>
                </a:solidFill>
              </a:rPr>
              <a:t> </a:t>
            </a:r>
            <a:r>
              <a:rPr lang="en-US" sz="2800" dirty="0" err="1">
                <a:solidFill>
                  <a:srgbClr val="FF0000"/>
                </a:solidFill>
              </a:rPr>
              <a:t>kebun</a:t>
            </a:r>
            <a:r>
              <a:rPr lang="en-US" sz="2800" dirty="0" smtClean="0">
                <a:solidFill>
                  <a:srgbClr val="FF0000"/>
                </a:solidFill>
              </a:rPr>
              <a:t>, </a:t>
            </a:r>
            <a:r>
              <a:rPr lang="en-US" sz="2800" dirty="0" err="1" smtClean="0">
                <a:solidFill>
                  <a:srgbClr val="FF0000"/>
                </a:solidFill>
              </a:rPr>
              <a:t>pemerintahan</a:t>
            </a:r>
            <a:r>
              <a:rPr lang="en-US" sz="2800" dirty="0" smtClean="0">
                <a:solidFill>
                  <a:srgbClr val="FF0000"/>
                </a:solidFill>
              </a:rPr>
              <a:t> </a:t>
            </a:r>
            <a:r>
              <a:rPr lang="en-US" sz="2800" dirty="0" err="1">
                <a:solidFill>
                  <a:srgbClr val="FF0000"/>
                </a:solidFill>
              </a:rPr>
              <a:t>pasar</a:t>
            </a:r>
            <a:r>
              <a:rPr lang="en-US" sz="2800" dirty="0">
                <a:solidFill>
                  <a:srgbClr val="FF0000"/>
                </a:solidFill>
              </a:rPr>
              <a:t>, </a:t>
            </a:r>
            <a:r>
              <a:rPr lang="en-US" sz="2800" dirty="0" err="1" smtClean="0">
                <a:solidFill>
                  <a:srgbClr val="FF0000"/>
                </a:solidFill>
              </a:rPr>
              <a:t>kebencanaan</a:t>
            </a:r>
            <a:r>
              <a:rPr lang="en-US" sz="2800" dirty="0" smtClean="0">
                <a:solidFill>
                  <a:srgbClr val="FF0000"/>
                </a:solidFill>
              </a:rPr>
              <a:t> </a:t>
            </a:r>
            <a:r>
              <a:rPr lang="en-US" sz="2800" dirty="0" err="1" smtClean="0">
                <a:solidFill>
                  <a:srgbClr val="FF0000"/>
                </a:solidFill>
              </a:rPr>
              <a:t>dan</a:t>
            </a:r>
            <a:r>
              <a:rPr lang="en-US" sz="2800" dirty="0" smtClean="0">
                <a:solidFill>
                  <a:srgbClr val="FF0000"/>
                </a:solidFill>
              </a:rPr>
              <a:t> </a:t>
            </a:r>
            <a:r>
              <a:rPr lang="en-US" sz="2800" dirty="0" err="1" smtClean="0">
                <a:solidFill>
                  <a:srgbClr val="FF0000"/>
                </a:solidFill>
              </a:rPr>
              <a:t>mitigasi</a:t>
            </a:r>
            <a:endParaRPr lang="en-US" sz="2800" dirty="0" smtClean="0">
              <a:solidFill>
                <a:srgbClr val="FF0000"/>
              </a:solidFill>
            </a:endParaRPr>
          </a:p>
          <a:p>
            <a:pPr marL="0" indent="0">
              <a:buNone/>
            </a:pPr>
            <a:r>
              <a:rPr lang="en-US" sz="2800" dirty="0" smtClean="0">
                <a:solidFill>
                  <a:srgbClr val="FF0000"/>
                </a:solidFill>
              </a:rPr>
              <a:t/>
            </a:r>
            <a:br>
              <a:rPr lang="en-US" sz="2800" dirty="0" smtClean="0">
                <a:solidFill>
                  <a:srgbClr val="FF0000"/>
                </a:solidFill>
              </a:rPr>
            </a:br>
            <a:r>
              <a:rPr lang="en-US" sz="2800" dirty="0" smtClean="0">
                <a:solidFill>
                  <a:srgbClr val="FF0000"/>
                </a:solidFill>
              </a:rPr>
              <a:t>REFLEKSI : </a:t>
            </a:r>
            <a:r>
              <a:rPr lang="en-US" sz="2800" dirty="0" err="1" smtClean="0">
                <a:solidFill>
                  <a:srgbClr val="FF0000"/>
                </a:solidFill>
              </a:rPr>
              <a:t>Desentralisasi</a:t>
            </a:r>
            <a:r>
              <a:rPr lang="en-US" sz="2800" dirty="0" smtClean="0">
                <a:solidFill>
                  <a:srgbClr val="FF0000"/>
                </a:solidFill>
              </a:rPr>
              <a:t> </a:t>
            </a:r>
            <a:r>
              <a:rPr lang="en-US" sz="2800" dirty="0" err="1" smtClean="0">
                <a:solidFill>
                  <a:srgbClr val="FF0000"/>
                </a:solidFill>
              </a:rPr>
              <a:t>sebagai</a:t>
            </a:r>
            <a:r>
              <a:rPr lang="en-US" sz="2800" dirty="0" smtClean="0">
                <a:solidFill>
                  <a:srgbClr val="FF0000"/>
                </a:solidFill>
              </a:rPr>
              <a:t> </a:t>
            </a:r>
            <a:r>
              <a:rPr lang="en-US" sz="2800" dirty="0" err="1" smtClean="0">
                <a:solidFill>
                  <a:srgbClr val="FF0000"/>
                </a:solidFill>
              </a:rPr>
              <a:t>dorongan</a:t>
            </a:r>
            <a:r>
              <a:rPr lang="en-US" sz="2800" dirty="0" smtClean="0">
                <a:solidFill>
                  <a:srgbClr val="FF0000"/>
                </a:solidFill>
              </a:rPr>
              <a:t> </a:t>
            </a:r>
            <a:r>
              <a:rPr lang="en-US" sz="2800" dirty="0" err="1" smtClean="0">
                <a:solidFill>
                  <a:srgbClr val="FF0000"/>
                </a:solidFill>
              </a:rPr>
              <a:t>tatakelola</a:t>
            </a:r>
            <a:r>
              <a:rPr lang="en-US" sz="2800" dirty="0" smtClean="0">
                <a:solidFill>
                  <a:srgbClr val="FF0000"/>
                </a:solidFill>
              </a:rPr>
              <a:t> </a:t>
            </a:r>
            <a:r>
              <a:rPr lang="en-US" sz="2800" dirty="0" err="1" smtClean="0">
                <a:solidFill>
                  <a:srgbClr val="FF0000"/>
                </a:solidFill>
              </a:rPr>
              <a:t>pemerintahan</a:t>
            </a:r>
            <a:r>
              <a:rPr lang="en-US" sz="2800" dirty="0" smtClean="0">
                <a:solidFill>
                  <a:srgbClr val="FF0000"/>
                </a:solidFill>
              </a:rPr>
              <a:t> </a:t>
            </a:r>
            <a:r>
              <a:rPr lang="en-US" sz="2800" dirty="0" err="1" smtClean="0">
                <a:solidFill>
                  <a:srgbClr val="FF0000"/>
                </a:solidFill>
              </a:rPr>
              <a:t>daerah</a:t>
            </a:r>
            <a:r>
              <a:rPr lang="en-US" sz="2800" dirty="0" smtClean="0">
                <a:solidFill>
                  <a:srgbClr val="FF0000"/>
                </a:solidFill>
              </a:rPr>
              <a:t>. </a:t>
            </a:r>
            <a:r>
              <a:rPr lang="en-US" sz="2800" dirty="0" err="1" smtClean="0">
                <a:solidFill>
                  <a:srgbClr val="FF0000"/>
                </a:solidFill>
              </a:rPr>
              <a:t>Namun</a:t>
            </a:r>
            <a:r>
              <a:rPr lang="en-US" sz="2800" dirty="0" smtClean="0">
                <a:solidFill>
                  <a:srgbClr val="FF0000"/>
                </a:solidFill>
              </a:rPr>
              <a:t> </a:t>
            </a:r>
            <a:r>
              <a:rPr lang="en-US" sz="2800" dirty="0" err="1" smtClean="0">
                <a:solidFill>
                  <a:srgbClr val="FF0000"/>
                </a:solidFill>
              </a:rPr>
              <a:t>jika</a:t>
            </a:r>
            <a:r>
              <a:rPr lang="en-US" sz="2800" dirty="0" smtClean="0">
                <a:solidFill>
                  <a:srgbClr val="FF0000"/>
                </a:solidFill>
              </a:rPr>
              <a:t> </a:t>
            </a:r>
            <a:r>
              <a:rPr lang="en-US" sz="2800" dirty="0" err="1" smtClean="0">
                <a:solidFill>
                  <a:srgbClr val="FF0000"/>
                </a:solidFill>
              </a:rPr>
              <a:t>kebijakan</a:t>
            </a:r>
            <a:r>
              <a:rPr lang="en-US" sz="2800" dirty="0" smtClean="0">
                <a:solidFill>
                  <a:srgbClr val="FF0000"/>
                </a:solidFill>
              </a:rPr>
              <a:t> </a:t>
            </a:r>
            <a:r>
              <a:rPr lang="en-US" sz="2800" dirty="0" err="1" smtClean="0">
                <a:solidFill>
                  <a:srgbClr val="FF0000"/>
                </a:solidFill>
              </a:rPr>
              <a:t>desentralisasi</a:t>
            </a:r>
            <a:r>
              <a:rPr lang="en-US" sz="2800" dirty="0" smtClean="0">
                <a:solidFill>
                  <a:srgbClr val="FF0000"/>
                </a:solidFill>
              </a:rPr>
              <a:t> </a:t>
            </a:r>
            <a:r>
              <a:rPr lang="en-US" sz="2800" dirty="0" err="1" smtClean="0">
                <a:solidFill>
                  <a:srgbClr val="FF0000"/>
                </a:solidFill>
              </a:rPr>
              <a:t>disalahgunaka</a:t>
            </a:r>
            <a:r>
              <a:rPr lang="en-US" sz="2800" dirty="0" smtClean="0">
                <a:solidFill>
                  <a:srgbClr val="FF0000"/>
                </a:solidFill>
              </a:rPr>
              <a:t> </a:t>
            </a:r>
            <a:r>
              <a:rPr lang="en-US" sz="2800" dirty="0" err="1" smtClean="0">
                <a:solidFill>
                  <a:srgbClr val="FF0000"/>
                </a:solidFill>
              </a:rPr>
              <a:t>untuk</a:t>
            </a:r>
            <a:r>
              <a:rPr lang="en-US" sz="2800" dirty="0" smtClean="0">
                <a:solidFill>
                  <a:srgbClr val="FF0000"/>
                </a:solidFill>
              </a:rPr>
              <a:t> </a:t>
            </a:r>
            <a:r>
              <a:rPr lang="en-US" sz="2800" dirty="0" err="1" smtClean="0">
                <a:solidFill>
                  <a:srgbClr val="FF0000"/>
                </a:solidFill>
              </a:rPr>
              <a:t>meningkatan</a:t>
            </a:r>
            <a:r>
              <a:rPr lang="en-US" sz="2800" dirty="0" smtClean="0">
                <a:solidFill>
                  <a:srgbClr val="FF0000"/>
                </a:solidFill>
              </a:rPr>
              <a:t> </a:t>
            </a:r>
            <a:r>
              <a:rPr lang="en-US" sz="2800" dirty="0" err="1" smtClean="0">
                <a:solidFill>
                  <a:srgbClr val="FF0000"/>
                </a:solidFill>
              </a:rPr>
              <a:t>beban</a:t>
            </a:r>
            <a:r>
              <a:rPr lang="en-US" sz="2800" dirty="0" smtClean="0">
                <a:solidFill>
                  <a:srgbClr val="FF0000"/>
                </a:solidFill>
              </a:rPr>
              <a:t> </a:t>
            </a:r>
            <a:r>
              <a:rPr lang="en-US" sz="2800" dirty="0" err="1" smtClean="0">
                <a:solidFill>
                  <a:srgbClr val="FF0000"/>
                </a:solidFill>
              </a:rPr>
              <a:t>ekonomi</a:t>
            </a:r>
            <a:r>
              <a:rPr lang="en-US" sz="2800" dirty="0" smtClean="0">
                <a:solidFill>
                  <a:srgbClr val="FF0000"/>
                </a:solidFill>
              </a:rPr>
              <a:t> </a:t>
            </a:r>
            <a:r>
              <a:rPr lang="en-US" sz="2800" dirty="0" err="1" smtClean="0">
                <a:solidFill>
                  <a:srgbClr val="FF0000"/>
                </a:solidFill>
              </a:rPr>
              <a:t>masyarakat</a:t>
            </a:r>
            <a:r>
              <a:rPr lang="en-US" sz="2800" dirty="0" smtClean="0">
                <a:solidFill>
                  <a:srgbClr val="FF0000"/>
                </a:solidFill>
              </a:rPr>
              <a:t> </a:t>
            </a:r>
            <a:r>
              <a:rPr lang="en-US" sz="2800" dirty="0" err="1" smtClean="0">
                <a:solidFill>
                  <a:srgbClr val="FF0000"/>
                </a:solidFill>
              </a:rPr>
              <a:t>tanpa</a:t>
            </a:r>
            <a:r>
              <a:rPr lang="en-US" sz="2800" dirty="0" smtClean="0">
                <a:solidFill>
                  <a:srgbClr val="FF0000"/>
                </a:solidFill>
              </a:rPr>
              <a:t> </a:t>
            </a:r>
            <a:r>
              <a:rPr lang="en-US" sz="2800" dirty="0" err="1" smtClean="0">
                <a:solidFill>
                  <a:srgbClr val="FF0000"/>
                </a:solidFill>
              </a:rPr>
              <a:t>peningkatan</a:t>
            </a:r>
            <a:r>
              <a:rPr lang="en-US" sz="2800" dirty="0" smtClean="0">
                <a:solidFill>
                  <a:srgbClr val="FF0000"/>
                </a:solidFill>
              </a:rPr>
              <a:t> </a:t>
            </a:r>
            <a:r>
              <a:rPr lang="en-US" sz="2800" dirty="0" err="1" smtClean="0">
                <a:solidFill>
                  <a:srgbClr val="FF0000"/>
                </a:solidFill>
              </a:rPr>
              <a:t>kemampuan</a:t>
            </a:r>
            <a:r>
              <a:rPr lang="en-US" sz="2800" dirty="0" smtClean="0">
                <a:solidFill>
                  <a:srgbClr val="FF0000"/>
                </a:solidFill>
              </a:rPr>
              <a:t>  </a:t>
            </a:r>
            <a:r>
              <a:rPr lang="en-US" sz="2800" dirty="0" err="1" smtClean="0">
                <a:solidFill>
                  <a:srgbClr val="FF0000"/>
                </a:solidFill>
              </a:rPr>
              <a:t>pelayaan</a:t>
            </a:r>
            <a:r>
              <a:rPr lang="en-US" sz="2800" dirty="0" smtClean="0">
                <a:solidFill>
                  <a:srgbClr val="FF0000"/>
                </a:solidFill>
              </a:rPr>
              <a:t> </a:t>
            </a:r>
            <a:r>
              <a:rPr lang="en-US" sz="2800" dirty="0" err="1" smtClean="0">
                <a:solidFill>
                  <a:srgbClr val="FF0000"/>
                </a:solidFill>
              </a:rPr>
              <a:t>ada</a:t>
            </a:r>
            <a:r>
              <a:rPr lang="en-US" sz="2800" dirty="0" smtClean="0">
                <a:solidFill>
                  <a:srgbClr val="FF0000"/>
                </a:solidFill>
              </a:rPr>
              <a:t> </a:t>
            </a:r>
            <a:r>
              <a:rPr lang="en-US" sz="2800" dirty="0" err="1" smtClean="0">
                <a:solidFill>
                  <a:srgbClr val="FF0000"/>
                </a:solidFill>
              </a:rPr>
              <a:t>alasan</a:t>
            </a:r>
            <a:r>
              <a:rPr lang="en-US" sz="2800" dirty="0" smtClean="0">
                <a:solidFill>
                  <a:srgbClr val="FF0000"/>
                </a:solidFill>
              </a:rPr>
              <a:t> </a:t>
            </a:r>
            <a:r>
              <a:rPr lang="en-US" sz="2800" dirty="0" err="1" smtClean="0">
                <a:solidFill>
                  <a:srgbClr val="FF0000"/>
                </a:solidFill>
              </a:rPr>
              <a:t>masyarakat</a:t>
            </a:r>
            <a:r>
              <a:rPr lang="en-US" sz="2800" dirty="0" smtClean="0">
                <a:solidFill>
                  <a:srgbClr val="FF0000"/>
                </a:solidFill>
              </a:rPr>
              <a:t> </a:t>
            </a:r>
            <a:r>
              <a:rPr lang="en-US" sz="2800" dirty="0" err="1" smtClean="0">
                <a:solidFill>
                  <a:srgbClr val="FF0000"/>
                </a:solidFill>
              </a:rPr>
              <a:t>untuk</a:t>
            </a:r>
            <a:r>
              <a:rPr lang="en-US" sz="2800" dirty="0" smtClean="0">
                <a:solidFill>
                  <a:srgbClr val="FF0000"/>
                </a:solidFill>
              </a:rPr>
              <a:t> </a:t>
            </a:r>
            <a:r>
              <a:rPr lang="en-US" sz="2800" dirty="0" err="1" smtClean="0">
                <a:solidFill>
                  <a:srgbClr val="FF0000"/>
                </a:solidFill>
              </a:rPr>
              <a:t>melakukan</a:t>
            </a:r>
            <a:r>
              <a:rPr lang="en-US" sz="2800" dirty="0" smtClean="0">
                <a:solidFill>
                  <a:srgbClr val="FF0000"/>
                </a:solidFill>
              </a:rPr>
              <a:t> </a:t>
            </a:r>
            <a:r>
              <a:rPr lang="en-US" sz="2800" dirty="0" err="1" smtClean="0">
                <a:solidFill>
                  <a:srgbClr val="FF0000"/>
                </a:solidFill>
              </a:rPr>
              <a:t>penolakan</a:t>
            </a:r>
            <a:r>
              <a:rPr lang="en-US" sz="2800" dirty="0" smtClean="0">
                <a:solidFill>
                  <a:srgbClr val="FF0000"/>
                </a:solidFill>
              </a:rPr>
              <a:t>.</a:t>
            </a:r>
            <a:endParaRPr lang="en-US" sz="2800" dirty="0">
              <a:solidFill>
                <a:srgbClr val="FF0000"/>
              </a:solidFill>
            </a:endParaRPr>
          </a:p>
          <a:p>
            <a:pPr marL="0" indent="0">
              <a:buNone/>
            </a:pPr>
            <a:endParaRPr lang="en-US" sz="2800" dirty="0">
              <a:solidFill>
                <a:srgbClr val="FF0000"/>
              </a:solidFill>
            </a:endParaRPr>
          </a:p>
          <a:p>
            <a:pPr marL="0" indent="0">
              <a:buNone/>
            </a:pPr>
            <a:endParaRPr lang="en-US" sz="2800" dirty="0">
              <a:solidFill>
                <a:srgbClr val="FF0000"/>
              </a:solidFill>
            </a:endParaRPr>
          </a:p>
        </p:txBody>
      </p:sp>
    </p:spTree>
    <p:extLst>
      <p:ext uri="{BB962C8B-B14F-4D97-AF65-F5344CB8AC3E}">
        <p14:creationId xmlns:p14="http://schemas.microsoft.com/office/powerpoint/2010/main" val="306675652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lnSpcReduction="10000"/>
          </a:bodyPr>
          <a:lstStyle/>
          <a:p>
            <a:pPr marL="0" indent="0">
              <a:buNone/>
            </a:pPr>
            <a:r>
              <a:rPr lang="en-US" sz="2800" dirty="0">
                <a:solidFill>
                  <a:srgbClr val="FF0000"/>
                </a:solidFill>
              </a:rPr>
              <a:t>B</a:t>
            </a:r>
            <a:r>
              <a:rPr lang="en-US" sz="2800" dirty="0" smtClean="0">
                <a:solidFill>
                  <a:srgbClr val="FF0000"/>
                </a:solidFill>
              </a:rPr>
              <a:t> DEMOCRATIC </a:t>
            </a:r>
            <a:r>
              <a:rPr lang="en-US" sz="2800" dirty="0">
                <a:solidFill>
                  <a:srgbClr val="FF0000"/>
                </a:solidFill>
              </a:rPr>
              <a:t>DEVELOPMENT </a:t>
            </a:r>
            <a:r>
              <a:rPr lang="en-US" sz="2800" dirty="0" smtClean="0">
                <a:solidFill>
                  <a:srgbClr val="FF0000"/>
                </a:solidFill>
              </a:rPr>
              <a:t>STATE</a:t>
            </a:r>
          </a:p>
          <a:p>
            <a:pPr marL="0" indent="0">
              <a:buNone/>
            </a:pPr>
            <a:r>
              <a:rPr lang="en-US" sz="2800" dirty="0" err="1" smtClean="0">
                <a:solidFill>
                  <a:srgbClr val="FF0000"/>
                </a:solidFill>
              </a:rPr>
              <a:t>Dalam</a:t>
            </a:r>
            <a:r>
              <a:rPr lang="en-US" sz="2800" dirty="0" smtClean="0">
                <a:solidFill>
                  <a:srgbClr val="FF0000"/>
                </a:solidFill>
              </a:rPr>
              <a:t>  </a:t>
            </a:r>
            <a:r>
              <a:rPr lang="en-US" sz="2800" dirty="0">
                <a:solidFill>
                  <a:srgbClr val="FF0000"/>
                </a:solidFill>
              </a:rPr>
              <a:t>model   </a:t>
            </a:r>
            <a:r>
              <a:rPr lang="en-US" sz="2800" dirty="0" err="1">
                <a:solidFill>
                  <a:srgbClr val="FF0000"/>
                </a:solidFill>
              </a:rPr>
              <a:t>ini</a:t>
            </a:r>
            <a:r>
              <a:rPr lang="en-US" sz="2800" dirty="0">
                <a:solidFill>
                  <a:srgbClr val="FF0000"/>
                </a:solidFill>
              </a:rPr>
              <a:t>,  </a:t>
            </a:r>
            <a:r>
              <a:rPr lang="en-US" sz="2800" dirty="0" err="1">
                <a:solidFill>
                  <a:srgbClr val="FF0000"/>
                </a:solidFill>
              </a:rPr>
              <a:t>negara</a:t>
            </a:r>
            <a:r>
              <a:rPr lang="en-US" sz="2800" dirty="0">
                <a:solidFill>
                  <a:srgbClr val="FF0000"/>
                </a:solidFill>
              </a:rPr>
              <a:t> </a:t>
            </a:r>
            <a:r>
              <a:rPr lang="en-US" sz="2800" dirty="0" err="1">
                <a:solidFill>
                  <a:srgbClr val="FF0000"/>
                </a:solidFill>
              </a:rPr>
              <a:t>mempunyai</a:t>
            </a:r>
            <a:r>
              <a:rPr lang="en-US" sz="2800" dirty="0">
                <a:solidFill>
                  <a:srgbClr val="FF0000"/>
                </a:solidFill>
              </a:rPr>
              <a:t> </a:t>
            </a:r>
            <a:r>
              <a:rPr lang="en-US" sz="2800" dirty="0" err="1">
                <a:solidFill>
                  <a:srgbClr val="FF0000"/>
                </a:solidFill>
              </a:rPr>
              <a:t>posisi</a:t>
            </a:r>
            <a:r>
              <a:rPr lang="en-US" sz="2800" dirty="0">
                <a:solidFill>
                  <a:srgbClr val="FF0000"/>
                </a:solidFill>
              </a:rPr>
              <a:t>  yang  </a:t>
            </a:r>
            <a:r>
              <a:rPr lang="en-US" sz="2800" dirty="0" err="1">
                <a:solidFill>
                  <a:srgbClr val="FF0000"/>
                </a:solidFill>
              </a:rPr>
              <a:t>penting</a:t>
            </a:r>
            <a:r>
              <a:rPr lang="en-US" sz="2800" dirty="0">
                <a:solidFill>
                  <a:srgbClr val="FF0000"/>
                </a:solidFill>
              </a:rPr>
              <a:t>,  </a:t>
            </a:r>
            <a:r>
              <a:rPr lang="en-US" sz="2800" dirty="0" err="1">
                <a:solidFill>
                  <a:srgbClr val="FF0000"/>
                </a:solidFill>
              </a:rPr>
              <a:t>berinteraksi</a:t>
            </a:r>
            <a:r>
              <a:rPr lang="en-US" sz="2800" dirty="0">
                <a:solidFill>
                  <a:srgbClr val="FF0000"/>
                </a:solidFill>
              </a:rPr>
              <a:t> </a:t>
            </a:r>
            <a:r>
              <a:rPr lang="en-US" sz="2800" dirty="0" err="1">
                <a:solidFill>
                  <a:srgbClr val="FF0000"/>
                </a:solidFill>
              </a:rPr>
              <a:t>secara</a:t>
            </a:r>
            <a:r>
              <a:rPr lang="en-US" sz="2800" dirty="0">
                <a:solidFill>
                  <a:srgbClr val="FF0000"/>
                </a:solidFill>
              </a:rPr>
              <a:t>  </a:t>
            </a:r>
            <a:r>
              <a:rPr lang="en-US" sz="2800" dirty="0" err="1">
                <a:solidFill>
                  <a:srgbClr val="FF0000"/>
                </a:solidFill>
              </a:rPr>
              <a:t>intensif</a:t>
            </a:r>
            <a:r>
              <a:rPr lang="en-US" sz="2800" dirty="0">
                <a:solidFill>
                  <a:srgbClr val="FF0000"/>
                </a:solidFill>
              </a:rPr>
              <a:t> </a:t>
            </a:r>
            <a:r>
              <a:rPr lang="en-US" sz="2800" dirty="0" err="1">
                <a:solidFill>
                  <a:srgbClr val="FF0000"/>
                </a:solidFill>
              </a:rPr>
              <a:t>dengan</a:t>
            </a:r>
            <a:r>
              <a:rPr lang="en-US" sz="2800" dirty="0">
                <a:solidFill>
                  <a:srgbClr val="FF0000"/>
                </a:solidFill>
              </a:rPr>
              <a:t> </a:t>
            </a:r>
            <a:r>
              <a:rPr lang="en-US" sz="2800" dirty="0" err="1">
                <a:solidFill>
                  <a:srgbClr val="FF0000"/>
                </a:solidFill>
              </a:rPr>
              <a:t>masyarakat</a:t>
            </a:r>
            <a:r>
              <a:rPr lang="en-US" sz="2800" dirty="0">
                <a:solidFill>
                  <a:srgbClr val="FF0000"/>
                </a:solidFill>
              </a:rPr>
              <a:t> </a:t>
            </a:r>
            <a:r>
              <a:rPr lang="en-US" sz="2800" dirty="0" err="1">
                <a:solidFill>
                  <a:srgbClr val="FF0000"/>
                </a:solidFill>
              </a:rPr>
              <a:t>melalui</a:t>
            </a:r>
            <a:r>
              <a:rPr lang="en-US" sz="2800" dirty="0">
                <a:solidFill>
                  <a:srgbClr val="FF0000"/>
                </a:solidFill>
              </a:rPr>
              <a:t> </a:t>
            </a:r>
            <a:r>
              <a:rPr lang="en-US" sz="2800" dirty="0" err="1">
                <a:solidFill>
                  <a:srgbClr val="FF0000"/>
                </a:solidFill>
              </a:rPr>
              <a:t>mekanisme</a:t>
            </a:r>
            <a:r>
              <a:rPr lang="en-US" sz="2800" dirty="0">
                <a:solidFill>
                  <a:srgbClr val="FF0000"/>
                </a:solidFill>
              </a:rPr>
              <a:t> </a:t>
            </a:r>
            <a:r>
              <a:rPr lang="en-US" sz="2800" dirty="0" err="1">
                <a:solidFill>
                  <a:srgbClr val="FF0000"/>
                </a:solidFill>
              </a:rPr>
              <a:t>konstitusional</a:t>
            </a:r>
            <a:r>
              <a:rPr lang="en-US" sz="2800" dirty="0">
                <a:solidFill>
                  <a:srgbClr val="FF0000"/>
                </a:solidFill>
              </a:rPr>
              <a:t>, </a:t>
            </a:r>
            <a:r>
              <a:rPr lang="en-US" sz="2800" dirty="0" err="1">
                <a:solidFill>
                  <a:srgbClr val="FF0000"/>
                </a:solidFill>
              </a:rPr>
              <a:t>administratif</a:t>
            </a:r>
            <a:r>
              <a:rPr lang="en-US" sz="2800" dirty="0">
                <a:solidFill>
                  <a:srgbClr val="FF0000"/>
                </a:solidFill>
              </a:rPr>
              <a:t>  </a:t>
            </a:r>
            <a:r>
              <a:rPr lang="en-US" sz="2800" dirty="0" err="1">
                <a:solidFill>
                  <a:srgbClr val="FF0000"/>
                </a:solidFill>
              </a:rPr>
              <a:t>dan</a:t>
            </a:r>
            <a:r>
              <a:rPr lang="en-US" sz="2800" dirty="0">
                <a:solidFill>
                  <a:srgbClr val="FF0000"/>
                </a:solidFill>
              </a:rPr>
              <a:t> </a:t>
            </a:r>
            <a:r>
              <a:rPr lang="en-US" sz="2800" dirty="0" err="1">
                <a:solidFill>
                  <a:srgbClr val="FF0000"/>
                </a:solidFill>
              </a:rPr>
              <a:t>kewargaan</a:t>
            </a:r>
            <a:r>
              <a:rPr lang="en-US" sz="2800" dirty="0">
                <a:solidFill>
                  <a:srgbClr val="FF0000"/>
                </a:solidFill>
              </a:rPr>
              <a:t> (civic), </a:t>
            </a:r>
            <a:r>
              <a:rPr lang="en-US" sz="2800" dirty="0" err="1">
                <a:solidFill>
                  <a:srgbClr val="FF0000"/>
                </a:solidFill>
              </a:rPr>
              <a:t>menjamin</a:t>
            </a:r>
            <a:r>
              <a:rPr lang="en-US" sz="2800" dirty="0">
                <a:solidFill>
                  <a:srgbClr val="FF0000"/>
                </a:solidFill>
              </a:rPr>
              <a:t> </a:t>
            </a:r>
            <a:r>
              <a:rPr lang="en-US" sz="2800" dirty="0" err="1">
                <a:solidFill>
                  <a:srgbClr val="FF0000"/>
                </a:solidFill>
              </a:rPr>
              <a:t>pembangunan</a:t>
            </a:r>
            <a:r>
              <a:rPr lang="en-US" sz="2800" dirty="0">
                <a:solidFill>
                  <a:srgbClr val="FF0000"/>
                </a:solidFill>
              </a:rPr>
              <a:t> </a:t>
            </a:r>
            <a:r>
              <a:rPr lang="en-US" sz="2800" dirty="0" err="1">
                <a:solidFill>
                  <a:srgbClr val="FF0000"/>
                </a:solidFill>
              </a:rPr>
              <a:t>ekonomi</a:t>
            </a:r>
            <a:r>
              <a:rPr lang="en-US" sz="2800" dirty="0">
                <a:solidFill>
                  <a:srgbClr val="FF0000"/>
                </a:solidFill>
              </a:rPr>
              <a:t> </a:t>
            </a:r>
            <a:r>
              <a:rPr lang="en-US" sz="2800" dirty="0" err="1">
                <a:solidFill>
                  <a:srgbClr val="FF0000"/>
                </a:solidFill>
              </a:rPr>
              <a:t>dan</a:t>
            </a:r>
            <a:r>
              <a:rPr lang="en-US" sz="2800" dirty="0">
                <a:solidFill>
                  <a:srgbClr val="FF0000"/>
                </a:solidFill>
              </a:rPr>
              <a:t> </a:t>
            </a:r>
            <a:r>
              <a:rPr lang="en-US" sz="2800" dirty="0" err="1">
                <a:solidFill>
                  <a:srgbClr val="FF0000"/>
                </a:solidFill>
              </a:rPr>
              <a:t>kesejahteraan</a:t>
            </a:r>
            <a:r>
              <a:rPr lang="en-US" sz="2800" dirty="0">
                <a:solidFill>
                  <a:srgbClr val="FF0000"/>
                </a:solidFill>
              </a:rPr>
              <a:t> </a:t>
            </a:r>
            <a:r>
              <a:rPr lang="en-US" sz="2800" dirty="0" err="1">
                <a:solidFill>
                  <a:srgbClr val="FF0000"/>
                </a:solidFill>
              </a:rPr>
              <a:t>sosial</a:t>
            </a:r>
            <a:r>
              <a:rPr lang="en-US" sz="2800" dirty="0" smtClean="0">
                <a:solidFill>
                  <a:srgbClr val="FF0000"/>
                </a:solidFill>
              </a:rPr>
              <a:t>.</a:t>
            </a:r>
          </a:p>
          <a:p>
            <a:pPr marL="0" indent="0">
              <a:buNone/>
            </a:pPr>
            <a:r>
              <a:rPr lang="en-US" sz="2800" dirty="0" smtClean="0">
                <a:solidFill>
                  <a:srgbClr val="FF0000"/>
                </a:solidFill>
              </a:rPr>
              <a:t>ARENA: CSR, </a:t>
            </a:r>
            <a:r>
              <a:rPr lang="en-US" sz="2800" dirty="0" err="1" smtClean="0">
                <a:solidFill>
                  <a:srgbClr val="FF0000"/>
                </a:solidFill>
              </a:rPr>
              <a:t>Hutan</a:t>
            </a:r>
            <a:r>
              <a:rPr lang="en-US" sz="2800" dirty="0" smtClean="0">
                <a:solidFill>
                  <a:srgbClr val="FF0000"/>
                </a:solidFill>
              </a:rPr>
              <a:t> </a:t>
            </a:r>
            <a:r>
              <a:rPr lang="en-US" sz="2800" dirty="0" err="1" smtClean="0">
                <a:solidFill>
                  <a:srgbClr val="FF0000"/>
                </a:solidFill>
              </a:rPr>
              <a:t>kota</a:t>
            </a:r>
            <a:r>
              <a:rPr lang="en-US" sz="2800" dirty="0" smtClean="0">
                <a:solidFill>
                  <a:srgbClr val="FF0000"/>
                </a:solidFill>
              </a:rPr>
              <a:t>, </a:t>
            </a:r>
            <a:r>
              <a:rPr lang="en-US" sz="2800" dirty="0" err="1" smtClean="0">
                <a:solidFill>
                  <a:srgbClr val="FF0000"/>
                </a:solidFill>
              </a:rPr>
              <a:t>penataan</a:t>
            </a:r>
            <a:r>
              <a:rPr lang="en-US" sz="2800" dirty="0" smtClean="0">
                <a:solidFill>
                  <a:srgbClr val="FF0000"/>
                </a:solidFill>
              </a:rPr>
              <a:t> </a:t>
            </a:r>
            <a:r>
              <a:rPr lang="en-US" sz="2800" dirty="0" err="1" smtClean="0">
                <a:solidFill>
                  <a:srgbClr val="FF0000"/>
                </a:solidFill>
              </a:rPr>
              <a:t>kota</a:t>
            </a:r>
            <a:r>
              <a:rPr lang="en-US" sz="2800" dirty="0" smtClean="0">
                <a:solidFill>
                  <a:srgbClr val="FF0000"/>
                </a:solidFill>
              </a:rPr>
              <a:t>, </a:t>
            </a:r>
            <a:r>
              <a:rPr lang="en-US" sz="2800" dirty="0" err="1" smtClean="0">
                <a:solidFill>
                  <a:srgbClr val="FF0000"/>
                </a:solidFill>
              </a:rPr>
              <a:t>mekanisme</a:t>
            </a:r>
            <a:r>
              <a:rPr lang="en-US" sz="2800" dirty="0" smtClean="0">
                <a:solidFill>
                  <a:srgbClr val="FF0000"/>
                </a:solidFill>
              </a:rPr>
              <a:t>  </a:t>
            </a:r>
            <a:r>
              <a:rPr lang="en-US" sz="2800" dirty="0" err="1" smtClean="0">
                <a:solidFill>
                  <a:srgbClr val="FF0000"/>
                </a:solidFill>
              </a:rPr>
              <a:t>untuk</a:t>
            </a:r>
            <a:r>
              <a:rPr lang="en-US" sz="2800" dirty="0" smtClean="0">
                <a:solidFill>
                  <a:srgbClr val="FF0000"/>
                </a:solidFill>
              </a:rPr>
              <a:t> </a:t>
            </a:r>
            <a:r>
              <a:rPr lang="en-US" sz="2800" dirty="0" err="1" smtClean="0">
                <a:solidFill>
                  <a:srgbClr val="FF0000"/>
                </a:solidFill>
              </a:rPr>
              <a:t>memepertemukan</a:t>
            </a:r>
            <a:r>
              <a:rPr lang="en-US" sz="2800" dirty="0" smtClean="0">
                <a:solidFill>
                  <a:srgbClr val="FF0000"/>
                </a:solidFill>
              </a:rPr>
              <a:t> reses DPRD </a:t>
            </a:r>
            <a:r>
              <a:rPr lang="en-US" sz="2800" dirty="0" err="1" smtClean="0">
                <a:solidFill>
                  <a:srgbClr val="FF0000"/>
                </a:solidFill>
              </a:rPr>
              <a:t>dengan</a:t>
            </a:r>
            <a:r>
              <a:rPr lang="en-US" sz="2800" dirty="0" smtClean="0">
                <a:solidFill>
                  <a:srgbClr val="FF0000"/>
                </a:solidFill>
              </a:rPr>
              <a:t>  forum </a:t>
            </a:r>
            <a:r>
              <a:rPr lang="en-US" sz="2800" dirty="0" err="1" smtClean="0">
                <a:solidFill>
                  <a:srgbClr val="FF0000"/>
                </a:solidFill>
              </a:rPr>
              <a:t>musrenbang</a:t>
            </a:r>
            <a:r>
              <a:rPr lang="en-US" sz="2800" dirty="0" smtClean="0">
                <a:solidFill>
                  <a:srgbClr val="FF0000"/>
                </a:solidFill>
              </a:rPr>
              <a:t>  </a:t>
            </a:r>
            <a:r>
              <a:rPr lang="en-US" sz="2800" dirty="0" err="1" smtClean="0">
                <a:solidFill>
                  <a:srgbClr val="FF0000"/>
                </a:solidFill>
              </a:rPr>
              <a:t>oleh</a:t>
            </a:r>
            <a:r>
              <a:rPr lang="en-US" sz="2800" dirty="0" smtClean="0">
                <a:solidFill>
                  <a:srgbClr val="FF0000"/>
                </a:solidFill>
              </a:rPr>
              <a:t> OPD </a:t>
            </a:r>
            <a:r>
              <a:rPr lang="en-US" sz="2800" dirty="0" err="1" smtClean="0">
                <a:solidFill>
                  <a:srgbClr val="FF0000"/>
                </a:solidFill>
              </a:rPr>
              <a:t>dalam</a:t>
            </a:r>
            <a:r>
              <a:rPr lang="en-US" sz="2800" dirty="0" smtClean="0">
                <a:solidFill>
                  <a:srgbClr val="FF0000"/>
                </a:solidFill>
              </a:rPr>
              <a:t> </a:t>
            </a:r>
            <a:r>
              <a:rPr lang="en-US" sz="2800" dirty="0" err="1" smtClean="0">
                <a:solidFill>
                  <a:srgbClr val="FF0000"/>
                </a:solidFill>
              </a:rPr>
              <a:t>perencanaan</a:t>
            </a:r>
            <a:r>
              <a:rPr lang="en-US" sz="2800" dirty="0" smtClean="0">
                <a:solidFill>
                  <a:srgbClr val="FF0000"/>
                </a:solidFill>
              </a:rPr>
              <a:t> </a:t>
            </a:r>
            <a:r>
              <a:rPr lang="en-US" sz="2800" dirty="0" err="1" smtClean="0">
                <a:solidFill>
                  <a:srgbClr val="FF0000"/>
                </a:solidFill>
              </a:rPr>
              <a:t>pembangunan</a:t>
            </a:r>
            <a:r>
              <a:rPr lang="en-US" sz="2800" dirty="0" smtClean="0">
                <a:solidFill>
                  <a:srgbClr val="FF0000"/>
                </a:solidFill>
              </a:rPr>
              <a:t> </a:t>
            </a:r>
            <a:r>
              <a:rPr lang="en-US" sz="2800" dirty="0" err="1" smtClean="0">
                <a:solidFill>
                  <a:srgbClr val="FF0000"/>
                </a:solidFill>
              </a:rPr>
              <a:t>daerah</a:t>
            </a:r>
            <a:r>
              <a:rPr lang="en-US" sz="2800" smtClean="0">
                <a:solidFill>
                  <a:srgbClr val="FF0000"/>
                </a:solidFill>
              </a:rPr>
              <a:t>.</a:t>
            </a:r>
            <a:endParaRPr lang="en-US" sz="2800" dirty="0" smtClean="0">
              <a:solidFill>
                <a:srgbClr val="FF0000"/>
              </a:solidFill>
            </a:endParaRPr>
          </a:p>
          <a:p>
            <a:pPr marL="0" indent="0">
              <a:buNone/>
            </a:pPr>
            <a:endParaRPr lang="en-US" sz="2800" dirty="0" smtClean="0">
              <a:solidFill>
                <a:srgbClr val="FF0000"/>
              </a:solidFill>
            </a:endParaRPr>
          </a:p>
          <a:p>
            <a:pPr marL="0" indent="0">
              <a:buNone/>
            </a:pPr>
            <a:r>
              <a:rPr lang="en-US" sz="2800" dirty="0" smtClean="0">
                <a:solidFill>
                  <a:srgbClr val="FF0000"/>
                </a:solidFill>
              </a:rPr>
              <a:t>REFLEKSI: </a:t>
            </a:r>
            <a:r>
              <a:rPr lang="en-US" sz="2800" dirty="0" err="1" smtClean="0">
                <a:solidFill>
                  <a:srgbClr val="FF0000"/>
                </a:solidFill>
              </a:rPr>
              <a:t>bentuk</a:t>
            </a:r>
            <a:r>
              <a:rPr lang="en-US" sz="2800" dirty="0" smtClean="0">
                <a:solidFill>
                  <a:srgbClr val="FF0000"/>
                </a:solidFill>
              </a:rPr>
              <a:t> </a:t>
            </a:r>
            <a:r>
              <a:rPr lang="en-US" sz="2800" dirty="0" err="1" smtClean="0">
                <a:solidFill>
                  <a:srgbClr val="FF0000"/>
                </a:solidFill>
              </a:rPr>
              <a:t>kemiskinan</a:t>
            </a:r>
            <a:r>
              <a:rPr lang="en-US" sz="2800" dirty="0" smtClean="0">
                <a:solidFill>
                  <a:srgbClr val="FF0000"/>
                </a:solidFill>
              </a:rPr>
              <a:t>  </a:t>
            </a:r>
            <a:r>
              <a:rPr lang="en-US" sz="2800" dirty="0" err="1" smtClean="0">
                <a:solidFill>
                  <a:srgbClr val="FF0000"/>
                </a:solidFill>
              </a:rPr>
              <a:t>dikawasan</a:t>
            </a:r>
            <a:r>
              <a:rPr lang="en-US" sz="2800" dirty="0" smtClean="0">
                <a:solidFill>
                  <a:srgbClr val="FF0000"/>
                </a:solidFill>
              </a:rPr>
              <a:t> </a:t>
            </a:r>
            <a:r>
              <a:rPr lang="en-US" sz="2800" dirty="0" err="1" smtClean="0">
                <a:solidFill>
                  <a:srgbClr val="FF0000"/>
                </a:solidFill>
              </a:rPr>
              <a:t>hutan</a:t>
            </a:r>
            <a:r>
              <a:rPr lang="en-US" sz="2800" dirty="0" smtClean="0">
                <a:solidFill>
                  <a:srgbClr val="FF0000"/>
                </a:solidFill>
              </a:rPr>
              <a:t> </a:t>
            </a:r>
            <a:r>
              <a:rPr lang="en-US" sz="2800" dirty="0" err="1" smtClean="0">
                <a:solidFill>
                  <a:srgbClr val="FF0000"/>
                </a:solidFill>
              </a:rPr>
              <a:t>harus</a:t>
            </a:r>
            <a:r>
              <a:rPr lang="en-US" sz="2800" dirty="0" smtClean="0">
                <a:solidFill>
                  <a:srgbClr val="FF0000"/>
                </a:solidFill>
              </a:rPr>
              <a:t> </a:t>
            </a:r>
            <a:r>
              <a:rPr lang="en-US" sz="2800" dirty="0" err="1" smtClean="0">
                <a:solidFill>
                  <a:srgbClr val="FF0000"/>
                </a:solidFill>
              </a:rPr>
              <a:t>menjadi</a:t>
            </a:r>
            <a:r>
              <a:rPr lang="en-US" sz="2800" dirty="0" smtClean="0">
                <a:solidFill>
                  <a:srgbClr val="FF0000"/>
                </a:solidFill>
              </a:rPr>
              <a:t> </a:t>
            </a:r>
            <a:r>
              <a:rPr lang="en-US" sz="2800" dirty="0" err="1" smtClean="0">
                <a:solidFill>
                  <a:srgbClr val="FF0000"/>
                </a:solidFill>
              </a:rPr>
              <a:t>perhatian</a:t>
            </a:r>
            <a:r>
              <a:rPr lang="en-US" sz="2800" dirty="0" smtClean="0">
                <a:solidFill>
                  <a:srgbClr val="FF0000"/>
                </a:solidFill>
              </a:rPr>
              <a:t> </a:t>
            </a:r>
            <a:r>
              <a:rPr lang="en-US" sz="2800" dirty="0" err="1" smtClean="0">
                <a:solidFill>
                  <a:srgbClr val="FF0000"/>
                </a:solidFill>
              </a:rPr>
              <a:t>serius</a:t>
            </a:r>
            <a:r>
              <a:rPr lang="en-US" sz="2800" dirty="0" smtClean="0">
                <a:solidFill>
                  <a:srgbClr val="FF0000"/>
                </a:solidFill>
              </a:rPr>
              <a:t> </a:t>
            </a:r>
            <a:r>
              <a:rPr lang="en-US" sz="2800" dirty="0" err="1" smtClean="0">
                <a:solidFill>
                  <a:srgbClr val="FF0000"/>
                </a:solidFill>
              </a:rPr>
              <a:t>pemerintah</a:t>
            </a:r>
            <a:r>
              <a:rPr lang="en-US" sz="2800" dirty="0" smtClean="0">
                <a:solidFill>
                  <a:srgbClr val="FF0000"/>
                </a:solidFill>
              </a:rPr>
              <a:t> ,</a:t>
            </a:r>
            <a:r>
              <a:rPr lang="en-US" sz="2800" dirty="0" err="1" smtClean="0">
                <a:solidFill>
                  <a:srgbClr val="FF0000"/>
                </a:solidFill>
              </a:rPr>
              <a:t>maka</a:t>
            </a:r>
            <a:r>
              <a:rPr lang="en-US" sz="2800" dirty="0" smtClean="0">
                <a:solidFill>
                  <a:srgbClr val="FF0000"/>
                </a:solidFill>
              </a:rPr>
              <a:t> </a:t>
            </a:r>
            <a:r>
              <a:rPr lang="en-US" sz="2800" dirty="0" err="1" smtClean="0">
                <a:solidFill>
                  <a:srgbClr val="FF0000"/>
                </a:solidFill>
              </a:rPr>
              <a:t>intervensi</a:t>
            </a:r>
            <a:r>
              <a:rPr lang="en-US" sz="2800" dirty="0" smtClean="0">
                <a:solidFill>
                  <a:srgbClr val="FF0000"/>
                </a:solidFill>
              </a:rPr>
              <a:t> </a:t>
            </a:r>
            <a:r>
              <a:rPr lang="en-US" sz="2800" dirty="0" err="1" smtClean="0">
                <a:solidFill>
                  <a:srgbClr val="FF0000"/>
                </a:solidFill>
              </a:rPr>
              <a:t>dengan</a:t>
            </a:r>
            <a:r>
              <a:rPr lang="en-US" sz="2800" dirty="0" smtClean="0">
                <a:solidFill>
                  <a:srgbClr val="FF0000"/>
                </a:solidFill>
              </a:rPr>
              <a:t> </a:t>
            </a:r>
            <a:r>
              <a:rPr lang="en-US" sz="2800" dirty="0" err="1" smtClean="0">
                <a:solidFill>
                  <a:srgbClr val="FF0000"/>
                </a:solidFill>
              </a:rPr>
              <a:t>deskresi</a:t>
            </a:r>
            <a:r>
              <a:rPr lang="en-US" sz="2800" dirty="0" smtClean="0">
                <a:solidFill>
                  <a:srgbClr val="FF0000"/>
                </a:solidFill>
              </a:rPr>
              <a:t>, </a:t>
            </a:r>
            <a:r>
              <a:rPr lang="en-US" sz="2800" dirty="0" err="1" smtClean="0">
                <a:solidFill>
                  <a:srgbClr val="FF0000"/>
                </a:solidFill>
              </a:rPr>
              <a:t>dan</a:t>
            </a:r>
            <a:r>
              <a:rPr lang="en-US" sz="2800" dirty="0" smtClean="0">
                <a:solidFill>
                  <a:srgbClr val="FF0000"/>
                </a:solidFill>
              </a:rPr>
              <a:t> </a:t>
            </a:r>
            <a:r>
              <a:rPr lang="en-US" sz="2800" dirty="0" err="1" smtClean="0">
                <a:solidFill>
                  <a:srgbClr val="FF0000"/>
                </a:solidFill>
              </a:rPr>
              <a:t>insentif</a:t>
            </a:r>
            <a:r>
              <a:rPr lang="en-US" sz="2800" dirty="0" smtClean="0">
                <a:solidFill>
                  <a:srgbClr val="FF0000"/>
                </a:solidFill>
              </a:rPr>
              <a:t> </a:t>
            </a:r>
            <a:r>
              <a:rPr lang="en-US" sz="2800" dirty="0" err="1" smtClean="0">
                <a:solidFill>
                  <a:srgbClr val="FF0000"/>
                </a:solidFill>
              </a:rPr>
              <a:t>serta</a:t>
            </a:r>
            <a:r>
              <a:rPr lang="en-US" sz="2800" dirty="0" smtClean="0">
                <a:solidFill>
                  <a:srgbClr val="FF0000"/>
                </a:solidFill>
              </a:rPr>
              <a:t> </a:t>
            </a:r>
            <a:r>
              <a:rPr lang="en-US" sz="2800" dirty="0" err="1" smtClean="0">
                <a:solidFill>
                  <a:srgbClr val="FF0000"/>
                </a:solidFill>
              </a:rPr>
              <a:t>demokrasi</a:t>
            </a:r>
            <a:r>
              <a:rPr lang="en-US" sz="2800" dirty="0" smtClean="0">
                <a:solidFill>
                  <a:srgbClr val="FF0000"/>
                </a:solidFill>
              </a:rPr>
              <a:t> </a:t>
            </a:r>
            <a:r>
              <a:rPr lang="en-US" sz="2800" dirty="0" err="1" smtClean="0">
                <a:solidFill>
                  <a:srgbClr val="FF0000"/>
                </a:solidFill>
              </a:rPr>
              <a:t>lokal</a:t>
            </a:r>
            <a:r>
              <a:rPr lang="en-US" sz="2800" dirty="0" smtClean="0">
                <a:solidFill>
                  <a:srgbClr val="FF0000"/>
                </a:solidFill>
              </a:rPr>
              <a:t> </a:t>
            </a:r>
            <a:r>
              <a:rPr lang="en-US" sz="2800" dirty="0" err="1" smtClean="0">
                <a:solidFill>
                  <a:srgbClr val="FF0000"/>
                </a:solidFill>
              </a:rPr>
              <a:t>harus</a:t>
            </a:r>
            <a:r>
              <a:rPr lang="en-US" sz="2800" dirty="0" smtClean="0">
                <a:solidFill>
                  <a:srgbClr val="FF0000"/>
                </a:solidFill>
              </a:rPr>
              <a:t> </a:t>
            </a:r>
            <a:r>
              <a:rPr lang="en-US" sz="2800" dirty="0" err="1" smtClean="0">
                <a:solidFill>
                  <a:srgbClr val="FF0000"/>
                </a:solidFill>
              </a:rPr>
              <a:t>mampu</a:t>
            </a:r>
            <a:r>
              <a:rPr lang="en-US" sz="2800" dirty="0" smtClean="0">
                <a:solidFill>
                  <a:srgbClr val="FF0000"/>
                </a:solidFill>
              </a:rPr>
              <a:t> </a:t>
            </a:r>
            <a:r>
              <a:rPr lang="en-US" sz="2800" dirty="0" err="1" smtClean="0">
                <a:solidFill>
                  <a:srgbClr val="FF0000"/>
                </a:solidFill>
              </a:rPr>
              <a:t>memutus</a:t>
            </a:r>
            <a:r>
              <a:rPr lang="en-US" sz="2800" dirty="0" smtClean="0">
                <a:solidFill>
                  <a:srgbClr val="FF0000"/>
                </a:solidFill>
              </a:rPr>
              <a:t> </a:t>
            </a:r>
            <a:r>
              <a:rPr lang="en-US" sz="2800" dirty="0" err="1" smtClean="0">
                <a:solidFill>
                  <a:srgbClr val="FF0000"/>
                </a:solidFill>
              </a:rPr>
              <a:t>persoalan</a:t>
            </a:r>
            <a:r>
              <a:rPr lang="en-US" sz="2800" dirty="0" smtClean="0">
                <a:solidFill>
                  <a:srgbClr val="FF0000"/>
                </a:solidFill>
              </a:rPr>
              <a:t> </a:t>
            </a:r>
            <a:r>
              <a:rPr lang="en-US" sz="2800" dirty="0" err="1" smtClean="0">
                <a:solidFill>
                  <a:srgbClr val="FF0000"/>
                </a:solidFill>
              </a:rPr>
              <a:t>hutan</a:t>
            </a:r>
            <a:r>
              <a:rPr lang="en-US" sz="2800" dirty="0" smtClean="0">
                <a:solidFill>
                  <a:srgbClr val="FF0000"/>
                </a:solidFill>
              </a:rPr>
              <a:t> </a:t>
            </a:r>
            <a:r>
              <a:rPr lang="en-US" sz="2800" dirty="0" err="1" smtClean="0">
                <a:solidFill>
                  <a:srgbClr val="FF0000"/>
                </a:solidFill>
              </a:rPr>
              <a:t>dan</a:t>
            </a:r>
            <a:r>
              <a:rPr lang="en-US" sz="2800" dirty="0" smtClean="0">
                <a:solidFill>
                  <a:srgbClr val="FF0000"/>
                </a:solidFill>
              </a:rPr>
              <a:t>  </a:t>
            </a:r>
            <a:r>
              <a:rPr lang="en-US" sz="2800" dirty="0" err="1" smtClean="0">
                <a:solidFill>
                  <a:srgbClr val="FF0000"/>
                </a:solidFill>
              </a:rPr>
              <a:t>masyarakat</a:t>
            </a:r>
            <a:r>
              <a:rPr lang="en-US" sz="2800" dirty="0" smtClean="0">
                <a:solidFill>
                  <a:srgbClr val="FF0000"/>
                </a:solidFill>
              </a:rPr>
              <a:t> </a:t>
            </a:r>
            <a:r>
              <a:rPr lang="en-US" sz="2800" dirty="0" err="1" smtClean="0">
                <a:solidFill>
                  <a:srgbClr val="FF0000"/>
                </a:solidFill>
              </a:rPr>
              <a:t>kawasan</a:t>
            </a:r>
            <a:r>
              <a:rPr lang="en-US" sz="2800" dirty="0" smtClean="0">
                <a:solidFill>
                  <a:srgbClr val="FF0000"/>
                </a:solidFill>
              </a:rPr>
              <a:t> </a:t>
            </a:r>
            <a:r>
              <a:rPr lang="en-US" sz="2800" dirty="0" err="1" smtClean="0">
                <a:solidFill>
                  <a:srgbClr val="FF0000"/>
                </a:solidFill>
              </a:rPr>
              <a:t>hutan</a:t>
            </a:r>
            <a:r>
              <a:rPr lang="en-US" sz="2800" dirty="0" smtClean="0">
                <a:solidFill>
                  <a:srgbClr val="FF0000"/>
                </a:solidFill>
              </a:rPr>
              <a:t> </a:t>
            </a:r>
            <a:r>
              <a:rPr lang="en-US" sz="2800" dirty="0" err="1" smtClean="0">
                <a:solidFill>
                  <a:srgbClr val="FF0000"/>
                </a:solidFill>
              </a:rPr>
              <a:t>untuk</a:t>
            </a:r>
            <a:r>
              <a:rPr lang="en-US" sz="2800" dirty="0" smtClean="0">
                <a:solidFill>
                  <a:srgbClr val="FF0000"/>
                </a:solidFill>
              </a:rPr>
              <a:t> </a:t>
            </a:r>
            <a:r>
              <a:rPr lang="en-US" sz="2800" dirty="0" err="1" smtClean="0">
                <a:solidFill>
                  <a:srgbClr val="FF0000"/>
                </a:solidFill>
              </a:rPr>
              <a:t>mengatasi</a:t>
            </a:r>
            <a:r>
              <a:rPr lang="en-US" sz="2800" dirty="0" smtClean="0">
                <a:solidFill>
                  <a:srgbClr val="FF0000"/>
                </a:solidFill>
              </a:rPr>
              <a:t> </a:t>
            </a:r>
            <a:r>
              <a:rPr lang="en-US" sz="2800" dirty="0" err="1" smtClean="0">
                <a:solidFill>
                  <a:srgbClr val="FF0000"/>
                </a:solidFill>
              </a:rPr>
              <a:t>kemiskian</a:t>
            </a:r>
            <a:endParaRPr lang="en-US" sz="2800" dirty="0">
              <a:solidFill>
                <a:srgbClr val="FF0000"/>
              </a:solidFill>
            </a:endParaRPr>
          </a:p>
        </p:txBody>
      </p:sp>
    </p:spTree>
    <p:extLst>
      <p:ext uri="{BB962C8B-B14F-4D97-AF65-F5344CB8AC3E}">
        <p14:creationId xmlns:p14="http://schemas.microsoft.com/office/powerpoint/2010/main" val="265372862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Metodologi</a:t>
            </a:r>
            <a:endParaRPr lang="en-US" dirty="0"/>
          </a:p>
        </p:txBody>
      </p:sp>
      <p:sp>
        <p:nvSpPr>
          <p:cNvPr id="3" name="Content Placeholder 2"/>
          <p:cNvSpPr>
            <a:spLocks noGrp="1"/>
          </p:cNvSpPr>
          <p:nvPr>
            <p:ph idx="1"/>
          </p:nvPr>
        </p:nvSpPr>
        <p:spPr/>
        <p:txBody>
          <a:bodyPr>
            <a:noAutofit/>
          </a:bodyPr>
          <a:lstStyle/>
          <a:p>
            <a:pPr marL="0" indent="0">
              <a:buNone/>
            </a:pPr>
            <a:r>
              <a:rPr lang="en-US" sz="2400" b="1" dirty="0" err="1" smtClean="0">
                <a:solidFill>
                  <a:srgbClr val="7030A0"/>
                </a:solidFill>
              </a:rPr>
              <a:t>Ontologi</a:t>
            </a:r>
            <a:r>
              <a:rPr lang="en-US" sz="2400" b="1" dirty="0" smtClean="0">
                <a:solidFill>
                  <a:srgbClr val="7030A0"/>
                </a:solidFill>
              </a:rPr>
              <a:t>(</a:t>
            </a:r>
            <a:r>
              <a:rPr lang="en-US" sz="2400" b="1" dirty="0" smtClean="0">
                <a:solidFill>
                  <a:srgbClr val="FF0000"/>
                </a:solidFill>
              </a:rPr>
              <a:t>MASALAH </a:t>
            </a:r>
            <a:r>
              <a:rPr lang="en-US" sz="2400" b="1" dirty="0">
                <a:solidFill>
                  <a:srgbClr val="FF0000"/>
                </a:solidFill>
              </a:rPr>
              <a:t>)</a:t>
            </a:r>
            <a:r>
              <a:rPr lang="en-US" sz="2400" dirty="0" smtClean="0">
                <a:solidFill>
                  <a:srgbClr val="FF0000"/>
                </a:solidFill>
              </a:rPr>
              <a:t>  </a:t>
            </a:r>
          </a:p>
          <a:p>
            <a:pPr marL="0" indent="0">
              <a:buNone/>
            </a:pPr>
            <a:r>
              <a:rPr lang="en-US" sz="2400" dirty="0" smtClean="0">
                <a:solidFill>
                  <a:srgbClr val="FF0000"/>
                </a:solidFill>
              </a:rPr>
              <a:t>Governance </a:t>
            </a:r>
            <a:r>
              <a:rPr lang="en-US" sz="2400" dirty="0">
                <a:solidFill>
                  <a:srgbClr val="FF0000"/>
                </a:solidFill>
              </a:rPr>
              <a:t>; Tata </a:t>
            </a:r>
            <a:r>
              <a:rPr lang="en-US" sz="2400" dirty="0" err="1">
                <a:solidFill>
                  <a:srgbClr val="FF0000"/>
                </a:solidFill>
              </a:rPr>
              <a:t>pemerintahan:interaksi</a:t>
            </a:r>
            <a:r>
              <a:rPr lang="en-US" sz="2400" dirty="0">
                <a:solidFill>
                  <a:srgbClr val="FF0000"/>
                </a:solidFill>
              </a:rPr>
              <a:t> </a:t>
            </a:r>
            <a:r>
              <a:rPr lang="en-US" sz="2400" dirty="0" err="1">
                <a:solidFill>
                  <a:srgbClr val="FF0000"/>
                </a:solidFill>
              </a:rPr>
              <a:t>antara</a:t>
            </a:r>
            <a:r>
              <a:rPr lang="en-US" sz="2400" dirty="0">
                <a:solidFill>
                  <a:srgbClr val="FF0000"/>
                </a:solidFill>
              </a:rPr>
              <a:t> </a:t>
            </a:r>
            <a:r>
              <a:rPr lang="en-US" sz="2400" dirty="0" err="1">
                <a:solidFill>
                  <a:srgbClr val="FF0000"/>
                </a:solidFill>
              </a:rPr>
              <a:t>pemerintah-negara</a:t>
            </a:r>
            <a:r>
              <a:rPr lang="en-US" sz="2400" dirty="0">
                <a:solidFill>
                  <a:srgbClr val="FF0000"/>
                </a:solidFill>
              </a:rPr>
              <a:t> </a:t>
            </a:r>
            <a:r>
              <a:rPr lang="en-US" sz="2400" dirty="0" err="1">
                <a:solidFill>
                  <a:srgbClr val="FF0000"/>
                </a:solidFill>
              </a:rPr>
              <a:t>dengan</a:t>
            </a:r>
            <a:r>
              <a:rPr lang="en-US" sz="2400" dirty="0">
                <a:solidFill>
                  <a:srgbClr val="FF0000"/>
                </a:solidFill>
              </a:rPr>
              <a:t> </a:t>
            </a:r>
            <a:r>
              <a:rPr lang="en-US" sz="2400" dirty="0" err="1">
                <a:solidFill>
                  <a:srgbClr val="FF0000"/>
                </a:solidFill>
              </a:rPr>
              <a:t>masyarakat</a:t>
            </a:r>
            <a:r>
              <a:rPr lang="en-US" sz="2400" dirty="0">
                <a:solidFill>
                  <a:srgbClr val="FF0000"/>
                </a:solidFill>
              </a:rPr>
              <a:t> </a:t>
            </a:r>
            <a:r>
              <a:rPr lang="en-US" sz="2400" dirty="0" err="1">
                <a:solidFill>
                  <a:srgbClr val="FF0000"/>
                </a:solidFill>
              </a:rPr>
              <a:t>sipil</a:t>
            </a:r>
            <a:r>
              <a:rPr lang="en-US" sz="2400" dirty="0">
                <a:solidFill>
                  <a:srgbClr val="FF0000"/>
                </a:solidFill>
              </a:rPr>
              <a:t> </a:t>
            </a:r>
            <a:r>
              <a:rPr lang="en-US" sz="2400" dirty="0" err="1">
                <a:solidFill>
                  <a:srgbClr val="FF0000"/>
                </a:solidFill>
              </a:rPr>
              <a:t>dan</a:t>
            </a:r>
            <a:r>
              <a:rPr lang="en-US" sz="2400" dirty="0">
                <a:solidFill>
                  <a:srgbClr val="FF0000"/>
                </a:solidFill>
              </a:rPr>
              <a:t> </a:t>
            </a:r>
            <a:r>
              <a:rPr lang="en-US" sz="2400" dirty="0" err="1">
                <a:solidFill>
                  <a:srgbClr val="FF0000"/>
                </a:solidFill>
              </a:rPr>
              <a:t>masyarakat</a:t>
            </a:r>
            <a:r>
              <a:rPr lang="en-US" sz="2400" dirty="0">
                <a:solidFill>
                  <a:srgbClr val="FF0000"/>
                </a:solidFill>
              </a:rPr>
              <a:t> </a:t>
            </a:r>
            <a:r>
              <a:rPr lang="en-US" sz="2400" dirty="0" err="1" smtClean="0">
                <a:solidFill>
                  <a:srgbClr val="FF0000"/>
                </a:solidFill>
              </a:rPr>
              <a:t>ekonomiMelalui</a:t>
            </a:r>
            <a:r>
              <a:rPr lang="en-US" sz="2400" dirty="0" smtClean="0">
                <a:solidFill>
                  <a:srgbClr val="FF0000"/>
                </a:solidFill>
              </a:rPr>
              <a:t> </a:t>
            </a:r>
            <a:r>
              <a:rPr lang="en-US" sz="2400" dirty="0" err="1" smtClean="0">
                <a:solidFill>
                  <a:srgbClr val="FF0000"/>
                </a:solidFill>
              </a:rPr>
              <a:t>pintu</a:t>
            </a:r>
            <a:r>
              <a:rPr lang="en-US" sz="2400" dirty="0" smtClean="0">
                <a:solidFill>
                  <a:srgbClr val="FF0000"/>
                </a:solidFill>
              </a:rPr>
              <a:t>  </a:t>
            </a:r>
            <a:r>
              <a:rPr lang="en-US" sz="2400" dirty="0" err="1" smtClean="0">
                <a:solidFill>
                  <a:srgbClr val="FF0000"/>
                </a:solidFill>
              </a:rPr>
              <a:t>masuk</a:t>
            </a:r>
            <a:r>
              <a:rPr lang="en-US" sz="2400" dirty="0" smtClean="0">
                <a:solidFill>
                  <a:srgbClr val="FF0000"/>
                </a:solidFill>
              </a:rPr>
              <a:t> </a:t>
            </a:r>
            <a:r>
              <a:rPr lang="en-US" sz="2400" dirty="0" err="1" smtClean="0">
                <a:solidFill>
                  <a:srgbClr val="FF0000"/>
                </a:solidFill>
              </a:rPr>
              <a:t>mana</a:t>
            </a:r>
            <a:r>
              <a:rPr lang="en-US" sz="2400" dirty="0" smtClean="0">
                <a:solidFill>
                  <a:srgbClr val="FF0000"/>
                </a:solidFill>
              </a:rPr>
              <a:t>   </a:t>
            </a:r>
            <a:r>
              <a:rPr lang="en-US" sz="2400" dirty="0" err="1" smtClean="0">
                <a:solidFill>
                  <a:srgbClr val="FF0000"/>
                </a:solidFill>
              </a:rPr>
              <a:t>untuk</a:t>
            </a:r>
            <a:r>
              <a:rPr lang="en-US" sz="2400" dirty="0" smtClean="0">
                <a:solidFill>
                  <a:srgbClr val="FF0000"/>
                </a:solidFill>
              </a:rPr>
              <a:t> </a:t>
            </a:r>
            <a:r>
              <a:rPr lang="en-US" sz="2400" dirty="0" err="1" smtClean="0">
                <a:solidFill>
                  <a:srgbClr val="FF0000"/>
                </a:solidFill>
              </a:rPr>
              <a:t>memahami</a:t>
            </a:r>
            <a:r>
              <a:rPr lang="en-US" sz="2400" dirty="0" smtClean="0">
                <a:solidFill>
                  <a:srgbClr val="FF0000"/>
                </a:solidFill>
              </a:rPr>
              <a:t> </a:t>
            </a:r>
            <a:r>
              <a:rPr lang="en-US" sz="2400" dirty="0" err="1" smtClean="0">
                <a:solidFill>
                  <a:srgbClr val="FF0000"/>
                </a:solidFill>
              </a:rPr>
              <a:t>masalah</a:t>
            </a:r>
            <a:r>
              <a:rPr lang="en-US" sz="2400" dirty="0" smtClean="0">
                <a:solidFill>
                  <a:srgbClr val="FF0000"/>
                </a:solidFill>
              </a:rPr>
              <a:t> governance.</a:t>
            </a:r>
            <a:r>
              <a:rPr lang="en-US" sz="2400" b="1" dirty="0">
                <a:solidFill>
                  <a:srgbClr val="FF0000"/>
                </a:solidFill>
              </a:rPr>
              <a:t> MENGAPA GOVERNANCE SEBAGAI MASALAH PEMERINTAHAN.</a:t>
            </a:r>
            <a:endParaRPr lang="en-US" sz="2400" b="1" dirty="0" smtClean="0">
              <a:solidFill>
                <a:srgbClr val="FF0000"/>
              </a:solidFill>
            </a:endParaRPr>
          </a:p>
          <a:p>
            <a:pPr marL="0" indent="0">
              <a:buNone/>
            </a:pPr>
            <a:r>
              <a:rPr lang="en-US" sz="2400" b="1" dirty="0" smtClean="0">
                <a:solidFill>
                  <a:srgbClr val="FF0000"/>
                </a:solidFill>
              </a:rPr>
              <a:t>EPISTEMOLOG</a:t>
            </a:r>
            <a:r>
              <a:rPr lang="en-US" sz="2400" dirty="0" smtClean="0">
                <a:solidFill>
                  <a:srgbClr val="FF0000"/>
                </a:solidFill>
              </a:rPr>
              <a:t>I(</a:t>
            </a:r>
            <a:r>
              <a:rPr lang="en-US" sz="2400" b="1" dirty="0" smtClean="0"/>
              <a:t>TEORI)</a:t>
            </a:r>
          </a:p>
          <a:p>
            <a:pPr marL="0" indent="0">
              <a:buNone/>
            </a:pPr>
            <a:r>
              <a:rPr lang="en-US" sz="2400" dirty="0" err="1" smtClean="0"/>
              <a:t>Perspektif</a:t>
            </a:r>
            <a:r>
              <a:rPr lang="en-US" sz="2400" dirty="0" smtClean="0"/>
              <a:t> </a:t>
            </a:r>
            <a:r>
              <a:rPr lang="en-US" sz="2400" dirty="0" err="1" smtClean="0"/>
              <a:t>apa</a:t>
            </a:r>
            <a:r>
              <a:rPr lang="en-US" sz="2400" dirty="0" smtClean="0"/>
              <a:t> yang </a:t>
            </a:r>
            <a:r>
              <a:rPr lang="en-US" sz="2400" dirty="0" err="1" smtClean="0"/>
              <a:t>akan</a:t>
            </a:r>
            <a:r>
              <a:rPr lang="en-US" sz="2400" dirty="0" smtClean="0"/>
              <a:t> </a:t>
            </a:r>
            <a:r>
              <a:rPr lang="en-US" sz="2400" dirty="0" err="1" smtClean="0"/>
              <a:t>digunakan</a:t>
            </a:r>
            <a:r>
              <a:rPr lang="en-US" sz="2400" dirty="0" smtClean="0"/>
              <a:t> </a:t>
            </a:r>
            <a:r>
              <a:rPr lang="en-US" sz="2400" dirty="0" err="1" smtClean="0"/>
              <a:t>untuk</a:t>
            </a:r>
            <a:r>
              <a:rPr lang="en-US" sz="2400" dirty="0" smtClean="0"/>
              <a:t> </a:t>
            </a:r>
            <a:r>
              <a:rPr lang="en-US" sz="2400" dirty="0" err="1" smtClean="0"/>
              <a:t>memahami</a:t>
            </a:r>
            <a:r>
              <a:rPr lang="en-US" sz="2400" dirty="0" smtClean="0"/>
              <a:t> </a:t>
            </a:r>
            <a:r>
              <a:rPr lang="en-US" sz="2400" dirty="0" err="1" smtClean="0"/>
              <a:t>dan</a:t>
            </a:r>
            <a:r>
              <a:rPr lang="en-US" sz="2400" dirty="0" smtClean="0"/>
              <a:t> </a:t>
            </a:r>
            <a:r>
              <a:rPr lang="en-US" sz="2400" dirty="0" err="1" smtClean="0"/>
              <a:t>menjawab</a:t>
            </a:r>
            <a:r>
              <a:rPr lang="en-US" sz="2400" dirty="0" smtClean="0"/>
              <a:t> </a:t>
            </a:r>
            <a:r>
              <a:rPr lang="en-US" sz="2400" dirty="0" err="1" smtClean="0"/>
              <a:t>masalah</a:t>
            </a:r>
            <a:r>
              <a:rPr lang="en-US" sz="2400" dirty="0" smtClean="0"/>
              <a:t> </a:t>
            </a:r>
            <a:r>
              <a:rPr lang="en-US" sz="2400" dirty="0" err="1" smtClean="0"/>
              <a:t>governance.Bukan</a:t>
            </a:r>
            <a:r>
              <a:rPr lang="en-US" sz="2400" dirty="0" smtClean="0"/>
              <a:t> </a:t>
            </a:r>
            <a:r>
              <a:rPr lang="en-US" sz="2400" dirty="0" err="1" smtClean="0"/>
              <a:t>Positivisme</a:t>
            </a:r>
            <a:r>
              <a:rPr lang="en-US" sz="2400" dirty="0"/>
              <a:t>. </a:t>
            </a:r>
            <a:r>
              <a:rPr lang="en-US" sz="2400" dirty="0" err="1" smtClean="0"/>
              <a:t>Obyek</a:t>
            </a:r>
            <a:r>
              <a:rPr lang="en-US" sz="2400" dirty="0" smtClean="0"/>
              <a:t> </a:t>
            </a:r>
            <a:r>
              <a:rPr lang="en-US" sz="2400" dirty="0" err="1" smtClean="0"/>
              <a:t>studi</a:t>
            </a:r>
            <a:r>
              <a:rPr lang="en-US" sz="2400" dirty="0" smtClean="0"/>
              <a:t> </a:t>
            </a:r>
            <a:r>
              <a:rPr lang="en-US" sz="2400" dirty="0"/>
              <a:t>yang  </a:t>
            </a:r>
            <a:r>
              <a:rPr lang="en-US" sz="2400" dirty="0" err="1"/>
              <a:t>bisa</a:t>
            </a:r>
            <a:r>
              <a:rPr lang="en-US" sz="2400" dirty="0"/>
              <a:t>  </a:t>
            </a:r>
            <a:r>
              <a:rPr lang="en-US" sz="2400" dirty="0" err="1"/>
              <a:t>disentuh</a:t>
            </a:r>
            <a:r>
              <a:rPr lang="en-US" sz="2400" dirty="0"/>
              <a:t> </a:t>
            </a:r>
            <a:r>
              <a:rPr lang="en-US" sz="2400" dirty="0" err="1" smtClean="0"/>
              <a:t>dengan</a:t>
            </a:r>
            <a:r>
              <a:rPr lang="en-US" sz="2400" dirty="0" smtClean="0"/>
              <a:t> </a:t>
            </a:r>
            <a:r>
              <a:rPr lang="en-US" sz="2400" dirty="0" err="1"/>
              <a:t>perspektif</a:t>
            </a:r>
            <a:r>
              <a:rPr lang="en-US" sz="2400" dirty="0"/>
              <a:t> </a:t>
            </a:r>
            <a:r>
              <a:rPr lang="en-US" sz="2400" dirty="0" err="1" smtClean="0"/>
              <a:t>institusi</a:t>
            </a:r>
            <a:r>
              <a:rPr lang="en-US" sz="2400" dirty="0"/>
              <a:t>, </a:t>
            </a:r>
            <a:r>
              <a:rPr lang="en-US" sz="2400" dirty="0" err="1"/>
              <a:t>politik</a:t>
            </a:r>
            <a:r>
              <a:rPr lang="en-US" sz="2400" dirty="0"/>
              <a:t>, </a:t>
            </a:r>
            <a:r>
              <a:rPr lang="en-US" sz="2400" dirty="0" err="1" smtClean="0"/>
              <a:t>sosiologi</a:t>
            </a:r>
            <a:r>
              <a:rPr lang="en-US" sz="2400" dirty="0"/>
              <a:t>, </a:t>
            </a:r>
            <a:r>
              <a:rPr lang="en-US" sz="2400" dirty="0" err="1" smtClean="0"/>
              <a:t>ekonomi</a:t>
            </a:r>
            <a:r>
              <a:rPr lang="en-US" sz="2400" dirty="0" smtClean="0"/>
              <a:t> </a:t>
            </a:r>
            <a:r>
              <a:rPr lang="en-US" sz="2400" dirty="0" err="1" smtClean="0"/>
              <a:t>politik</a:t>
            </a:r>
            <a:endParaRPr lang="en-US" sz="2400" b="1" dirty="0"/>
          </a:p>
          <a:p>
            <a:pPr marL="0" indent="0">
              <a:buNone/>
            </a:pPr>
            <a:r>
              <a:rPr lang="en-US" sz="2400" b="1" dirty="0" smtClean="0"/>
              <a:t>AKSIOLOGI(METODE</a:t>
            </a:r>
            <a:r>
              <a:rPr lang="en-US" sz="2400" b="1" dirty="0"/>
              <a:t>)</a:t>
            </a:r>
            <a:endParaRPr lang="en-US" sz="2400" b="1" dirty="0" smtClean="0"/>
          </a:p>
          <a:p>
            <a:pPr marL="0" indent="0">
              <a:buNone/>
            </a:pPr>
            <a:r>
              <a:rPr lang="en-US" sz="2400" dirty="0" err="1" smtClean="0"/>
              <a:t>Metode</a:t>
            </a:r>
            <a:r>
              <a:rPr lang="en-US" sz="2400" dirty="0" smtClean="0"/>
              <a:t> </a:t>
            </a:r>
            <a:r>
              <a:rPr lang="en-US" sz="2400" dirty="0" err="1" smtClean="0"/>
              <a:t>apa</a:t>
            </a:r>
            <a:r>
              <a:rPr lang="en-US" sz="2400" dirty="0" smtClean="0"/>
              <a:t> yang </a:t>
            </a:r>
            <a:r>
              <a:rPr lang="en-US" sz="2400" dirty="0" err="1" smtClean="0"/>
              <a:t>digunakan</a:t>
            </a:r>
            <a:r>
              <a:rPr lang="en-US" sz="2400" dirty="0" smtClean="0"/>
              <a:t> </a:t>
            </a:r>
            <a:r>
              <a:rPr lang="en-US" sz="2400" dirty="0" err="1" smtClean="0"/>
              <a:t>perspektif</a:t>
            </a:r>
            <a:r>
              <a:rPr lang="en-US" sz="2400" dirty="0" smtClean="0"/>
              <a:t> </a:t>
            </a:r>
            <a:r>
              <a:rPr lang="en-US" sz="2400" dirty="0" err="1" smtClean="0"/>
              <a:t>dan</a:t>
            </a:r>
            <a:r>
              <a:rPr lang="en-US" sz="2400" dirty="0" smtClean="0"/>
              <a:t> </a:t>
            </a:r>
            <a:r>
              <a:rPr lang="en-US" sz="2400" dirty="0" err="1" smtClean="0"/>
              <a:t>argumen</a:t>
            </a:r>
            <a:r>
              <a:rPr lang="en-US" sz="2400" dirty="0" smtClean="0"/>
              <a:t> </a:t>
            </a:r>
            <a:r>
              <a:rPr lang="en-US" sz="2400" dirty="0" err="1" smtClean="0"/>
              <a:t>riset</a:t>
            </a:r>
            <a:r>
              <a:rPr lang="en-US" sz="2400" dirty="0" smtClean="0"/>
              <a:t> </a:t>
            </a:r>
            <a:r>
              <a:rPr lang="en-US" sz="2400" dirty="0" err="1" smtClean="0"/>
              <a:t>anda.Bagaimana</a:t>
            </a:r>
            <a:r>
              <a:rPr lang="en-US" sz="2400" dirty="0" smtClean="0"/>
              <a:t> </a:t>
            </a:r>
            <a:r>
              <a:rPr lang="en-US" sz="2400" dirty="0" err="1" smtClean="0"/>
              <a:t>cara</a:t>
            </a:r>
            <a:r>
              <a:rPr lang="en-US" sz="2400" dirty="0" smtClean="0"/>
              <a:t> </a:t>
            </a:r>
            <a:r>
              <a:rPr lang="en-US" sz="2400" dirty="0" err="1" smtClean="0"/>
              <a:t>mencari</a:t>
            </a:r>
            <a:r>
              <a:rPr lang="en-US" sz="2400" dirty="0" smtClean="0"/>
              <a:t> </a:t>
            </a:r>
            <a:r>
              <a:rPr lang="en-US" sz="2400" dirty="0" err="1" smtClean="0"/>
              <a:t>dan</a:t>
            </a:r>
            <a:r>
              <a:rPr lang="en-US" sz="2400" dirty="0" smtClean="0"/>
              <a:t> </a:t>
            </a:r>
            <a:r>
              <a:rPr lang="en-US" sz="2400" dirty="0" err="1" smtClean="0"/>
              <a:t>menyajikan</a:t>
            </a:r>
            <a:r>
              <a:rPr lang="en-US" sz="2400" dirty="0" smtClean="0"/>
              <a:t> </a:t>
            </a:r>
            <a:r>
              <a:rPr lang="en-US" sz="2400" dirty="0" err="1" smtClean="0"/>
              <a:t>narasi</a:t>
            </a:r>
            <a:r>
              <a:rPr lang="en-US" sz="2400" dirty="0" smtClean="0"/>
              <a:t> </a:t>
            </a:r>
            <a:r>
              <a:rPr lang="en-US" sz="2400" dirty="0" err="1" smtClean="0"/>
              <a:t>deskripsi</a:t>
            </a:r>
            <a:r>
              <a:rPr lang="en-US" sz="2400" dirty="0" smtClean="0"/>
              <a:t>. </a:t>
            </a:r>
            <a:r>
              <a:rPr lang="en-US" sz="2400" dirty="0" err="1" smtClean="0"/>
              <a:t>Contoh</a:t>
            </a:r>
            <a:r>
              <a:rPr lang="en-US" sz="2400" dirty="0" smtClean="0"/>
              <a:t> </a:t>
            </a:r>
            <a:r>
              <a:rPr lang="en-US" sz="2400" dirty="0" err="1" smtClean="0"/>
              <a:t>Rasionalisme</a:t>
            </a:r>
            <a:r>
              <a:rPr lang="en-US" sz="2400" dirty="0" smtClean="0"/>
              <a:t>, </a:t>
            </a:r>
            <a:r>
              <a:rPr lang="en-US" sz="2400" dirty="0" err="1" smtClean="0"/>
              <a:t>Konstruktivisme</a:t>
            </a:r>
            <a:endParaRPr lang="en-US" sz="2400" dirty="0" smtClean="0"/>
          </a:p>
          <a:p>
            <a:pPr marL="0" indent="0">
              <a:buNone/>
            </a:pPr>
            <a:endParaRPr lang="en-US" sz="2800" dirty="0"/>
          </a:p>
        </p:txBody>
      </p:sp>
    </p:spTree>
    <p:extLst>
      <p:ext uri="{BB962C8B-B14F-4D97-AF65-F5344CB8AC3E}">
        <p14:creationId xmlns:p14="http://schemas.microsoft.com/office/powerpoint/2010/main" val="7680665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solidFill>
            <a:schemeClr val="bg1">
              <a:lumMod val="85000"/>
            </a:schemeClr>
          </a:solidFill>
        </p:spPr>
        <p:txBody>
          <a:bodyPr/>
          <a:lstStyle/>
          <a:p>
            <a:r>
              <a:rPr lang="en-US" b="1" dirty="0" smtClean="0">
                <a:solidFill>
                  <a:srgbClr val="FF0000"/>
                </a:solidFill>
              </a:rPr>
              <a:t>TENTANG URBAN GOVERNANCE</a:t>
            </a:r>
            <a:endParaRPr lang="en-US" b="1" dirty="0">
              <a:solidFill>
                <a:srgbClr val="FF0000"/>
              </a:solidFill>
            </a:endParaRPr>
          </a:p>
        </p:txBody>
      </p:sp>
      <p:sp>
        <p:nvSpPr>
          <p:cNvPr id="3" name="Content Placeholder 2"/>
          <p:cNvSpPr>
            <a:spLocks noGrp="1"/>
          </p:cNvSpPr>
          <p:nvPr>
            <p:ph idx="1"/>
          </p:nvPr>
        </p:nvSpPr>
        <p:spPr/>
        <p:txBody>
          <a:bodyPr>
            <a:normAutofit/>
          </a:bodyPr>
          <a:lstStyle/>
          <a:p>
            <a:r>
              <a:rPr lang="en-US" sz="2400" i="1" dirty="0" smtClean="0"/>
              <a:t>Urban governance </a:t>
            </a:r>
            <a:r>
              <a:rPr lang="en-US" sz="2400" dirty="0" err="1" smtClean="0"/>
              <a:t>atau</a:t>
            </a:r>
            <a:r>
              <a:rPr lang="en-US" sz="2400" dirty="0" smtClean="0"/>
              <a:t> </a:t>
            </a:r>
            <a:r>
              <a:rPr lang="en-US" sz="2400" dirty="0" err="1" smtClean="0"/>
              <a:t>tatakelola</a:t>
            </a:r>
            <a:r>
              <a:rPr lang="en-US" sz="2400" dirty="0" smtClean="0"/>
              <a:t> </a:t>
            </a:r>
            <a:r>
              <a:rPr lang="en-US" sz="2400" dirty="0" err="1" smtClean="0"/>
              <a:t>kota</a:t>
            </a:r>
            <a:r>
              <a:rPr lang="en-US" sz="2400" dirty="0" smtClean="0"/>
              <a:t>  </a:t>
            </a:r>
            <a:r>
              <a:rPr lang="en-US" sz="2400" dirty="0" err="1" smtClean="0"/>
              <a:t>merupakan</a:t>
            </a:r>
            <a:r>
              <a:rPr lang="en-US" sz="2400" dirty="0" smtClean="0"/>
              <a:t> </a:t>
            </a:r>
            <a:r>
              <a:rPr lang="en-US" sz="2400" dirty="0" err="1" smtClean="0"/>
              <a:t>topik</a:t>
            </a:r>
            <a:r>
              <a:rPr lang="en-US" sz="2400" dirty="0" smtClean="0"/>
              <a:t> yang </a:t>
            </a:r>
            <a:r>
              <a:rPr lang="en-US" sz="2400" dirty="0" err="1" smtClean="0"/>
              <a:t>selalu</a:t>
            </a:r>
            <a:r>
              <a:rPr lang="en-US" sz="2400" dirty="0" smtClean="0"/>
              <a:t> </a:t>
            </a:r>
            <a:r>
              <a:rPr lang="en-US" sz="2400" dirty="0" err="1" smtClean="0"/>
              <a:t>menarik</a:t>
            </a:r>
            <a:r>
              <a:rPr lang="en-US" sz="2400" dirty="0" err="1" smtClean="0">
                <a:sym typeface="Wingdings" pitchFamily="2" charset="2"/>
              </a:rPr>
              <a:t>menarik</a:t>
            </a:r>
            <a:r>
              <a:rPr lang="en-US" sz="2400" dirty="0" smtClean="0">
                <a:sym typeface="Wingdings" pitchFamily="2" charset="2"/>
              </a:rPr>
              <a:t> </a:t>
            </a:r>
            <a:r>
              <a:rPr lang="en-US" sz="2400" dirty="0" err="1" smtClean="0">
                <a:sym typeface="Wingdings" pitchFamily="2" charset="2"/>
              </a:rPr>
              <a:t>karena</a:t>
            </a:r>
            <a:r>
              <a:rPr lang="en-US" sz="2400" dirty="0" smtClean="0">
                <a:sym typeface="Wingdings" pitchFamily="2" charset="2"/>
              </a:rPr>
              <a:t> </a:t>
            </a:r>
            <a:r>
              <a:rPr lang="en-US" sz="2400" dirty="0" err="1" smtClean="0">
                <a:sym typeface="Wingdings" pitchFamily="2" charset="2"/>
              </a:rPr>
              <a:t>terkait</a:t>
            </a:r>
            <a:r>
              <a:rPr lang="en-US" sz="2400" dirty="0" smtClean="0">
                <a:sym typeface="Wingdings" pitchFamily="2" charset="2"/>
              </a:rPr>
              <a:t> </a:t>
            </a:r>
            <a:r>
              <a:rPr lang="en-US" sz="2400" dirty="0" err="1" smtClean="0">
                <a:sym typeface="Wingdings" pitchFamily="2" charset="2"/>
              </a:rPr>
              <a:t>dengan</a:t>
            </a:r>
            <a:r>
              <a:rPr lang="en-US" sz="2400" dirty="0" smtClean="0">
                <a:sym typeface="Wingdings" pitchFamily="2" charset="2"/>
              </a:rPr>
              <a:t> </a:t>
            </a:r>
            <a:r>
              <a:rPr lang="en-US" sz="2400" dirty="0" err="1" smtClean="0">
                <a:sym typeface="Wingdings" pitchFamily="2" charset="2"/>
              </a:rPr>
              <a:t>transformasi</a:t>
            </a:r>
            <a:r>
              <a:rPr lang="en-US" sz="2400" dirty="0" smtClean="0">
                <a:sym typeface="Wingdings" pitchFamily="2" charset="2"/>
              </a:rPr>
              <a:t> </a:t>
            </a:r>
            <a:r>
              <a:rPr lang="en-US" sz="2400" dirty="0" err="1" smtClean="0">
                <a:sym typeface="Wingdings" pitchFamily="2" charset="2"/>
              </a:rPr>
              <a:t>dan</a:t>
            </a:r>
            <a:r>
              <a:rPr lang="en-US" sz="2400" dirty="0" smtClean="0">
                <a:sym typeface="Wingdings" pitchFamily="2" charset="2"/>
              </a:rPr>
              <a:t> </a:t>
            </a:r>
            <a:r>
              <a:rPr lang="en-US" sz="2400" dirty="0" err="1" smtClean="0">
                <a:sym typeface="Wingdings" pitchFamily="2" charset="2"/>
              </a:rPr>
              <a:t>transisi</a:t>
            </a:r>
            <a:r>
              <a:rPr lang="en-US" sz="2400" dirty="0" smtClean="0">
                <a:sym typeface="Wingdings" pitchFamily="2" charset="2"/>
              </a:rPr>
              <a:t> </a:t>
            </a:r>
            <a:r>
              <a:rPr lang="en-US" sz="2400" dirty="0" err="1" smtClean="0">
                <a:sym typeface="Wingdings" pitchFamily="2" charset="2"/>
              </a:rPr>
              <a:t>masyarakat</a:t>
            </a:r>
            <a:r>
              <a:rPr lang="en-US" sz="2400" dirty="0" smtClean="0">
                <a:sym typeface="Wingdings" pitchFamily="2" charset="2"/>
              </a:rPr>
              <a:t> </a:t>
            </a:r>
            <a:r>
              <a:rPr lang="en-US" sz="2400" dirty="0" err="1" smtClean="0">
                <a:sym typeface="Wingdings" pitchFamily="2" charset="2"/>
              </a:rPr>
              <a:t>urbanmasuk</a:t>
            </a:r>
            <a:r>
              <a:rPr lang="en-US" sz="2400" dirty="0" smtClean="0">
                <a:sym typeface="Wingdings" pitchFamily="2" charset="2"/>
              </a:rPr>
              <a:t> </a:t>
            </a:r>
            <a:r>
              <a:rPr lang="en-US" sz="2400" dirty="0" err="1" smtClean="0">
                <a:sym typeface="Wingdings" pitchFamily="2" charset="2"/>
              </a:rPr>
              <a:t>kota</a:t>
            </a:r>
            <a:r>
              <a:rPr lang="en-US" sz="2400" dirty="0" smtClean="0">
                <a:sym typeface="Wingdings" pitchFamily="2" charset="2"/>
              </a:rPr>
              <a:t> </a:t>
            </a:r>
            <a:r>
              <a:rPr lang="en-US" sz="2400" dirty="0" err="1" smtClean="0">
                <a:sym typeface="Wingdings" pitchFamily="2" charset="2"/>
              </a:rPr>
              <a:t>membawa</a:t>
            </a:r>
            <a:r>
              <a:rPr lang="en-US" sz="2400" dirty="0" smtClean="0">
                <a:sym typeface="Wingdings" pitchFamily="2" charset="2"/>
              </a:rPr>
              <a:t> </a:t>
            </a:r>
            <a:r>
              <a:rPr lang="en-US" sz="2400" dirty="0" err="1" smtClean="0">
                <a:sym typeface="Wingdings" pitchFamily="2" charset="2"/>
              </a:rPr>
              <a:t>masalahkembali</a:t>
            </a:r>
            <a:r>
              <a:rPr lang="en-US" sz="2400" dirty="0" smtClean="0">
                <a:sym typeface="Wingdings" pitchFamily="2" charset="2"/>
              </a:rPr>
              <a:t> </a:t>
            </a:r>
            <a:r>
              <a:rPr lang="en-US" sz="2400" dirty="0" err="1" smtClean="0">
                <a:sym typeface="Wingdings" pitchFamily="2" charset="2"/>
              </a:rPr>
              <a:t>ke</a:t>
            </a:r>
            <a:r>
              <a:rPr lang="en-US" sz="2400" dirty="0" smtClean="0">
                <a:sym typeface="Wingdings" pitchFamily="2" charset="2"/>
              </a:rPr>
              <a:t> </a:t>
            </a:r>
            <a:r>
              <a:rPr lang="en-US" sz="2400" dirty="0" err="1" smtClean="0">
                <a:sym typeface="Wingdings" pitchFamily="2" charset="2"/>
              </a:rPr>
              <a:t>desa</a:t>
            </a:r>
            <a:r>
              <a:rPr lang="en-US" sz="2400" dirty="0" smtClean="0">
                <a:sym typeface="Wingdings" pitchFamily="2" charset="2"/>
              </a:rPr>
              <a:t> </a:t>
            </a:r>
            <a:r>
              <a:rPr lang="en-US" sz="2400" dirty="0" err="1" smtClean="0">
                <a:sym typeface="Wingdings" pitchFamily="2" charset="2"/>
              </a:rPr>
              <a:t>juga</a:t>
            </a:r>
            <a:r>
              <a:rPr lang="en-US" sz="2400" dirty="0" smtClean="0">
                <a:sym typeface="Wingdings" pitchFamily="2" charset="2"/>
              </a:rPr>
              <a:t> </a:t>
            </a:r>
            <a:r>
              <a:rPr lang="en-US" sz="2400" dirty="0" err="1" smtClean="0">
                <a:sym typeface="Wingdings" pitchFamily="2" charset="2"/>
              </a:rPr>
              <a:t>membawa</a:t>
            </a:r>
            <a:r>
              <a:rPr lang="en-US" sz="2400" dirty="0" smtClean="0">
                <a:sym typeface="Wingdings" pitchFamily="2" charset="2"/>
              </a:rPr>
              <a:t> </a:t>
            </a:r>
            <a:r>
              <a:rPr lang="en-US" sz="2400" dirty="0" err="1" smtClean="0">
                <a:sym typeface="Wingdings" pitchFamily="2" charset="2"/>
              </a:rPr>
              <a:t>masalah</a:t>
            </a:r>
            <a:r>
              <a:rPr lang="en-US" sz="2400" dirty="0" smtClean="0">
                <a:sym typeface="Wingdings" pitchFamily="2" charset="2"/>
              </a:rPr>
              <a:t> </a:t>
            </a:r>
            <a:r>
              <a:rPr lang="en-US" sz="2400" dirty="0" err="1" smtClean="0">
                <a:sym typeface="Wingdings" pitchFamily="2" charset="2"/>
              </a:rPr>
              <a:t>dari</a:t>
            </a:r>
            <a:r>
              <a:rPr lang="en-US" sz="2400" dirty="0" smtClean="0">
                <a:sym typeface="Wingdings" pitchFamily="2" charset="2"/>
              </a:rPr>
              <a:t> </a:t>
            </a:r>
            <a:r>
              <a:rPr lang="en-US" sz="2400" dirty="0" err="1" smtClean="0">
                <a:sym typeface="Wingdings" pitchFamily="2" charset="2"/>
              </a:rPr>
              <a:t>kota</a:t>
            </a:r>
            <a:endParaRPr lang="en-US" sz="2400" dirty="0" smtClean="0">
              <a:sym typeface="Wingdings" pitchFamily="2" charset="2"/>
            </a:endParaRPr>
          </a:p>
          <a:p>
            <a:r>
              <a:rPr lang="en-US" sz="2400" dirty="0" smtClean="0">
                <a:sym typeface="Wingdings" pitchFamily="2" charset="2"/>
              </a:rPr>
              <a:t>Kota </a:t>
            </a:r>
            <a:r>
              <a:rPr lang="en-US" sz="2400" dirty="0" err="1" smtClean="0">
                <a:sym typeface="Wingdings" pitchFamily="2" charset="2"/>
              </a:rPr>
              <a:t>merupakan</a:t>
            </a:r>
            <a:r>
              <a:rPr lang="en-US" sz="2400" dirty="0" smtClean="0">
                <a:sym typeface="Wingdings" pitchFamily="2" charset="2"/>
              </a:rPr>
              <a:t> </a:t>
            </a:r>
            <a:r>
              <a:rPr lang="en-US" sz="2400" dirty="0" err="1" smtClean="0">
                <a:sym typeface="Wingdings" pitchFamily="2" charset="2"/>
              </a:rPr>
              <a:t>tempat</a:t>
            </a:r>
            <a:r>
              <a:rPr lang="en-US" sz="2400" dirty="0" smtClean="0">
                <a:sym typeface="Wingdings" pitchFamily="2" charset="2"/>
              </a:rPr>
              <a:t> </a:t>
            </a:r>
            <a:r>
              <a:rPr lang="en-US" sz="2400" dirty="0" err="1" smtClean="0">
                <a:sym typeface="Wingdings" pitchFamily="2" charset="2"/>
              </a:rPr>
              <a:t>dimana</a:t>
            </a:r>
            <a:r>
              <a:rPr lang="en-US" sz="2400" dirty="0" smtClean="0">
                <a:sym typeface="Wingdings" pitchFamily="2" charset="2"/>
              </a:rPr>
              <a:t> </a:t>
            </a:r>
            <a:r>
              <a:rPr lang="en-US" sz="2400" dirty="0" err="1" smtClean="0">
                <a:sym typeface="Wingdings" pitchFamily="2" charset="2"/>
              </a:rPr>
              <a:t>penduduk</a:t>
            </a:r>
            <a:r>
              <a:rPr lang="en-US" sz="2400" dirty="0" smtClean="0">
                <a:sym typeface="Wingdings" pitchFamily="2" charset="2"/>
              </a:rPr>
              <a:t> urban </a:t>
            </a:r>
            <a:r>
              <a:rPr lang="en-US" sz="2400" dirty="0" err="1" smtClean="0">
                <a:sym typeface="Wingdings" pitchFamily="2" charset="2"/>
              </a:rPr>
              <a:t>mengalami</a:t>
            </a:r>
            <a:r>
              <a:rPr lang="en-US" sz="2400" dirty="0" smtClean="0">
                <a:sym typeface="Wingdings" pitchFamily="2" charset="2"/>
              </a:rPr>
              <a:t> proses </a:t>
            </a:r>
            <a:r>
              <a:rPr lang="en-US" sz="2400" dirty="0" err="1" smtClean="0">
                <a:sym typeface="Wingdings" pitchFamily="2" charset="2"/>
              </a:rPr>
              <a:t>interaksi</a:t>
            </a:r>
            <a:r>
              <a:rPr lang="en-US" sz="2400" dirty="0" smtClean="0">
                <a:sym typeface="Wingdings" pitchFamily="2" charset="2"/>
              </a:rPr>
              <a:t> </a:t>
            </a:r>
            <a:r>
              <a:rPr lang="en-US" sz="2400" dirty="0" err="1" smtClean="0">
                <a:sym typeface="Wingdings" pitchFamily="2" charset="2"/>
              </a:rPr>
              <a:t>sosial</a:t>
            </a:r>
            <a:r>
              <a:rPr lang="en-US" sz="2400" dirty="0" smtClean="0">
                <a:sym typeface="Wingdings" pitchFamily="2" charset="2"/>
              </a:rPr>
              <a:t> yang </a:t>
            </a:r>
            <a:r>
              <a:rPr lang="en-US" sz="2400" dirty="0" err="1" smtClean="0">
                <a:sym typeface="Wingdings" pitchFamily="2" charset="2"/>
              </a:rPr>
              <a:t>berbeda</a:t>
            </a:r>
            <a:r>
              <a:rPr lang="en-US" sz="2400" dirty="0" smtClean="0">
                <a:sym typeface="Wingdings" pitchFamily="2" charset="2"/>
              </a:rPr>
              <a:t> </a:t>
            </a:r>
            <a:r>
              <a:rPr lang="en-US" sz="2400" dirty="0" err="1" smtClean="0">
                <a:sym typeface="Wingdings" pitchFamily="2" charset="2"/>
              </a:rPr>
              <a:t>jauh</a:t>
            </a:r>
            <a:r>
              <a:rPr lang="en-US" sz="2400" dirty="0" smtClean="0">
                <a:sym typeface="Wingdings" pitchFamily="2" charset="2"/>
              </a:rPr>
              <a:t> </a:t>
            </a:r>
            <a:r>
              <a:rPr lang="en-US" sz="2400" dirty="0" err="1" smtClean="0">
                <a:sym typeface="Wingdings" pitchFamily="2" charset="2"/>
              </a:rPr>
              <a:t>dengan</a:t>
            </a:r>
            <a:r>
              <a:rPr lang="en-US" sz="2400" dirty="0" smtClean="0">
                <a:sym typeface="Wingdings" pitchFamily="2" charset="2"/>
              </a:rPr>
              <a:t> proses </a:t>
            </a:r>
            <a:r>
              <a:rPr lang="en-US" sz="2400" dirty="0" err="1" smtClean="0">
                <a:sym typeface="Wingdings" pitchFamily="2" charset="2"/>
              </a:rPr>
              <a:t>interaksi</a:t>
            </a:r>
            <a:r>
              <a:rPr lang="en-US" sz="2400" dirty="0" smtClean="0">
                <a:sym typeface="Wingdings" pitchFamily="2" charset="2"/>
              </a:rPr>
              <a:t> yang </a:t>
            </a:r>
            <a:r>
              <a:rPr lang="en-US" sz="2400" dirty="0" err="1" smtClean="0">
                <a:sym typeface="Wingdings" pitchFamily="2" charset="2"/>
              </a:rPr>
              <a:t>mereka</a:t>
            </a:r>
            <a:r>
              <a:rPr lang="en-US" sz="2400" dirty="0" smtClean="0">
                <a:sym typeface="Wingdings" pitchFamily="2" charset="2"/>
              </a:rPr>
              <a:t> </a:t>
            </a:r>
            <a:r>
              <a:rPr lang="en-US" sz="2400" dirty="0" err="1" smtClean="0">
                <a:sym typeface="Wingdings" pitchFamily="2" charset="2"/>
              </a:rPr>
              <a:t>alami</a:t>
            </a:r>
            <a:r>
              <a:rPr lang="en-US" sz="2400" dirty="0" smtClean="0">
                <a:sym typeface="Wingdings" pitchFamily="2" charset="2"/>
              </a:rPr>
              <a:t> di </a:t>
            </a:r>
            <a:r>
              <a:rPr lang="en-US" sz="2400" dirty="0" err="1" smtClean="0">
                <a:sym typeface="Wingdings" pitchFamily="2" charset="2"/>
              </a:rPr>
              <a:t>desa</a:t>
            </a:r>
            <a:r>
              <a:rPr lang="en-US" sz="2400" dirty="0" smtClean="0">
                <a:sym typeface="Wingdings" pitchFamily="2" charset="2"/>
              </a:rPr>
              <a:t>. </a:t>
            </a:r>
            <a:r>
              <a:rPr lang="en-US" sz="2400" dirty="0" err="1" smtClean="0">
                <a:sym typeface="Wingdings" pitchFamily="2" charset="2"/>
              </a:rPr>
              <a:t>Akibat</a:t>
            </a:r>
            <a:r>
              <a:rPr lang="en-US" sz="2400" dirty="0" smtClean="0">
                <a:sym typeface="Wingdings" pitchFamily="2" charset="2"/>
              </a:rPr>
              <a:t> proses </a:t>
            </a:r>
            <a:r>
              <a:rPr lang="en-US" sz="2400" dirty="0" err="1" smtClean="0">
                <a:sym typeface="Wingdings" pitchFamily="2" charset="2"/>
              </a:rPr>
              <a:t>interaksi</a:t>
            </a:r>
            <a:r>
              <a:rPr lang="en-US" sz="2400" dirty="0" smtClean="0">
                <a:sym typeface="Wingdings" pitchFamily="2" charset="2"/>
              </a:rPr>
              <a:t> </a:t>
            </a:r>
            <a:r>
              <a:rPr lang="en-US" sz="2400" dirty="0" err="1" smtClean="0">
                <a:sym typeface="Wingdings" pitchFamily="2" charset="2"/>
              </a:rPr>
              <a:t>ini</a:t>
            </a:r>
            <a:r>
              <a:rPr lang="en-US" sz="2400" dirty="0" smtClean="0">
                <a:sym typeface="Wingdings" pitchFamily="2" charset="2"/>
              </a:rPr>
              <a:t>, </a:t>
            </a:r>
            <a:r>
              <a:rPr lang="en-US" sz="2400" dirty="0" err="1" smtClean="0">
                <a:sym typeface="Wingdings" pitchFamily="2" charset="2"/>
              </a:rPr>
              <a:t>masyarakat</a:t>
            </a:r>
            <a:r>
              <a:rPr lang="en-US" sz="2400" dirty="0" smtClean="0">
                <a:sym typeface="Wingdings" pitchFamily="2" charset="2"/>
              </a:rPr>
              <a:t> urban </a:t>
            </a:r>
            <a:r>
              <a:rPr lang="en-US" sz="2400" dirty="0" err="1" smtClean="0">
                <a:sym typeface="Wingdings" pitchFamily="2" charset="2"/>
              </a:rPr>
              <a:t>mengalami</a:t>
            </a:r>
            <a:r>
              <a:rPr lang="en-US" sz="2400" dirty="0" smtClean="0">
                <a:sym typeface="Wingdings" pitchFamily="2" charset="2"/>
              </a:rPr>
              <a:t> </a:t>
            </a:r>
            <a:r>
              <a:rPr lang="en-US" sz="2400" dirty="0" err="1" smtClean="0">
                <a:sym typeface="Wingdings" pitchFamily="2" charset="2"/>
              </a:rPr>
              <a:t>apa</a:t>
            </a:r>
            <a:r>
              <a:rPr lang="en-US" sz="2400" dirty="0" smtClean="0">
                <a:sym typeface="Wingdings" pitchFamily="2" charset="2"/>
              </a:rPr>
              <a:t> yang </a:t>
            </a:r>
            <a:r>
              <a:rPr lang="en-US" sz="2400" dirty="0" err="1" smtClean="0">
                <a:sym typeface="Wingdings" pitchFamily="2" charset="2"/>
              </a:rPr>
              <a:t>disebut</a:t>
            </a:r>
            <a:r>
              <a:rPr lang="en-US" sz="2400" dirty="0" smtClean="0">
                <a:sym typeface="Wingdings" pitchFamily="2" charset="2"/>
              </a:rPr>
              <a:t> </a:t>
            </a:r>
            <a:r>
              <a:rPr lang="en-US" sz="2400" dirty="0" err="1" smtClean="0">
                <a:sym typeface="Wingdings" pitchFamily="2" charset="2"/>
              </a:rPr>
              <a:t>dengan</a:t>
            </a:r>
            <a:r>
              <a:rPr lang="en-US" sz="2400" dirty="0" smtClean="0">
                <a:sym typeface="Wingdings" pitchFamily="2" charset="2"/>
              </a:rPr>
              <a:t> </a:t>
            </a:r>
            <a:r>
              <a:rPr lang="en-US" sz="2400" dirty="0" err="1" smtClean="0">
                <a:sym typeface="Wingdings" pitchFamily="2" charset="2"/>
              </a:rPr>
              <a:t>istilah</a:t>
            </a:r>
            <a:r>
              <a:rPr lang="en-US" sz="2400" dirty="0" smtClean="0">
                <a:sym typeface="Wingdings" pitchFamily="2" charset="2"/>
              </a:rPr>
              <a:t> </a:t>
            </a:r>
            <a:r>
              <a:rPr lang="en-US" sz="2400" i="1" dirty="0" smtClean="0">
                <a:sym typeface="Wingdings" pitchFamily="2" charset="2"/>
              </a:rPr>
              <a:t>changes of social character </a:t>
            </a:r>
            <a:r>
              <a:rPr lang="en-US" sz="2400" dirty="0" err="1" smtClean="0">
                <a:sym typeface="Wingdings" pitchFamily="2" charset="2"/>
              </a:rPr>
              <a:t>atau</a:t>
            </a:r>
            <a:r>
              <a:rPr lang="en-US" sz="2400" dirty="0" smtClean="0">
                <a:sym typeface="Wingdings" pitchFamily="2" charset="2"/>
              </a:rPr>
              <a:t> </a:t>
            </a:r>
            <a:r>
              <a:rPr lang="en-US" sz="2400" dirty="0" err="1" smtClean="0">
                <a:sym typeface="Wingdings" pitchFamily="2" charset="2"/>
              </a:rPr>
              <a:t>perubahan</a:t>
            </a:r>
            <a:r>
              <a:rPr lang="en-US" sz="2400" dirty="0" smtClean="0">
                <a:sym typeface="Wingdings" pitchFamily="2" charset="2"/>
              </a:rPr>
              <a:t> </a:t>
            </a:r>
            <a:r>
              <a:rPr lang="en-US" sz="2400" dirty="0" err="1" smtClean="0">
                <a:sym typeface="Wingdings" pitchFamily="2" charset="2"/>
              </a:rPr>
              <a:t>karakter</a:t>
            </a:r>
            <a:r>
              <a:rPr lang="en-US" sz="2400" dirty="0" smtClean="0">
                <a:sym typeface="Wingdings" pitchFamily="2" charset="2"/>
              </a:rPr>
              <a:t> </a:t>
            </a:r>
            <a:r>
              <a:rPr lang="en-US" sz="2400" dirty="0" err="1" smtClean="0">
                <a:sym typeface="Wingdings" pitchFamily="2" charset="2"/>
              </a:rPr>
              <a:t>dalam</a:t>
            </a:r>
            <a:r>
              <a:rPr lang="en-US" sz="2400" dirty="0" smtClean="0">
                <a:sym typeface="Wingdings" pitchFamily="2" charset="2"/>
              </a:rPr>
              <a:t> </a:t>
            </a:r>
            <a:r>
              <a:rPr lang="en-US" sz="2400" dirty="0" err="1" smtClean="0">
                <a:sym typeface="Wingdings" pitchFamily="2" charset="2"/>
              </a:rPr>
              <a:t>bentuk</a:t>
            </a:r>
            <a:r>
              <a:rPr lang="en-US" sz="2400" dirty="0" smtClean="0">
                <a:sym typeface="Wingdings" pitchFamily="2" charset="2"/>
              </a:rPr>
              <a:t> </a:t>
            </a:r>
            <a:r>
              <a:rPr lang="en-US" sz="2400" dirty="0" err="1" smtClean="0">
                <a:sym typeface="Wingdings" pitchFamily="2" charset="2"/>
              </a:rPr>
              <a:t>prilaku</a:t>
            </a:r>
            <a:r>
              <a:rPr lang="en-US" sz="2400" dirty="0" smtClean="0">
                <a:sym typeface="Wingdings" pitchFamily="2" charset="2"/>
              </a:rPr>
              <a:t> </a:t>
            </a:r>
            <a:r>
              <a:rPr lang="en-US" sz="2400" dirty="0" err="1" smtClean="0">
                <a:sym typeface="Wingdings" pitchFamily="2" charset="2"/>
              </a:rPr>
              <a:t>sosialtiba-tiba</a:t>
            </a:r>
            <a:r>
              <a:rPr lang="en-US" sz="2400" dirty="0" smtClean="0">
                <a:sym typeface="Wingdings" pitchFamily="2" charset="2"/>
              </a:rPr>
              <a:t> </a:t>
            </a:r>
            <a:r>
              <a:rPr lang="en-US" sz="2400" dirty="0" err="1" smtClean="0">
                <a:sym typeface="Wingdings" pitchFamily="2" charset="2"/>
              </a:rPr>
              <a:t>merubah</a:t>
            </a:r>
            <a:r>
              <a:rPr lang="en-US" sz="2400" dirty="0" smtClean="0">
                <a:sym typeface="Wingdings" pitchFamily="2" charset="2"/>
              </a:rPr>
              <a:t> </a:t>
            </a:r>
            <a:r>
              <a:rPr lang="en-US" sz="2400" dirty="0" err="1" smtClean="0">
                <a:sym typeface="Wingdings" pitchFamily="2" charset="2"/>
              </a:rPr>
              <a:t>diri</a:t>
            </a:r>
            <a:r>
              <a:rPr lang="en-US" sz="2400" dirty="0" smtClean="0">
                <a:sym typeface="Wingdings" pitchFamily="2" charset="2"/>
              </a:rPr>
              <a:t> </a:t>
            </a:r>
            <a:r>
              <a:rPr lang="en-US" sz="2400" dirty="0" err="1" smtClean="0">
                <a:sym typeface="Wingdings" pitchFamily="2" charset="2"/>
              </a:rPr>
              <a:t>dalam</a:t>
            </a:r>
            <a:r>
              <a:rPr lang="en-US" sz="2400" dirty="0" smtClean="0">
                <a:sym typeface="Wingdings" pitchFamily="2" charset="2"/>
              </a:rPr>
              <a:t> </a:t>
            </a:r>
            <a:r>
              <a:rPr lang="en-US" sz="2400" dirty="0" err="1" smtClean="0">
                <a:sym typeface="Wingdings" pitchFamily="2" charset="2"/>
              </a:rPr>
              <a:t>wujud</a:t>
            </a:r>
            <a:r>
              <a:rPr lang="en-US" sz="2400" dirty="0" smtClean="0">
                <a:sym typeface="Wingdings" pitchFamily="2" charset="2"/>
              </a:rPr>
              <a:t> </a:t>
            </a:r>
            <a:r>
              <a:rPr lang="en-US" sz="2400" dirty="0" err="1" smtClean="0">
                <a:sym typeface="Wingdings" pitchFamily="2" charset="2"/>
              </a:rPr>
              <a:t>kostum</a:t>
            </a:r>
            <a:r>
              <a:rPr lang="en-US" sz="2400" dirty="0" smtClean="0">
                <a:sym typeface="Wingdings" pitchFamily="2" charset="2"/>
              </a:rPr>
              <a:t>, </a:t>
            </a:r>
            <a:r>
              <a:rPr lang="en-US" sz="2400" dirty="0" err="1" smtClean="0">
                <a:sym typeface="Wingdings" pitchFamily="2" charset="2"/>
              </a:rPr>
              <a:t>gaya</a:t>
            </a:r>
            <a:r>
              <a:rPr lang="en-US" sz="2400" dirty="0" smtClean="0">
                <a:sym typeface="Wingdings" pitchFamily="2" charset="2"/>
              </a:rPr>
              <a:t> </a:t>
            </a:r>
            <a:r>
              <a:rPr lang="en-US" sz="2400" dirty="0" err="1" smtClean="0">
                <a:sym typeface="Wingdings" pitchFamily="2" charset="2"/>
              </a:rPr>
              <a:t>hidup</a:t>
            </a:r>
            <a:r>
              <a:rPr lang="en-US" sz="2400" dirty="0" smtClean="0">
                <a:sym typeface="Wingdings" pitchFamily="2" charset="2"/>
              </a:rPr>
              <a:t> (</a:t>
            </a:r>
            <a:r>
              <a:rPr lang="en-US" sz="2400" dirty="0" err="1" smtClean="0">
                <a:sym typeface="Wingdings" pitchFamily="2" charset="2"/>
              </a:rPr>
              <a:t>gaya</a:t>
            </a:r>
            <a:r>
              <a:rPr lang="en-US" sz="2400" dirty="0" smtClean="0">
                <a:sym typeface="Wingdings" pitchFamily="2" charset="2"/>
              </a:rPr>
              <a:t> </a:t>
            </a:r>
            <a:r>
              <a:rPr lang="en-US" sz="2400" dirty="0" err="1" smtClean="0">
                <a:sym typeface="Wingdings" pitchFamily="2" charset="2"/>
              </a:rPr>
              <a:t>terlalu</a:t>
            </a:r>
            <a:r>
              <a:rPr lang="en-US" sz="2400" dirty="0" smtClean="0">
                <a:sym typeface="Wingdings" pitchFamily="2" charset="2"/>
              </a:rPr>
              <a:t> </a:t>
            </a:r>
            <a:r>
              <a:rPr lang="en-US" sz="2400" dirty="0" err="1" smtClean="0">
                <a:sym typeface="Wingdings" pitchFamily="2" charset="2"/>
              </a:rPr>
              <a:t>berlebihan</a:t>
            </a:r>
            <a:r>
              <a:rPr lang="en-US" sz="2400" dirty="0" smtClean="0">
                <a:sym typeface="Wingdings" pitchFamily="2" charset="2"/>
              </a:rPr>
              <a:t>, </a:t>
            </a:r>
            <a:r>
              <a:rPr lang="en-US" sz="2400" dirty="0" err="1" smtClean="0">
                <a:sym typeface="Wingdings" pitchFamily="2" charset="2"/>
              </a:rPr>
              <a:t>tidak</a:t>
            </a:r>
            <a:r>
              <a:rPr lang="en-US" sz="2400" dirty="0" smtClean="0">
                <a:sym typeface="Wingdings" pitchFamily="2" charset="2"/>
              </a:rPr>
              <a:t> </a:t>
            </a:r>
            <a:r>
              <a:rPr lang="en-US" sz="2400" dirty="0" err="1" smtClean="0">
                <a:sym typeface="Wingdings" pitchFamily="2" charset="2"/>
              </a:rPr>
              <a:t>sebanding</a:t>
            </a:r>
            <a:r>
              <a:rPr lang="en-US" sz="2400" dirty="0" smtClean="0">
                <a:sym typeface="Wingdings" pitchFamily="2" charset="2"/>
              </a:rPr>
              <a:t> </a:t>
            </a:r>
            <a:r>
              <a:rPr lang="en-US" sz="2400" dirty="0" err="1" smtClean="0">
                <a:sym typeface="Wingdings" pitchFamily="2" charset="2"/>
              </a:rPr>
              <a:t>dengan</a:t>
            </a:r>
            <a:r>
              <a:rPr lang="en-US" sz="2400" dirty="0" smtClean="0">
                <a:sym typeface="Wingdings" pitchFamily="2" charset="2"/>
              </a:rPr>
              <a:t> </a:t>
            </a:r>
            <a:r>
              <a:rPr lang="en-US" sz="2400" dirty="0" err="1" smtClean="0">
                <a:sym typeface="Wingdings" pitchFamily="2" charset="2"/>
              </a:rPr>
              <a:t>kemampuan</a:t>
            </a:r>
            <a:r>
              <a:rPr lang="en-US" sz="2400" dirty="0">
                <a:sym typeface="Wingdings" pitchFamily="2" charset="2"/>
              </a:rPr>
              <a:t>)</a:t>
            </a:r>
            <a:r>
              <a:rPr lang="en-US" sz="2400" dirty="0" smtClean="0">
                <a:sym typeface="Wingdings" pitchFamily="2" charset="2"/>
              </a:rPr>
              <a:t>, </a:t>
            </a:r>
            <a:r>
              <a:rPr lang="en-US" sz="2400" dirty="0" err="1" smtClean="0">
                <a:sym typeface="Wingdings" pitchFamily="2" charset="2"/>
              </a:rPr>
              <a:t>perubahan</a:t>
            </a:r>
            <a:r>
              <a:rPr lang="en-US" sz="2400" dirty="0" smtClean="0">
                <a:sym typeface="Wingdings" pitchFamily="2" charset="2"/>
              </a:rPr>
              <a:t> </a:t>
            </a:r>
            <a:r>
              <a:rPr lang="en-US" sz="2400" dirty="0" err="1" smtClean="0">
                <a:sym typeface="Wingdings" pitchFamily="2" charset="2"/>
              </a:rPr>
              <a:t>penampilan</a:t>
            </a:r>
            <a:r>
              <a:rPr lang="en-US" sz="2400" dirty="0" smtClean="0">
                <a:sym typeface="Wingdings" pitchFamily="2" charset="2"/>
              </a:rPr>
              <a:t> </a:t>
            </a:r>
            <a:r>
              <a:rPr lang="en-US" sz="2400" dirty="0" err="1" smtClean="0">
                <a:sym typeface="Wingdings" pitchFamily="2" charset="2"/>
              </a:rPr>
              <a:t>dan</a:t>
            </a:r>
            <a:r>
              <a:rPr lang="en-US" sz="2400" dirty="0" smtClean="0">
                <a:sym typeface="Wingdings" pitchFamily="2" charset="2"/>
              </a:rPr>
              <a:t> </a:t>
            </a:r>
            <a:r>
              <a:rPr lang="en-US" sz="2400" dirty="0" err="1" smtClean="0">
                <a:sym typeface="Wingdings" pitchFamily="2" charset="2"/>
              </a:rPr>
              <a:t>sebagainya</a:t>
            </a:r>
            <a:endParaRPr lang="en-US" sz="2400" dirty="0" smtClean="0">
              <a:sym typeface="Wingdings" pitchFamily="2" charset="2"/>
            </a:endParaRPr>
          </a:p>
          <a:p>
            <a:r>
              <a:rPr lang="en-US" sz="2400" dirty="0" err="1" smtClean="0">
                <a:sym typeface="Wingdings" pitchFamily="2" charset="2"/>
              </a:rPr>
              <a:t>Warga</a:t>
            </a:r>
            <a:r>
              <a:rPr lang="en-US" sz="2400" dirty="0" smtClean="0">
                <a:sym typeface="Wingdings" pitchFamily="2" charset="2"/>
              </a:rPr>
              <a:t> urban </a:t>
            </a:r>
            <a:r>
              <a:rPr lang="en-US" sz="2400" dirty="0" err="1" smtClean="0">
                <a:sym typeface="Wingdings" pitchFamily="2" charset="2"/>
              </a:rPr>
              <a:t>membawa</a:t>
            </a:r>
            <a:r>
              <a:rPr lang="en-US" sz="2400" dirty="0" smtClean="0">
                <a:sym typeface="Wingdings" pitchFamily="2" charset="2"/>
              </a:rPr>
              <a:t> </a:t>
            </a:r>
            <a:r>
              <a:rPr lang="en-US" sz="2400" dirty="0" err="1" smtClean="0">
                <a:sym typeface="Wingdings" pitchFamily="2" charset="2"/>
              </a:rPr>
              <a:t>prilaku</a:t>
            </a:r>
            <a:r>
              <a:rPr lang="en-US" sz="2400" dirty="0" smtClean="0">
                <a:sym typeface="Wingdings" pitchFamily="2" charset="2"/>
              </a:rPr>
              <a:t> </a:t>
            </a:r>
            <a:r>
              <a:rPr lang="en-US" sz="2400" dirty="0" err="1" smtClean="0">
                <a:sym typeface="Wingdings" pitchFamily="2" charset="2"/>
              </a:rPr>
              <a:t>hidup</a:t>
            </a:r>
            <a:r>
              <a:rPr lang="en-US" sz="2400" dirty="0" smtClean="0">
                <a:sym typeface="Wingdings" pitchFamily="2" charset="2"/>
              </a:rPr>
              <a:t> di </a:t>
            </a:r>
            <a:r>
              <a:rPr lang="en-US" sz="2400" dirty="0" err="1" smtClean="0">
                <a:sym typeface="Wingdings" pitchFamily="2" charset="2"/>
              </a:rPr>
              <a:t>desa</a:t>
            </a:r>
            <a:r>
              <a:rPr lang="en-US" sz="2400" dirty="0" smtClean="0">
                <a:sym typeface="Wingdings" pitchFamily="2" charset="2"/>
              </a:rPr>
              <a:t> </a:t>
            </a:r>
            <a:r>
              <a:rPr lang="en-US" sz="2400" dirty="0" err="1" smtClean="0">
                <a:sym typeface="Wingdings" pitchFamily="2" charset="2"/>
              </a:rPr>
              <a:t>ke</a:t>
            </a:r>
            <a:r>
              <a:rPr lang="en-US" sz="2400" dirty="0" smtClean="0">
                <a:sym typeface="Wingdings" pitchFamily="2" charset="2"/>
              </a:rPr>
              <a:t> </a:t>
            </a:r>
            <a:r>
              <a:rPr lang="en-US" sz="2400" dirty="0" err="1" smtClean="0">
                <a:sym typeface="Wingdings" pitchFamily="2" charset="2"/>
              </a:rPr>
              <a:t>kotamakan</a:t>
            </a:r>
            <a:r>
              <a:rPr lang="en-US" sz="2400" dirty="0" smtClean="0">
                <a:sym typeface="Wingdings" pitchFamily="2" charset="2"/>
              </a:rPr>
              <a:t> </a:t>
            </a:r>
            <a:r>
              <a:rPr lang="en-US" sz="2400" dirty="0" err="1" smtClean="0">
                <a:sym typeface="Wingdings" pitchFamily="2" charset="2"/>
              </a:rPr>
              <a:t>dengan</a:t>
            </a:r>
            <a:r>
              <a:rPr lang="en-US" sz="2400" dirty="0" smtClean="0">
                <a:sym typeface="Wingdings" pitchFamily="2" charset="2"/>
              </a:rPr>
              <a:t> </a:t>
            </a:r>
            <a:r>
              <a:rPr lang="en-US" sz="2400" dirty="0" err="1" smtClean="0">
                <a:sym typeface="Wingdings" pitchFamily="2" charset="2"/>
              </a:rPr>
              <a:t>tangan</a:t>
            </a:r>
            <a:r>
              <a:rPr lang="en-US" sz="2400" dirty="0" smtClean="0">
                <a:sym typeface="Wingdings" pitchFamily="2" charset="2"/>
              </a:rPr>
              <a:t>, </a:t>
            </a:r>
            <a:r>
              <a:rPr lang="en-US" sz="2400" dirty="0" err="1" smtClean="0">
                <a:sym typeface="Wingdings" pitchFamily="2" charset="2"/>
              </a:rPr>
              <a:t>buang</a:t>
            </a:r>
            <a:r>
              <a:rPr lang="en-US" sz="2400" dirty="0" smtClean="0">
                <a:sym typeface="Wingdings" pitchFamily="2" charset="2"/>
              </a:rPr>
              <a:t> </a:t>
            </a:r>
            <a:r>
              <a:rPr lang="en-US" sz="2400" dirty="0" err="1" smtClean="0">
                <a:sym typeface="Wingdings" pitchFamily="2" charset="2"/>
              </a:rPr>
              <a:t>sampah</a:t>
            </a:r>
            <a:r>
              <a:rPr lang="en-US" sz="2400" dirty="0" smtClean="0">
                <a:sym typeface="Wingdings" pitchFamily="2" charset="2"/>
              </a:rPr>
              <a:t> </a:t>
            </a:r>
            <a:r>
              <a:rPr lang="en-US" sz="2400" dirty="0" err="1" smtClean="0">
                <a:sym typeface="Wingdings" pitchFamily="2" charset="2"/>
              </a:rPr>
              <a:t>sembarang</a:t>
            </a:r>
            <a:r>
              <a:rPr lang="en-US" sz="2400" dirty="0" smtClean="0">
                <a:sym typeface="Wingdings" pitchFamily="2" charset="2"/>
              </a:rPr>
              <a:t>, </a:t>
            </a:r>
            <a:r>
              <a:rPr lang="en-US" sz="2400" dirty="0" err="1" smtClean="0">
                <a:sym typeface="Wingdings" pitchFamily="2" charset="2"/>
              </a:rPr>
              <a:t>berak</a:t>
            </a:r>
            <a:r>
              <a:rPr lang="en-US" sz="2400" dirty="0" smtClean="0">
                <a:sym typeface="Wingdings" pitchFamily="2" charset="2"/>
              </a:rPr>
              <a:t> di </a:t>
            </a:r>
            <a:r>
              <a:rPr lang="en-US" sz="2400" dirty="0" err="1" smtClean="0">
                <a:sym typeface="Wingdings" pitchFamily="2" charset="2"/>
              </a:rPr>
              <a:t>sembarang</a:t>
            </a:r>
            <a:r>
              <a:rPr lang="en-US" sz="2400" dirty="0" smtClean="0">
                <a:sym typeface="Wingdings" pitchFamily="2" charset="2"/>
              </a:rPr>
              <a:t> </a:t>
            </a:r>
            <a:r>
              <a:rPr lang="en-US" sz="2400" dirty="0" err="1" smtClean="0">
                <a:sym typeface="Wingdings" pitchFamily="2" charset="2"/>
              </a:rPr>
              <a:t>tempat</a:t>
            </a:r>
            <a:r>
              <a:rPr lang="en-US" sz="2400" dirty="0" smtClean="0">
                <a:sym typeface="Wingdings" pitchFamily="2" charset="2"/>
              </a:rPr>
              <a:t> </a:t>
            </a:r>
            <a:r>
              <a:rPr lang="en-US" sz="2400" dirty="0" err="1" smtClean="0">
                <a:sym typeface="Wingdings" pitchFamily="2" charset="2"/>
              </a:rPr>
              <a:t>dan</a:t>
            </a:r>
            <a:r>
              <a:rPr lang="en-US" sz="2400" dirty="0" smtClean="0">
                <a:sym typeface="Wingdings" pitchFamily="2" charset="2"/>
              </a:rPr>
              <a:t> </a:t>
            </a:r>
            <a:r>
              <a:rPr lang="en-US" sz="2400" dirty="0" err="1" smtClean="0">
                <a:sym typeface="Wingdings" pitchFamily="2" charset="2"/>
              </a:rPr>
              <a:t>sebagainya</a:t>
            </a:r>
            <a:r>
              <a:rPr lang="en-US" sz="2400" dirty="0" smtClean="0">
                <a:sym typeface="Wingdings" pitchFamily="2" charset="2"/>
              </a:rPr>
              <a:t>. </a:t>
            </a:r>
            <a:r>
              <a:rPr lang="en-US" sz="2400" dirty="0" err="1" smtClean="0">
                <a:sym typeface="Wingdings" pitchFamily="2" charset="2"/>
              </a:rPr>
              <a:t>Akibatnya</a:t>
            </a:r>
            <a:r>
              <a:rPr lang="en-US" sz="2400" dirty="0" smtClean="0">
                <a:sym typeface="Wingdings" pitchFamily="2" charset="2"/>
              </a:rPr>
              <a:t> </a:t>
            </a:r>
            <a:r>
              <a:rPr lang="en-US" sz="2400" dirty="0" err="1" smtClean="0">
                <a:sym typeface="Wingdings" pitchFamily="2" charset="2"/>
              </a:rPr>
              <a:t>menimbulkan</a:t>
            </a:r>
            <a:r>
              <a:rPr lang="en-US" sz="2400" dirty="0" smtClean="0">
                <a:sym typeface="Wingdings" pitchFamily="2" charset="2"/>
              </a:rPr>
              <a:t> </a:t>
            </a:r>
            <a:r>
              <a:rPr lang="en-US" sz="2400" dirty="0" err="1" smtClean="0">
                <a:sym typeface="Wingdings" pitchFamily="2" charset="2"/>
              </a:rPr>
              <a:t>masalah</a:t>
            </a:r>
            <a:r>
              <a:rPr lang="en-US" sz="2400" dirty="0" smtClean="0">
                <a:sym typeface="Wingdings" pitchFamily="2" charset="2"/>
              </a:rPr>
              <a:t> </a:t>
            </a:r>
            <a:r>
              <a:rPr lang="en-US" sz="2400" dirty="0" err="1" smtClean="0">
                <a:sym typeface="Wingdings" pitchFamily="2" charset="2"/>
              </a:rPr>
              <a:t>sanitasi</a:t>
            </a:r>
            <a:r>
              <a:rPr lang="en-US" sz="2400" dirty="0" smtClean="0">
                <a:sym typeface="Wingdings" pitchFamily="2" charset="2"/>
              </a:rPr>
              <a:t>, </a:t>
            </a:r>
            <a:r>
              <a:rPr lang="en-US" sz="2400" dirty="0" err="1" smtClean="0">
                <a:sym typeface="Wingdings" pitchFamily="2" charset="2"/>
              </a:rPr>
              <a:t>polusi</a:t>
            </a:r>
            <a:r>
              <a:rPr lang="en-US" sz="2400" dirty="0" smtClean="0">
                <a:sym typeface="Wingdings" pitchFamily="2" charset="2"/>
              </a:rPr>
              <a:t> </a:t>
            </a:r>
            <a:r>
              <a:rPr lang="en-US" sz="2400" dirty="0" err="1" smtClean="0">
                <a:sym typeface="Wingdings" pitchFamily="2" charset="2"/>
              </a:rPr>
              <a:t>dan</a:t>
            </a:r>
            <a:r>
              <a:rPr lang="en-US" sz="2400" dirty="0" smtClean="0">
                <a:sym typeface="Wingdings" pitchFamily="2" charset="2"/>
              </a:rPr>
              <a:t> </a:t>
            </a:r>
            <a:r>
              <a:rPr lang="en-US" sz="2400" dirty="0" err="1" smtClean="0">
                <a:sym typeface="Wingdings" pitchFamily="2" charset="2"/>
              </a:rPr>
              <a:t>banjir</a:t>
            </a:r>
            <a:r>
              <a:rPr lang="en-US" sz="2400" dirty="0" smtClean="0">
                <a:sym typeface="Wingdings" pitchFamily="2" charset="2"/>
              </a:rPr>
              <a:t>.</a:t>
            </a:r>
          </a:p>
        </p:txBody>
      </p:sp>
    </p:spTree>
    <p:extLst>
      <p:ext uri="{BB962C8B-B14F-4D97-AF65-F5344CB8AC3E}">
        <p14:creationId xmlns:p14="http://schemas.microsoft.com/office/powerpoint/2010/main" val="251870941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Violet">
      <a:dk1>
        <a:sysClr val="windowText" lastClr="000000"/>
      </a:dk1>
      <a:lt1>
        <a:sysClr val="window" lastClr="FFFFFF"/>
      </a:lt1>
      <a:dk2>
        <a:srgbClr val="373545"/>
      </a:dk2>
      <a:lt2>
        <a:srgbClr val="DCD8DC"/>
      </a:lt2>
      <a:accent1>
        <a:srgbClr val="AD84C6"/>
      </a:accent1>
      <a:accent2>
        <a:srgbClr val="8784C7"/>
      </a:accent2>
      <a:accent3>
        <a:srgbClr val="5D739A"/>
      </a:accent3>
      <a:accent4>
        <a:srgbClr val="6997AF"/>
      </a:accent4>
      <a:accent5>
        <a:srgbClr val="84ACB6"/>
      </a:accent5>
      <a:accent6>
        <a:srgbClr val="6F8183"/>
      </a:accent6>
      <a:hlink>
        <a:srgbClr val="69A020"/>
      </a:hlink>
      <a:folHlink>
        <a:srgbClr val="8C8C8C"/>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4005</TotalTime>
  <Words>1370</Words>
  <Application>Microsoft Office PowerPoint</Application>
  <PresentationFormat>Custom</PresentationFormat>
  <Paragraphs>78</Paragraphs>
  <Slides>17</Slides>
  <Notes>4</Notes>
  <HiddenSlides>0</HiddenSlides>
  <MMClips>0</MMClips>
  <ScaleCrop>false</ScaleCrop>
  <HeadingPairs>
    <vt:vector size="4" baseType="variant">
      <vt:variant>
        <vt:lpstr>Theme</vt:lpstr>
      </vt:variant>
      <vt:variant>
        <vt:i4>1</vt:i4>
      </vt:variant>
      <vt:variant>
        <vt:lpstr>Slide Titles</vt:lpstr>
      </vt:variant>
      <vt:variant>
        <vt:i4>17</vt:i4>
      </vt:variant>
    </vt:vector>
  </HeadingPairs>
  <TitlesOfParts>
    <vt:vector size="18" baseType="lpstr">
      <vt:lpstr>Office Theme</vt:lpstr>
      <vt:lpstr>PowerPoint Presentation</vt:lpstr>
      <vt:lpstr>PowerPoint Presentation</vt:lpstr>
      <vt:lpstr>PowerPoint Presentation</vt:lpstr>
      <vt:lpstr>ARENA PEMIKIRAN</vt:lpstr>
      <vt:lpstr>PowerPoint Presentation</vt:lpstr>
      <vt:lpstr>PENGEMBANGAN ARENA RISET</vt:lpstr>
      <vt:lpstr>PowerPoint Presentation</vt:lpstr>
      <vt:lpstr>Metodologi</vt:lpstr>
      <vt:lpstr>TENTANG URBAN GOVERNANCE</vt:lpstr>
      <vt:lpstr>Pengertian Urban Governance</vt:lpstr>
      <vt:lpstr>Definisi Urban dan urban governance</vt:lpstr>
      <vt:lpstr>Dimensi  Urban Governance</vt:lpstr>
      <vt:lpstr>Partisipasi publik</vt:lpstr>
      <vt:lpstr>Akuntabilitas kekuasaan</vt:lpstr>
      <vt:lpstr>Transparansi Kebijakan</vt:lpstr>
      <vt:lpstr>Berorentasi  pada kepentingan warga kota</vt:lpstr>
      <vt:lpstr>Masyarakat terlibat dalam mengontrol dan mengelola kota</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Center Windows Microsoft™</dc:creator>
  <cp:lastModifiedBy>Jaka</cp:lastModifiedBy>
  <cp:revision>54</cp:revision>
  <dcterms:created xsi:type="dcterms:W3CDTF">2019-01-11T07:12:00Z</dcterms:created>
  <dcterms:modified xsi:type="dcterms:W3CDTF">2020-03-06T06:23:09Z</dcterms:modified>
</cp:coreProperties>
</file>