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8" r:id="rId2"/>
    <p:sldId id="279" r:id="rId3"/>
    <p:sldId id="269" r:id="rId4"/>
    <p:sldId id="270" r:id="rId5"/>
    <p:sldId id="257" r:id="rId6"/>
    <p:sldId id="258" r:id="rId7"/>
    <p:sldId id="259" r:id="rId8"/>
    <p:sldId id="260" r:id="rId9"/>
    <p:sldId id="261" r:id="rId10"/>
    <p:sldId id="262" r:id="rId11"/>
    <p:sldId id="266" r:id="rId12"/>
    <p:sldId id="268" r:id="rId13"/>
    <p:sldId id="280" r:id="rId14"/>
    <p:sldId id="281" r:id="rId15"/>
    <p:sldId id="282" r:id="rId16"/>
    <p:sldId id="285" r:id="rId17"/>
    <p:sldId id="286" r:id="rId18"/>
    <p:sldId id="291" r:id="rId19"/>
    <p:sldId id="292" r:id="rId20"/>
    <p:sldId id="274" r:id="rId21"/>
    <p:sldId id="275" r:id="rId22"/>
    <p:sldId id="276" r:id="rId23"/>
    <p:sldId id="277" r:id="rId24"/>
    <p:sldId id="278" r:id="rId25"/>
    <p:sldId id="327" r:id="rId26"/>
    <p:sldId id="308" r:id="rId27"/>
    <p:sldId id="309" r:id="rId28"/>
    <p:sldId id="310" r:id="rId29"/>
    <p:sldId id="312" r:id="rId30"/>
    <p:sldId id="315" r:id="rId31"/>
    <p:sldId id="319" r:id="rId32"/>
    <p:sldId id="320" r:id="rId33"/>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0FF17-1A4D-4586-B1F0-D9AB0250DDF3}" type="doc">
      <dgm:prSet loTypeId="urn:microsoft.com/office/officeart/2005/8/layout/radial3" loCatId="cycle" qsTypeId="urn:microsoft.com/office/officeart/2005/8/quickstyle/simple1" qsCatId="simple" csTypeId="urn:microsoft.com/office/officeart/2005/8/colors/colorful1#3" csCatId="colorful" phldr="1"/>
      <dgm:spPr/>
      <dgm:t>
        <a:bodyPr/>
        <a:lstStyle/>
        <a:p>
          <a:endParaRPr lang="en-US"/>
        </a:p>
      </dgm:t>
    </dgm:pt>
    <dgm:pt modelId="{25248114-1806-44A2-AFA5-B3CDE3489CF2}">
      <dgm:prSet phldrT="[Text]"/>
      <dgm:spPr>
        <a:solidFill>
          <a:srgbClr val="8000FF">
            <a:alpha val="50000"/>
          </a:srgbClr>
        </a:solidFill>
      </dgm:spPr>
      <dgm:t>
        <a:bodyPr/>
        <a:lstStyle/>
        <a:p>
          <a:r>
            <a:rPr lang="en-US" dirty="0" err="1">
              <a:latin typeface="Agency FB" pitchFamily="34" charset="0"/>
            </a:rPr>
            <a:t>Asas</a:t>
          </a:r>
          <a:endParaRPr lang="en-US" dirty="0">
            <a:latin typeface="Agency FB" pitchFamily="34" charset="0"/>
          </a:endParaRPr>
        </a:p>
      </dgm:t>
    </dgm:pt>
    <dgm:pt modelId="{E8E08757-9B66-4D7A-B0BD-A6A7B9085CA1}" type="parTrans" cxnId="{D05E4EE6-85F1-4F7D-A9AC-C9FF9F7CE464}">
      <dgm:prSet/>
      <dgm:spPr/>
      <dgm:t>
        <a:bodyPr/>
        <a:lstStyle/>
        <a:p>
          <a:endParaRPr lang="en-US"/>
        </a:p>
      </dgm:t>
    </dgm:pt>
    <dgm:pt modelId="{501FB9A0-9194-49FB-B2B9-5B9DA6023FB3}" type="sibTrans" cxnId="{D05E4EE6-85F1-4F7D-A9AC-C9FF9F7CE464}">
      <dgm:prSet/>
      <dgm:spPr/>
      <dgm:t>
        <a:bodyPr/>
        <a:lstStyle/>
        <a:p>
          <a:endParaRPr lang="en-US"/>
        </a:p>
      </dgm:t>
    </dgm:pt>
    <dgm:pt modelId="{10CB365B-6C55-4EE4-8BB1-B4EB9029B52C}">
      <dgm:prSet phldrT="[Text]" custT="1"/>
      <dgm:spPr/>
      <dgm:t>
        <a:bodyPr/>
        <a:lstStyle/>
        <a:p>
          <a:r>
            <a:rPr lang="en-US" sz="3200" dirty="0" err="1">
              <a:latin typeface="Agency FB" pitchFamily="34" charset="0"/>
            </a:rPr>
            <a:t>Transparan</a:t>
          </a:r>
          <a:endParaRPr lang="en-US" sz="3200" dirty="0">
            <a:latin typeface="Agency FB" pitchFamily="34" charset="0"/>
          </a:endParaRPr>
        </a:p>
      </dgm:t>
    </dgm:pt>
    <dgm:pt modelId="{1CD99823-EE06-4687-83AD-530B7EAED211}" type="parTrans" cxnId="{E49CC5D5-AA2B-4A83-9A82-FDD562EE0748}">
      <dgm:prSet/>
      <dgm:spPr/>
      <dgm:t>
        <a:bodyPr/>
        <a:lstStyle/>
        <a:p>
          <a:endParaRPr lang="en-US"/>
        </a:p>
      </dgm:t>
    </dgm:pt>
    <dgm:pt modelId="{516E10B8-B7B0-4CF1-B7B1-FB178B279794}" type="sibTrans" cxnId="{E49CC5D5-AA2B-4A83-9A82-FDD562EE0748}">
      <dgm:prSet/>
      <dgm:spPr/>
      <dgm:t>
        <a:bodyPr/>
        <a:lstStyle/>
        <a:p>
          <a:endParaRPr lang="en-US"/>
        </a:p>
      </dgm:t>
    </dgm:pt>
    <dgm:pt modelId="{32E87156-7582-4471-AC10-09F096E7BE73}">
      <dgm:prSet phldrT="[Text]" custT="1"/>
      <dgm:spPr>
        <a:solidFill>
          <a:srgbClr val="FF00FF">
            <a:alpha val="50000"/>
          </a:srgbClr>
        </a:solidFill>
      </dgm:spPr>
      <dgm:t>
        <a:bodyPr/>
        <a:lstStyle/>
        <a:p>
          <a:r>
            <a:rPr lang="en-US" sz="3200" dirty="0" err="1">
              <a:latin typeface="Agency FB" pitchFamily="34" charset="0"/>
            </a:rPr>
            <a:t>Akuntabel</a:t>
          </a:r>
          <a:endParaRPr lang="en-US" sz="3200" dirty="0">
            <a:latin typeface="Agency FB" pitchFamily="34" charset="0"/>
          </a:endParaRPr>
        </a:p>
      </dgm:t>
    </dgm:pt>
    <dgm:pt modelId="{2F7E8B93-709B-401A-AFB1-B80400E819B9}" type="parTrans" cxnId="{1225D62E-2E00-46ED-91D2-BC89F8AEA71D}">
      <dgm:prSet/>
      <dgm:spPr/>
      <dgm:t>
        <a:bodyPr/>
        <a:lstStyle/>
        <a:p>
          <a:endParaRPr lang="en-US"/>
        </a:p>
      </dgm:t>
    </dgm:pt>
    <dgm:pt modelId="{4D0F8084-F998-4832-B97E-7C82A42DC88D}" type="sibTrans" cxnId="{1225D62E-2E00-46ED-91D2-BC89F8AEA71D}">
      <dgm:prSet/>
      <dgm:spPr/>
      <dgm:t>
        <a:bodyPr/>
        <a:lstStyle/>
        <a:p>
          <a:endParaRPr lang="en-US"/>
        </a:p>
      </dgm:t>
    </dgm:pt>
    <dgm:pt modelId="{5A3A80F7-CCA4-4F87-AC1D-1A7FA356BF1F}">
      <dgm:prSet phldrT="[Text]" custT="1"/>
      <dgm:spPr>
        <a:solidFill>
          <a:srgbClr val="00B0F0">
            <a:alpha val="50000"/>
          </a:srgbClr>
        </a:solidFill>
      </dgm:spPr>
      <dgm:t>
        <a:bodyPr/>
        <a:lstStyle/>
        <a:p>
          <a:r>
            <a:rPr lang="en-US" sz="3200" dirty="0" err="1">
              <a:latin typeface="Agency FB" pitchFamily="34" charset="0"/>
            </a:rPr>
            <a:t>Partisipatif</a:t>
          </a:r>
          <a:endParaRPr lang="en-US" sz="3200" dirty="0">
            <a:latin typeface="Agency FB" pitchFamily="34" charset="0"/>
          </a:endParaRPr>
        </a:p>
      </dgm:t>
    </dgm:pt>
    <dgm:pt modelId="{D32D8BE5-BF6C-4247-BA08-9A3AA38D2550}" type="parTrans" cxnId="{1239A1C2-9F48-4197-AA5F-7723501799BC}">
      <dgm:prSet/>
      <dgm:spPr/>
      <dgm:t>
        <a:bodyPr/>
        <a:lstStyle/>
        <a:p>
          <a:endParaRPr lang="en-US"/>
        </a:p>
      </dgm:t>
    </dgm:pt>
    <dgm:pt modelId="{FD0A2734-89B3-47B3-AB52-AFB9DA007CB7}" type="sibTrans" cxnId="{1239A1C2-9F48-4197-AA5F-7723501799BC}">
      <dgm:prSet/>
      <dgm:spPr/>
      <dgm:t>
        <a:bodyPr/>
        <a:lstStyle/>
        <a:p>
          <a:endParaRPr lang="en-US"/>
        </a:p>
      </dgm:t>
    </dgm:pt>
    <dgm:pt modelId="{F07E2304-FAE3-4DEC-B8DD-30551F4B04CD}">
      <dgm:prSet phldrT="[Text]" custT="1"/>
      <dgm:spPr/>
      <dgm:t>
        <a:bodyPr/>
        <a:lstStyle/>
        <a:p>
          <a:r>
            <a:rPr lang="en-US" sz="3200" dirty="0" err="1">
              <a:latin typeface="Agency FB" pitchFamily="34" charset="0"/>
            </a:rPr>
            <a:t>Tertib</a:t>
          </a:r>
          <a:r>
            <a:rPr lang="en-US" sz="3200" dirty="0">
              <a:latin typeface="Agency FB" pitchFamily="34" charset="0"/>
            </a:rPr>
            <a:t> &amp; </a:t>
          </a:r>
          <a:r>
            <a:rPr lang="en-US" sz="3200" dirty="0" err="1">
              <a:latin typeface="Agency FB" pitchFamily="34" charset="0"/>
            </a:rPr>
            <a:t>Displin</a:t>
          </a:r>
          <a:r>
            <a:rPr lang="en-US" sz="3200" dirty="0">
              <a:latin typeface="Agency FB" pitchFamily="34" charset="0"/>
            </a:rPr>
            <a:t> </a:t>
          </a:r>
          <a:r>
            <a:rPr lang="en-US" sz="3200" dirty="0" err="1">
              <a:latin typeface="Agency FB" pitchFamily="34" charset="0"/>
            </a:rPr>
            <a:t>Anggaran</a:t>
          </a:r>
          <a:endParaRPr lang="en-US" sz="3200" dirty="0">
            <a:latin typeface="Agency FB" pitchFamily="34" charset="0"/>
          </a:endParaRPr>
        </a:p>
      </dgm:t>
    </dgm:pt>
    <dgm:pt modelId="{7D88D5EF-DFE9-4900-A596-C65DE21A35DB}" type="parTrans" cxnId="{B04B488C-7367-4377-86BB-6FB75DB7ED54}">
      <dgm:prSet/>
      <dgm:spPr/>
      <dgm:t>
        <a:bodyPr/>
        <a:lstStyle/>
        <a:p>
          <a:endParaRPr lang="en-US"/>
        </a:p>
      </dgm:t>
    </dgm:pt>
    <dgm:pt modelId="{8C60962B-A71E-4FA7-92D4-25D23C943C2D}" type="sibTrans" cxnId="{B04B488C-7367-4377-86BB-6FB75DB7ED54}">
      <dgm:prSet/>
      <dgm:spPr/>
      <dgm:t>
        <a:bodyPr/>
        <a:lstStyle/>
        <a:p>
          <a:endParaRPr lang="en-US"/>
        </a:p>
      </dgm:t>
    </dgm:pt>
    <dgm:pt modelId="{FA5DB5E1-E5D2-449A-8B91-CBD24F9E0802}" type="pres">
      <dgm:prSet presAssocID="{ABB0FF17-1A4D-4586-B1F0-D9AB0250DDF3}" presName="composite" presStyleCnt="0">
        <dgm:presLayoutVars>
          <dgm:chMax val="1"/>
          <dgm:dir/>
          <dgm:resizeHandles val="exact"/>
        </dgm:presLayoutVars>
      </dgm:prSet>
      <dgm:spPr/>
      <dgm:t>
        <a:bodyPr/>
        <a:lstStyle/>
        <a:p>
          <a:endParaRPr lang="id-ID"/>
        </a:p>
      </dgm:t>
    </dgm:pt>
    <dgm:pt modelId="{EB47E05C-22F6-4101-8AF9-0A0770FD7341}" type="pres">
      <dgm:prSet presAssocID="{ABB0FF17-1A4D-4586-B1F0-D9AB0250DDF3}" presName="radial" presStyleCnt="0">
        <dgm:presLayoutVars>
          <dgm:animLvl val="ctr"/>
        </dgm:presLayoutVars>
      </dgm:prSet>
      <dgm:spPr/>
    </dgm:pt>
    <dgm:pt modelId="{E2E5807B-87E1-4E23-976D-D0F7849F51B1}" type="pres">
      <dgm:prSet presAssocID="{25248114-1806-44A2-AFA5-B3CDE3489CF2}" presName="centerShape" presStyleLbl="vennNode1" presStyleIdx="0" presStyleCnt="5"/>
      <dgm:spPr/>
      <dgm:t>
        <a:bodyPr/>
        <a:lstStyle/>
        <a:p>
          <a:endParaRPr lang="id-ID"/>
        </a:p>
      </dgm:t>
    </dgm:pt>
    <dgm:pt modelId="{70A77500-AFDD-4115-BE63-8A73C0F07871}" type="pres">
      <dgm:prSet presAssocID="{10CB365B-6C55-4EE4-8BB1-B4EB9029B52C}" presName="node" presStyleLbl="vennNode1" presStyleIdx="1" presStyleCnt="5" custScaleX="159715" custScaleY="118139">
        <dgm:presLayoutVars>
          <dgm:bulletEnabled val="1"/>
        </dgm:presLayoutVars>
      </dgm:prSet>
      <dgm:spPr/>
      <dgm:t>
        <a:bodyPr/>
        <a:lstStyle/>
        <a:p>
          <a:endParaRPr lang="id-ID"/>
        </a:p>
      </dgm:t>
    </dgm:pt>
    <dgm:pt modelId="{8A35FF8F-3D5C-4ACC-AAFD-29280122516A}" type="pres">
      <dgm:prSet presAssocID="{32E87156-7582-4471-AC10-09F096E7BE73}" presName="node" presStyleLbl="vennNode1" presStyleIdx="2" presStyleCnt="5" custScaleX="140356" custScaleY="118139">
        <dgm:presLayoutVars>
          <dgm:bulletEnabled val="1"/>
        </dgm:presLayoutVars>
      </dgm:prSet>
      <dgm:spPr/>
      <dgm:t>
        <a:bodyPr/>
        <a:lstStyle/>
        <a:p>
          <a:endParaRPr lang="id-ID"/>
        </a:p>
      </dgm:t>
    </dgm:pt>
    <dgm:pt modelId="{4E9EA0E6-8B36-4D28-B12C-262E32D4AA2D}" type="pres">
      <dgm:prSet presAssocID="{5A3A80F7-CCA4-4F87-AC1D-1A7FA356BF1F}" presName="node" presStyleLbl="vennNode1" presStyleIdx="3" presStyleCnt="5" custScaleX="154875" custScaleY="118139">
        <dgm:presLayoutVars>
          <dgm:bulletEnabled val="1"/>
        </dgm:presLayoutVars>
      </dgm:prSet>
      <dgm:spPr/>
      <dgm:t>
        <a:bodyPr/>
        <a:lstStyle/>
        <a:p>
          <a:endParaRPr lang="id-ID"/>
        </a:p>
      </dgm:t>
    </dgm:pt>
    <dgm:pt modelId="{5387938E-42DB-41EB-B0D2-5C7307B326C5}" type="pres">
      <dgm:prSet presAssocID="{F07E2304-FAE3-4DEC-B8DD-30551F4B04CD}" presName="node" presStyleLbl="vennNode1" presStyleIdx="4" presStyleCnt="5" custScaleX="140356" custScaleY="118139">
        <dgm:presLayoutVars>
          <dgm:bulletEnabled val="1"/>
        </dgm:presLayoutVars>
      </dgm:prSet>
      <dgm:spPr/>
      <dgm:t>
        <a:bodyPr/>
        <a:lstStyle/>
        <a:p>
          <a:endParaRPr lang="id-ID"/>
        </a:p>
      </dgm:t>
    </dgm:pt>
  </dgm:ptLst>
  <dgm:cxnLst>
    <dgm:cxn modelId="{578F9AD9-92A4-4855-82F2-EEB5F487A155}" type="presOf" srcId="{10CB365B-6C55-4EE4-8BB1-B4EB9029B52C}" destId="{70A77500-AFDD-4115-BE63-8A73C0F07871}" srcOrd="0" destOrd="0" presId="urn:microsoft.com/office/officeart/2005/8/layout/radial3"/>
    <dgm:cxn modelId="{B04B488C-7367-4377-86BB-6FB75DB7ED54}" srcId="{25248114-1806-44A2-AFA5-B3CDE3489CF2}" destId="{F07E2304-FAE3-4DEC-B8DD-30551F4B04CD}" srcOrd="3" destOrd="0" parTransId="{7D88D5EF-DFE9-4900-A596-C65DE21A35DB}" sibTransId="{8C60962B-A71E-4FA7-92D4-25D23C943C2D}"/>
    <dgm:cxn modelId="{628657AB-C990-4962-AF0E-E83857A766C3}" type="presOf" srcId="{32E87156-7582-4471-AC10-09F096E7BE73}" destId="{8A35FF8F-3D5C-4ACC-AAFD-29280122516A}" srcOrd="0" destOrd="0" presId="urn:microsoft.com/office/officeart/2005/8/layout/radial3"/>
    <dgm:cxn modelId="{1225D62E-2E00-46ED-91D2-BC89F8AEA71D}" srcId="{25248114-1806-44A2-AFA5-B3CDE3489CF2}" destId="{32E87156-7582-4471-AC10-09F096E7BE73}" srcOrd="1" destOrd="0" parTransId="{2F7E8B93-709B-401A-AFB1-B80400E819B9}" sibTransId="{4D0F8084-F998-4832-B97E-7C82A42DC88D}"/>
    <dgm:cxn modelId="{E9BBAA30-ECA4-43BC-B5F2-CD35E19DA421}" type="presOf" srcId="{F07E2304-FAE3-4DEC-B8DD-30551F4B04CD}" destId="{5387938E-42DB-41EB-B0D2-5C7307B326C5}" srcOrd="0" destOrd="0" presId="urn:microsoft.com/office/officeart/2005/8/layout/radial3"/>
    <dgm:cxn modelId="{15CA8FE7-EF1E-4FC3-891B-B95EA9D74B3B}" type="presOf" srcId="{ABB0FF17-1A4D-4586-B1F0-D9AB0250DDF3}" destId="{FA5DB5E1-E5D2-449A-8B91-CBD24F9E0802}" srcOrd="0" destOrd="0" presId="urn:microsoft.com/office/officeart/2005/8/layout/radial3"/>
    <dgm:cxn modelId="{C54A3DBA-C577-49D6-B01B-1BDBC4411A02}" type="presOf" srcId="{25248114-1806-44A2-AFA5-B3CDE3489CF2}" destId="{E2E5807B-87E1-4E23-976D-D0F7849F51B1}" srcOrd="0" destOrd="0" presId="urn:microsoft.com/office/officeart/2005/8/layout/radial3"/>
    <dgm:cxn modelId="{D05E4EE6-85F1-4F7D-A9AC-C9FF9F7CE464}" srcId="{ABB0FF17-1A4D-4586-B1F0-D9AB0250DDF3}" destId="{25248114-1806-44A2-AFA5-B3CDE3489CF2}" srcOrd="0" destOrd="0" parTransId="{E8E08757-9B66-4D7A-B0BD-A6A7B9085CA1}" sibTransId="{501FB9A0-9194-49FB-B2B9-5B9DA6023FB3}"/>
    <dgm:cxn modelId="{D645BAA8-9279-4893-8748-028542F01B02}" type="presOf" srcId="{5A3A80F7-CCA4-4F87-AC1D-1A7FA356BF1F}" destId="{4E9EA0E6-8B36-4D28-B12C-262E32D4AA2D}" srcOrd="0" destOrd="0" presId="urn:microsoft.com/office/officeart/2005/8/layout/radial3"/>
    <dgm:cxn modelId="{E49CC5D5-AA2B-4A83-9A82-FDD562EE0748}" srcId="{25248114-1806-44A2-AFA5-B3CDE3489CF2}" destId="{10CB365B-6C55-4EE4-8BB1-B4EB9029B52C}" srcOrd="0" destOrd="0" parTransId="{1CD99823-EE06-4687-83AD-530B7EAED211}" sibTransId="{516E10B8-B7B0-4CF1-B7B1-FB178B279794}"/>
    <dgm:cxn modelId="{1239A1C2-9F48-4197-AA5F-7723501799BC}" srcId="{25248114-1806-44A2-AFA5-B3CDE3489CF2}" destId="{5A3A80F7-CCA4-4F87-AC1D-1A7FA356BF1F}" srcOrd="2" destOrd="0" parTransId="{D32D8BE5-BF6C-4247-BA08-9A3AA38D2550}" sibTransId="{FD0A2734-89B3-47B3-AB52-AFB9DA007CB7}"/>
    <dgm:cxn modelId="{7B71945C-B57C-4C85-9270-8148E423131E}" type="presParOf" srcId="{FA5DB5E1-E5D2-449A-8B91-CBD24F9E0802}" destId="{EB47E05C-22F6-4101-8AF9-0A0770FD7341}" srcOrd="0" destOrd="0" presId="urn:microsoft.com/office/officeart/2005/8/layout/radial3"/>
    <dgm:cxn modelId="{AEAC935C-2C8A-46B1-84D2-0D9E6B96E4C5}" type="presParOf" srcId="{EB47E05C-22F6-4101-8AF9-0A0770FD7341}" destId="{E2E5807B-87E1-4E23-976D-D0F7849F51B1}" srcOrd="0" destOrd="0" presId="urn:microsoft.com/office/officeart/2005/8/layout/radial3"/>
    <dgm:cxn modelId="{8402B893-C7A0-43CA-8AA2-E76444C809F9}" type="presParOf" srcId="{EB47E05C-22F6-4101-8AF9-0A0770FD7341}" destId="{70A77500-AFDD-4115-BE63-8A73C0F07871}" srcOrd="1" destOrd="0" presId="urn:microsoft.com/office/officeart/2005/8/layout/radial3"/>
    <dgm:cxn modelId="{8BC5FB29-A6FB-42F4-8301-CE60D6C8D21A}" type="presParOf" srcId="{EB47E05C-22F6-4101-8AF9-0A0770FD7341}" destId="{8A35FF8F-3D5C-4ACC-AAFD-29280122516A}" srcOrd="2" destOrd="0" presId="urn:microsoft.com/office/officeart/2005/8/layout/radial3"/>
    <dgm:cxn modelId="{80F0725F-52E5-4530-BA20-F04E4072D459}" type="presParOf" srcId="{EB47E05C-22F6-4101-8AF9-0A0770FD7341}" destId="{4E9EA0E6-8B36-4D28-B12C-262E32D4AA2D}" srcOrd="3" destOrd="0" presId="urn:microsoft.com/office/officeart/2005/8/layout/radial3"/>
    <dgm:cxn modelId="{F7C20254-DFED-402D-9A2B-F15F809EA7F5}" type="presParOf" srcId="{EB47E05C-22F6-4101-8AF9-0A0770FD7341}" destId="{5387938E-42DB-41EB-B0D2-5C7307B326C5}"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AE7AB-C348-49E8-869C-7DE2328F1B1E}"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70065DA2-78E3-49BA-B11F-5159329556A4}">
      <dgm:prSet custT="1"/>
      <dgm:spPr/>
      <dgm:t>
        <a:bodyPr/>
        <a:lstStyle/>
        <a:p>
          <a:pPr rtl="0"/>
          <a:r>
            <a:rPr lang="en-US" sz="1400" b="1" dirty="0" err="1"/>
            <a:t>Pengelolaan</a:t>
          </a:r>
          <a:r>
            <a:rPr lang="en-US" sz="1400" b="1" dirty="0"/>
            <a:t> </a:t>
          </a:r>
          <a:r>
            <a:rPr lang="en-US" sz="1400" b="1" dirty="0" err="1"/>
            <a:t>Keuangan</a:t>
          </a:r>
          <a:r>
            <a:rPr lang="en-US" sz="1400" b="1" dirty="0"/>
            <a:t> </a:t>
          </a:r>
          <a:r>
            <a:rPr lang="en-US" sz="1400" b="1" dirty="0" err="1"/>
            <a:t>Desa</a:t>
          </a:r>
          <a:endParaRPr lang="en-US" sz="1400" b="1" dirty="0"/>
        </a:p>
      </dgm:t>
    </dgm:pt>
    <dgm:pt modelId="{04576CA9-4700-4B6F-967C-4BF3E859584E}" type="parTrans" cxnId="{39984911-DA51-4E19-904C-7886DDAAC74C}">
      <dgm:prSet/>
      <dgm:spPr/>
      <dgm:t>
        <a:bodyPr/>
        <a:lstStyle/>
        <a:p>
          <a:endParaRPr lang="en-US" sz="1200"/>
        </a:p>
      </dgm:t>
    </dgm:pt>
    <dgm:pt modelId="{5FB07084-C15B-45D0-93B6-A1DC3EDAEFDE}" type="sibTrans" cxnId="{39984911-DA51-4E19-904C-7886DDAAC74C}">
      <dgm:prSet/>
      <dgm:spPr/>
      <dgm:t>
        <a:bodyPr/>
        <a:lstStyle/>
        <a:p>
          <a:endParaRPr lang="en-US" sz="1200"/>
        </a:p>
      </dgm:t>
    </dgm:pt>
    <dgm:pt modelId="{82A3E8CA-6C11-4BF6-81E1-E824C04DF7AA}">
      <dgm:prSet custT="1"/>
      <dgm:spPr>
        <a:solidFill>
          <a:srgbClr val="FF0000"/>
        </a:solidFill>
      </dgm:spPr>
      <dgm:t>
        <a:bodyPr/>
        <a:lstStyle/>
        <a:p>
          <a:pPr rtl="0"/>
          <a:r>
            <a:rPr lang="en-US" sz="1400" b="1" dirty="0" err="1"/>
            <a:t>Perencanaan</a:t>
          </a:r>
          <a:endParaRPr lang="en-US" sz="1400" b="1" dirty="0"/>
        </a:p>
      </dgm:t>
    </dgm:pt>
    <dgm:pt modelId="{23D27287-0D5D-4020-8E54-14CDAFF6E2C9}" type="parTrans" cxnId="{9D4C90B9-F333-4596-962C-F946A51FA0D1}">
      <dgm:prSet/>
      <dgm:spPr/>
      <dgm:t>
        <a:bodyPr/>
        <a:lstStyle/>
        <a:p>
          <a:endParaRPr lang="en-US" sz="1200"/>
        </a:p>
      </dgm:t>
    </dgm:pt>
    <dgm:pt modelId="{A3E81B42-DEBC-42C8-BC0C-1124D4559B75}" type="sibTrans" cxnId="{9D4C90B9-F333-4596-962C-F946A51FA0D1}">
      <dgm:prSet/>
      <dgm:spPr/>
      <dgm:t>
        <a:bodyPr/>
        <a:lstStyle/>
        <a:p>
          <a:endParaRPr lang="en-US" sz="1200"/>
        </a:p>
      </dgm:t>
    </dgm:pt>
    <dgm:pt modelId="{B676A34E-0549-4337-A37D-C31C6D2C90F6}">
      <dgm:prSet custT="1"/>
      <dgm:spPr>
        <a:solidFill>
          <a:srgbClr val="002060"/>
        </a:solidFill>
      </dgm:spPr>
      <dgm:t>
        <a:bodyPr/>
        <a:lstStyle/>
        <a:p>
          <a:pPr rtl="0"/>
          <a:r>
            <a:rPr lang="en-US" sz="1400" b="1" dirty="0" err="1"/>
            <a:t>Pelaksanaan</a:t>
          </a:r>
          <a:endParaRPr lang="en-US" sz="1400" b="1" dirty="0"/>
        </a:p>
      </dgm:t>
    </dgm:pt>
    <dgm:pt modelId="{2D9283CC-9273-4FBF-B667-49FB6B8A3130}" type="parTrans" cxnId="{2D82F6AF-5A59-44B3-A81A-48D3500256AD}">
      <dgm:prSet/>
      <dgm:spPr/>
      <dgm:t>
        <a:bodyPr/>
        <a:lstStyle/>
        <a:p>
          <a:endParaRPr lang="en-US" sz="1200"/>
        </a:p>
      </dgm:t>
    </dgm:pt>
    <dgm:pt modelId="{A4B4E796-5229-4999-A857-68212DDE8168}" type="sibTrans" cxnId="{2D82F6AF-5A59-44B3-A81A-48D3500256AD}">
      <dgm:prSet/>
      <dgm:spPr/>
      <dgm:t>
        <a:bodyPr/>
        <a:lstStyle/>
        <a:p>
          <a:endParaRPr lang="en-US" sz="1200"/>
        </a:p>
      </dgm:t>
    </dgm:pt>
    <dgm:pt modelId="{56012695-9463-4611-89C0-005227B62B09}">
      <dgm:prSet custT="1"/>
      <dgm:spPr>
        <a:solidFill>
          <a:schemeClr val="accent6">
            <a:lumMod val="50000"/>
          </a:schemeClr>
        </a:solidFill>
      </dgm:spPr>
      <dgm:t>
        <a:bodyPr/>
        <a:lstStyle/>
        <a:p>
          <a:pPr rtl="0"/>
          <a:r>
            <a:rPr lang="en-US" sz="1300" b="1" dirty="0" err="1"/>
            <a:t>Penatausahaan</a:t>
          </a:r>
          <a:endParaRPr lang="en-US" sz="1300" b="1" dirty="0"/>
        </a:p>
      </dgm:t>
    </dgm:pt>
    <dgm:pt modelId="{501C143C-E344-4DA9-BBD2-C7594ADCE098}" type="parTrans" cxnId="{79485850-15E7-4803-BEC3-41F2B9F17CAE}">
      <dgm:prSet/>
      <dgm:spPr/>
      <dgm:t>
        <a:bodyPr/>
        <a:lstStyle/>
        <a:p>
          <a:endParaRPr lang="en-US" sz="1200"/>
        </a:p>
      </dgm:t>
    </dgm:pt>
    <dgm:pt modelId="{5BD95C33-272C-421D-8F14-E8F18AF7B111}" type="sibTrans" cxnId="{79485850-15E7-4803-BEC3-41F2B9F17CAE}">
      <dgm:prSet/>
      <dgm:spPr/>
      <dgm:t>
        <a:bodyPr/>
        <a:lstStyle/>
        <a:p>
          <a:endParaRPr lang="en-US" sz="1200"/>
        </a:p>
      </dgm:t>
    </dgm:pt>
    <dgm:pt modelId="{01ED7A32-3F1E-442A-A6EE-7CDF92FFC003}">
      <dgm:prSet custT="1"/>
      <dgm:spPr>
        <a:solidFill>
          <a:schemeClr val="tx1"/>
        </a:solidFill>
      </dgm:spPr>
      <dgm:t>
        <a:bodyPr/>
        <a:lstStyle/>
        <a:p>
          <a:pPr rtl="0"/>
          <a:r>
            <a:rPr lang="en-US" sz="1400" b="1" dirty="0" err="1"/>
            <a:t>Pelaporan</a:t>
          </a:r>
          <a:endParaRPr lang="en-US" sz="1400" b="1" dirty="0"/>
        </a:p>
      </dgm:t>
    </dgm:pt>
    <dgm:pt modelId="{79C1A1C0-D3B2-48E1-87AD-CE27B582A82E}" type="parTrans" cxnId="{766C0EFA-D5A9-454F-B6A1-428BD477AEBE}">
      <dgm:prSet/>
      <dgm:spPr/>
      <dgm:t>
        <a:bodyPr/>
        <a:lstStyle/>
        <a:p>
          <a:endParaRPr lang="en-US" sz="1200"/>
        </a:p>
      </dgm:t>
    </dgm:pt>
    <dgm:pt modelId="{DC7C6BEF-B3CC-4036-ACDF-0CBB465007CA}" type="sibTrans" cxnId="{766C0EFA-D5A9-454F-B6A1-428BD477AEBE}">
      <dgm:prSet/>
      <dgm:spPr/>
      <dgm:t>
        <a:bodyPr/>
        <a:lstStyle/>
        <a:p>
          <a:endParaRPr lang="en-US" sz="1200"/>
        </a:p>
      </dgm:t>
    </dgm:pt>
    <dgm:pt modelId="{AAFA0B36-4F4B-43C5-A825-15E89BA9572D}">
      <dgm:prSet custT="1"/>
      <dgm:spPr/>
      <dgm:t>
        <a:bodyPr/>
        <a:lstStyle/>
        <a:p>
          <a:pPr rtl="0"/>
          <a:r>
            <a:rPr lang="en-US" sz="1400" b="1" dirty="0" err="1"/>
            <a:t>Pertanggungjawaban</a:t>
          </a:r>
          <a:endParaRPr lang="en-US" sz="1400" b="1" dirty="0"/>
        </a:p>
      </dgm:t>
    </dgm:pt>
    <dgm:pt modelId="{BF9FC6B3-B455-4783-BAE2-A38B38B250E0}" type="parTrans" cxnId="{83D5D5CF-5936-4F13-A16D-913ED75B0810}">
      <dgm:prSet/>
      <dgm:spPr/>
      <dgm:t>
        <a:bodyPr/>
        <a:lstStyle/>
        <a:p>
          <a:endParaRPr lang="en-US" sz="1200"/>
        </a:p>
      </dgm:t>
    </dgm:pt>
    <dgm:pt modelId="{1CB06812-517B-41A8-AFCA-86D36C10164E}" type="sibTrans" cxnId="{83D5D5CF-5936-4F13-A16D-913ED75B0810}">
      <dgm:prSet/>
      <dgm:spPr/>
      <dgm:t>
        <a:bodyPr/>
        <a:lstStyle/>
        <a:p>
          <a:endParaRPr lang="en-US" sz="1200"/>
        </a:p>
      </dgm:t>
    </dgm:pt>
    <dgm:pt modelId="{45FCC5D9-8251-44E6-80EF-BF84348540CB}" type="pres">
      <dgm:prSet presAssocID="{33BAE7AB-C348-49E8-869C-7DE2328F1B1E}" presName="Name0" presStyleCnt="0">
        <dgm:presLayoutVars>
          <dgm:chMax val="1"/>
          <dgm:dir/>
          <dgm:animLvl val="ctr"/>
          <dgm:resizeHandles val="exact"/>
        </dgm:presLayoutVars>
      </dgm:prSet>
      <dgm:spPr/>
      <dgm:t>
        <a:bodyPr/>
        <a:lstStyle/>
        <a:p>
          <a:endParaRPr lang="id-ID"/>
        </a:p>
      </dgm:t>
    </dgm:pt>
    <dgm:pt modelId="{D20897B2-C014-42A2-8C1B-1F407DD09DB8}" type="pres">
      <dgm:prSet presAssocID="{70065DA2-78E3-49BA-B11F-5159329556A4}" presName="centerShape" presStyleLbl="node0" presStyleIdx="0" presStyleCnt="1" custLinFactNeighborX="802" custLinFactNeighborY="-625"/>
      <dgm:spPr/>
      <dgm:t>
        <a:bodyPr/>
        <a:lstStyle/>
        <a:p>
          <a:endParaRPr lang="id-ID"/>
        </a:p>
      </dgm:t>
    </dgm:pt>
    <dgm:pt modelId="{158601DE-E856-4C19-9705-7048EF9968D6}" type="pres">
      <dgm:prSet presAssocID="{82A3E8CA-6C11-4BF6-81E1-E824C04DF7AA}" presName="node" presStyleLbl="node1" presStyleIdx="0" presStyleCnt="5">
        <dgm:presLayoutVars>
          <dgm:bulletEnabled val="1"/>
        </dgm:presLayoutVars>
      </dgm:prSet>
      <dgm:spPr/>
      <dgm:t>
        <a:bodyPr/>
        <a:lstStyle/>
        <a:p>
          <a:endParaRPr lang="id-ID"/>
        </a:p>
      </dgm:t>
    </dgm:pt>
    <dgm:pt modelId="{D12C7BAA-08AA-4052-85B5-2F46BF1E3C65}" type="pres">
      <dgm:prSet presAssocID="{82A3E8CA-6C11-4BF6-81E1-E824C04DF7AA}" presName="dummy" presStyleCnt="0"/>
      <dgm:spPr/>
    </dgm:pt>
    <dgm:pt modelId="{D7B924C0-0EC5-467A-A14C-F3411EEE24A1}" type="pres">
      <dgm:prSet presAssocID="{A3E81B42-DEBC-42C8-BC0C-1124D4559B75}" presName="sibTrans" presStyleLbl="sibTrans2D1" presStyleIdx="0" presStyleCnt="5"/>
      <dgm:spPr/>
      <dgm:t>
        <a:bodyPr/>
        <a:lstStyle/>
        <a:p>
          <a:endParaRPr lang="id-ID"/>
        </a:p>
      </dgm:t>
    </dgm:pt>
    <dgm:pt modelId="{71427A5F-21C6-435C-BFCA-06510960D652}" type="pres">
      <dgm:prSet presAssocID="{B676A34E-0549-4337-A37D-C31C6D2C90F6}" presName="node" presStyleLbl="node1" presStyleIdx="1" presStyleCnt="5">
        <dgm:presLayoutVars>
          <dgm:bulletEnabled val="1"/>
        </dgm:presLayoutVars>
      </dgm:prSet>
      <dgm:spPr/>
      <dgm:t>
        <a:bodyPr/>
        <a:lstStyle/>
        <a:p>
          <a:endParaRPr lang="id-ID"/>
        </a:p>
      </dgm:t>
    </dgm:pt>
    <dgm:pt modelId="{3FD461AC-8636-491F-AD31-FFC57453568E}" type="pres">
      <dgm:prSet presAssocID="{B676A34E-0549-4337-A37D-C31C6D2C90F6}" presName="dummy" presStyleCnt="0"/>
      <dgm:spPr/>
    </dgm:pt>
    <dgm:pt modelId="{858CA234-B124-4BFF-9A71-DD0F833719F2}" type="pres">
      <dgm:prSet presAssocID="{A4B4E796-5229-4999-A857-68212DDE8168}" presName="sibTrans" presStyleLbl="sibTrans2D1" presStyleIdx="1" presStyleCnt="5"/>
      <dgm:spPr/>
      <dgm:t>
        <a:bodyPr/>
        <a:lstStyle/>
        <a:p>
          <a:endParaRPr lang="id-ID"/>
        </a:p>
      </dgm:t>
    </dgm:pt>
    <dgm:pt modelId="{DF064CAA-CB52-497F-9CED-D620BCA2F00C}" type="pres">
      <dgm:prSet presAssocID="{56012695-9463-4611-89C0-005227B62B09}" presName="node" presStyleLbl="node1" presStyleIdx="2" presStyleCnt="5">
        <dgm:presLayoutVars>
          <dgm:bulletEnabled val="1"/>
        </dgm:presLayoutVars>
      </dgm:prSet>
      <dgm:spPr/>
      <dgm:t>
        <a:bodyPr/>
        <a:lstStyle/>
        <a:p>
          <a:endParaRPr lang="id-ID"/>
        </a:p>
      </dgm:t>
    </dgm:pt>
    <dgm:pt modelId="{4E3C0070-F54B-43EB-A875-A7618829284C}" type="pres">
      <dgm:prSet presAssocID="{56012695-9463-4611-89C0-005227B62B09}" presName="dummy" presStyleCnt="0"/>
      <dgm:spPr/>
    </dgm:pt>
    <dgm:pt modelId="{BDDD324B-8AD3-48BE-8864-C6212473F67D}" type="pres">
      <dgm:prSet presAssocID="{5BD95C33-272C-421D-8F14-E8F18AF7B111}" presName="sibTrans" presStyleLbl="sibTrans2D1" presStyleIdx="2" presStyleCnt="5"/>
      <dgm:spPr/>
      <dgm:t>
        <a:bodyPr/>
        <a:lstStyle/>
        <a:p>
          <a:endParaRPr lang="id-ID"/>
        </a:p>
      </dgm:t>
    </dgm:pt>
    <dgm:pt modelId="{90D59AB4-FB8F-4175-8503-F78C357DEEAB}" type="pres">
      <dgm:prSet presAssocID="{01ED7A32-3F1E-442A-A6EE-7CDF92FFC003}" presName="node" presStyleLbl="node1" presStyleIdx="3" presStyleCnt="5">
        <dgm:presLayoutVars>
          <dgm:bulletEnabled val="1"/>
        </dgm:presLayoutVars>
      </dgm:prSet>
      <dgm:spPr/>
      <dgm:t>
        <a:bodyPr/>
        <a:lstStyle/>
        <a:p>
          <a:endParaRPr lang="id-ID"/>
        </a:p>
      </dgm:t>
    </dgm:pt>
    <dgm:pt modelId="{1C81B2D7-A69F-4AAF-9659-7F6A7542CB0A}" type="pres">
      <dgm:prSet presAssocID="{01ED7A32-3F1E-442A-A6EE-7CDF92FFC003}" presName="dummy" presStyleCnt="0"/>
      <dgm:spPr/>
    </dgm:pt>
    <dgm:pt modelId="{76AAD8A2-8384-4F68-9EBD-E7712D4157A9}" type="pres">
      <dgm:prSet presAssocID="{DC7C6BEF-B3CC-4036-ACDF-0CBB465007CA}" presName="sibTrans" presStyleLbl="sibTrans2D1" presStyleIdx="3" presStyleCnt="5"/>
      <dgm:spPr/>
      <dgm:t>
        <a:bodyPr/>
        <a:lstStyle/>
        <a:p>
          <a:endParaRPr lang="id-ID"/>
        </a:p>
      </dgm:t>
    </dgm:pt>
    <dgm:pt modelId="{AB6BC440-D177-45BA-845C-677EEF5ECE53}" type="pres">
      <dgm:prSet presAssocID="{AAFA0B36-4F4B-43C5-A825-15E89BA9572D}" presName="node" presStyleLbl="node1" presStyleIdx="4" presStyleCnt="5">
        <dgm:presLayoutVars>
          <dgm:bulletEnabled val="1"/>
        </dgm:presLayoutVars>
      </dgm:prSet>
      <dgm:spPr/>
      <dgm:t>
        <a:bodyPr/>
        <a:lstStyle/>
        <a:p>
          <a:endParaRPr lang="id-ID"/>
        </a:p>
      </dgm:t>
    </dgm:pt>
    <dgm:pt modelId="{F000DB80-55E4-4FBE-9A2C-70FD53A0A6E6}" type="pres">
      <dgm:prSet presAssocID="{AAFA0B36-4F4B-43C5-A825-15E89BA9572D}" presName="dummy" presStyleCnt="0"/>
      <dgm:spPr/>
    </dgm:pt>
    <dgm:pt modelId="{E49A24DA-31B3-4005-B9CC-E32E650F25D8}" type="pres">
      <dgm:prSet presAssocID="{1CB06812-517B-41A8-AFCA-86D36C10164E}" presName="sibTrans" presStyleLbl="sibTrans2D1" presStyleIdx="4" presStyleCnt="5"/>
      <dgm:spPr/>
      <dgm:t>
        <a:bodyPr/>
        <a:lstStyle/>
        <a:p>
          <a:endParaRPr lang="id-ID"/>
        </a:p>
      </dgm:t>
    </dgm:pt>
  </dgm:ptLst>
  <dgm:cxnLst>
    <dgm:cxn modelId="{05ADD5C1-A5F0-44A6-95FD-39C989C092BB}" type="presOf" srcId="{A4B4E796-5229-4999-A857-68212DDE8168}" destId="{858CA234-B124-4BFF-9A71-DD0F833719F2}" srcOrd="0" destOrd="0" presId="urn:microsoft.com/office/officeart/2005/8/layout/radial6"/>
    <dgm:cxn modelId="{F3634B67-0192-4B79-9199-368E08F23FFD}" type="presOf" srcId="{AAFA0B36-4F4B-43C5-A825-15E89BA9572D}" destId="{AB6BC440-D177-45BA-845C-677EEF5ECE53}" srcOrd="0" destOrd="0" presId="urn:microsoft.com/office/officeart/2005/8/layout/radial6"/>
    <dgm:cxn modelId="{39984911-DA51-4E19-904C-7886DDAAC74C}" srcId="{33BAE7AB-C348-49E8-869C-7DE2328F1B1E}" destId="{70065DA2-78E3-49BA-B11F-5159329556A4}" srcOrd="0" destOrd="0" parTransId="{04576CA9-4700-4B6F-967C-4BF3E859584E}" sibTransId="{5FB07084-C15B-45D0-93B6-A1DC3EDAEFDE}"/>
    <dgm:cxn modelId="{2D82F6AF-5A59-44B3-A81A-48D3500256AD}" srcId="{70065DA2-78E3-49BA-B11F-5159329556A4}" destId="{B676A34E-0549-4337-A37D-C31C6D2C90F6}" srcOrd="1" destOrd="0" parTransId="{2D9283CC-9273-4FBF-B667-49FB6B8A3130}" sibTransId="{A4B4E796-5229-4999-A857-68212DDE8168}"/>
    <dgm:cxn modelId="{91DA73A2-EFB4-435B-BC4D-63BA7956BE1A}" type="presOf" srcId="{33BAE7AB-C348-49E8-869C-7DE2328F1B1E}" destId="{45FCC5D9-8251-44E6-80EF-BF84348540CB}" srcOrd="0" destOrd="0" presId="urn:microsoft.com/office/officeart/2005/8/layout/radial6"/>
    <dgm:cxn modelId="{79485850-15E7-4803-BEC3-41F2B9F17CAE}" srcId="{70065DA2-78E3-49BA-B11F-5159329556A4}" destId="{56012695-9463-4611-89C0-005227B62B09}" srcOrd="2" destOrd="0" parTransId="{501C143C-E344-4DA9-BBD2-C7594ADCE098}" sibTransId="{5BD95C33-272C-421D-8F14-E8F18AF7B111}"/>
    <dgm:cxn modelId="{766C0EFA-D5A9-454F-B6A1-428BD477AEBE}" srcId="{70065DA2-78E3-49BA-B11F-5159329556A4}" destId="{01ED7A32-3F1E-442A-A6EE-7CDF92FFC003}" srcOrd="3" destOrd="0" parTransId="{79C1A1C0-D3B2-48E1-87AD-CE27B582A82E}" sibTransId="{DC7C6BEF-B3CC-4036-ACDF-0CBB465007CA}"/>
    <dgm:cxn modelId="{83D5D5CF-5936-4F13-A16D-913ED75B0810}" srcId="{70065DA2-78E3-49BA-B11F-5159329556A4}" destId="{AAFA0B36-4F4B-43C5-A825-15E89BA9572D}" srcOrd="4" destOrd="0" parTransId="{BF9FC6B3-B455-4783-BAE2-A38B38B250E0}" sibTransId="{1CB06812-517B-41A8-AFCA-86D36C10164E}"/>
    <dgm:cxn modelId="{04762FA4-61A9-4578-A5B3-D01E7B50798A}" type="presOf" srcId="{82A3E8CA-6C11-4BF6-81E1-E824C04DF7AA}" destId="{158601DE-E856-4C19-9705-7048EF9968D6}" srcOrd="0" destOrd="0" presId="urn:microsoft.com/office/officeart/2005/8/layout/radial6"/>
    <dgm:cxn modelId="{59415EE1-273E-4DEF-8C9D-AC9DA8FD8587}" type="presOf" srcId="{70065DA2-78E3-49BA-B11F-5159329556A4}" destId="{D20897B2-C014-42A2-8C1B-1F407DD09DB8}" srcOrd="0" destOrd="0" presId="urn:microsoft.com/office/officeart/2005/8/layout/radial6"/>
    <dgm:cxn modelId="{0A413AC0-7A0C-4525-9838-0F80D8328B36}" type="presOf" srcId="{B676A34E-0549-4337-A37D-C31C6D2C90F6}" destId="{71427A5F-21C6-435C-BFCA-06510960D652}" srcOrd="0" destOrd="0" presId="urn:microsoft.com/office/officeart/2005/8/layout/radial6"/>
    <dgm:cxn modelId="{4DE837ED-6E1D-4D6B-AB27-0B3443EB35F4}" type="presOf" srcId="{56012695-9463-4611-89C0-005227B62B09}" destId="{DF064CAA-CB52-497F-9CED-D620BCA2F00C}" srcOrd="0" destOrd="0" presId="urn:microsoft.com/office/officeart/2005/8/layout/radial6"/>
    <dgm:cxn modelId="{D730AB88-E005-4C9F-BFA8-C4CAA1F9845C}" type="presOf" srcId="{1CB06812-517B-41A8-AFCA-86D36C10164E}" destId="{E49A24DA-31B3-4005-B9CC-E32E650F25D8}" srcOrd="0" destOrd="0" presId="urn:microsoft.com/office/officeart/2005/8/layout/radial6"/>
    <dgm:cxn modelId="{8DDA0FEB-279E-443A-978C-8A7BE2D548D5}" type="presOf" srcId="{5BD95C33-272C-421D-8F14-E8F18AF7B111}" destId="{BDDD324B-8AD3-48BE-8864-C6212473F67D}" srcOrd="0" destOrd="0" presId="urn:microsoft.com/office/officeart/2005/8/layout/radial6"/>
    <dgm:cxn modelId="{9D4C90B9-F333-4596-962C-F946A51FA0D1}" srcId="{70065DA2-78E3-49BA-B11F-5159329556A4}" destId="{82A3E8CA-6C11-4BF6-81E1-E824C04DF7AA}" srcOrd="0" destOrd="0" parTransId="{23D27287-0D5D-4020-8E54-14CDAFF6E2C9}" sibTransId="{A3E81B42-DEBC-42C8-BC0C-1124D4559B75}"/>
    <dgm:cxn modelId="{5F93F028-5076-43C2-BE4F-649F54A5BFAC}" type="presOf" srcId="{01ED7A32-3F1E-442A-A6EE-7CDF92FFC003}" destId="{90D59AB4-FB8F-4175-8503-F78C357DEEAB}" srcOrd="0" destOrd="0" presId="urn:microsoft.com/office/officeart/2005/8/layout/radial6"/>
    <dgm:cxn modelId="{7EA57528-439B-487D-BB7F-3C3D38B1F3D2}" type="presOf" srcId="{A3E81B42-DEBC-42C8-BC0C-1124D4559B75}" destId="{D7B924C0-0EC5-467A-A14C-F3411EEE24A1}" srcOrd="0" destOrd="0" presId="urn:microsoft.com/office/officeart/2005/8/layout/radial6"/>
    <dgm:cxn modelId="{6D64898E-F4C6-46E8-BBF1-FDD44D9B28A5}" type="presOf" srcId="{DC7C6BEF-B3CC-4036-ACDF-0CBB465007CA}" destId="{76AAD8A2-8384-4F68-9EBD-E7712D4157A9}" srcOrd="0" destOrd="0" presId="urn:microsoft.com/office/officeart/2005/8/layout/radial6"/>
    <dgm:cxn modelId="{2C06ED96-4F5B-4EE9-9165-7C77157D3547}" type="presParOf" srcId="{45FCC5D9-8251-44E6-80EF-BF84348540CB}" destId="{D20897B2-C014-42A2-8C1B-1F407DD09DB8}" srcOrd="0" destOrd="0" presId="urn:microsoft.com/office/officeart/2005/8/layout/radial6"/>
    <dgm:cxn modelId="{95D81088-98C9-4D24-B0CA-B89601625A0A}" type="presParOf" srcId="{45FCC5D9-8251-44E6-80EF-BF84348540CB}" destId="{158601DE-E856-4C19-9705-7048EF9968D6}" srcOrd="1" destOrd="0" presId="urn:microsoft.com/office/officeart/2005/8/layout/radial6"/>
    <dgm:cxn modelId="{37FCD651-400A-4D7C-A533-57292BE5CB58}" type="presParOf" srcId="{45FCC5D9-8251-44E6-80EF-BF84348540CB}" destId="{D12C7BAA-08AA-4052-85B5-2F46BF1E3C65}" srcOrd="2" destOrd="0" presId="urn:microsoft.com/office/officeart/2005/8/layout/radial6"/>
    <dgm:cxn modelId="{2808E928-21D9-4EE2-90C9-21ABFAFECD59}" type="presParOf" srcId="{45FCC5D9-8251-44E6-80EF-BF84348540CB}" destId="{D7B924C0-0EC5-467A-A14C-F3411EEE24A1}" srcOrd="3" destOrd="0" presId="urn:microsoft.com/office/officeart/2005/8/layout/radial6"/>
    <dgm:cxn modelId="{CA1D2D9F-7512-40DB-AA36-EE04B783CE69}" type="presParOf" srcId="{45FCC5D9-8251-44E6-80EF-BF84348540CB}" destId="{71427A5F-21C6-435C-BFCA-06510960D652}" srcOrd="4" destOrd="0" presId="urn:microsoft.com/office/officeart/2005/8/layout/radial6"/>
    <dgm:cxn modelId="{1F579E63-7D48-4C42-A4FF-D3A1DD8FB4F2}" type="presParOf" srcId="{45FCC5D9-8251-44E6-80EF-BF84348540CB}" destId="{3FD461AC-8636-491F-AD31-FFC57453568E}" srcOrd="5" destOrd="0" presId="urn:microsoft.com/office/officeart/2005/8/layout/radial6"/>
    <dgm:cxn modelId="{36E98CDA-DB65-4518-82AE-6DA8ABDBCE09}" type="presParOf" srcId="{45FCC5D9-8251-44E6-80EF-BF84348540CB}" destId="{858CA234-B124-4BFF-9A71-DD0F833719F2}" srcOrd="6" destOrd="0" presId="urn:microsoft.com/office/officeart/2005/8/layout/radial6"/>
    <dgm:cxn modelId="{1486E5A3-9094-47EE-A31A-FED39FDBA9C6}" type="presParOf" srcId="{45FCC5D9-8251-44E6-80EF-BF84348540CB}" destId="{DF064CAA-CB52-497F-9CED-D620BCA2F00C}" srcOrd="7" destOrd="0" presId="urn:microsoft.com/office/officeart/2005/8/layout/radial6"/>
    <dgm:cxn modelId="{636C38F8-86E9-48D3-B74A-5FF28BC4F76B}" type="presParOf" srcId="{45FCC5D9-8251-44E6-80EF-BF84348540CB}" destId="{4E3C0070-F54B-43EB-A875-A7618829284C}" srcOrd="8" destOrd="0" presId="urn:microsoft.com/office/officeart/2005/8/layout/radial6"/>
    <dgm:cxn modelId="{32FB23A1-1B02-4AB1-89C9-3C55B07FB8DC}" type="presParOf" srcId="{45FCC5D9-8251-44E6-80EF-BF84348540CB}" destId="{BDDD324B-8AD3-48BE-8864-C6212473F67D}" srcOrd="9" destOrd="0" presId="urn:microsoft.com/office/officeart/2005/8/layout/radial6"/>
    <dgm:cxn modelId="{B5A4C98F-F7CD-441E-90F2-12E2F4944B6D}" type="presParOf" srcId="{45FCC5D9-8251-44E6-80EF-BF84348540CB}" destId="{90D59AB4-FB8F-4175-8503-F78C357DEEAB}" srcOrd="10" destOrd="0" presId="urn:microsoft.com/office/officeart/2005/8/layout/radial6"/>
    <dgm:cxn modelId="{A2D7A330-C852-4DC2-8F98-58E4F7516859}" type="presParOf" srcId="{45FCC5D9-8251-44E6-80EF-BF84348540CB}" destId="{1C81B2D7-A69F-4AAF-9659-7F6A7542CB0A}" srcOrd="11" destOrd="0" presId="urn:microsoft.com/office/officeart/2005/8/layout/radial6"/>
    <dgm:cxn modelId="{D2E13D46-76E0-4988-AD82-892BC5DD931D}" type="presParOf" srcId="{45FCC5D9-8251-44E6-80EF-BF84348540CB}" destId="{76AAD8A2-8384-4F68-9EBD-E7712D4157A9}" srcOrd="12" destOrd="0" presId="urn:microsoft.com/office/officeart/2005/8/layout/radial6"/>
    <dgm:cxn modelId="{9E13B7C7-1A0D-4882-8042-616F19F979FE}" type="presParOf" srcId="{45FCC5D9-8251-44E6-80EF-BF84348540CB}" destId="{AB6BC440-D177-45BA-845C-677EEF5ECE53}" srcOrd="13" destOrd="0" presId="urn:microsoft.com/office/officeart/2005/8/layout/radial6"/>
    <dgm:cxn modelId="{0B5D7E4B-BC69-44A0-8674-1280CCFB2C5C}" type="presParOf" srcId="{45FCC5D9-8251-44E6-80EF-BF84348540CB}" destId="{F000DB80-55E4-4FBE-9A2C-70FD53A0A6E6}" srcOrd="14" destOrd="0" presId="urn:microsoft.com/office/officeart/2005/8/layout/radial6"/>
    <dgm:cxn modelId="{CD9B587A-FE09-409E-A7E5-34F1DD3DB245}" type="presParOf" srcId="{45FCC5D9-8251-44E6-80EF-BF84348540CB}" destId="{E49A24DA-31B3-4005-B9CC-E32E650F25D8}"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BAE7AB-C348-49E8-869C-7DE2328F1B1E}" type="doc">
      <dgm:prSet loTypeId="urn:microsoft.com/office/officeart/2005/8/layout/radial6" loCatId="cycle" qsTypeId="urn:microsoft.com/office/officeart/2005/8/quickstyle/simple1" qsCatId="simple" csTypeId="urn:microsoft.com/office/officeart/2005/8/colors/colorful3" csCatId="colorful" phldr="1"/>
      <dgm:spPr/>
      <dgm:t>
        <a:bodyPr/>
        <a:lstStyle/>
        <a:p>
          <a:endParaRPr lang="en-US"/>
        </a:p>
      </dgm:t>
    </dgm:pt>
    <dgm:pt modelId="{70065DA2-78E3-49BA-B11F-5159329556A4}">
      <dgm:prSet custT="1"/>
      <dgm:spPr/>
      <dgm:t>
        <a:bodyPr/>
        <a:lstStyle/>
        <a:p>
          <a:pPr rtl="0"/>
          <a:r>
            <a:rPr lang="en-US" sz="1400" b="1" dirty="0" err="1">
              <a:latin typeface="Cambria" panose="02040503050406030204" pitchFamily="18" charset="0"/>
            </a:rPr>
            <a:t>Pengelolaan</a:t>
          </a:r>
          <a:r>
            <a:rPr lang="en-US" sz="1400" b="1" dirty="0">
              <a:latin typeface="Cambria" panose="02040503050406030204" pitchFamily="18" charset="0"/>
            </a:rPr>
            <a:t> </a:t>
          </a:r>
          <a:r>
            <a:rPr lang="en-US" sz="1400" b="1" dirty="0" err="1">
              <a:latin typeface="Cambria" panose="02040503050406030204" pitchFamily="18" charset="0"/>
            </a:rPr>
            <a:t>Keuangan</a:t>
          </a:r>
          <a:r>
            <a:rPr lang="en-US" sz="1400" b="1" dirty="0">
              <a:latin typeface="Cambria" panose="02040503050406030204" pitchFamily="18" charset="0"/>
            </a:rPr>
            <a:t> </a:t>
          </a:r>
          <a:r>
            <a:rPr lang="en-US" sz="1400" b="1" dirty="0" err="1">
              <a:latin typeface="Cambria" panose="02040503050406030204" pitchFamily="18" charset="0"/>
            </a:rPr>
            <a:t>Desa</a:t>
          </a:r>
          <a:endParaRPr lang="en-US" sz="1400" b="1" dirty="0">
            <a:latin typeface="Cambria" panose="02040503050406030204" pitchFamily="18" charset="0"/>
          </a:endParaRPr>
        </a:p>
      </dgm:t>
    </dgm:pt>
    <dgm:pt modelId="{04576CA9-4700-4B6F-967C-4BF3E859584E}" type="parTrans" cxnId="{39984911-DA51-4E19-904C-7886DDAAC74C}">
      <dgm:prSet/>
      <dgm:spPr/>
      <dgm:t>
        <a:bodyPr/>
        <a:lstStyle/>
        <a:p>
          <a:endParaRPr lang="en-US" sz="1200"/>
        </a:p>
      </dgm:t>
    </dgm:pt>
    <dgm:pt modelId="{5FB07084-C15B-45D0-93B6-A1DC3EDAEFDE}" type="sibTrans" cxnId="{39984911-DA51-4E19-904C-7886DDAAC74C}">
      <dgm:prSet/>
      <dgm:spPr/>
      <dgm:t>
        <a:bodyPr/>
        <a:lstStyle/>
        <a:p>
          <a:endParaRPr lang="en-US" sz="1200"/>
        </a:p>
      </dgm:t>
    </dgm:pt>
    <dgm:pt modelId="{82A3E8CA-6C11-4BF6-81E1-E824C04DF7AA}">
      <dgm:prSet custT="1"/>
      <dgm:spPr>
        <a:solidFill>
          <a:srgbClr val="FF0000"/>
        </a:solidFill>
      </dgm:spPr>
      <dgm:t>
        <a:bodyPr/>
        <a:lstStyle/>
        <a:p>
          <a:pPr rtl="0"/>
          <a:r>
            <a:rPr lang="en-US" sz="1300" b="1" dirty="0" err="1">
              <a:latin typeface="Cambria" panose="02040503050406030204" pitchFamily="18" charset="0"/>
            </a:rPr>
            <a:t>Perencanaan</a:t>
          </a:r>
          <a:endParaRPr lang="en-US" sz="1300" b="1" dirty="0">
            <a:latin typeface="Cambria" panose="02040503050406030204" pitchFamily="18" charset="0"/>
          </a:endParaRPr>
        </a:p>
      </dgm:t>
    </dgm:pt>
    <dgm:pt modelId="{23D27287-0D5D-4020-8E54-14CDAFF6E2C9}" type="parTrans" cxnId="{9D4C90B9-F333-4596-962C-F946A51FA0D1}">
      <dgm:prSet/>
      <dgm:spPr/>
      <dgm:t>
        <a:bodyPr/>
        <a:lstStyle/>
        <a:p>
          <a:endParaRPr lang="en-US" sz="1200"/>
        </a:p>
      </dgm:t>
    </dgm:pt>
    <dgm:pt modelId="{A3E81B42-DEBC-42C8-BC0C-1124D4559B75}" type="sibTrans" cxnId="{9D4C90B9-F333-4596-962C-F946A51FA0D1}">
      <dgm:prSet/>
      <dgm:spPr/>
      <dgm:t>
        <a:bodyPr/>
        <a:lstStyle/>
        <a:p>
          <a:endParaRPr lang="en-US" sz="1200"/>
        </a:p>
      </dgm:t>
    </dgm:pt>
    <dgm:pt modelId="{B676A34E-0549-4337-A37D-C31C6D2C90F6}">
      <dgm:prSet custT="1"/>
      <dgm:spPr>
        <a:solidFill>
          <a:srgbClr val="002060"/>
        </a:solidFill>
      </dgm:spPr>
      <dgm:t>
        <a:bodyPr/>
        <a:lstStyle/>
        <a:p>
          <a:pPr rtl="0"/>
          <a:r>
            <a:rPr lang="en-US" sz="1400" b="1" dirty="0" err="1">
              <a:latin typeface="Cambria" panose="02040503050406030204" pitchFamily="18" charset="0"/>
            </a:rPr>
            <a:t>Pelaksanaan</a:t>
          </a:r>
          <a:endParaRPr lang="en-US" sz="1400" b="1" dirty="0">
            <a:latin typeface="Cambria" panose="02040503050406030204" pitchFamily="18" charset="0"/>
          </a:endParaRPr>
        </a:p>
      </dgm:t>
    </dgm:pt>
    <dgm:pt modelId="{2D9283CC-9273-4FBF-B667-49FB6B8A3130}" type="parTrans" cxnId="{2D82F6AF-5A59-44B3-A81A-48D3500256AD}">
      <dgm:prSet/>
      <dgm:spPr/>
      <dgm:t>
        <a:bodyPr/>
        <a:lstStyle/>
        <a:p>
          <a:endParaRPr lang="en-US" sz="1200"/>
        </a:p>
      </dgm:t>
    </dgm:pt>
    <dgm:pt modelId="{A4B4E796-5229-4999-A857-68212DDE8168}" type="sibTrans" cxnId="{2D82F6AF-5A59-44B3-A81A-48D3500256AD}">
      <dgm:prSet/>
      <dgm:spPr/>
      <dgm:t>
        <a:bodyPr/>
        <a:lstStyle/>
        <a:p>
          <a:endParaRPr lang="en-US" sz="1200"/>
        </a:p>
      </dgm:t>
    </dgm:pt>
    <dgm:pt modelId="{56012695-9463-4611-89C0-005227B62B09}">
      <dgm:prSet custT="1"/>
      <dgm:spPr>
        <a:solidFill>
          <a:schemeClr val="accent6">
            <a:lumMod val="50000"/>
          </a:schemeClr>
        </a:solidFill>
      </dgm:spPr>
      <dgm:t>
        <a:bodyPr/>
        <a:lstStyle/>
        <a:p>
          <a:pPr rtl="0"/>
          <a:r>
            <a:rPr lang="en-US" sz="1300" b="1" dirty="0" err="1">
              <a:latin typeface="Cambria" panose="02040503050406030204" pitchFamily="18" charset="0"/>
            </a:rPr>
            <a:t>Penatausahaan</a:t>
          </a:r>
          <a:endParaRPr lang="en-US" sz="1300" b="1" dirty="0">
            <a:latin typeface="Cambria" panose="02040503050406030204" pitchFamily="18" charset="0"/>
          </a:endParaRPr>
        </a:p>
      </dgm:t>
    </dgm:pt>
    <dgm:pt modelId="{501C143C-E344-4DA9-BBD2-C7594ADCE098}" type="parTrans" cxnId="{79485850-15E7-4803-BEC3-41F2B9F17CAE}">
      <dgm:prSet/>
      <dgm:spPr/>
      <dgm:t>
        <a:bodyPr/>
        <a:lstStyle/>
        <a:p>
          <a:endParaRPr lang="en-US" sz="1200"/>
        </a:p>
      </dgm:t>
    </dgm:pt>
    <dgm:pt modelId="{5BD95C33-272C-421D-8F14-E8F18AF7B111}" type="sibTrans" cxnId="{79485850-15E7-4803-BEC3-41F2B9F17CAE}">
      <dgm:prSet/>
      <dgm:spPr/>
      <dgm:t>
        <a:bodyPr/>
        <a:lstStyle/>
        <a:p>
          <a:endParaRPr lang="en-US" sz="1200"/>
        </a:p>
      </dgm:t>
    </dgm:pt>
    <dgm:pt modelId="{01ED7A32-3F1E-442A-A6EE-7CDF92FFC003}">
      <dgm:prSet custT="1"/>
      <dgm:spPr>
        <a:solidFill>
          <a:srgbClr val="0070C0"/>
        </a:solidFill>
      </dgm:spPr>
      <dgm:t>
        <a:bodyPr/>
        <a:lstStyle/>
        <a:p>
          <a:pPr rtl="0"/>
          <a:r>
            <a:rPr lang="en-US" sz="1400" b="1" dirty="0" err="1">
              <a:latin typeface="Cambria" panose="02040503050406030204" pitchFamily="18" charset="0"/>
            </a:rPr>
            <a:t>Pelaporan</a:t>
          </a:r>
          <a:endParaRPr lang="en-US" sz="1400" b="1" dirty="0">
            <a:latin typeface="Cambria" panose="02040503050406030204" pitchFamily="18" charset="0"/>
          </a:endParaRPr>
        </a:p>
      </dgm:t>
    </dgm:pt>
    <dgm:pt modelId="{79C1A1C0-D3B2-48E1-87AD-CE27B582A82E}" type="parTrans" cxnId="{766C0EFA-D5A9-454F-B6A1-428BD477AEBE}">
      <dgm:prSet/>
      <dgm:spPr/>
      <dgm:t>
        <a:bodyPr/>
        <a:lstStyle/>
        <a:p>
          <a:endParaRPr lang="en-US" sz="1200"/>
        </a:p>
      </dgm:t>
    </dgm:pt>
    <dgm:pt modelId="{DC7C6BEF-B3CC-4036-ACDF-0CBB465007CA}" type="sibTrans" cxnId="{766C0EFA-D5A9-454F-B6A1-428BD477AEBE}">
      <dgm:prSet/>
      <dgm:spPr/>
      <dgm:t>
        <a:bodyPr/>
        <a:lstStyle/>
        <a:p>
          <a:endParaRPr lang="en-US" sz="1200"/>
        </a:p>
      </dgm:t>
    </dgm:pt>
    <dgm:pt modelId="{AAFA0B36-4F4B-43C5-A825-15E89BA9572D}">
      <dgm:prSet custT="1"/>
      <dgm:spPr/>
      <dgm:t>
        <a:bodyPr/>
        <a:lstStyle/>
        <a:p>
          <a:pPr rtl="0"/>
          <a:r>
            <a:rPr lang="en-US" sz="1400" b="1" dirty="0" err="1">
              <a:latin typeface="Cambria" panose="02040503050406030204" pitchFamily="18" charset="0"/>
            </a:rPr>
            <a:t>Pertanggungjawaban</a:t>
          </a:r>
          <a:endParaRPr lang="en-US" sz="1400" b="1" dirty="0">
            <a:latin typeface="Cambria" panose="02040503050406030204" pitchFamily="18" charset="0"/>
          </a:endParaRPr>
        </a:p>
      </dgm:t>
    </dgm:pt>
    <dgm:pt modelId="{BF9FC6B3-B455-4783-BAE2-A38B38B250E0}" type="parTrans" cxnId="{83D5D5CF-5936-4F13-A16D-913ED75B0810}">
      <dgm:prSet/>
      <dgm:spPr/>
      <dgm:t>
        <a:bodyPr/>
        <a:lstStyle/>
        <a:p>
          <a:endParaRPr lang="en-US" sz="1200"/>
        </a:p>
      </dgm:t>
    </dgm:pt>
    <dgm:pt modelId="{1CB06812-517B-41A8-AFCA-86D36C10164E}" type="sibTrans" cxnId="{83D5D5CF-5936-4F13-A16D-913ED75B0810}">
      <dgm:prSet/>
      <dgm:spPr/>
      <dgm:t>
        <a:bodyPr/>
        <a:lstStyle/>
        <a:p>
          <a:endParaRPr lang="en-US" sz="1200"/>
        </a:p>
      </dgm:t>
    </dgm:pt>
    <dgm:pt modelId="{45FCC5D9-8251-44E6-80EF-BF84348540CB}" type="pres">
      <dgm:prSet presAssocID="{33BAE7AB-C348-49E8-869C-7DE2328F1B1E}" presName="Name0" presStyleCnt="0">
        <dgm:presLayoutVars>
          <dgm:chMax val="1"/>
          <dgm:dir/>
          <dgm:animLvl val="ctr"/>
          <dgm:resizeHandles val="exact"/>
        </dgm:presLayoutVars>
      </dgm:prSet>
      <dgm:spPr/>
      <dgm:t>
        <a:bodyPr/>
        <a:lstStyle/>
        <a:p>
          <a:endParaRPr lang="id-ID"/>
        </a:p>
      </dgm:t>
    </dgm:pt>
    <dgm:pt modelId="{D20897B2-C014-42A2-8C1B-1F407DD09DB8}" type="pres">
      <dgm:prSet presAssocID="{70065DA2-78E3-49BA-B11F-5159329556A4}" presName="centerShape" presStyleLbl="node0" presStyleIdx="0" presStyleCnt="1" custLinFactNeighborX="802" custLinFactNeighborY="-625"/>
      <dgm:spPr/>
      <dgm:t>
        <a:bodyPr/>
        <a:lstStyle/>
        <a:p>
          <a:endParaRPr lang="id-ID"/>
        </a:p>
      </dgm:t>
    </dgm:pt>
    <dgm:pt modelId="{158601DE-E856-4C19-9705-7048EF9968D6}" type="pres">
      <dgm:prSet presAssocID="{82A3E8CA-6C11-4BF6-81E1-E824C04DF7AA}" presName="node" presStyleLbl="node1" presStyleIdx="0" presStyleCnt="5">
        <dgm:presLayoutVars>
          <dgm:bulletEnabled val="1"/>
        </dgm:presLayoutVars>
      </dgm:prSet>
      <dgm:spPr/>
      <dgm:t>
        <a:bodyPr/>
        <a:lstStyle/>
        <a:p>
          <a:endParaRPr lang="id-ID"/>
        </a:p>
      </dgm:t>
    </dgm:pt>
    <dgm:pt modelId="{D12C7BAA-08AA-4052-85B5-2F46BF1E3C65}" type="pres">
      <dgm:prSet presAssocID="{82A3E8CA-6C11-4BF6-81E1-E824C04DF7AA}" presName="dummy" presStyleCnt="0"/>
      <dgm:spPr/>
    </dgm:pt>
    <dgm:pt modelId="{D7B924C0-0EC5-467A-A14C-F3411EEE24A1}" type="pres">
      <dgm:prSet presAssocID="{A3E81B42-DEBC-42C8-BC0C-1124D4559B75}" presName="sibTrans" presStyleLbl="sibTrans2D1" presStyleIdx="0" presStyleCnt="5"/>
      <dgm:spPr/>
      <dgm:t>
        <a:bodyPr/>
        <a:lstStyle/>
        <a:p>
          <a:endParaRPr lang="id-ID"/>
        </a:p>
      </dgm:t>
    </dgm:pt>
    <dgm:pt modelId="{71427A5F-21C6-435C-BFCA-06510960D652}" type="pres">
      <dgm:prSet presAssocID="{B676A34E-0549-4337-A37D-C31C6D2C90F6}" presName="node" presStyleLbl="node1" presStyleIdx="1" presStyleCnt="5">
        <dgm:presLayoutVars>
          <dgm:bulletEnabled val="1"/>
        </dgm:presLayoutVars>
      </dgm:prSet>
      <dgm:spPr/>
      <dgm:t>
        <a:bodyPr/>
        <a:lstStyle/>
        <a:p>
          <a:endParaRPr lang="id-ID"/>
        </a:p>
      </dgm:t>
    </dgm:pt>
    <dgm:pt modelId="{3FD461AC-8636-491F-AD31-FFC57453568E}" type="pres">
      <dgm:prSet presAssocID="{B676A34E-0549-4337-A37D-C31C6D2C90F6}" presName="dummy" presStyleCnt="0"/>
      <dgm:spPr/>
    </dgm:pt>
    <dgm:pt modelId="{858CA234-B124-4BFF-9A71-DD0F833719F2}" type="pres">
      <dgm:prSet presAssocID="{A4B4E796-5229-4999-A857-68212DDE8168}" presName="sibTrans" presStyleLbl="sibTrans2D1" presStyleIdx="1" presStyleCnt="5"/>
      <dgm:spPr/>
      <dgm:t>
        <a:bodyPr/>
        <a:lstStyle/>
        <a:p>
          <a:endParaRPr lang="id-ID"/>
        </a:p>
      </dgm:t>
    </dgm:pt>
    <dgm:pt modelId="{DF064CAA-CB52-497F-9CED-D620BCA2F00C}" type="pres">
      <dgm:prSet presAssocID="{56012695-9463-4611-89C0-005227B62B09}" presName="node" presStyleLbl="node1" presStyleIdx="2" presStyleCnt="5">
        <dgm:presLayoutVars>
          <dgm:bulletEnabled val="1"/>
        </dgm:presLayoutVars>
      </dgm:prSet>
      <dgm:spPr/>
      <dgm:t>
        <a:bodyPr/>
        <a:lstStyle/>
        <a:p>
          <a:endParaRPr lang="id-ID"/>
        </a:p>
      </dgm:t>
    </dgm:pt>
    <dgm:pt modelId="{4E3C0070-F54B-43EB-A875-A7618829284C}" type="pres">
      <dgm:prSet presAssocID="{56012695-9463-4611-89C0-005227B62B09}" presName="dummy" presStyleCnt="0"/>
      <dgm:spPr/>
    </dgm:pt>
    <dgm:pt modelId="{BDDD324B-8AD3-48BE-8864-C6212473F67D}" type="pres">
      <dgm:prSet presAssocID="{5BD95C33-272C-421D-8F14-E8F18AF7B111}" presName="sibTrans" presStyleLbl="sibTrans2D1" presStyleIdx="2" presStyleCnt="5"/>
      <dgm:spPr/>
      <dgm:t>
        <a:bodyPr/>
        <a:lstStyle/>
        <a:p>
          <a:endParaRPr lang="id-ID"/>
        </a:p>
      </dgm:t>
    </dgm:pt>
    <dgm:pt modelId="{90D59AB4-FB8F-4175-8503-F78C357DEEAB}" type="pres">
      <dgm:prSet presAssocID="{01ED7A32-3F1E-442A-A6EE-7CDF92FFC003}" presName="node" presStyleLbl="node1" presStyleIdx="3" presStyleCnt="5">
        <dgm:presLayoutVars>
          <dgm:bulletEnabled val="1"/>
        </dgm:presLayoutVars>
      </dgm:prSet>
      <dgm:spPr/>
      <dgm:t>
        <a:bodyPr/>
        <a:lstStyle/>
        <a:p>
          <a:endParaRPr lang="id-ID"/>
        </a:p>
      </dgm:t>
    </dgm:pt>
    <dgm:pt modelId="{1C81B2D7-A69F-4AAF-9659-7F6A7542CB0A}" type="pres">
      <dgm:prSet presAssocID="{01ED7A32-3F1E-442A-A6EE-7CDF92FFC003}" presName="dummy" presStyleCnt="0"/>
      <dgm:spPr/>
    </dgm:pt>
    <dgm:pt modelId="{76AAD8A2-8384-4F68-9EBD-E7712D4157A9}" type="pres">
      <dgm:prSet presAssocID="{DC7C6BEF-B3CC-4036-ACDF-0CBB465007CA}" presName="sibTrans" presStyleLbl="sibTrans2D1" presStyleIdx="3" presStyleCnt="5"/>
      <dgm:spPr/>
      <dgm:t>
        <a:bodyPr/>
        <a:lstStyle/>
        <a:p>
          <a:endParaRPr lang="id-ID"/>
        </a:p>
      </dgm:t>
    </dgm:pt>
    <dgm:pt modelId="{AB6BC440-D177-45BA-845C-677EEF5ECE53}" type="pres">
      <dgm:prSet presAssocID="{AAFA0B36-4F4B-43C5-A825-15E89BA9572D}" presName="node" presStyleLbl="node1" presStyleIdx="4" presStyleCnt="5">
        <dgm:presLayoutVars>
          <dgm:bulletEnabled val="1"/>
        </dgm:presLayoutVars>
      </dgm:prSet>
      <dgm:spPr/>
      <dgm:t>
        <a:bodyPr/>
        <a:lstStyle/>
        <a:p>
          <a:endParaRPr lang="id-ID"/>
        </a:p>
      </dgm:t>
    </dgm:pt>
    <dgm:pt modelId="{F000DB80-55E4-4FBE-9A2C-70FD53A0A6E6}" type="pres">
      <dgm:prSet presAssocID="{AAFA0B36-4F4B-43C5-A825-15E89BA9572D}" presName="dummy" presStyleCnt="0"/>
      <dgm:spPr/>
    </dgm:pt>
    <dgm:pt modelId="{E49A24DA-31B3-4005-B9CC-E32E650F25D8}" type="pres">
      <dgm:prSet presAssocID="{1CB06812-517B-41A8-AFCA-86D36C10164E}" presName="sibTrans" presStyleLbl="sibTrans2D1" presStyleIdx="4" presStyleCnt="5"/>
      <dgm:spPr/>
      <dgm:t>
        <a:bodyPr/>
        <a:lstStyle/>
        <a:p>
          <a:endParaRPr lang="id-ID"/>
        </a:p>
      </dgm:t>
    </dgm:pt>
  </dgm:ptLst>
  <dgm:cxnLst>
    <dgm:cxn modelId="{5FDC9E4C-3327-413F-8BB0-910E2AFC3D96}" type="presOf" srcId="{82A3E8CA-6C11-4BF6-81E1-E824C04DF7AA}" destId="{158601DE-E856-4C19-9705-7048EF9968D6}" srcOrd="0" destOrd="0" presId="urn:microsoft.com/office/officeart/2005/8/layout/radial6"/>
    <dgm:cxn modelId="{766C0EFA-D5A9-454F-B6A1-428BD477AEBE}" srcId="{70065DA2-78E3-49BA-B11F-5159329556A4}" destId="{01ED7A32-3F1E-442A-A6EE-7CDF92FFC003}" srcOrd="3" destOrd="0" parTransId="{79C1A1C0-D3B2-48E1-87AD-CE27B582A82E}" sibTransId="{DC7C6BEF-B3CC-4036-ACDF-0CBB465007CA}"/>
    <dgm:cxn modelId="{45269192-7A5D-4BE4-A9A3-5888757D7173}" type="presOf" srcId="{DC7C6BEF-B3CC-4036-ACDF-0CBB465007CA}" destId="{76AAD8A2-8384-4F68-9EBD-E7712D4157A9}" srcOrd="0" destOrd="0" presId="urn:microsoft.com/office/officeart/2005/8/layout/radial6"/>
    <dgm:cxn modelId="{2D82F6AF-5A59-44B3-A81A-48D3500256AD}" srcId="{70065DA2-78E3-49BA-B11F-5159329556A4}" destId="{B676A34E-0549-4337-A37D-C31C6D2C90F6}" srcOrd="1" destOrd="0" parTransId="{2D9283CC-9273-4FBF-B667-49FB6B8A3130}" sibTransId="{A4B4E796-5229-4999-A857-68212DDE8168}"/>
    <dgm:cxn modelId="{83D5D5CF-5936-4F13-A16D-913ED75B0810}" srcId="{70065DA2-78E3-49BA-B11F-5159329556A4}" destId="{AAFA0B36-4F4B-43C5-A825-15E89BA9572D}" srcOrd="4" destOrd="0" parTransId="{BF9FC6B3-B455-4783-BAE2-A38B38B250E0}" sibTransId="{1CB06812-517B-41A8-AFCA-86D36C10164E}"/>
    <dgm:cxn modelId="{1DAB715B-9F91-4F9B-B32B-0A1959F23C0A}" type="presOf" srcId="{A4B4E796-5229-4999-A857-68212DDE8168}" destId="{858CA234-B124-4BFF-9A71-DD0F833719F2}" srcOrd="0" destOrd="0" presId="urn:microsoft.com/office/officeart/2005/8/layout/radial6"/>
    <dgm:cxn modelId="{0FBB1C03-BDF4-4EFF-BA93-B3B97ED16ECC}" type="presOf" srcId="{56012695-9463-4611-89C0-005227B62B09}" destId="{DF064CAA-CB52-497F-9CED-D620BCA2F00C}" srcOrd="0" destOrd="0" presId="urn:microsoft.com/office/officeart/2005/8/layout/radial6"/>
    <dgm:cxn modelId="{9D4C90B9-F333-4596-962C-F946A51FA0D1}" srcId="{70065DA2-78E3-49BA-B11F-5159329556A4}" destId="{82A3E8CA-6C11-4BF6-81E1-E824C04DF7AA}" srcOrd="0" destOrd="0" parTransId="{23D27287-0D5D-4020-8E54-14CDAFF6E2C9}" sibTransId="{A3E81B42-DEBC-42C8-BC0C-1124D4559B75}"/>
    <dgm:cxn modelId="{28B394B4-BBE3-4C12-A74A-71864AD53577}" type="presOf" srcId="{5BD95C33-272C-421D-8F14-E8F18AF7B111}" destId="{BDDD324B-8AD3-48BE-8864-C6212473F67D}" srcOrd="0" destOrd="0" presId="urn:microsoft.com/office/officeart/2005/8/layout/radial6"/>
    <dgm:cxn modelId="{39984911-DA51-4E19-904C-7886DDAAC74C}" srcId="{33BAE7AB-C348-49E8-869C-7DE2328F1B1E}" destId="{70065DA2-78E3-49BA-B11F-5159329556A4}" srcOrd="0" destOrd="0" parTransId="{04576CA9-4700-4B6F-967C-4BF3E859584E}" sibTransId="{5FB07084-C15B-45D0-93B6-A1DC3EDAEFDE}"/>
    <dgm:cxn modelId="{55030568-E472-4B75-A509-F2E140DAF1AD}" type="presOf" srcId="{01ED7A32-3F1E-442A-A6EE-7CDF92FFC003}" destId="{90D59AB4-FB8F-4175-8503-F78C357DEEAB}" srcOrd="0" destOrd="0" presId="urn:microsoft.com/office/officeart/2005/8/layout/radial6"/>
    <dgm:cxn modelId="{0F0072A3-74E3-4A53-98AA-7B694A0E1FB4}" type="presOf" srcId="{70065DA2-78E3-49BA-B11F-5159329556A4}" destId="{D20897B2-C014-42A2-8C1B-1F407DD09DB8}" srcOrd="0" destOrd="0" presId="urn:microsoft.com/office/officeart/2005/8/layout/radial6"/>
    <dgm:cxn modelId="{29E997CA-FB3F-4AF4-B8B4-9F93BB585B9C}" type="presOf" srcId="{1CB06812-517B-41A8-AFCA-86D36C10164E}" destId="{E49A24DA-31B3-4005-B9CC-E32E650F25D8}" srcOrd="0" destOrd="0" presId="urn:microsoft.com/office/officeart/2005/8/layout/radial6"/>
    <dgm:cxn modelId="{E7B2F6CA-2C40-4207-BBAA-5C22F3F7600E}" type="presOf" srcId="{AAFA0B36-4F4B-43C5-A825-15E89BA9572D}" destId="{AB6BC440-D177-45BA-845C-677EEF5ECE53}" srcOrd="0" destOrd="0" presId="urn:microsoft.com/office/officeart/2005/8/layout/radial6"/>
    <dgm:cxn modelId="{4E3A1582-A9E5-4DD2-8934-7E91B8A71908}" type="presOf" srcId="{33BAE7AB-C348-49E8-869C-7DE2328F1B1E}" destId="{45FCC5D9-8251-44E6-80EF-BF84348540CB}" srcOrd="0" destOrd="0" presId="urn:microsoft.com/office/officeart/2005/8/layout/radial6"/>
    <dgm:cxn modelId="{79485850-15E7-4803-BEC3-41F2B9F17CAE}" srcId="{70065DA2-78E3-49BA-B11F-5159329556A4}" destId="{56012695-9463-4611-89C0-005227B62B09}" srcOrd="2" destOrd="0" parTransId="{501C143C-E344-4DA9-BBD2-C7594ADCE098}" sibTransId="{5BD95C33-272C-421D-8F14-E8F18AF7B111}"/>
    <dgm:cxn modelId="{DD2952DA-84EF-4E11-B8F7-4C01330774C4}" type="presOf" srcId="{B676A34E-0549-4337-A37D-C31C6D2C90F6}" destId="{71427A5F-21C6-435C-BFCA-06510960D652}" srcOrd="0" destOrd="0" presId="urn:microsoft.com/office/officeart/2005/8/layout/radial6"/>
    <dgm:cxn modelId="{8CDF9406-AB37-41F9-B24A-A2B40DB9ECF1}" type="presOf" srcId="{A3E81B42-DEBC-42C8-BC0C-1124D4559B75}" destId="{D7B924C0-0EC5-467A-A14C-F3411EEE24A1}" srcOrd="0" destOrd="0" presId="urn:microsoft.com/office/officeart/2005/8/layout/radial6"/>
    <dgm:cxn modelId="{B751643E-CA57-4198-B46D-D1CE03D768A2}" type="presParOf" srcId="{45FCC5D9-8251-44E6-80EF-BF84348540CB}" destId="{D20897B2-C014-42A2-8C1B-1F407DD09DB8}" srcOrd="0" destOrd="0" presId="urn:microsoft.com/office/officeart/2005/8/layout/radial6"/>
    <dgm:cxn modelId="{4FAF6515-8B6A-45A6-81F0-63F9CC567E77}" type="presParOf" srcId="{45FCC5D9-8251-44E6-80EF-BF84348540CB}" destId="{158601DE-E856-4C19-9705-7048EF9968D6}" srcOrd="1" destOrd="0" presId="urn:microsoft.com/office/officeart/2005/8/layout/radial6"/>
    <dgm:cxn modelId="{2DCBCB38-4ADA-4BA5-9A3F-4CA717126D71}" type="presParOf" srcId="{45FCC5D9-8251-44E6-80EF-BF84348540CB}" destId="{D12C7BAA-08AA-4052-85B5-2F46BF1E3C65}" srcOrd="2" destOrd="0" presId="urn:microsoft.com/office/officeart/2005/8/layout/radial6"/>
    <dgm:cxn modelId="{6C880815-F776-4B8E-9EF5-588156DE8ED3}" type="presParOf" srcId="{45FCC5D9-8251-44E6-80EF-BF84348540CB}" destId="{D7B924C0-0EC5-467A-A14C-F3411EEE24A1}" srcOrd="3" destOrd="0" presId="urn:microsoft.com/office/officeart/2005/8/layout/radial6"/>
    <dgm:cxn modelId="{B7BC9465-A951-43C6-98C1-8ED8FF208B63}" type="presParOf" srcId="{45FCC5D9-8251-44E6-80EF-BF84348540CB}" destId="{71427A5F-21C6-435C-BFCA-06510960D652}" srcOrd="4" destOrd="0" presId="urn:microsoft.com/office/officeart/2005/8/layout/radial6"/>
    <dgm:cxn modelId="{5B4BE76C-F3B0-4200-8CD7-8FB7115750A8}" type="presParOf" srcId="{45FCC5D9-8251-44E6-80EF-BF84348540CB}" destId="{3FD461AC-8636-491F-AD31-FFC57453568E}" srcOrd="5" destOrd="0" presId="urn:microsoft.com/office/officeart/2005/8/layout/radial6"/>
    <dgm:cxn modelId="{205FA574-760B-4F4B-97E5-9F4EA9B6BA9E}" type="presParOf" srcId="{45FCC5D9-8251-44E6-80EF-BF84348540CB}" destId="{858CA234-B124-4BFF-9A71-DD0F833719F2}" srcOrd="6" destOrd="0" presId="urn:microsoft.com/office/officeart/2005/8/layout/radial6"/>
    <dgm:cxn modelId="{DF868BD6-5865-41F7-856C-4F99DD73810D}" type="presParOf" srcId="{45FCC5D9-8251-44E6-80EF-BF84348540CB}" destId="{DF064CAA-CB52-497F-9CED-D620BCA2F00C}" srcOrd="7" destOrd="0" presId="urn:microsoft.com/office/officeart/2005/8/layout/radial6"/>
    <dgm:cxn modelId="{6D089429-9A3E-4E56-A9E3-97B4BA05DD8E}" type="presParOf" srcId="{45FCC5D9-8251-44E6-80EF-BF84348540CB}" destId="{4E3C0070-F54B-43EB-A875-A7618829284C}" srcOrd="8" destOrd="0" presId="urn:microsoft.com/office/officeart/2005/8/layout/radial6"/>
    <dgm:cxn modelId="{C77BB946-FBB3-4E71-A969-98852E2DCF7B}" type="presParOf" srcId="{45FCC5D9-8251-44E6-80EF-BF84348540CB}" destId="{BDDD324B-8AD3-48BE-8864-C6212473F67D}" srcOrd="9" destOrd="0" presId="urn:microsoft.com/office/officeart/2005/8/layout/radial6"/>
    <dgm:cxn modelId="{D547EECD-0998-4E3A-B68B-65530FB1EFA9}" type="presParOf" srcId="{45FCC5D9-8251-44E6-80EF-BF84348540CB}" destId="{90D59AB4-FB8F-4175-8503-F78C357DEEAB}" srcOrd="10" destOrd="0" presId="urn:microsoft.com/office/officeart/2005/8/layout/radial6"/>
    <dgm:cxn modelId="{FBE7E677-3AE3-40FD-AC16-D50281D3CB11}" type="presParOf" srcId="{45FCC5D9-8251-44E6-80EF-BF84348540CB}" destId="{1C81B2D7-A69F-4AAF-9659-7F6A7542CB0A}" srcOrd="11" destOrd="0" presId="urn:microsoft.com/office/officeart/2005/8/layout/radial6"/>
    <dgm:cxn modelId="{C49BFA58-F9D9-4B91-9BE6-38AF5DD1B428}" type="presParOf" srcId="{45FCC5D9-8251-44E6-80EF-BF84348540CB}" destId="{76AAD8A2-8384-4F68-9EBD-E7712D4157A9}" srcOrd="12" destOrd="0" presId="urn:microsoft.com/office/officeart/2005/8/layout/radial6"/>
    <dgm:cxn modelId="{834742B5-4B9E-40DD-8B30-D089A545ACD8}" type="presParOf" srcId="{45FCC5D9-8251-44E6-80EF-BF84348540CB}" destId="{AB6BC440-D177-45BA-845C-677EEF5ECE53}" srcOrd="13" destOrd="0" presId="urn:microsoft.com/office/officeart/2005/8/layout/radial6"/>
    <dgm:cxn modelId="{AE8E82C7-A5BD-4030-8C51-A91ADC419B59}" type="presParOf" srcId="{45FCC5D9-8251-44E6-80EF-BF84348540CB}" destId="{F000DB80-55E4-4FBE-9A2C-70FD53A0A6E6}" srcOrd="14" destOrd="0" presId="urn:microsoft.com/office/officeart/2005/8/layout/radial6"/>
    <dgm:cxn modelId="{C2FBD6AD-6809-4C7C-AB9F-A8A5317AC3BF}" type="presParOf" srcId="{45FCC5D9-8251-44E6-80EF-BF84348540CB}" destId="{E49A24DA-31B3-4005-B9CC-E32E650F25D8}"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5807B-87E1-4E23-976D-D0F7849F51B1}">
      <dsp:nvSpPr>
        <dsp:cNvPr id="0" name=""/>
        <dsp:cNvSpPr/>
      </dsp:nvSpPr>
      <dsp:spPr>
        <a:xfrm>
          <a:off x="2035968" y="1211330"/>
          <a:ext cx="3017700" cy="3017700"/>
        </a:xfrm>
        <a:prstGeom prst="ellipse">
          <a:avLst/>
        </a:prstGeom>
        <a:solidFill>
          <a:srgbClr val="8000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n-US" sz="6500" kern="1200" dirty="0" err="1">
              <a:latin typeface="Agency FB" pitchFamily="34" charset="0"/>
            </a:rPr>
            <a:t>Asas</a:t>
          </a:r>
          <a:endParaRPr lang="en-US" sz="6500" kern="1200" dirty="0">
            <a:latin typeface="Agency FB" pitchFamily="34" charset="0"/>
          </a:endParaRPr>
        </a:p>
      </dsp:txBody>
      <dsp:txXfrm>
        <a:off x="2477900" y="1653262"/>
        <a:ext cx="2133836" cy="2133836"/>
      </dsp:txXfrm>
    </dsp:sp>
    <dsp:sp modelId="{70A77500-AFDD-4115-BE63-8A73C0F07871}">
      <dsp:nvSpPr>
        <dsp:cNvPr id="0" name=""/>
        <dsp:cNvSpPr/>
      </dsp:nvSpPr>
      <dsp:spPr>
        <a:xfrm>
          <a:off x="2339888" y="-136306"/>
          <a:ext cx="2409860" cy="178254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latin typeface="Agency FB" pitchFamily="34" charset="0"/>
            </a:rPr>
            <a:t>Transparan</a:t>
          </a:r>
          <a:endParaRPr lang="en-US" sz="3200" kern="1200" dirty="0">
            <a:latin typeface="Agency FB" pitchFamily="34" charset="0"/>
          </a:endParaRPr>
        </a:p>
      </dsp:txBody>
      <dsp:txXfrm>
        <a:off x="2692804" y="124741"/>
        <a:ext cx="1704028" cy="1260446"/>
      </dsp:txXfrm>
    </dsp:sp>
    <dsp:sp modelId="{8A35FF8F-3D5C-4ACC-AAFD-29280122516A}">
      <dsp:nvSpPr>
        <dsp:cNvPr id="0" name=""/>
        <dsp:cNvSpPr/>
      </dsp:nvSpPr>
      <dsp:spPr>
        <a:xfrm>
          <a:off x="4451154" y="1828910"/>
          <a:ext cx="2117762" cy="1782540"/>
        </a:xfrm>
        <a:prstGeom prst="ellipse">
          <a:avLst/>
        </a:prstGeom>
        <a:solidFill>
          <a:srgbClr val="FF00FF">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latin typeface="Agency FB" pitchFamily="34" charset="0"/>
            </a:rPr>
            <a:t>Akuntabel</a:t>
          </a:r>
          <a:endParaRPr lang="en-US" sz="3200" kern="1200" dirty="0">
            <a:latin typeface="Agency FB" pitchFamily="34" charset="0"/>
          </a:endParaRPr>
        </a:p>
      </dsp:txBody>
      <dsp:txXfrm>
        <a:off x="4761293" y="2089957"/>
        <a:ext cx="1497484" cy="1260446"/>
      </dsp:txXfrm>
    </dsp:sp>
    <dsp:sp modelId="{4E9EA0E6-8B36-4D28-B12C-262E32D4AA2D}">
      <dsp:nvSpPr>
        <dsp:cNvPr id="0" name=""/>
        <dsp:cNvSpPr/>
      </dsp:nvSpPr>
      <dsp:spPr>
        <a:xfrm>
          <a:off x="2376402" y="3794127"/>
          <a:ext cx="2336832" cy="1782540"/>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latin typeface="Agency FB" pitchFamily="34" charset="0"/>
            </a:rPr>
            <a:t>Partisipatif</a:t>
          </a:r>
          <a:endParaRPr lang="en-US" sz="3200" kern="1200" dirty="0">
            <a:latin typeface="Agency FB" pitchFamily="34" charset="0"/>
          </a:endParaRPr>
        </a:p>
      </dsp:txBody>
      <dsp:txXfrm>
        <a:off x="2718623" y="4055174"/>
        <a:ext cx="1652390" cy="1260446"/>
      </dsp:txXfrm>
    </dsp:sp>
    <dsp:sp modelId="{5387938E-42DB-41EB-B0D2-5C7307B326C5}">
      <dsp:nvSpPr>
        <dsp:cNvPr id="0" name=""/>
        <dsp:cNvSpPr/>
      </dsp:nvSpPr>
      <dsp:spPr>
        <a:xfrm>
          <a:off x="520720" y="1828910"/>
          <a:ext cx="2117762" cy="1782540"/>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err="1">
              <a:latin typeface="Agency FB" pitchFamily="34" charset="0"/>
            </a:rPr>
            <a:t>Tertib</a:t>
          </a:r>
          <a:r>
            <a:rPr lang="en-US" sz="3200" kern="1200" dirty="0">
              <a:latin typeface="Agency FB" pitchFamily="34" charset="0"/>
            </a:rPr>
            <a:t> &amp; </a:t>
          </a:r>
          <a:r>
            <a:rPr lang="en-US" sz="3200" kern="1200" dirty="0" err="1">
              <a:latin typeface="Agency FB" pitchFamily="34" charset="0"/>
            </a:rPr>
            <a:t>Displin</a:t>
          </a:r>
          <a:r>
            <a:rPr lang="en-US" sz="3200" kern="1200" dirty="0">
              <a:latin typeface="Agency FB" pitchFamily="34" charset="0"/>
            </a:rPr>
            <a:t> </a:t>
          </a:r>
          <a:r>
            <a:rPr lang="en-US" sz="3200" kern="1200" dirty="0" err="1">
              <a:latin typeface="Agency FB" pitchFamily="34" charset="0"/>
            </a:rPr>
            <a:t>Anggaran</a:t>
          </a:r>
          <a:endParaRPr lang="en-US" sz="3200" kern="1200" dirty="0">
            <a:latin typeface="Agency FB" pitchFamily="34" charset="0"/>
          </a:endParaRPr>
        </a:p>
      </dsp:txBody>
      <dsp:txXfrm>
        <a:off x="830859" y="2089957"/>
        <a:ext cx="1497484" cy="1260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24DA-31B3-4005-B9CC-E32E650F25D8}">
      <dsp:nvSpPr>
        <dsp:cNvPr id="0" name=""/>
        <dsp:cNvSpPr/>
      </dsp:nvSpPr>
      <dsp:spPr>
        <a:xfrm>
          <a:off x="2171513" y="721081"/>
          <a:ext cx="4803355" cy="4803355"/>
        </a:xfrm>
        <a:prstGeom prst="blockArc">
          <a:avLst>
            <a:gd name="adj1" fmla="val 11880000"/>
            <a:gd name="adj2" fmla="val 16200000"/>
            <a:gd name="adj3" fmla="val 4639"/>
          </a:avLst>
        </a:prstGeom>
        <a:solidFill>
          <a:schemeClr val="accent3">
            <a:hueOff val="1594097"/>
            <a:satOff val="594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AAD8A2-8384-4F68-9EBD-E7712D4157A9}">
      <dsp:nvSpPr>
        <dsp:cNvPr id="0" name=""/>
        <dsp:cNvSpPr/>
      </dsp:nvSpPr>
      <dsp:spPr>
        <a:xfrm>
          <a:off x="2171513" y="721081"/>
          <a:ext cx="4803355" cy="4803355"/>
        </a:xfrm>
        <a:prstGeom prst="blockArc">
          <a:avLst>
            <a:gd name="adj1" fmla="val 7560000"/>
            <a:gd name="adj2" fmla="val 11880000"/>
            <a:gd name="adj3" fmla="val 4639"/>
          </a:avLst>
        </a:prstGeom>
        <a:solidFill>
          <a:schemeClr val="accent3">
            <a:hueOff val="1195573"/>
            <a:satOff val="4455"/>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DD324B-8AD3-48BE-8864-C6212473F67D}">
      <dsp:nvSpPr>
        <dsp:cNvPr id="0" name=""/>
        <dsp:cNvSpPr/>
      </dsp:nvSpPr>
      <dsp:spPr>
        <a:xfrm>
          <a:off x="2171513" y="721081"/>
          <a:ext cx="4803355" cy="4803355"/>
        </a:xfrm>
        <a:prstGeom prst="blockArc">
          <a:avLst>
            <a:gd name="adj1" fmla="val 3240000"/>
            <a:gd name="adj2" fmla="val 7560000"/>
            <a:gd name="adj3" fmla="val 4639"/>
          </a:avLst>
        </a:prstGeom>
        <a:solidFill>
          <a:schemeClr val="accent3">
            <a:hueOff val="797048"/>
            <a:satOff val="297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8CA234-B124-4BFF-9A71-DD0F833719F2}">
      <dsp:nvSpPr>
        <dsp:cNvPr id="0" name=""/>
        <dsp:cNvSpPr/>
      </dsp:nvSpPr>
      <dsp:spPr>
        <a:xfrm>
          <a:off x="2171513" y="721081"/>
          <a:ext cx="4803355" cy="4803355"/>
        </a:xfrm>
        <a:prstGeom prst="blockArc">
          <a:avLst>
            <a:gd name="adj1" fmla="val 20520000"/>
            <a:gd name="adj2" fmla="val 3240000"/>
            <a:gd name="adj3" fmla="val 4639"/>
          </a:avLst>
        </a:prstGeom>
        <a:solidFill>
          <a:schemeClr val="accent3">
            <a:hueOff val="398524"/>
            <a:satOff val="1485"/>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924C0-0EC5-467A-A14C-F3411EEE24A1}">
      <dsp:nvSpPr>
        <dsp:cNvPr id="0" name=""/>
        <dsp:cNvSpPr/>
      </dsp:nvSpPr>
      <dsp:spPr>
        <a:xfrm>
          <a:off x="2171513" y="721081"/>
          <a:ext cx="4803355" cy="4803355"/>
        </a:xfrm>
        <a:prstGeom prst="blockArc">
          <a:avLst>
            <a:gd name="adj1" fmla="val 16200000"/>
            <a:gd name="adj2" fmla="val 2052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0897B2-C014-42A2-8C1B-1F407DD09DB8}">
      <dsp:nvSpPr>
        <dsp:cNvPr id="0" name=""/>
        <dsp:cNvSpPr/>
      </dsp:nvSpPr>
      <dsp:spPr>
        <a:xfrm>
          <a:off x="3505483" y="1988097"/>
          <a:ext cx="2210673" cy="22106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Pengelolaan</a:t>
          </a:r>
          <a:r>
            <a:rPr lang="en-US" sz="1400" b="1" kern="1200" dirty="0"/>
            <a:t> </a:t>
          </a:r>
          <a:r>
            <a:rPr lang="en-US" sz="1400" b="1" kern="1200" dirty="0" err="1"/>
            <a:t>Keuangan</a:t>
          </a:r>
          <a:r>
            <a:rPr lang="en-US" sz="1400" b="1" kern="1200" dirty="0"/>
            <a:t> </a:t>
          </a:r>
          <a:r>
            <a:rPr lang="en-US" sz="1400" b="1" kern="1200" dirty="0" err="1"/>
            <a:t>Desa</a:t>
          </a:r>
          <a:endParaRPr lang="en-US" sz="1400" b="1" kern="1200" dirty="0"/>
        </a:p>
      </dsp:txBody>
      <dsp:txXfrm>
        <a:off x="3829229" y="2311843"/>
        <a:ext cx="1563181" cy="1563181"/>
      </dsp:txXfrm>
    </dsp:sp>
    <dsp:sp modelId="{158601DE-E856-4C19-9705-7048EF9968D6}">
      <dsp:nvSpPr>
        <dsp:cNvPr id="0" name=""/>
        <dsp:cNvSpPr/>
      </dsp:nvSpPr>
      <dsp:spPr>
        <a:xfrm>
          <a:off x="3799455" y="3054"/>
          <a:ext cx="1547471" cy="154747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Perencanaan</a:t>
          </a:r>
          <a:endParaRPr lang="en-US" sz="1400" b="1" kern="1200" dirty="0"/>
        </a:p>
      </dsp:txBody>
      <dsp:txXfrm>
        <a:off x="4026077" y="229676"/>
        <a:ext cx="1094227" cy="1094227"/>
      </dsp:txXfrm>
    </dsp:sp>
    <dsp:sp modelId="{71427A5F-21C6-435C-BFCA-06510960D652}">
      <dsp:nvSpPr>
        <dsp:cNvPr id="0" name=""/>
        <dsp:cNvSpPr/>
      </dsp:nvSpPr>
      <dsp:spPr>
        <a:xfrm>
          <a:off x="6030604" y="1624079"/>
          <a:ext cx="1547471" cy="1547471"/>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Pelaksanaan</a:t>
          </a:r>
          <a:endParaRPr lang="en-US" sz="1400" b="1" kern="1200" dirty="0"/>
        </a:p>
      </dsp:txBody>
      <dsp:txXfrm>
        <a:off x="6257226" y="1850701"/>
        <a:ext cx="1094227" cy="1094227"/>
      </dsp:txXfrm>
    </dsp:sp>
    <dsp:sp modelId="{DF064CAA-CB52-497F-9CED-D620BCA2F00C}">
      <dsp:nvSpPr>
        <dsp:cNvPr id="0" name=""/>
        <dsp:cNvSpPr/>
      </dsp:nvSpPr>
      <dsp:spPr>
        <a:xfrm>
          <a:off x="5178381" y="4246951"/>
          <a:ext cx="1547471" cy="1547471"/>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err="1"/>
            <a:t>Penatausahaan</a:t>
          </a:r>
          <a:endParaRPr lang="en-US" sz="1300" b="1" kern="1200" dirty="0"/>
        </a:p>
      </dsp:txBody>
      <dsp:txXfrm>
        <a:off x="5405003" y="4473573"/>
        <a:ext cx="1094227" cy="1094227"/>
      </dsp:txXfrm>
    </dsp:sp>
    <dsp:sp modelId="{90D59AB4-FB8F-4175-8503-F78C357DEEAB}">
      <dsp:nvSpPr>
        <dsp:cNvPr id="0" name=""/>
        <dsp:cNvSpPr/>
      </dsp:nvSpPr>
      <dsp:spPr>
        <a:xfrm>
          <a:off x="2420529" y="4246951"/>
          <a:ext cx="1547471" cy="1547471"/>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Pelaporan</a:t>
          </a:r>
          <a:endParaRPr lang="en-US" sz="1400" b="1" kern="1200" dirty="0"/>
        </a:p>
      </dsp:txBody>
      <dsp:txXfrm>
        <a:off x="2647151" y="4473573"/>
        <a:ext cx="1094227" cy="1094227"/>
      </dsp:txXfrm>
    </dsp:sp>
    <dsp:sp modelId="{AB6BC440-D177-45BA-845C-677EEF5ECE53}">
      <dsp:nvSpPr>
        <dsp:cNvPr id="0" name=""/>
        <dsp:cNvSpPr/>
      </dsp:nvSpPr>
      <dsp:spPr>
        <a:xfrm>
          <a:off x="1568306" y="1624079"/>
          <a:ext cx="1547471" cy="1547471"/>
        </a:xfrm>
        <a:prstGeom prst="ellipse">
          <a:avLst/>
        </a:prstGeom>
        <a:solidFill>
          <a:schemeClr val="accent3">
            <a:hueOff val="1594097"/>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t>Pertanggungjawaban</a:t>
          </a:r>
          <a:endParaRPr lang="en-US" sz="1400" b="1" kern="1200" dirty="0"/>
        </a:p>
      </dsp:txBody>
      <dsp:txXfrm>
        <a:off x="1794928" y="1850701"/>
        <a:ext cx="1094227" cy="1094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9A24DA-31B3-4005-B9CC-E32E650F25D8}">
      <dsp:nvSpPr>
        <dsp:cNvPr id="0" name=""/>
        <dsp:cNvSpPr/>
      </dsp:nvSpPr>
      <dsp:spPr>
        <a:xfrm>
          <a:off x="2171513" y="721081"/>
          <a:ext cx="4803355" cy="4803355"/>
        </a:xfrm>
        <a:prstGeom prst="blockArc">
          <a:avLst>
            <a:gd name="adj1" fmla="val 11880000"/>
            <a:gd name="adj2" fmla="val 16200000"/>
            <a:gd name="adj3" fmla="val 4639"/>
          </a:avLst>
        </a:prstGeom>
        <a:solidFill>
          <a:schemeClr val="accent3">
            <a:hueOff val="1594097"/>
            <a:satOff val="594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AAD8A2-8384-4F68-9EBD-E7712D4157A9}">
      <dsp:nvSpPr>
        <dsp:cNvPr id="0" name=""/>
        <dsp:cNvSpPr/>
      </dsp:nvSpPr>
      <dsp:spPr>
        <a:xfrm>
          <a:off x="2171513" y="721081"/>
          <a:ext cx="4803355" cy="4803355"/>
        </a:xfrm>
        <a:prstGeom prst="blockArc">
          <a:avLst>
            <a:gd name="adj1" fmla="val 7560000"/>
            <a:gd name="adj2" fmla="val 11880000"/>
            <a:gd name="adj3" fmla="val 4639"/>
          </a:avLst>
        </a:prstGeom>
        <a:solidFill>
          <a:schemeClr val="accent3">
            <a:hueOff val="1195573"/>
            <a:satOff val="4455"/>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DD324B-8AD3-48BE-8864-C6212473F67D}">
      <dsp:nvSpPr>
        <dsp:cNvPr id="0" name=""/>
        <dsp:cNvSpPr/>
      </dsp:nvSpPr>
      <dsp:spPr>
        <a:xfrm>
          <a:off x="2171513" y="721081"/>
          <a:ext cx="4803355" cy="4803355"/>
        </a:xfrm>
        <a:prstGeom prst="blockArc">
          <a:avLst>
            <a:gd name="adj1" fmla="val 3240000"/>
            <a:gd name="adj2" fmla="val 7560000"/>
            <a:gd name="adj3" fmla="val 4639"/>
          </a:avLst>
        </a:prstGeom>
        <a:solidFill>
          <a:schemeClr val="accent3">
            <a:hueOff val="797048"/>
            <a:satOff val="297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8CA234-B124-4BFF-9A71-DD0F833719F2}">
      <dsp:nvSpPr>
        <dsp:cNvPr id="0" name=""/>
        <dsp:cNvSpPr/>
      </dsp:nvSpPr>
      <dsp:spPr>
        <a:xfrm>
          <a:off x="2171513" y="721081"/>
          <a:ext cx="4803355" cy="4803355"/>
        </a:xfrm>
        <a:prstGeom prst="blockArc">
          <a:avLst>
            <a:gd name="adj1" fmla="val 20520000"/>
            <a:gd name="adj2" fmla="val 3240000"/>
            <a:gd name="adj3" fmla="val 4639"/>
          </a:avLst>
        </a:prstGeom>
        <a:solidFill>
          <a:schemeClr val="accent3">
            <a:hueOff val="398524"/>
            <a:satOff val="1485"/>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924C0-0EC5-467A-A14C-F3411EEE24A1}">
      <dsp:nvSpPr>
        <dsp:cNvPr id="0" name=""/>
        <dsp:cNvSpPr/>
      </dsp:nvSpPr>
      <dsp:spPr>
        <a:xfrm>
          <a:off x="2171513" y="721081"/>
          <a:ext cx="4803355" cy="4803355"/>
        </a:xfrm>
        <a:prstGeom prst="blockArc">
          <a:avLst>
            <a:gd name="adj1" fmla="val 16200000"/>
            <a:gd name="adj2" fmla="val 20520000"/>
            <a:gd name="adj3" fmla="val 463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0897B2-C014-42A2-8C1B-1F407DD09DB8}">
      <dsp:nvSpPr>
        <dsp:cNvPr id="0" name=""/>
        <dsp:cNvSpPr/>
      </dsp:nvSpPr>
      <dsp:spPr>
        <a:xfrm>
          <a:off x="3505483" y="1988097"/>
          <a:ext cx="2210673" cy="221067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latin typeface="Cambria" panose="02040503050406030204" pitchFamily="18" charset="0"/>
            </a:rPr>
            <a:t>Pengelolaan</a:t>
          </a:r>
          <a:r>
            <a:rPr lang="en-US" sz="1400" b="1" kern="1200" dirty="0">
              <a:latin typeface="Cambria" panose="02040503050406030204" pitchFamily="18" charset="0"/>
            </a:rPr>
            <a:t> </a:t>
          </a:r>
          <a:r>
            <a:rPr lang="en-US" sz="1400" b="1" kern="1200" dirty="0" err="1">
              <a:latin typeface="Cambria" panose="02040503050406030204" pitchFamily="18" charset="0"/>
            </a:rPr>
            <a:t>Keuangan</a:t>
          </a:r>
          <a:r>
            <a:rPr lang="en-US" sz="1400" b="1" kern="1200" dirty="0">
              <a:latin typeface="Cambria" panose="02040503050406030204" pitchFamily="18" charset="0"/>
            </a:rPr>
            <a:t> </a:t>
          </a:r>
          <a:r>
            <a:rPr lang="en-US" sz="1400" b="1" kern="1200" dirty="0" err="1">
              <a:latin typeface="Cambria" panose="02040503050406030204" pitchFamily="18" charset="0"/>
            </a:rPr>
            <a:t>Desa</a:t>
          </a:r>
          <a:endParaRPr lang="en-US" sz="1400" b="1" kern="1200" dirty="0">
            <a:latin typeface="Cambria" panose="02040503050406030204" pitchFamily="18" charset="0"/>
          </a:endParaRPr>
        </a:p>
      </dsp:txBody>
      <dsp:txXfrm>
        <a:off x="3829229" y="2311843"/>
        <a:ext cx="1563181" cy="1563181"/>
      </dsp:txXfrm>
    </dsp:sp>
    <dsp:sp modelId="{158601DE-E856-4C19-9705-7048EF9968D6}">
      <dsp:nvSpPr>
        <dsp:cNvPr id="0" name=""/>
        <dsp:cNvSpPr/>
      </dsp:nvSpPr>
      <dsp:spPr>
        <a:xfrm>
          <a:off x="3799455" y="3054"/>
          <a:ext cx="1547471" cy="1547471"/>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err="1">
              <a:latin typeface="Cambria" panose="02040503050406030204" pitchFamily="18" charset="0"/>
            </a:rPr>
            <a:t>Perencanaan</a:t>
          </a:r>
          <a:endParaRPr lang="en-US" sz="1300" b="1" kern="1200" dirty="0">
            <a:latin typeface="Cambria" panose="02040503050406030204" pitchFamily="18" charset="0"/>
          </a:endParaRPr>
        </a:p>
      </dsp:txBody>
      <dsp:txXfrm>
        <a:off x="4026077" y="229676"/>
        <a:ext cx="1094227" cy="1094227"/>
      </dsp:txXfrm>
    </dsp:sp>
    <dsp:sp modelId="{71427A5F-21C6-435C-BFCA-06510960D652}">
      <dsp:nvSpPr>
        <dsp:cNvPr id="0" name=""/>
        <dsp:cNvSpPr/>
      </dsp:nvSpPr>
      <dsp:spPr>
        <a:xfrm>
          <a:off x="6030604" y="1624079"/>
          <a:ext cx="1547471" cy="1547471"/>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latin typeface="Cambria" panose="02040503050406030204" pitchFamily="18" charset="0"/>
            </a:rPr>
            <a:t>Pelaksanaan</a:t>
          </a:r>
          <a:endParaRPr lang="en-US" sz="1400" b="1" kern="1200" dirty="0">
            <a:latin typeface="Cambria" panose="02040503050406030204" pitchFamily="18" charset="0"/>
          </a:endParaRPr>
        </a:p>
      </dsp:txBody>
      <dsp:txXfrm>
        <a:off x="6257226" y="1850701"/>
        <a:ext cx="1094227" cy="1094227"/>
      </dsp:txXfrm>
    </dsp:sp>
    <dsp:sp modelId="{DF064CAA-CB52-497F-9CED-D620BCA2F00C}">
      <dsp:nvSpPr>
        <dsp:cNvPr id="0" name=""/>
        <dsp:cNvSpPr/>
      </dsp:nvSpPr>
      <dsp:spPr>
        <a:xfrm>
          <a:off x="5178381" y="4246951"/>
          <a:ext cx="1547471" cy="1547471"/>
        </a:xfrm>
        <a:prstGeom prst="ellipse">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rtl="0">
            <a:lnSpc>
              <a:spcPct val="90000"/>
            </a:lnSpc>
            <a:spcBef>
              <a:spcPct val="0"/>
            </a:spcBef>
            <a:spcAft>
              <a:spcPct val="35000"/>
            </a:spcAft>
          </a:pPr>
          <a:r>
            <a:rPr lang="en-US" sz="1300" b="1" kern="1200" dirty="0" err="1">
              <a:latin typeface="Cambria" panose="02040503050406030204" pitchFamily="18" charset="0"/>
            </a:rPr>
            <a:t>Penatausahaan</a:t>
          </a:r>
          <a:endParaRPr lang="en-US" sz="1300" b="1" kern="1200" dirty="0">
            <a:latin typeface="Cambria" panose="02040503050406030204" pitchFamily="18" charset="0"/>
          </a:endParaRPr>
        </a:p>
      </dsp:txBody>
      <dsp:txXfrm>
        <a:off x="5405003" y="4473573"/>
        <a:ext cx="1094227" cy="1094227"/>
      </dsp:txXfrm>
    </dsp:sp>
    <dsp:sp modelId="{90D59AB4-FB8F-4175-8503-F78C357DEEAB}">
      <dsp:nvSpPr>
        <dsp:cNvPr id="0" name=""/>
        <dsp:cNvSpPr/>
      </dsp:nvSpPr>
      <dsp:spPr>
        <a:xfrm>
          <a:off x="2420529" y="4246951"/>
          <a:ext cx="1547471" cy="1547471"/>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latin typeface="Cambria" panose="02040503050406030204" pitchFamily="18" charset="0"/>
            </a:rPr>
            <a:t>Pelaporan</a:t>
          </a:r>
          <a:endParaRPr lang="en-US" sz="1400" b="1" kern="1200" dirty="0">
            <a:latin typeface="Cambria" panose="02040503050406030204" pitchFamily="18" charset="0"/>
          </a:endParaRPr>
        </a:p>
      </dsp:txBody>
      <dsp:txXfrm>
        <a:off x="2647151" y="4473573"/>
        <a:ext cx="1094227" cy="1094227"/>
      </dsp:txXfrm>
    </dsp:sp>
    <dsp:sp modelId="{AB6BC440-D177-45BA-845C-677EEF5ECE53}">
      <dsp:nvSpPr>
        <dsp:cNvPr id="0" name=""/>
        <dsp:cNvSpPr/>
      </dsp:nvSpPr>
      <dsp:spPr>
        <a:xfrm>
          <a:off x="1568306" y="1624079"/>
          <a:ext cx="1547471" cy="1547471"/>
        </a:xfrm>
        <a:prstGeom prst="ellipse">
          <a:avLst/>
        </a:prstGeom>
        <a:solidFill>
          <a:schemeClr val="accent3">
            <a:hueOff val="1594097"/>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US" sz="1400" b="1" kern="1200" dirty="0" err="1">
              <a:latin typeface="Cambria" panose="02040503050406030204" pitchFamily="18" charset="0"/>
            </a:rPr>
            <a:t>Pertanggungjawaban</a:t>
          </a:r>
          <a:endParaRPr lang="en-US" sz="1400" b="1" kern="1200" dirty="0">
            <a:latin typeface="Cambria" panose="02040503050406030204" pitchFamily="18" charset="0"/>
          </a:endParaRPr>
        </a:p>
      </dsp:txBody>
      <dsp:txXfrm>
        <a:off x="1794928" y="1850701"/>
        <a:ext cx="1094227" cy="109422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53DEF23-2BBA-49E1-B12D-09BA5E30E29C}" type="datetimeFigureOut">
              <a:rPr lang="id-ID" smtClean="0"/>
              <a:t>11/05/2020</a:t>
            </a:fld>
            <a:endParaRPr lang="id-ID"/>
          </a:p>
        </p:txBody>
      </p:sp>
      <p:sp>
        <p:nvSpPr>
          <p:cNvPr id="17" name="Footer Placeholder 16"/>
          <p:cNvSpPr>
            <a:spLocks noGrp="1"/>
          </p:cNvSpPr>
          <p:nvPr>
            <p:ph type="ftr" sz="quarter" idx="11"/>
          </p:nvPr>
        </p:nvSpPr>
        <p:spPr/>
        <p:txBody>
          <a:bodyPr/>
          <a:lstStyle/>
          <a:p>
            <a:endParaRPr lang="id-ID"/>
          </a:p>
        </p:txBody>
      </p:sp>
      <p:sp>
        <p:nvSpPr>
          <p:cNvPr id="29" name="Slide Number Placeholder 28"/>
          <p:cNvSpPr>
            <a:spLocks noGrp="1"/>
          </p:cNvSpPr>
          <p:nvPr>
            <p:ph type="sldNum" sz="quarter" idx="12"/>
          </p:nvPr>
        </p:nvSpPr>
        <p:spPr/>
        <p:txBody>
          <a:bodyPr/>
          <a:lstStyle/>
          <a:p>
            <a:fld id="{82A52620-A241-4109-BCE5-557B79975AAE}" type="slidenum">
              <a:rPr lang="id-ID" smtClean="0"/>
              <a:t>‹#›</a:t>
            </a:fld>
            <a:endParaRPr lang="id-ID"/>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3DEF23-2BBA-49E1-B12D-09BA5E30E29C}" type="datetimeFigureOut">
              <a:rPr lang="id-ID" smtClean="0"/>
              <a:t>11/05/2020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A52620-A241-4109-BCE5-557B79975AAE}"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3DEF23-2BBA-49E1-B12D-09BA5E30E29C}" type="datetimeFigureOut">
              <a:rPr lang="id-ID" smtClean="0"/>
              <a:t>11/05/2020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A52620-A241-4109-BCE5-557B79975AAE}"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53DEF23-2BBA-49E1-B12D-09BA5E30E29C}" type="datetimeFigureOut">
              <a:rPr lang="id-ID" smtClean="0"/>
              <a:t>11/05/2020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2A52620-A241-4109-BCE5-557B79975AAE}"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53DEF23-2BBA-49E1-B12D-09BA5E30E29C}" type="datetimeFigureOut">
              <a:rPr lang="id-ID" smtClean="0"/>
              <a:t>11/05/2020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7924800" y="6416675"/>
            <a:ext cx="762000" cy="365125"/>
          </a:xfrm>
        </p:spPr>
        <p:txBody>
          <a:bodyPr/>
          <a:lstStyle/>
          <a:p>
            <a:fld id="{82A52620-A241-4109-BCE5-557B79975AAE}"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3DEF23-2BBA-49E1-B12D-09BA5E30E29C}" type="datetimeFigureOut">
              <a:rPr lang="id-ID" smtClean="0"/>
              <a:t>11/05/2020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A52620-A241-4109-BCE5-557B79975AAE}"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53DEF23-2BBA-49E1-B12D-09BA5E30E29C}" type="datetimeFigureOut">
              <a:rPr lang="id-ID" smtClean="0"/>
              <a:t>11/05/2020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2A52620-A241-4109-BCE5-557B79975AAE}"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53DEF23-2BBA-49E1-B12D-09BA5E30E29C}" type="datetimeFigureOut">
              <a:rPr lang="id-ID" smtClean="0"/>
              <a:t>11/05/2020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2A52620-A241-4109-BCE5-557B79975AAE}"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3DEF23-2BBA-49E1-B12D-09BA5E30E29C}" type="datetimeFigureOut">
              <a:rPr lang="id-ID" smtClean="0"/>
              <a:t>11/05/2020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2A52620-A241-4109-BCE5-557B79975AAE}"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53DEF23-2BBA-49E1-B12D-09BA5E30E29C}" type="datetimeFigureOut">
              <a:rPr lang="id-ID" smtClean="0"/>
              <a:t>11/05/2020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A52620-A241-4109-BCE5-557B79975AAE}"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53DEF23-2BBA-49E1-B12D-09BA5E30E29C}" type="datetimeFigureOut">
              <a:rPr lang="id-ID" smtClean="0"/>
              <a:t>11/05/2020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2A52620-A241-4109-BCE5-557B79975AAE}"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53DEF23-2BBA-49E1-B12D-09BA5E30E29C}" type="datetimeFigureOut">
              <a:rPr lang="id-ID" smtClean="0"/>
              <a:t>11/05/2020</a:t>
            </a:fld>
            <a:endParaRPr lang="id-ID"/>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id-ID"/>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2A52620-A241-4109-BCE5-557B79975AAE}" type="slidenum">
              <a:rPr lang="id-ID" smtClean="0"/>
              <a:t>‹#›</a:t>
            </a:fld>
            <a:endParaRPr lang="id-ID"/>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sub%20tayang%20APBdesa%204%20(penys%20APBDes).pptx"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5.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PENGELOLAAN KEUANGAN DESA</a:t>
            </a: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72268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1175"/>
          </a:xfrm>
        </p:spPr>
        <p:txBody>
          <a:bodyPr/>
          <a:lstStyle/>
          <a:p>
            <a:pPr algn="l" eaLnBrk="1" hangingPunct="1">
              <a:defRPr/>
            </a:pPr>
            <a:r>
              <a:rPr lang="id-ID" sz="2400" i="1" dirty="0" smtClean="0">
                <a:solidFill>
                  <a:schemeClr val="tx2">
                    <a:lumMod val="60000"/>
                    <a:lumOff val="40000"/>
                  </a:schemeClr>
                </a:solidFill>
              </a:rPr>
              <a:t>Lanjutan fungsi APBDesa</a:t>
            </a:r>
            <a:endParaRPr lang="id-ID" sz="2400" i="1" dirty="0">
              <a:solidFill>
                <a:schemeClr val="tx2">
                  <a:lumMod val="60000"/>
                  <a:lumOff val="40000"/>
                </a:schemeClr>
              </a:solidFill>
            </a:endParaRPr>
          </a:p>
        </p:txBody>
      </p:sp>
      <p:sp>
        <p:nvSpPr>
          <p:cNvPr id="14339" name="Content Placeholder 2"/>
          <p:cNvSpPr>
            <a:spLocks noGrp="1"/>
          </p:cNvSpPr>
          <p:nvPr>
            <p:ph idx="1"/>
          </p:nvPr>
        </p:nvSpPr>
        <p:spPr>
          <a:xfrm>
            <a:off x="457200" y="928688"/>
            <a:ext cx="8472488" cy="5929312"/>
          </a:xfrm>
        </p:spPr>
        <p:txBody>
          <a:bodyPr>
            <a:normAutofit lnSpcReduction="10000"/>
          </a:bodyPr>
          <a:lstStyle/>
          <a:p>
            <a:pPr eaLnBrk="1" fontAlgn="t" hangingPunct="1"/>
            <a:r>
              <a:rPr lang="id-ID" sz="1600" b="1" i="1" smtClean="0">
                <a:solidFill>
                  <a:srgbClr val="FF0000"/>
                </a:solidFill>
              </a:rPr>
              <a:t>3. Alat kebijakan fiskal</a:t>
            </a:r>
            <a:r>
              <a:rPr lang="id-ID" sz="1600" smtClean="0"/>
              <a:t/>
            </a:r>
            <a:br>
              <a:rPr lang="id-ID" sz="1600" smtClean="0"/>
            </a:br>
            <a:r>
              <a:rPr lang="id-ID" sz="1600" smtClean="0"/>
              <a:t>Dengan mengunakan anggaran dapat diketahui bagaimana kebijaksanaan fiskal yang akan dijalankan desa, dengan demikian akan mudah untuk memprediksi dan mengestimasi ekonomi dan organisasi. Anggaran dapat digunakan untuk mendorong, mengkoordinasi dan memfasilitasi kegiatan ekonomi masyarakat untuk mempercepat pertumbuhan ekonomi.</a:t>
            </a:r>
          </a:p>
          <a:p>
            <a:pPr eaLnBrk="1" fontAlgn="t" hangingPunct="1"/>
            <a:endParaRPr lang="id-ID" sz="1600" b="1" i="1" smtClean="0">
              <a:solidFill>
                <a:srgbClr val="FF0000"/>
              </a:solidFill>
            </a:endParaRPr>
          </a:p>
          <a:p>
            <a:pPr eaLnBrk="1" fontAlgn="t" hangingPunct="1"/>
            <a:r>
              <a:rPr lang="id-ID" sz="1600" b="1" i="1" smtClean="0">
                <a:solidFill>
                  <a:srgbClr val="FF0000"/>
                </a:solidFill>
              </a:rPr>
              <a:t>4. Alat koordinasi dan komunikasi</a:t>
            </a:r>
            <a:r>
              <a:rPr lang="id-ID" sz="1600" smtClean="0"/>
              <a:t/>
            </a:r>
            <a:br>
              <a:rPr lang="id-ID" sz="1600" smtClean="0"/>
            </a:br>
            <a:r>
              <a:rPr lang="id-ID" sz="1600" smtClean="0"/>
              <a:t>Dalam menyusun anggaran, pasti antar unit kerja akan melakukan komunikasi dan koordinasi. Dalam perencanaan dan pelaksanaan anggaran harus dikomunikasikan ke seluruh perangkat desa. Anggaran publik yang disusun dengan baik akan mampu mendeteksi terjadinya ikonsistensi suatu unit kerja di dalam pencapaian tujuan desa.</a:t>
            </a:r>
          </a:p>
          <a:p>
            <a:pPr eaLnBrk="1" fontAlgn="t" hangingPunct="1"/>
            <a:endParaRPr lang="id-ID" sz="1600" b="1" i="1" smtClean="0">
              <a:solidFill>
                <a:srgbClr val="FF0000"/>
              </a:solidFill>
            </a:endParaRPr>
          </a:p>
          <a:p>
            <a:pPr eaLnBrk="1" fontAlgn="t" hangingPunct="1"/>
            <a:r>
              <a:rPr lang="id-ID" sz="1600" b="1" i="1" smtClean="0">
                <a:solidFill>
                  <a:srgbClr val="FF0000"/>
                </a:solidFill>
              </a:rPr>
              <a:t>5. Alat penilaian kinerja</a:t>
            </a:r>
            <a:r>
              <a:rPr lang="id-ID" sz="1600" smtClean="0"/>
              <a:t/>
            </a:r>
            <a:br>
              <a:rPr lang="id-ID" sz="1600" smtClean="0"/>
            </a:br>
            <a:r>
              <a:rPr lang="id-ID" sz="1600" smtClean="0"/>
              <a:t>Perencanaan anggaran dan pelaksanaannya akan menjadi penilaian kinerja perangkat desa. Kinerja perangkat desa akan dinilai berdasarkan pencapaian target anggaran serta pelaksanaan efisiensi anggaran. Anggaran merupakan alat yang efektif untuk melakukan pengendalian dan penilaian kinerja.</a:t>
            </a:r>
          </a:p>
          <a:p>
            <a:pPr eaLnBrk="1" fontAlgn="t" hangingPunct="1"/>
            <a:endParaRPr lang="id-ID" sz="1600" b="1" i="1" smtClean="0">
              <a:solidFill>
                <a:srgbClr val="FF0000"/>
              </a:solidFill>
            </a:endParaRPr>
          </a:p>
          <a:p>
            <a:pPr eaLnBrk="1" fontAlgn="t" hangingPunct="1"/>
            <a:r>
              <a:rPr lang="id-ID" sz="1600" b="1" i="1" smtClean="0">
                <a:solidFill>
                  <a:srgbClr val="FF0000"/>
                </a:solidFill>
              </a:rPr>
              <a:t>6. Alat motivasi</a:t>
            </a:r>
            <a:r>
              <a:rPr lang="id-ID" sz="1600" smtClean="0"/>
              <a:t/>
            </a:r>
            <a:br>
              <a:rPr lang="id-ID" sz="1600" smtClean="0"/>
            </a:br>
            <a:r>
              <a:rPr lang="id-ID" sz="1600" smtClean="0"/>
              <a:t>Anggaran dapat digunakan untuk memberi motivasi kepada perangkat desa dalam bekerja secara efektif dan efisien. Dengan membuat anggaran yang tepat dan dapat melaksanakannya sesuai target dan tujuan desa, maka desa dikatakan mempunyai kinerja yang baik.</a:t>
            </a:r>
          </a:p>
          <a:p>
            <a:pPr eaLnBrk="1" hangingPunct="1"/>
            <a:endParaRPr lang="id-ID" sz="1600" smtClean="0"/>
          </a:p>
        </p:txBody>
      </p:sp>
    </p:spTree>
    <p:extLst>
      <p:ext uri="{BB962C8B-B14F-4D97-AF65-F5344CB8AC3E}">
        <p14:creationId xmlns:p14="http://schemas.microsoft.com/office/powerpoint/2010/main" val="233557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p:cNvSpPr>
            <a:spLocks noChangeArrowheads="1"/>
          </p:cNvSpPr>
          <p:nvPr/>
        </p:nvSpPr>
        <p:spPr bwMode="gray">
          <a:xfrm flipV="1">
            <a:off x="357188" y="1330325"/>
            <a:ext cx="9144000" cy="5813425"/>
          </a:xfrm>
          <a:prstGeom prst="upArrow">
            <a:avLst>
              <a:gd name="adj1" fmla="val 72694"/>
              <a:gd name="adj2" fmla="val 43713"/>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itle 1"/>
          <p:cNvSpPr>
            <a:spLocks noGrp="1"/>
          </p:cNvSpPr>
          <p:nvPr>
            <p:ph type="title"/>
          </p:nvPr>
        </p:nvSpPr>
        <p:spPr>
          <a:xfrm>
            <a:off x="-20638" y="3175"/>
            <a:ext cx="9144001" cy="990600"/>
          </a:xfrm>
          <a:solidFill>
            <a:schemeClr val="accent4"/>
          </a:solidFill>
        </p:spPr>
        <p:txBody>
          <a:bodyPr>
            <a:noAutofit/>
          </a:bodyPr>
          <a:lstStyle/>
          <a:p>
            <a:pPr>
              <a:defRPr/>
            </a:pPr>
            <a:r>
              <a:rPr lang="en-US" sz="3600" b="1" u="sng" dirty="0">
                <a:latin typeface="Cambria" panose="02040503050406030204" pitchFamily="18" charset="0"/>
              </a:rPr>
              <a:t>KETENTUAN PENYUSUNAN APBDESA</a:t>
            </a:r>
          </a:p>
        </p:txBody>
      </p:sp>
      <p:sp>
        <p:nvSpPr>
          <p:cNvPr id="4" name="Rectangle 3"/>
          <p:cNvSpPr/>
          <p:nvPr/>
        </p:nvSpPr>
        <p:spPr>
          <a:xfrm>
            <a:off x="1514475" y="1466850"/>
            <a:ext cx="6111875" cy="4754563"/>
          </a:xfrm>
          <a:prstGeom prst="rect">
            <a:avLst/>
          </a:prstGeom>
          <a:noFill/>
          <a:ln w="9525">
            <a:noFill/>
          </a:ln>
        </p:spPr>
        <p:style>
          <a:lnRef idx="2">
            <a:schemeClr val="dk1"/>
          </a:lnRef>
          <a:fillRef idx="1">
            <a:schemeClr val="lt1"/>
          </a:fillRef>
          <a:effectRef idx="0">
            <a:schemeClr val="dk1"/>
          </a:effectRef>
          <a:fontRef idx="minor">
            <a:schemeClr val="dk1"/>
          </a:fontRef>
        </p:style>
        <p:txBody>
          <a:bodyPr>
            <a:spAutoFit/>
          </a:bodyPr>
          <a:lstStyle/>
          <a:p>
            <a:pPr marL="457200" indent="-457200" algn="just">
              <a:spcAft>
                <a:spcPts val="600"/>
              </a:spcAft>
              <a:buFont typeface="+mj-lt"/>
              <a:buAutoNum type="arabicPeriod"/>
              <a:defRPr/>
            </a:pPr>
            <a:r>
              <a:rPr lang="en-US" sz="2400" dirty="0">
                <a:solidFill>
                  <a:srgbClr val="FFFF00"/>
                </a:solidFill>
                <a:latin typeface="Cambria" panose="02040503050406030204" pitchFamily="18" charset="0"/>
              </a:rPr>
              <a:t>D</a:t>
            </a:r>
            <a:r>
              <a:rPr lang="id-ID" sz="2400" dirty="0">
                <a:solidFill>
                  <a:srgbClr val="FFFF00"/>
                </a:solidFill>
                <a:latin typeface="Cambria" panose="02040503050406030204" pitchFamily="18" charset="0"/>
              </a:rPr>
              <a:t>isusun berdasarkan RKPDesa yang telah ditetapkan dengan Perdes.</a:t>
            </a:r>
          </a:p>
          <a:p>
            <a:pPr marL="457200" indent="-457200" algn="just">
              <a:spcAft>
                <a:spcPts val="600"/>
              </a:spcAft>
              <a:buFont typeface="+mj-lt"/>
              <a:buAutoNum type="arabicPeriod"/>
              <a:defRPr/>
            </a:pPr>
            <a:r>
              <a:rPr lang="en-US" sz="2400" dirty="0">
                <a:solidFill>
                  <a:srgbClr val="FFFF00"/>
                </a:solidFill>
                <a:latin typeface="Cambria" panose="02040503050406030204" pitchFamily="18" charset="0"/>
              </a:rPr>
              <a:t>D</a:t>
            </a:r>
            <a:r>
              <a:rPr lang="id-ID" sz="2400" dirty="0">
                <a:solidFill>
                  <a:srgbClr val="FFFF00"/>
                </a:solidFill>
                <a:latin typeface="Cambria" panose="02040503050406030204" pitchFamily="18" charset="0"/>
              </a:rPr>
              <a:t>isusun untuk masa 1 (satu) tahun anggaran, terhitung mulai 1 Januari sampai 31 Desember.</a:t>
            </a:r>
          </a:p>
          <a:p>
            <a:pPr marL="457200" indent="-457200" algn="just">
              <a:spcAft>
                <a:spcPts val="600"/>
              </a:spcAft>
              <a:buFont typeface="+mj-lt"/>
              <a:buAutoNum type="arabicPeriod"/>
              <a:defRPr/>
            </a:pPr>
            <a:r>
              <a:rPr lang="id-ID" sz="2400" dirty="0">
                <a:solidFill>
                  <a:srgbClr val="FFFF00"/>
                </a:solidFill>
                <a:latin typeface="Cambria" panose="02040503050406030204" pitchFamily="18" charset="0"/>
              </a:rPr>
              <a:t>Rancangan </a:t>
            </a:r>
            <a:r>
              <a:rPr lang="en-US" sz="2400" dirty="0" err="1">
                <a:solidFill>
                  <a:srgbClr val="FFFF00"/>
                </a:solidFill>
                <a:latin typeface="Cambria" panose="02040503050406030204" pitchFamily="18" charset="0"/>
              </a:rPr>
              <a:t>Peraturan</a:t>
            </a:r>
            <a:r>
              <a:rPr lang="en-US" sz="2400" dirty="0">
                <a:solidFill>
                  <a:srgbClr val="FFFF00"/>
                </a:solidFill>
                <a:latin typeface="Cambria" panose="02040503050406030204" pitchFamily="18" charset="0"/>
              </a:rPr>
              <a:t> </a:t>
            </a:r>
            <a:r>
              <a:rPr lang="en-US" sz="2400" dirty="0" err="1">
                <a:solidFill>
                  <a:srgbClr val="FFFF00"/>
                </a:solidFill>
                <a:latin typeface="Cambria" panose="02040503050406030204" pitchFamily="18" charset="0"/>
              </a:rPr>
              <a:t>Desa</a:t>
            </a:r>
            <a:r>
              <a:rPr lang="en-US" sz="2400" dirty="0">
                <a:solidFill>
                  <a:srgbClr val="FFFF00"/>
                </a:solidFill>
                <a:latin typeface="Cambria" panose="02040503050406030204" pitchFamily="18" charset="0"/>
              </a:rPr>
              <a:t> </a:t>
            </a:r>
            <a:r>
              <a:rPr lang="en-US" sz="2400" dirty="0" err="1">
                <a:solidFill>
                  <a:srgbClr val="FFFF00"/>
                </a:solidFill>
                <a:latin typeface="Cambria" panose="02040503050406030204" pitchFamily="18" charset="0"/>
              </a:rPr>
              <a:t>tentang</a:t>
            </a:r>
            <a:r>
              <a:rPr lang="en-US" sz="2400" dirty="0">
                <a:solidFill>
                  <a:srgbClr val="FFFF00"/>
                </a:solidFill>
                <a:latin typeface="Cambria" panose="02040503050406030204" pitchFamily="18" charset="0"/>
              </a:rPr>
              <a:t> </a:t>
            </a:r>
            <a:r>
              <a:rPr lang="id-ID" sz="2400" dirty="0">
                <a:solidFill>
                  <a:srgbClr val="FFFF00"/>
                </a:solidFill>
                <a:latin typeface="Cambria" panose="02040503050406030204" pitchFamily="18" charset="0"/>
              </a:rPr>
              <a:t>APBDesa harus dibahas </a:t>
            </a:r>
            <a:r>
              <a:rPr lang="en-US" sz="2400" dirty="0" err="1">
                <a:solidFill>
                  <a:srgbClr val="FFFF00"/>
                </a:solidFill>
                <a:latin typeface="Cambria" panose="02040503050406030204" pitchFamily="18" charset="0"/>
              </a:rPr>
              <a:t>dan</a:t>
            </a:r>
            <a:r>
              <a:rPr lang="en-US" sz="2400" dirty="0">
                <a:solidFill>
                  <a:srgbClr val="FFFF00"/>
                </a:solidFill>
                <a:latin typeface="Cambria" panose="02040503050406030204" pitchFamily="18" charset="0"/>
              </a:rPr>
              <a:t> </a:t>
            </a:r>
            <a:r>
              <a:rPr lang="en-US" sz="2400" dirty="0" err="1">
                <a:solidFill>
                  <a:srgbClr val="FFFF00"/>
                </a:solidFill>
                <a:latin typeface="Cambria" panose="02040503050406030204" pitchFamily="18" charset="0"/>
              </a:rPr>
              <a:t>disepkati</a:t>
            </a:r>
            <a:r>
              <a:rPr lang="en-US" sz="2400" dirty="0">
                <a:solidFill>
                  <a:srgbClr val="FFFF00"/>
                </a:solidFill>
                <a:latin typeface="Cambria" panose="02040503050406030204" pitchFamily="18" charset="0"/>
              </a:rPr>
              <a:t> </a:t>
            </a:r>
            <a:r>
              <a:rPr lang="id-ID" sz="2400" dirty="0">
                <a:solidFill>
                  <a:srgbClr val="FFFF00"/>
                </a:solidFill>
                <a:latin typeface="Cambria" panose="02040503050406030204" pitchFamily="18" charset="0"/>
              </a:rPr>
              <a:t>bersama </a:t>
            </a:r>
            <a:r>
              <a:rPr lang="en-US" sz="2400" dirty="0" err="1">
                <a:solidFill>
                  <a:srgbClr val="FFFF00"/>
                </a:solidFill>
                <a:latin typeface="Cambria" panose="02040503050406030204" pitchFamily="18" charset="0"/>
              </a:rPr>
              <a:t>Kepala</a:t>
            </a:r>
            <a:r>
              <a:rPr lang="en-US" sz="2400" dirty="0">
                <a:solidFill>
                  <a:srgbClr val="FFFF00"/>
                </a:solidFill>
                <a:latin typeface="Cambria" panose="02040503050406030204" pitchFamily="18" charset="0"/>
              </a:rPr>
              <a:t> </a:t>
            </a:r>
            <a:r>
              <a:rPr lang="en-US" sz="2400" dirty="0" err="1">
                <a:solidFill>
                  <a:srgbClr val="FFFF00"/>
                </a:solidFill>
                <a:latin typeface="Cambria" panose="02040503050406030204" pitchFamily="18" charset="0"/>
              </a:rPr>
              <a:t>Desa</a:t>
            </a:r>
            <a:r>
              <a:rPr lang="en-US" sz="2400" dirty="0">
                <a:solidFill>
                  <a:srgbClr val="FFFF00"/>
                </a:solidFill>
                <a:latin typeface="Cambria" panose="02040503050406030204" pitchFamily="18" charset="0"/>
              </a:rPr>
              <a:t> </a:t>
            </a:r>
            <a:r>
              <a:rPr lang="en-US" sz="2400" dirty="0" err="1">
                <a:solidFill>
                  <a:srgbClr val="FFFF00"/>
                </a:solidFill>
                <a:latin typeface="Cambria" panose="02040503050406030204" pitchFamily="18" charset="0"/>
              </a:rPr>
              <a:t>dengan</a:t>
            </a:r>
            <a:r>
              <a:rPr lang="en-US" sz="2400" dirty="0">
                <a:solidFill>
                  <a:srgbClr val="FFFF00"/>
                </a:solidFill>
                <a:latin typeface="Cambria" panose="02040503050406030204" pitchFamily="18" charset="0"/>
              </a:rPr>
              <a:t> </a:t>
            </a:r>
            <a:r>
              <a:rPr lang="id-ID" sz="2400" dirty="0">
                <a:solidFill>
                  <a:srgbClr val="FFFF00"/>
                </a:solidFill>
                <a:latin typeface="Cambria" panose="02040503050406030204" pitchFamily="18" charset="0"/>
              </a:rPr>
              <a:t>BPD.</a:t>
            </a:r>
          </a:p>
          <a:p>
            <a:pPr marL="457200" indent="-457200" algn="just">
              <a:spcAft>
                <a:spcPts val="600"/>
              </a:spcAft>
              <a:buFont typeface="+mj-lt"/>
              <a:buAutoNum type="arabicPeriod"/>
              <a:defRPr/>
            </a:pPr>
            <a:r>
              <a:rPr lang="en-US" sz="2400" dirty="0">
                <a:solidFill>
                  <a:srgbClr val="FFFF00"/>
                </a:solidFill>
                <a:latin typeface="Cambria" panose="02040503050406030204" pitchFamily="18" charset="0"/>
              </a:rPr>
              <a:t>D</a:t>
            </a:r>
            <a:r>
              <a:rPr lang="id-ID" sz="2400" dirty="0">
                <a:solidFill>
                  <a:srgbClr val="FFFF00"/>
                </a:solidFill>
                <a:latin typeface="Cambria" panose="02040503050406030204" pitchFamily="18" charset="0"/>
              </a:rPr>
              <a:t>isusun sejak bulan September dan harus ditetapkan dengan Perdes, selambat-lambatnya pada 31 Desember pada tahun </a:t>
            </a:r>
            <a:r>
              <a:rPr lang="en-US" sz="2400" dirty="0" err="1">
                <a:solidFill>
                  <a:srgbClr val="FFFF00"/>
                </a:solidFill>
                <a:latin typeface="Cambria" panose="02040503050406030204" pitchFamily="18" charset="0"/>
              </a:rPr>
              <a:t>berkenaan</a:t>
            </a:r>
            <a:r>
              <a:rPr lang="id-ID" sz="2400" dirty="0">
                <a:solidFill>
                  <a:schemeClr val="tx1"/>
                </a:solidFill>
                <a:latin typeface="Cambria" panose="02040503050406030204" pitchFamily="18" charset="0"/>
              </a:rPr>
              <a:t>.</a:t>
            </a:r>
          </a:p>
        </p:txBody>
      </p:sp>
    </p:spTree>
    <p:extLst>
      <p:ext uri="{BB962C8B-B14F-4D97-AF65-F5344CB8AC3E}">
        <p14:creationId xmlns:p14="http://schemas.microsoft.com/office/powerpoint/2010/main" val="2218827236"/>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id-ID" smtClean="0"/>
          </a:p>
        </p:txBody>
      </p:sp>
      <p:sp>
        <p:nvSpPr>
          <p:cNvPr id="20483" name="Content Placeholder 2"/>
          <p:cNvSpPr>
            <a:spLocks noGrp="1"/>
          </p:cNvSpPr>
          <p:nvPr>
            <p:ph idx="1"/>
          </p:nvPr>
        </p:nvSpPr>
        <p:spPr/>
        <p:txBody>
          <a:bodyPr/>
          <a:lstStyle/>
          <a:p>
            <a:pPr eaLnBrk="1" hangingPunct="1"/>
            <a:endParaRPr lang="id-ID" smtClean="0"/>
          </a:p>
        </p:txBody>
      </p:sp>
      <p:pic>
        <p:nvPicPr>
          <p:cNvPr id="20484" name="Picture 2" descr="https://player.slideplayer.info/67/11902956/slides/slide_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2708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id-ID" smtClean="0"/>
          </a:p>
        </p:txBody>
      </p:sp>
      <p:sp>
        <p:nvSpPr>
          <p:cNvPr id="23555" name="Content Placeholder 2"/>
          <p:cNvSpPr>
            <a:spLocks noGrp="1"/>
          </p:cNvSpPr>
          <p:nvPr>
            <p:ph idx="1"/>
          </p:nvPr>
        </p:nvSpPr>
        <p:spPr/>
        <p:txBody>
          <a:bodyPr/>
          <a:lstStyle/>
          <a:p>
            <a:pPr eaLnBrk="1" hangingPunct="1"/>
            <a:endParaRPr lang="id-ID" smtClean="0"/>
          </a:p>
        </p:txBody>
      </p:sp>
      <p:pic>
        <p:nvPicPr>
          <p:cNvPr id="23556" name="Picture 2" descr="https://player.slideplayer.info/67/11902956/slides/slide_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649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id-ID" smtClean="0"/>
          </a:p>
        </p:txBody>
      </p:sp>
      <p:sp>
        <p:nvSpPr>
          <p:cNvPr id="25603" name="Content Placeholder 2"/>
          <p:cNvSpPr>
            <a:spLocks noGrp="1"/>
          </p:cNvSpPr>
          <p:nvPr>
            <p:ph idx="1"/>
          </p:nvPr>
        </p:nvSpPr>
        <p:spPr/>
        <p:txBody>
          <a:bodyPr/>
          <a:lstStyle/>
          <a:p>
            <a:pPr eaLnBrk="1" hangingPunct="1"/>
            <a:endParaRPr lang="id-ID" smtClean="0"/>
          </a:p>
        </p:txBody>
      </p:sp>
      <p:pic>
        <p:nvPicPr>
          <p:cNvPr id="25604" name="Picture 2" descr="https://image.slidesharecdn.com/04-150323000953-conversion-gate01/95/04-belanja-desa-2-638.jpg?cb=14283642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88" y="-214313"/>
            <a:ext cx="8810625"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72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id-ID" smtClean="0"/>
          </a:p>
        </p:txBody>
      </p:sp>
      <p:sp>
        <p:nvSpPr>
          <p:cNvPr id="26627" name="Content Placeholder 2"/>
          <p:cNvSpPr>
            <a:spLocks noGrp="1"/>
          </p:cNvSpPr>
          <p:nvPr>
            <p:ph idx="1"/>
          </p:nvPr>
        </p:nvSpPr>
        <p:spPr/>
        <p:txBody>
          <a:bodyPr/>
          <a:lstStyle/>
          <a:p>
            <a:pPr eaLnBrk="1" hangingPunct="1"/>
            <a:endParaRPr lang="id-ID" smtClean="0"/>
          </a:p>
        </p:txBody>
      </p:sp>
      <p:pic>
        <p:nvPicPr>
          <p:cNvPr id="26628" name="Picture 2" descr="https://image.slidesharecdn.com/04-150323000953-conversion-gate01/95/04-belanja-desa-3-638.jpg?cb=14283642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285750"/>
            <a:ext cx="90963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578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id-ID" smtClean="0"/>
          </a:p>
        </p:txBody>
      </p:sp>
      <p:sp>
        <p:nvSpPr>
          <p:cNvPr id="32771" name="Content Placeholder 2"/>
          <p:cNvSpPr>
            <a:spLocks noGrp="1"/>
          </p:cNvSpPr>
          <p:nvPr>
            <p:ph idx="1"/>
          </p:nvPr>
        </p:nvSpPr>
        <p:spPr/>
        <p:txBody>
          <a:bodyPr/>
          <a:lstStyle/>
          <a:p>
            <a:pPr eaLnBrk="1" hangingPunct="1"/>
            <a:endParaRPr lang="id-ID" smtClean="0"/>
          </a:p>
        </p:txBody>
      </p:sp>
      <p:pic>
        <p:nvPicPr>
          <p:cNvPr id="32772" name="Picture 2" descr="Pembiayaan Desa&#10;Permendagri No. 113/2014, Bab IV Pasal 18 Ayat (1)&#10;Diolah dari:&#10;Meliputi semua penerimaan yang perlu di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863"/>
            <a:ext cx="919162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46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id-ID" smtClean="0"/>
          </a:p>
        </p:txBody>
      </p:sp>
      <p:sp>
        <p:nvSpPr>
          <p:cNvPr id="33795" name="Content Placeholder 2"/>
          <p:cNvSpPr>
            <a:spLocks noGrp="1"/>
          </p:cNvSpPr>
          <p:nvPr>
            <p:ph idx="1"/>
          </p:nvPr>
        </p:nvSpPr>
        <p:spPr/>
        <p:txBody>
          <a:bodyPr/>
          <a:lstStyle/>
          <a:p>
            <a:pPr eaLnBrk="1" hangingPunct="1"/>
            <a:endParaRPr lang="id-ID" smtClean="0"/>
          </a:p>
        </p:txBody>
      </p:sp>
      <p:pic>
        <p:nvPicPr>
          <p:cNvPr id="33796" name="Picture 2" descr="https://player.slideplayer.info/67/11902956/slides/slide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428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350"/>
            <a:ext cx="9144000" cy="817563"/>
          </a:xfrm>
          <a:solidFill>
            <a:schemeClr val="accent3">
              <a:lumMod val="75000"/>
            </a:schemeClr>
          </a:solidFill>
        </p:spPr>
        <p:txBody>
          <a:bodyPr/>
          <a:lstStyle/>
          <a:p>
            <a:pPr>
              <a:defRPr/>
            </a:pPr>
            <a:r>
              <a:rPr lang="en-US" b="1" dirty="0" err="1">
                <a:solidFill>
                  <a:schemeClr val="tx1">
                    <a:lumMod val="95000"/>
                    <a:lumOff val="5000"/>
                  </a:schemeClr>
                </a:solidFill>
                <a:latin typeface="Agency FB" pitchFamily="34" charset="0"/>
              </a:rPr>
              <a:t>Komposisi</a:t>
            </a:r>
            <a:r>
              <a:rPr lang="en-US" b="1" dirty="0">
                <a:solidFill>
                  <a:schemeClr val="tx1">
                    <a:lumMod val="95000"/>
                    <a:lumOff val="5000"/>
                  </a:schemeClr>
                </a:solidFill>
                <a:latin typeface="Agency FB" pitchFamily="34" charset="0"/>
              </a:rPr>
              <a:t> </a:t>
            </a:r>
            <a:r>
              <a:rPr lang="en-US" b="1" dirty="0" err="1">
                <a:solidFill>
                  <a:schemeClr val="tx1">
                    <a:lumMod val="95000"/>
                    <a:lumOff val="5000"/>
                  </a:schemeClr>
                </a:solidFill>
                <a:latin typeface="Agency FB" pitchFamily="34" charset="0"/>
              </a:rPr>
              <a:t>Belanja</a:t>
            </a:r>
            <a:r>
              <a:rPr lang="en-US" b="1" dirty="0">
                <a:solidFill>
                  <a:schemeClr val="tx1">
                    <a:lumMod val="95000"/>
                    <a:lumOff val="5000"/>
                  </a:schemeClr>
                </a:solidFill>
                <a:latin typeface="Agency FB" pitchFamily="34" charset="0"/>
              </a:rPr>
              <a:t> APB DESA</a:t>
            </a:r>
          </a:p>
        </p:txBody>
      </p:sp>
      <p:sp>
        <p:nvSpPr>
          <p:cNvPr id="3" name="Content Placeholder 2"/>
          <p:cNvSpPr>
            <a:spLocks noGrp="1"/>
          </p:cNvSpPr>
          <p:nvPr>
            <p:ph idx="1"/>
          </p:nvPr>
        </p:nvSpPr>
        <p:spPr>
          <a:xfrm>
            <a:off x="285750" y="1708150"/>
            <a:ext cx="8572500" cy="4524375"/>
          </a:xfrm>
        </p:spPr>
        <p:txBody>
          <a:bodyPr>
            <a:noAutofit/>
          </a:bodyPr>
          <a:lstStyle/>
          <a:p>
            <a:pPr marL="0" indent="0">
              <a:spcAft>
                <a:spcPts val="600"/>
              </a:spcAft>
              <a:buFont typeface="Arial" charset="0"/>
              <a:buNone/>
              <a:defRPr/>
            </a:pPr>
            <a:r>
              <a:rPr lang="id-ID" dirty="0">
                <a:solidFill>
                  <a:schemeClr val="tx1">
                    <a:lumMod val="95000"/>
                    <a:lumOff val="5000"/>
                  </a:schemeClr>
                </a:solidFill>
                <a:latin typeface="Agency FB" pitchFamily="34" charset="0"/>
              </a:rPr>
              <a:t>Pasal 100 PP 4</a:t>
            </a:r>
            <a:r>
              <a:rPr lang="en-US" dirty="0">
                <a:solidFill>
                  <a:schemeClr val="tx1">
                    <a:lumMod val="95000"/>
                    <a:lumOff val="5000"/>
                  </a:schemeClr>
                </a:solidFill>
                <a:latin typeface="Agency FB" pitchFamily="34" charset="0"/>
              </a:rPr>
              <a:t>7</a:t>
            </a:r>
            <a:r>
              <a:rPr lang="id-ID" dirty="0">
                <a:solidFill>
                  <a:schemeClr val="tx1">
                    <a:lumMod val="95000"/>
                    <a:lumOff val="5000"/>
                  </a:schemeClr>
                </a:solidFill>
                <a:latin typeface="Agency FB" pitchFamily="34" charset="0"/>
              </a:rPr>
              <a:t> 201</a:t>
            </a:r>
            <a:r>
              <a:rPr lang="en-US" dirty="0">
                <a:solidFill>
                  <a:schemeClr val="tx1">
                    <a:lumMod val="95000"/>
                    <a:lumOff val="5000"/>
                  </a:schemeClr>
                </a:solidFill>
                <a:latin typeface="Agency FB" pitchFamily="34" charset="0"/>
              </a:rPr>
              <a:t>5</a:t>
            </a:r>
            <a:r>
              <a:rPr lang="id-ID" dirty="0">
                <a:solidFill>
                  <a:schemeClr val="tx1">
                    <a:lumMod val="95000"/>
                    <a:lumOff val="5000"/>
                  </a:schemeClr>
                </a:solidFill>
                <a:latin typeface="Agency FB" pitchFamily="34" charset="0"/>
              </a:rPr>
              <a:t>: </a:t>
            </a:r>
            <a:endParaRPr lang="en-ID" dirty="0">
              <a:solidFill>
                <a:schemeClr val="tx1">
                  <a:lumMod val="95000"/>
                  <a:lumOff val="5000"/>
                </a:schemeClr>
              </a:solidFill>
              <a:latin typeface="Agency FB" pitchFamily="34" charset="0"/>
            </a:endParaRPr>
          </a:p>
          <a:p>
            <a:pPr marL="626875" indent="-353907">
              <a:spcAft>
                <a:spcPts val="600"/>
              </a:spcAft>
              <a:defRPr/>
            </a:pPr>
            <a:r>
              <a:rPr lang="en-US" dirty="0">
                <a:solidFill>
                  <a:schemeClr val="tx1">
                    <a:lumMod val="95000"/>
                    <a:lumOff val="5000"/>
                  </a:schemeClr>
                </a:solidFill>
                <a:latin typeface="Agency FB" pitchFamily="34" charset="0"/>
              </a:rPr>
              <a:t>P</a:t>
            </a:r>
            <a:r>
              <a:rPr lang="id-ID" dirty="0">
                <a:solidFill>
                  <a:schemeClr val="tx1">
                    <a:lumMod val="95000"/>
                    <a:lumOff val="5000"/>
                  </a:schemeClr>
                </a:solidFill>
                <a:latin typeface="Agency FB" pitchFamily="34" charset="0"/>
              </a:rPr>
              <a:t>aling sedikit 70% jumlah anggaran belanja Desa digunakan untuk mendanai penyelenggaraan Pemerintahan Desa, pelaksanaan pembangunan Desa, pembinaan kemasyarakatan Desa, dan pemberdayaan masyarakat Desa</a:t>
            </a:r>
            <a:endParaRPr lang="en-ID" dirty="0">
              <a:solidFill>
                <a:schemeClr val="tx1">
                  <a:lumMod val="95000"/>
                  <a:lumOff val="5000"/>
                </a:schemeClr>
              </a:solidFill>
              <a:latin typeface="Agency FB" pitchFamily="34" charset="0"/>
            </a:endParaRPr>
          </a:p>
          <a:p>
            <a:pPr marL="626875" indent="-353907">
              <a:spcAft>
                <a:spcPts val="600"/>
              </a:spcAft>
              <a:defRPr/>
            </a:pPr>
            <a:r>
              <a:rPr lang="en-US" dirty="0">
                <a:solidFill>
                  <a:schemeClr val="tx1">
                    <a:lumMod val="95000"/>
                    <a:lumOff val="5000"/>
                  </a:schemeClr>
                </a:solidFill>
                <a:latin typeface="Agency FB" pitchFamily="34" charset="0"/>
              </a:rPr>
              <a:t>P</a:t>
            </a:r>
            <a:r>
              <a:rPr lang="id-ID" dirty="0">
                <a:solidFill>
                  <a:schemeClr val="tx1">
                    <a:lumMod val="95000"/>
                    <a:lumOff val="5000"/>
                  </a:schemeClr>
                </a:solidFill>
                <a:latin typeface="Agency FB" pitchFamily="34" charset="0"/>
              </a:rPr>
              <a:t>aling banyak 30% jumlah anggaran belanja Desa digunakan untuk: </a:t>
            </a:r>
            <a:endParaRPr lang="en-ID" dirty="0">
              <a:solidFill>
                <a:schemeClr val="tx1">
                  <a:lumMod val="95000"/>
                  <a:lumOff val="5000"/>
                </a:schemeClr>
              </a:solidFill>
              <a:latin typeface="Agency FB" pitchFamily="34" charset="0"/>
            </a:endParaRPr>
          </a:p>
          <a:p>
            <a:pPr marL="982368" lvl="1" indent="-355493">
              <a:spcAft>
                <a:spcPts val="600"/>
              </a:spcAft>
              <a:buFont typeface="Arial" charset="0"/>
              <a:buChar char="•"/>
              <a:defRPr/>
            </a:pPr>
            <a:r>
              <a:rPr lang="id-ID" sz="3200" dirty="0">
                <a:solidFill>
                  <a:schemeClr val="tx1">
                    <a:lumMod val="95000"/>
                    <a:lumOff val="5000"/>
                  </a:schemeClr>
                </a:solidFill>
                <a:latin typeface="Agency FB" pitchFamily="34" charset="0"/>
              </a:rPr>
              <a:t>penghasilan tetap dan tunjangan kepala Desa dan perangkat Desa; </a:t>
            </a:r>
            <a:endParaRPr lang="en-ID" sz="3200" dirty="0">
              <a:solidFill>
                <a:schemeClr val="tx1">
                  <a:lumMod val="95000"/>
                  <a:lumOff val="5000"/>
                </a:schemeClr>
              </a:solidFill>
              <a:latin typeface="Agency FB" pitchFamily="34" charset="0"/>
            </a:endParaRPr>
          </a:p>
          <a:p>
            <a:pPr marL="982368" lvl="1" indent="-355493">
              <a:spcAft>
                <a:spcPts val="600"/>
              </a:spcAft>
              <a:buFont typeface="Arial" charset="0"/>
              <a:buChar char="•"/>
              <a:defRPr/>
            </a:pPr>
            <a:r>
              <a:rPr lang="id-ID" sz="3200" dirty="0">
                <a:solidFill>
                  <a:schemeClr val="tx1">
                    <a:lumMod val="95000"/>
                    <a:lumOff val="5000"/>
                  </a:schemeClr>
                </a:solidFill>
                <a:latin typeface="Agency FB" pitchFamily="34" charset="0"/>
              </a:rPr>
              <a:t>operasional Pemerintah Desa; </a:t>
            </a:r>
            <a:endParaRPr lang="en-ID" sz="3200" dirty="0">
              <a:solidFill>
                <a:schemeClr val="tx1">
                  <a:lumMod val="95000"/>
                  <a:lumOff val="5000"/>
                </a:schemeClr>
              </a:solidFill>
              <a:latin typeface="Agency FB" pitchFamily="34" charset="0"/>
            </a:endParaRPr>
          </a:p>
          <a:p>
            <a:pPr marL="982368" lvl="1" indent="-355493">
              <a:spcAft>
                <a:spcPts val="600"/>
              </a:spcAft>
              <a:buFont typeface="Arial" charset="0"/>
              <a:buChar char="•"/>
              <a:defRPr/>
            </a:pPr>
            <a:r>
              <a:rPr lang="id-ID" sz="3200" dirty="0">
                <a:solidFill>
                  <a:schemeClr val="tx1">
                    <a:lumMod val="95000"/>
                    <a:lumOff val="5000"/>
                  </a:schemeClr>
                </a:solidFill>
                <a:latin typeface="Agency FB" pitchFamily="34" charset="0"/>
              </a:rPr>
              <a:t>tunjangan dan operasional Badan Permusyawaratan Desa; dan </a:t>
            </a:r>
            <a:endParaRPr lang="en-ID" sz="3200" dirty="0">
              <a:solidFill>
                <a:schemeClr val="tx1">
                  <a:lumMod val="95000"/>
                  <a:lumOff val="5000"/>
                </a:schemeClr>
              </a:solidFill>
              <a:latin typeface="Agency FB" pitchFamily="34" charset="0"/>
            </a:endParaRPr>
          </a:p>
          <a:p>
            <a:pPr marL="982368" lvl="1" indent="-355493">
              <a:spcAft>
                <a:spcPts val="600"/>
              </a:spcAft>
              <a:buFont typeface="Arial" charset="0"/>
              <a:buChar char="•"/>
              <a:defRPr/>
            </a:pPr>
            <a:r>
              <a:rPr lang="id-ID" sz="3200" dirty="0">
                <a:solidFill>
                  <a:schemeClr val="tx1">
                    <a:lumMod val="95000"/>
                    <a:lumOff val="5000"/>
                  </a:schemeClr>
                </a:solidFill>
                <a:latin typeface="Agency FB" pitchFamily="34" charset="0"/>
              </a:rPr>
              <a:t>insentif rukun tetangga dan rukun warga</a:t>
            </a:r>
            <a:endParaRPr lang="en-ID" sz="3200" dirty="0">
              <a:solidFill>
                <a:schemeClr val="tx1">
                  <a:lumMod val="95000"/>
                  <a:lumOff val="5000"/>
                </a:schemeClr>
              </a:solidFill>
              <a:latin typeface="Agency FB" pitchFamily="34" charset="0"/>
            </a:endParaRPr>
          </a:p>
          <a:p>
            <a:pPr>
              <a:defRPr/>
            </a:pPr>
            <a:endParaRPr lang="en-US" dirty="0">
              <a:solidFill>
                <a:schemeClr val="tx1">
                  <a:lumMod val="95000"/>
                  <a:lumOff val="5000"/>
                </a:schemeClr>
              </a:solidFill>
              <a:latin typeface="Agency FB" pitchFamily="34" charset="0"/>
            </a:endParaRPr>
          </a:p>
        </p:txBody>
      </p:sp>
    </p:spTree>
    <p:extLst>
      <p:ext uri="{BB962C8B-B14F-4D97-AF65-F5344CB8AC3E}">
        <p14:creationId xmlns:p14="http://schemas.microsoft.com/office/powerpoint/2010/main" val="91560262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1588"/>
            <a:ext cx="9144000" cy="933450"/>
          </a:xfrm>
          <a:solidFill>
            <a:schemeClr val="accent6">
              <a:lumMod val="50000"/>
            </a:schemeClr>
          </a:solidFill>
        </p:spPr>
        <p:txBody>
          <a:bodyPr/>
          <a:lstStyle/>
          <a:p>
            <a:pPr>
              <a:defRPr/>
            </a:pPr>
            <a:r>
              <a:rPr lang="en-US" sz="4799" b="1" dirty="0" err="1">
                <a:latin typeface="Agency FB" pitchFamily="34" charset="0"/>
              </a:rPr>
              <a:t>Perhitungan</a:t>
            </a:r>
            <a:r>
              <a:rPr lang="en-US" sz="4799" b="1" dirty="0">
                <a:latin typeface="Agency FB" pitchFamily="34" charset="0"/>
              </a:rPr>
              <a:t> SILTAP </a:t>
            </a:r>
            <a:r>
              <a:rPr lang="en-US" sz="4799" b="1" dirty="0" err="1">
                <a:latin typeface="Agency FB" pitchFamily="34" charset="0"/>
              </a:rPr>
              <a:t>Aparatur</a:t>
            </a:r>
            <a:r>
              <a:rPr lang="en-US" sz="4799" b="1" dirty="0">
                <a:latin typeface="Agency FB" pitchFamily="34" charset="0"/>
              </a:rPr>
              <a:t> </a:t>
            </a:r>
            <a:r>
              <a:rPr lang="en-US" sz="4799" b="1" dirty="0" err="1">
                <a:latin typeface="Agency FB" pitchFamily="34" charset="0"/>
              </a:rPr>
              <a:t>Desa</a:t>
            </a:r>
            <a:endParaRPr lang="en-US" sz="4799" b="1" dirty="0">
              <a:latin typeface="Agency FB" pitchFamily="34" charset="0"/>
            </a:endParaRPr>
          </a:p>
        </p:txBody>
      </p:sp>
      <p:sp>
        <p:nvSpPr>
          <p:cNvPr id="11267" name="Content Placeholder 2"/>
          <p:cNvSpPr>
            <a:spLocks noGrp="1"/>
          </p:cNvSpPr>
          <p:nvPr>
            <p:ph idx="1"/>
          </p:nvPr>
        </p:nvSpPr>
        <p:spPr>
          <a:xfrm>
            <a:off x="285750" y="1144588"/>
            <a:ext cx="8572500" cy="4724400"/>
          </a:xfrm>
        </p:spPr>
        <p:txBody>
          <a:bodyPr anchor="ctr">
            <a:normAutofit fontScale="92500" lnSpcReduction="10000"/>
          </a:bodyPr>
          <a:lstStyle/>
          <a:p>
            <a:pPr marL="450715" indent="-450715">
              <a:spcBef>
                <a:spcPts val="600"/>
              </a:spcBef>
              <a:spcAft>
                <a:spcPts val="600"/>
              </a:spcAft>
              <a:tabLst>
                <a:tab pos="450715" algn="l"/>
              </a:tabLst>
              <a:defRPr/>
            </a:pPr>
            <a:r>
              <a:rPr lang="id-ID" sz="2800" dirty="0">
                <a:latin typeface="Agency FB" panose="020B0503020202020204" pitchFamily="34" charset="0"/>
              </a:rPr>
              <a:t>Pasal 81 PP 4</a:t>
            </a:r>
            <a:r>
              <a:rPr lang="en-US" sz="2800" dirty="0">
                <a:latin typeface="Agency FB" panose="020B0503020202020204" pitchFamily="34" charset="0"/>
              </a:rPr>
              <a:t>7</a:t>
            </a:r>
            <a:r>
              <a:rPr lang="id-ID" sz="2800" dirty="0">
                <a:latin typeface="Agency FB" panose="020B0503020202020204" pitchFamily="34" charset="0"/>
              </a:rPr>
              <a:t> Tahun 201</a:t>
            </a:r>
            <a:r>
              <a:rPr lang="en-US" sz="2800" dirty="0">
                <a:latin typeface="Agency FB" panose="020B0503020202020204" pitchFamily="34" charset="0"/>
              </a:rPr>
              <a:t>5</a:t>
            </a:r>
            <a:r>
              <a:rPr lang="id-ID" sz="2800" dirty="0">
                <a:latin typeface="Agency FB" panose="020B0503020202020204" pitchFamily="34" charset="0"/>
              </a:rPr>
              <a:t>, Penghasilan tetap kepala Desa dan perangkat Desa dianggarkan dalam APB Desa yang bersumber dari ADD. </a:t>
            </a:r>
            <a:endParaRPr lang="en-ID" sz="2800" dirty="0">
              <a:latin typeface="Agency FB" panose="020B0503020202020204" pitchFamily="34" charset="0"/>
            </a:endParaRPr>
          </a:p>
          <a:p>
            <a:pPr marL="450715" indent="-450715">
              <a:spcBef>
                <a:spcPts val="600"/>
              </a:spcBef>
              <a:spcAft>
                <a:spcPts val="600"/>
              </a:spcAft>
              <a:tabLst>
                <a:tab pos="450715" algn="l"/>
              </a:tabLst>
              <a:defRPr/>
            </a:pPr>
            <a:r>
              <a:rPr lang="id-ID" sz="2800" dirty="0">
                <a:latin typeface="Agency FB" panose="020B0503020202020204" pitchFamily="34" charset="0"/>
              </a:rPr>
              <a:t>Pengalokasian ADD untuk penghasilan tetap kepala Desa dan perangkat Desa menggunakan penghitungan sebagai berikut: </a:t>
            </a:r>
            <a:endParaRPr lang="en-ID" sz="2800" dirty="0">
              <a:latin typeface="Agency FB" panose="020B0503020202020204" pitchFamily="34" charset="0"/>
            </a:endParaRPr>
          </a:p>
          <a:p>
            <a:pPr marL="982368" lvl="1" indent="-525305">
              <a:spcBef>
                <a:spcPts val="600"/>
              </a:spcBef>
              <a:spcAft>
                <a:spcPts val="600"/>
              </a:spcAft>
              <a:tabLst>
                <a:tab pos="450715" algn="l"/>
              </a:tabLst>
              <a:defRPr/>
            </a:pPr>
            <a:r>
              <a:rPr lang="id-ID" sz="2799" dirty="0">
                <a:latin typeface="Agency FB" panose="020B0503020202020204" pitchFamily="34" charset="0"/>
              </a:rPr>
              <a:t>ADD yang berjumlah </a:t>
            </a:r>
            <a:r>
              <a:rPr lang="en-US" sz="2799" dirty="0" err="1">
                <a:latin typeface="Agency FB" panose="020B0503020202020204" pitchFamily="34" charset="0"/>
              </a:rPr>
              <a:t>s.d</a:t>
            </a:r>
            <a:r>
              <a:rPr lang="en-US" sz="2799" dirty="0">
                <a:latin typeface="Agency FB" panose="020B0503020202020204" pitchFamily="34" charset="0"/>
              </a:rPr>
              <a:t> </a:t>
            </a:r>
            <a:r>
              <a:rPr lang="id-ID" sz="2799" dirty="0">
                <a:latin typeface="Agency FB" panose="020B0503020202020204" pitchFamily="34" charset="0"/>
              </a:rPr>
              <a:t>Rp. 500 juta digunakan maksimal 60% </a:t>
            </a:r>
          </a:p>
          <a:p>
            <a:pPr marL="982368" lvl="1" indent="-525305">
              <a:spcBef>
                <a:spcPts val="600"/>
              </a:spcBef>
              <a:spcAft>
                <a:spcPts val="600"/>
              </a:spcAft>
              <a:tabLst>
                <a:tab pos="450715" algn="l"/>
              </a:tabLst>
              <a:defRPr/>
            </a:pPr>
            <a:r>
              <a:rPr lang="id-ID" sz="2799" dirty="0">
                <a:latin typeface="Agency FB" panose="020B0503020202020204" pitchFamily="34" charset="0"/>
              </a:rPr>
              <a:t>ADD yang berjumlah Rp500 juta s/d Rp700 juta digunakan maksimal 50% </a:t>
            </a:r>
            <a:endParaRPr lang="en-ID" sz="2799" dirty="0">
              <a:latin typeface="Agency FB" panose="020B0503020202020204" pitchFamily="34" charset="0"/>
            </a:endParaRPr>
          </a:p>
          <a:p>
            <a:pPr marL="982368" lvl="1" indent="-525305">
              <a:spcBef>
                <a:spcPts val="600"/>
              </a:spcBef>
              <a:spcAft>
                <a:spcPts val="600"/>
              </a:spcAft>
              <a:tabLst>
                <a:tab pos="450715" algn="l"/>
              </a:tabLst>
              <a:defRPr/>
            </a:pPr>
            <a:r>
              <a:rPr lang="id-ID" sz="2799" dirty="0">
                <a:latin typeface="Agency FB" panose="020B0503020202020204" pitchFamily="34" charset="0"/>
              </a:rPr>
              <a:t> ADD yang berjumlah lebih dari Rp 700 juta s/d Rp 900 juta digunakan maksimal 40% </a:t>
            </a:r>
          </a:p>
          <a:p>
            <a:pPr marL="982368" lvl="1" indent="-525305">
              <a:spcBef>
                <a:spcPts val="600"/>
              </a:spcBef>
              <a:spcAft>
                <a:spcPts val="600"/>
              </a:spcAft>
              <a:tabLst>
                <a:tab pos="450715" algn="l"/>
              </a:tabLst>
              <a:defRPr/>
            </a:pPr>
            <a:r>
              <a:rPr lang="id-ID" sz="2799" dirty="0">
                <a:latin typeface="Agency FB" panose="020B0503020202020204" pitchFamily="34" charset="0"/>
              </a:rPr>
              <a:t>ADD yang berjumlah lebih dari Rp 900 juta digunakan maksimal 30%</a:t>
            </a:r>
            <a:endParaRPr lang="en-US" sz="2799" dirty="0">
              <a:latin typeface="Agency FB" panose="020B0503020202020204" pitchFamily="34" charset="0"/>
            </a:endParaRPr>
          </a:p>
        </p:txBody>
      </p:sp>
    </p:spTree>
    <p:extLst>
      <p:ext uri="{BB962C8B-B14F-4D97-AF65-F5344CB8AC3E}">
        <p14:creationId xmlns:p14="http://schemas.microsoft.com/office/powerpoint/2010/main" val="2589560812"/>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1225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itle 1"/>
          <p:cNvSpPr>
            <a:spLocks noGrp="1"/>
          </p:cNvSpPr>
          <p:nvPr>
            <p:ph type="title"/>
          </p:nvPr>
        </p:nvSpPr>
        <p:spPr>
          <a:xfrm>
            <a:off x="5688013" y="-25400"/>
            <a:ext cx="3529012" cy="1050925"/>
          </a:xfrm>
          <a:solidFill>
            <a:srgbClr val="00B050"/>
          </a:solidFill>
        </p:spPr>
        <p:txBody>
          <a:bodyPr/>
          <a:lstStyle/>
          <a:p>
            <a:r>
              <a:rPr lang="en-US" sz="2000" b="1" smtClean="0">
                <a:solidFill>
                  <a:schemeClr val="bg1"/>
                </a:solidFill>
                <a:latin typeface="Agency FB" pitchFamily="34" charset="0"/>
                <a:hlinkClick r:id="rId3" action="ppaction://hlinkpres?slideindex=1&amp;slidetitle="/>
              </a:rPr>
              <a:t>TAHAPAN PENYUSUNAN APBDes </a:t>
            </a:r>
          </a:p>
        </p:txBody>
      </p:sp>
      <p:sp>
        <p:nvSpPr>
          <p:cNvPr id="4" name="Rounded Rectangle 3"/>
          <p:cNvSpPr/>
          <p:nvPr/>
        </p:nvSpPr>
        <p:spPr>
          <a:xfrm>
            <a:off x="0" y="5583238"/>
            <a:ext cx="1760538" cy="99218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a:solidFill>
                  <a:schemeClr val="tx1"/>
                </a:solidFill>
                <a:latin typeface="Agency FB" pitchFamily="34" charset="0"/>
              </a:rPr>
              <a:t>Rencana</a:t>
            </a:r>
            <a:r>
              <a:rPr lang="en-US" sz="1799" b="1" dirty="0">
                <a:solidFill>
                  <a:schemeClr val="tx1"/>
                </a:solidFill>
                <a:latin typeface="Agency FB" pitchFamily="34" charset="0"/>
              </a:rPr>
              <a:t> </a:t>
            </a:r>
            <a:r>
              <a:rPr lang="en-US" sz="1799" b="1" dirty="0" err="1">
                <a:solidFill>
                  <a:schemeClr val="tx1"/>
                </a:solidFill>
                <a:latin typeface="Agency FB" pitchFamily="34" charset="0"/>
              </a:rPr>
              <a:t>Kegiatan</a:t>
            </a:r>
            <a:r>
              <a:rPr lang="en-US" sz="1799" b="1" dirty="0">
                <a:solidFill>
                  <a:schemeClr val="tx1"/>
                </a:solidFill>
                <a:latin typeface="Agency FB" pitchFamily="34" charset="0"/>
              </a:rPr>
              <a:t> </a:t>
            </a:r>
            <a:r>
              <a:rPr lang="en-US" sz="1799" b="1" dirty="0" err="1">
                <a:solidFill>
                  <a:schemeClr val="tx1"/>
                </a:solidFill>
                <a:latin typeface="Agency FB" pitchFamily="34" charset="0"/>
              </a:rPr>
              <a:t>Anggaran</a:t>
            </a:r>
            <a:endParaRPr lang="en-US" sz="1799" b="1" dirty="0">
              <a:solidFill>
                <a:schemeClr val="tx1"/>
              </a:solidFill>
              <a:latin typeface="Agency FB" pitchFamily="34" charset="0"/>
            </a:endParaRPr>
          </a:p>
          <a:p>
            <a:pPr algn="ctr">
              <a:defRPr/>
            </a:pPr>
            <a:r>
              <a:rPr lang="en-US" sz="1799" b="1" dirty="0">
                <a:solidFill>
                  <a:schemeClr val="tx1"/>
                </a:solidFill>
                <a:latin typeface="Agency FB" pitchFamily="34" charset="0"/>
              </a:rPr>
              <a:t>RKP </a:t>
            </a:r>
            <a:r>
              <a:rPr lang="en-US" sz="1799" b="1" dirty="0" err="1">
                <a:solidFill>
                  <a:schemeClr val="tx1"/>
                </a:solidFill>
                <a:latin typeface="Agency FB" pitchFamily="34" charset="0"/>
              </a:rPr>
              <a:t>Desa</a:t>
            </a:r>
            <a:endParaRPr lang="en-US" sz="1799" b="1" dirty="0">
              <a:solidFill>
                <a:schemeClr val="tx1"/>
              </a:solidFill>
              <a:latin typeface="Agency FB" pitchFamily="34" charset="0"/>
            </a:endParaRPr>
          </a:p>
        </p:txBody>
      </p:sp>
      <p:sp>
        <p:nvSpPr>
          <p:cNvPr id="5" name="Rounded Rectangle 4"/>
          <p:cNvSpPr/>
          <p:nvPr/>
        </p:nvSpPr>
        <p:spPr>
          <a:xfrm>
            <a:off x="0" y="4006850"/>
            <a:ext cx="1760538" cy="842963"/>
          </a:xfrm>
          <a:prstGeom prst="round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latin typeface="Agency FB" pitchFamily="34" charset="0"/>
              </a:rPr>
              <a:t>Penyusunan</a:t>
            </a:r>
            <a:r>
              <a:rPr lang="en-US" sz="1799" b="1" dirty="0">
                <a:latin typeface="Agency FB" pitchFamily="34" charset="0"/>
              </a:rPr>
              <a:t> </a:t>
            </a:r>
            <a:r>
              <a:rPr lang="en-US" sz="1799" b="1" dirty="0" err="1">
                <a:latin typeface="Agency FB" pitchFamily="34" charset="0"/>
              </a:rPr>
              <a:t>Raperdes</a:t>
            </a:r>
            <a:r>
              <a:rPr lang="en-US" sz="1799" b="1" dirty="0">
                <a:latin typeface="Agency FB" pitchFamily="34" charset="0"/>
              </a:rPr>
              <a:t> APB </a:t>
            </a:r>
            <a:r>
              <a:rPr lang="en-US" sz="1799" b="1" dirty="0" err="1">
                <a:latin typeface="Agency FB" pitchFamily="34" charset="0"/>
              </a:rPr>
              <a:t>Desa</a:t>
            </a:r>
            <a:r>
              <a:rPr lang="en-US" sz="1799" b="1" dirty="0">
                <a:latin typeface="Agency FB" pitchFamily="34" charset="0"/>
              </a:rPr>
              <a:t> </a:t>
            </a:r>
          </a:p>
        </p:txBody>
      </p:sp>
      <p:sp>
        <p:nvSpPr>
          <p:cNvPr id="6" name="Rounded Rectangle 5"/>
          <p:cNvSpPr/>
          <p:nvPr/>
        </p:nvSpPr>
        <p:spPr>
          <a:xfrm>
            <a:off x="2271713" y="4006850"/>
            <a:ext cx="1760537" cy="842963"/>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rgbClr val="191919"/>
                </a:solidFill>
                <a:latin typeface="Agency FB" pitchFamily="34" charset="0"/>
              </a:rPr>
              <a:t>Penyerahan</a:t>
            </a:r>
            <a:r>
              <a:rPr lang="en-US" sz="1799" b="1" dirty="0">
                <a:solidFill>
                  <a:srgbClr val="191919"/>
                </a:solidFill>
                <a:latin typeface="Agency FB" pitchFamily="34" charset="0"/>
              </a:rPr>
              <a:t> </a:t>
            </a:r>
            <a:r>
              <a:rPr lang="en-US" sz="1799" b="1" dirty="0" err="1">
                <a:solidFill>
                  <a:srgbClr val="191919"/>
                </a:solidFill>
                <a:latin typeface="Agency FB" pitchFamily="34" charset="0"/>
              </a:rPr>
              <a:t>Raperdes</a:t>
            </a:r>
            <a:r>
              <a:rPr lang="en-US" sz="1799" b="1" dirty="0">
                <a:solidFill>
                  <a:srgbClr val="191919"/>
                </a:solidFill>
                <a:latin typeface="Agency FB" pitchFamily="34" charset="0"/>
              </a:rPr>
              <a:t> APB </a:t>
            </a:r>
            <a:r>
              <a:rPr lang="en-US" sz="1799" b="1" dirty="0" err="1">
                <a:solidFill>
                  <a:srgbClr val="191919"/>
                </a:solidFill>
                <a:latin typeface="Agency FB" pitchFamily="34" charset="0"/>
              </a:rPr>
              <a:t>Desa</a:t>
            </a:r>
            <a:r>
              <a:rPr lang="en-US" sz="1799" b="1" dirty="0">
                <a:solidFill>
                  <a:srgbClr val="191919"/>
                </a:solidFill>
                <a:latin typeface="Agency FB" pitchFamily="34" charset="0"/>
              </a:rPr>
              <a:t> </a:t>
            </a:r>
            <a:r>
              <a:rPr lang="en-US" sz="1799" b="1" dirty="0" err="1">
                <a:solidFill>
                  <a:srgbClr val="191919"/>
                </a:solidFill>
                <a:latin typeface="Agency FB" pitchFamily="34" charset="0"/>
              </a:rPr>
              <a:t>kpd</a:t>
            </a:r>
            <a:r>
              <a:rPr lang="en-US" sz="1799" b="1" dirty="0">
                <a:solidFill>
                  <a:srgbClr val="191919"/>
                </a:solidFill>
                <a:latin typeface="Agency FB" pitchFamily="34" charset="0"/>
              </a:rPr>
              <a:t> </a:t>
            </a:r>
            <a:r>
              <a:rPr lang="en-US" sz="1799" b="1" dirty="0" err="1">
                <a:solidFill>
                  <a:srgbClr val="191919"/>
                </a:solidFill>
                <a:latin typeface="Agency FB" pitchFamily="34" charset="0"/>
              </a:rPr>
              <a:t>Kades</a:t>
            </a:r>
            <a:endParaRPr lang="en-US" sz="1799" b="1" dirty="0">
              <a:solidFill>
                <a:srgbClr val="191919"/>
              </a:solidFill>
              <a:latin typeface="Agency FB" pitchFamily="34" charset="0"/>
            </a:endParaRPr>
          </a:p>
        </p:txBody>
      </p:sp>
      <p:sp>
        <p:nvSpPr>
          <p:cNvPr id="7" name="Rounded Rectangle 6"/>
          <p:cNvSpPr/>
          <p:nvPr/>
        </p:nvSpPr>
        <p:spPr>
          <a:xfrm>
            <a:off x="4535488" y="4006850"/>
            <a:ext cx="1760537" cy="84296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chemeClr val="tx1"/>
                </a:solidFill>
                <a:latin typeface="Agency FB" pitchFamily="34" charset="0"/>
              </a:rPr>
              <a:t>Penyerahan</a:t>
            </a:r>
            <a:r>
              <a:rPr lang="en-US" sz="1799" b="1" dirty="0">
                <a:solidFill>
                  <a:schemeClr val="tx1"/>
                </a:solidFill>
                <a:latin typeface="Agency FB" pitchFamily="34" charset="0"/>
              </a:rPr>
              <a:t> </a:t>
            </a:r>
            <a:r>
              <a:rPr lang="en-US" sz="1799" b="1" dirty="0" err="1">
                <a:solidFill>
                  <a:schemeClr val="tx1"/>
                </a:solidFill>
                <a:latin typeface="Agency FB" pitchFamily="34" charset="0"/>
              </a:rPr>
              <a:t>kpd</a:t>
            </a:r>
            <a:r>
              <a:rPr lang="en-US" sz="1799" b="1" dirty="0">
                <a:solidFill>
                  <a:schemeClr val="tx1"/>
                </a:solidFill>
                <a:latin typeface="Agency FB" pitchFamily="34" charset="0"/>
              </a:rPr>
              <a:t> BPD </a:t>
            </a:r>
            <a:r>
              <a:rPr lang="en-US" sz="1799" b="1" dirty="0" err="1">
                <a:solidFill>
                  <a:schemeClr val="tx1"/>
                </a:solidFill>
                <a:latin typeface="Agency FB" pitchFamily="34" charset="0"/>
              </a:rPr>
              <a:t>untuk</a:t>
            </a:r>
            <a:r>
              <a:rPr lang="en-US" sz="1799" b="1" dirty="0">
                <a:solidFill>
                  <a:schemeClr val="tx1"/>
                </a:solidFill>
                <a:latin typeface="Agency FB" pitchFamily="34" charset="0"/>
              </a:rPr>
              <a:t> </a:t>
            </a:r>
            <a:r>
              <a:rPr lang="en-US" sz="1799" b="1" dirty="0" err="1">
                <a:solidFill>
                  <a:schemeClr val="tx1"/>
                </a:solidFill>
                <a:latin typeface="Agency FB" pitchFamily="34" charset="0"/>
              </a:rPr>
              <a:t>dibahas</a:t>
            </a:r>
            <a:r>
              <a:rPr lang="en-US" sz="1799" b="1" dirty="0">
                <a:solidFill>
                  <a:schemeClr val="tx1"/>
                </a:solidFill>
                <a:latin typeface="Agency FB" pitchFamily="34" charset="0"/>
              </a:rPr>
              <a:t>/</a:t>
            </a:r>
            <a:r>
              <a:rPr lang="en-US" sz="1799" b="1" dirty="0" err="1">
                <a:solidFill>
                  <a:schemeClr val="tx1"/>
                </a:solidFill>
                <a:latin typeface="Agency FB" pitchFamily="34" charset="0"/>
              </a:rPr>
              <a:t>disepakati</a:t>
            </a:r>
            <a:endParaRPr lang="en-US" sz="1799" b="1" dirty="0">
              <a:solidFill>
                <a:schemeClr val="tx1"/>
              </a:solidFill>
              <a:latin typeface="Agency FB" pitchFamily="34" charset="0"/>
            </a:endParaRPr>
          </a:p>
        </p:txBody>
      </p:sp>
      <p:sp>
        <p:nvSpPr>
          <p:cNvPr id="8" name="Rounded Rectangle 7"/>
          <p:cNvSpPr/>
          <p:nvPr/>
        </p:nvSpPr>
        <p:spPr>
          <a:xfrm>
            <a:off x="6791325" y="4006850"/>
            <a:ext cx="1760538" cy="842963"/>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chemeClr val="tx1"/>
                </a:solidFill>
                <a:latin typeface="Agency FB" pitchFamily="34" charset="0"/>
              </a:rPr>
              <a:t>Penyepakatan</a:t>
            </a:r>
            <a:r>
              <a:rPr lang="en-US" sz="1799" b="1" dirty="0">
                <a:solidFill>
                  <a:schemeClr val="tx1"/>
                </a:solidFill>
                <a:latin typeface="Agency FB" pitchFamily="34" charset="0"/>
              </a:rPr>
              <a:t> </a:t>
            </a:r>
            <a:r>
              <a:rPr lang="en-US" sz="1799" b="1" dirty="0" err="1">
                <a:solidFill>
                  <a:schemeClr val="tx1"/>
                </a:solidFill>
                <a:latin typeface="Agency FB" pitchFamily="34" charset="0"/>
              </a:rPr>
              <a:t>Bersama</a:t>
            </a:r>
            <a:r>
              <a:rPr lang="en-US" sz="1799" b="1" dirty="0">
                <a:solidFill>
                  <a:schemeClr val="tx1"/>
                </a:solidFill>
                <a:latin typeface="Agency FB" pitchFamily="34" charset="0"/>
              </a:rPr>
              <a:t> BPD</a:t>
            </a:r>
          </a:p>
        </p:txBody>
      </p:sp>
      <p:sp>
        <p:nvSpPr>
          <p:cNvPr id="9" name="Oval 8"/>
          <p:cNvSpPr/>
          <p:nvPr/>
        </p:nvSpPr>
        <p:spPr>
          <a:xfrm>
            <a:off x="6689725" y="2260600"/>
            <a:ext cx="1760538" cy="127793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chemeClr val="bg1"/>
                </a:solidFill>
                <a:latin typeface="Agency FB" pitchFamily="34" charset="0"/>
              </a:rPr>
              <a:t>Evaluasi</a:t>
            </a:r>
            <a:r>
              <a:rPr lang="en-US" sz="1799" b="1" dirty="0">
                <a:solidFill>
                  <a:schemeClr val="bg1"/>
                </a:solidFill>
                <a:latin typeface="Agency FB" pitchFamily="34" charset="0"/>
              </a:rPr>
              <a:t> </a:t>
            </a:r>
            <a:r>
              <a:rPr lang="en-US" sz="1799" b="1" dirty="0" err="1">
                <a:solidFill>
                  <a:schemeClr val="bg1"/>
                </a:solidFill>
                <a:latin typeface="Agency FB" pitchFamily="34" charset="0"/>
              </a:rPr>
              <a:t>Bupati</a:t>
            </a:r>
            <a:r>
              <a:rPr lang="en-US" sz="1799" b="1" dirty="0">
                <a:solidFill>
                  <a:schemeClr val="bg1"/>
                </a:solidFill>
                <a:latin typeface="Agency FB" pitchFamily="34" charset="0"/>
              </a:rPr>
              <a:t> via </a:t>
            </a:r>
            <a:r>
              <a:rPr lang="en-US" sz="1799" b="1" dirty="0" err="1">
                <a:solidFill>
                  <a:schemeClr val="bg1"/>
                </a:solidFill>
                <a:latin typeface="Agency FB" pitchFamily="34" charset="0"/>
              </a:rPr>
              <a:t>Camat</a:t>
            </a:r>
            <a:endParaRPr lang="en-US" sz="1799" b="1" dirty="0">
              <a:solidFill>
                <a:schemeClr val="bg1"/>
              </a:solidFill>
              <a:latin typeface="Agency FB" pitchFamily="34" charset="0"/>
            </a:endParaRPr>
          </a:p>
        </p:txBody>
      </p:sp>
      <p:sp>
        <p:nvSpPr>
          <p:cNvPr id="11" name="Rectangle 10"/>
          <p:cNvSpPr/>
          <p:nvPr/>
        </p:nvSpPr>
        <p:spPr>
          <a:xfrm>
            <a:off x="2928938" y="2662238"/>
            <a:ext cx="2073275" cy="8763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latin typeface="Agency FB" pitchFamily="34" charset="0"/>
              </a:rPr>
              <a:t>Penetapan</a:t>
            </a:r>
            <a:r>
              <a:rPr lang="en-US" sz="1799" b="1" dirty="0">
                <a:latin typeface="Agency FB" pitchFamily="34" charset="0"/>
              </a:rPr>
              <a:t> </a:t>
            </a:r>
            <a:r>
              <a:rPr lang="en-US" sz="1799" b="1" dirty="0" err="1">
                <a:latin typeface="Agency FB" pitchFamily="34" charset="0"/>
              </a:rPr>
              <a:t>Perdes</a:t>
            </a:r>
            <a:r>
              <a:rPr lang="en-US" sz="1799" b="1" dirty="0">
                <a:latin typeface="Agency FB" pitchFamily="34" charset="0"/>
              </a:rPr>
              <a:t> </a:t>
            </a:r>
          </a:p>
          <a:p>
            <a:pPr algn="ctr">
              <a:defRPr/>
            </a:pPr>
            <a:r>
              <a:rPr lang="en-US" sz="1799" b="1" dirty="0">
                <a:latin typeface="Agency FB" pitchFamily="34" charset="0"/>
              </a:rPr>
              <a:t>APB </a:t>
            </a:r>
            <a:r>
              <a:rPr lang="en-US" sz="1799" b="1" dirty="0" err="1">
                <a:latin typeface="Agency FB" pitchFamily="34" charset="0"/>
              </a:rPr>
              <a:t>Desa</a:t>
            </a:r>
            <a:endParaRPr lang="en-US" sz="1799" b="1" dirty="0">
              <a:latin typeface="Agency FB" pitchFamily="34" charset="0"/>
            </a:endParaRPr>
          </a:p>
        </p:txBody>
      </p:sp>
      <p:sp>
        <p:nvSpPr>
          <p:cNvPr id="14" name="Left Arrow 13"/>
          <p:cNvSpPr/>
          <p:nvPr/>
        </p:nvSpPr>
        <p:spPr>
          <a:xfrm>
            <a:off x="5002213" y="2954338"/>
            <a:ext cx="1724025" cy="514350"/>
          </a:xfrm>
          <a:prstGeom prst="left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tx1"/>
                </a:solidFill>
                <a:latin typeface="Agency FB" pitchFamily="34" charset="0"/>
              </a:rPr>
              <a:t>tidak</a:t>
            </a:r>
            <a:r>
              <a:rPr lang="en-US" sz="1400" b="1" dirty="0">
                <a:solidFill>
                  <a:schemeClr val="tx1"/>
                </a:solidFill>
                <a:latin typeface="Agency FB" pitchFamily="34" charset="0"/>
              </a:rPr>
              <a:t> </a:t>
            </a:r>
            <a:r>
              <a:rPr lang="en-US" sz="1400" b="1" dirty="0" err="1">
                <a:solidFill>
                  <a:schemeClr val="tx1"/>
                </a:solidFill>
                <a:latin typeface="Agency FB" pitchFamily="34" charset="0"/>
              </a:rPr>
              <a:t>memberikan</a:t>
            </a:r>
            <a:r>
              <a:rPr lang="en-US" sz="1400" b="1" dirty="0">
                <a:solidFill>
                  <a:schemeClr val="tx1"/>
                </a:solidFill>
                <a:latin typeface="Agency FB" pitchFamily="34" charset="0"/>
              </a:rPr>
              <a:t> </a:t>
            </a:r>
            <a:r>
              <a:rPr lang="en-US" sz="1400" b="1" dirty="0" err="1">
                <a:solidFill>
                  <a:schemeClr val="tx1"/>
                </a:solidFill>
                <a:latin typeface="Agency FB" pitchFamily="34" charset="0"/>
              </a:rPr>
              <a:t>hasil</a:t>
            </a:r>
            <a:r>
              <a:rPr lang="en-US" sz="1400" b="1" dirty="0">
                <a:solidFill>
                  <a:schemeClr val="tx1"/>
                </a:solidFill>
                <a:latin typeface="Agency FB" pitchFamily="34" charset="0"/>
              </a:rPr>
              <a:t> </a:t>
            </a:r>
            <a:r>
              <a:rPr lang="en-US" sz="1400" b="1" dirty="0" err="1">
                <a:solidFill>
                  <a:schemeClr val="tx1"/>
                </a:solidFill>
                <a:latin typeface="Agency FB" pitchFamily="34" charset="0"/>
              </a:rPr>
              <a:t>evaluasi</a:t>
            </a:r>
            <a:r>
              <a:rPr lang="en-US" sz="1400" b="1" dirty="0">
                <a:solidFill>
                  <a:schemeClr val="tx1"/>
                </a:solidFill>
                <a:latin typeface="Agency FB" pitchFamily="34" charset="0"/>
              </a:rPr>
              <a:t> </a:t>
            </a:r>
          </a:p>
        </p:txBody>
      </p:sp>
      <p:sp>
        <p:nvSpPr>
          <p:cNvPr id="15" name="Up Arrow 14"/>
          <p:cNvSpPr/>
          <p:nvPr/>
        </p:nvSpPr>
        <p:spPr>
          <a:xfrm>
            <a:off x="738188" y="4849813"/>
            <a:ext cx="146050" cy="733425"/>
          </a:xfrm>
          <a:prstGeom prst="up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6" name="Right Arrow 15"/>
          <p:cNvSpPr/>
          <p:nvPr/>
        </p:nvSpPr>
        <p:spPr>
          <a:xfrm>
            <a:off x="1760538" y="4341813"/>
            <a:ext cx="511175" cy="146050"/>
          </a:xfrm>
          <a:prstGeom prst="right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7" name="Right Arrow 16"/>
          <p:cNvSpPr/>
          <p:nvPr/>
        </p:nvSpPr>
        <p:spPr>
          <a:xfrm>
            <a:off x="4024313" y="4341813"/>
            <a:ext cx="511175" cy="146050"/>
          </a:xfrm>
          <a:prstGeom prst="right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8" name="Right Arrow 17"/>
          <p:cNvSpPr/>
          <p:nvPr/>
        </p:nvSpPr>
        <p:spPr>
          <a:xfrm>
            <a:off x="6296025" y="4341813"/>
            <a:ext cx="511175" cy="146050"/>
          </a:xfrm>
          <a:prstGeom prst="right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9" name="Rectangle 18"/>
          <p:cNvSpPr/>
          <p:nvPr/>
        </p:nvSpPr>
        <p:spPr>
          <a:xfrm>
            <a:off x="198438" y="2662238"/>
            <a:ext cx="2073275" cy="8763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rgbClr val="191919"/>
                </a:solidFill>
                <a:latin typeface="Agency FB" pitchFamily="34" charset="0"/>
              </a:rPr>
              <a:t>Pelaksanaan</a:t>
            </a:r>
            <a:r>
              <a:rPr lang="en-US" sz="1799" b="1" dirty="0">
                <a:solidFill>
                  <a:srgbClr val="191919"/>
                </a:solidFill>
                <a:latin typeface="Agency FB" pitchFamily="34" charset="0"/>
              </a:rPr>
              <a:t> </a:t>
            </a:r>
            <a:r>
              <a:rPr lang="en-US" sz="1799" b="1" dirty="0" err="1">
                <a:solidFill>
                  <a:srgbClr val="191919"/>
                </a:solidFill>
                <a:latin typeface="Agency FB" pitchFamily="34" charset="0"/>
              </a:rPr>
              <a:t>Perdes</a:t>
            </a:r>
            <a:r>
              <a:rPr lang="en-US" sz="1799" b="1" dirty="0">
                <a:solidFill>
                  <a:srgbClr val="191919"/>
                </a:solidFill>
                <a:latin typeface="Agency FB" pitchFamily="34" charset="0"/>
              </a:rPr>
              <a:t> </a:t>
            </a:r>
          </a:p>
          <a:p>
            <a:pPr algn="ctr">
              <a:defRPr/>
            </a:pPr>
            <a:r>
              <a:rPr lang="en-US" sz="1799" b="1" dirty="0">
                <a:solidFill>
                  <a:srgbClr val="191919"/>
                </a:solidFill>
                <a:latin typeface="Agency FB" pitchFamily="34" charset="0"/>
              </a:rPr>
              <a:t>APB </a:t>
            </a:r>
            <a:r>
              <a:rPr lang="en-US" sz="1799" b="1" dirty="0" err="1">
                <a:solidFill>
                  <a:srgbClr val="191919"/>
                </a:solidFill>
                <a:latin typeface="Agency FB" pitchFamily="34" charset="0"/>
              </a:rPr>
              <a:t>Desa</a:t>
            </a:r>
            <a:endParaRPr lang="en-US" sz="1799" b="1" dirty="0">
              <a:solidFill>
                <a:srgbClr val="191919"/>
              </a:solidFill>
              <a:latin typeface="Agency FB" pitchFamily="34" charset="0"/>
            </a:endParaRPr>
          </a:p>
        </p:txBody>
      </p:sp>
      <p:sp>
        <p:nvSpPr>
          <p:cNvPr id="20" name="Up Arrow 19"/>
          <p:cNvSpPr/>
          <p:nvPr/>
        </p:nvSpPr>
        <p:spPr>
          <a:xfrm>
            <a:off x="7566025" y="3538538"/>
            <a:ext cx="182563" cy="468312"/>
          </a:xfrm>
          <a:prstGeom prst="upArrow">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21" name="Snip Diagonal Corner Rectangle 20"/>
          <p:cNvSpPr/>
          <p:nvPr/>
        </p:nvSpPr>
        <p:spPr>
          <a:xfrm>
            <a:off x="4535488" y="1520825"/>
            <a:ext cx="1760537" cy="739775"/>
          </a:xfrm>
          <a:prstGeom prst="snip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799" b="1" dirty="0" err="1">
                <a:solidFill>
                  <a:schemeClr val="tx1"/>
                </a:solidFill>
                <a:latin typeface="Agency FB" pitchFamily="34" charset="0"/>
              </a:rPr>
              <a:t>Penyempurnaan</a:t>
            </a:r>
            <a:r>
              <a:rPr lang="en-US" sz="1799" b="1" dirty="0">
                <a:solidFill>
                  <a:schemeClr val="tx1"/>
                </a:solidFill>
                <a:latin typeface="Agency FB" pitchFamily="34" charset="0"/>
              </a:rPr>
              <a:t> </a:t>
            </a:r>
            <a:r>
              <a:rPr lang="en-US" sz="1799" b="1" dirty="0" err="1">
                <a:solidFill>
                  <a:schemeClr val="tx1"/>
                </a:solidFill>
                <a:latin typeface="Agency FB" pitchFamily="34" charset="0"/>
              </a:rPr>
              <a:t>Raperdes</a:t>
            </a:r>
            <a:r>
              <a:rPr lang="en-US" sz="1799" b="1" dirty="0">
                <a:solidFill>
                  <a:schemeClr val="tx1"/>
                </a:solidFill>
                <a:latin typeface="Agency FB" pitchFamily="34" charset="0"/>
              </a:rPr>
              <a:t> APB </a:t>
            </a:r>
            <a:r>
              <a:rPr lang="en-US" sz="1799" b="1" dirty="0" err="1">
                <a:solidFill>
                  <a:schemeClr val="tx1"/>
                </a:solidFill>
                <a:latin typeface="Agency FB" pitchFamily="34" charset="0"/>
              </a:rPr>
              <a:t>Desa</a:t>
            </a:r>
            <a:endParaRPr lang="en-US" sz="1799" b="1" dirty="0">
              <a:solidFill>
                <a:schemeClr val="tx1"/>
              </a:solidFill>
              <a:latin typeface="Agency FB" pitchFamily="34" charset="0"/>
            </a:endParaRPr>
          </a:p>
        </p:txBody>
      </p:sp>
      <p:sp>
        <p:nvSpPr>
          <p:cNvPr id="22" name="Snip Diagonal Corner Rectangle 21"/>
          <p:cNvSpPr/>
          <p:nvPr/>
        </p:nvSpPr>
        <p:spPr>
          <a:xfrm>
            <a:off x="3213100" y="598488"/>
            <a:ext cx="1322388" cy="693737"/>
          </a:xfrm>
          <a:prstGeom prst="snip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err="1">
                <a:solidFill>
                  <a:schemeClr val="tx1"/>
                </a:solidFill>
                <a:latin typeface="Agency FB" pitchFamily="34" charset="0"/>
              </a:rPr>
              <a:t>Pembatalan</a:t>
            </a:r>
            <a:r>
              <a:rPr lang="en-US" sz="1600" b="1" dirty="0">
                <a:solidFill>
                  <a:schemeClr val="tx1"/>
                </a:solidFill>
                <a:latin typeface="Agency FB" pitchFamily="34" charset="0"/>
              </a:rPr>
              <a:t> </a:t>
            </a:r>
            <a:r>
              <a:rPr lang="en-US" sz="1600" b="1" dirty="0" err="1">
                <a:solidFill>
                  <a:schemeClr val="tx1"/>
                </a:solidFill>
                <a:latin typeface="Agency FB" pitchFamily="34" charset="0"/>
              </a:rPr>
              <a:t>Perdes</a:t>
            </a:r>
            <a:endParaRPr lang="en-US" sz="1600" b="1" dirty="0">
              <a:solidFill>
                <a:schemeClr val="tx1"/>
              </a:solidFill>
              <a:latin typeface="Agency FB" pitchFamily="34" charset="0"/>
            </a:endParaRPr>
          </a:p>
          <a:p>
            <a:pPr algn="ctr">
              <a:defRPr/>
            </a:pPr>
            <a:r>
              <a:rPr lang="en-US" sz="1600" b="1" dirty="0">
                <a:solidFill>
                  <a:schemeClr val="tx1"/>
                </a:solidFill>
                <a:latin typeface="Agency FB" pitchFamily="34" charset="0"/>
              </a:rPr>
              <a:t> APB </a:t>
            </a:r>
            <a:r>
              <a:rPr lang="en-US" sz="1600" b="1" dirty="0" err="1">
                <a:solidFill>
                  <a:schemeClr val="tx1"/>
                </a:solidFill>
                <a:latin typeface="Agency FB" pitchFamily="34" charset="0"/>
              </a:rPr>
              <a:t>Desa</a:t>
            </a:r>
            <a:r>
              <a:rPr lang="en-US" sz="1600" b="1" dirty="0">
                <a:solidFill>
                  <a:schemeClr val="tx1"/>
                </a:solidFill>
                <a:latin typeface="Agency FB" pitchFamily="34" charset="0"/>
              </a:rPr>
              <a:t> </a:t>
            </a:r>
          </a:p>
        </p:txBody>
      </p:sp>
      <p:sp>
        <p:nvSpPr>
          <p:cNvPr id="42004" name="Rectangle 27"/>
          <p:cNvSpPr>
            <a:spLocks noChangeArrowheads="1"/>
          </p:cNvSpPr>
          <p:nvPr/>
        </p:nvSpPr>
        <p:spPr bwMode="auto">
          <a:xfrm>
            <a:off x="7613650" y="1477963"/>
            <a:ext cx="1430338" cy="9382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100" b="1">
                <a:latin typeface="Agency FB" pitchFamily="34" charset="0"/>
              </a:rPr>
              <a:t>tidak sesuai dengan kepentingan umum dan peraturan perundang-undangan yang lebih tinggi</a:t>
            </a:r>
          </a:p>
        </p:txBody>
      </p:sp>
      <p:sp>
        <p:nvSpPr>
          <p:cNvPr id="29" name="Snip Diagonal Corner Rectangle 28"/>
          <p:cNvSpPr/>
          <p:nvPr/>
        </p:nvSpPr>
        <p:spPr>
          <a:xfrm>
            <a:off x="3175" y="617538"/>
            <a:ext cx="1209675" cy="693737"/>
          </a:xfrm>
          <a:prstGeom prst="snip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tx1"/>
                </a:solidFill>
                <a:latin typeface="Agency FB" pitchFamily="34" charset="0"/>
              </a:rPr>
              <a:t>Pagu</a:t>
            </a:r>
            <a:r>
              <a:rPr lang="en-US" sz="1400" b="1" dirty="0">
                <a:solidFill>
                  <a:schemeClr val="tx1"/>
                </a:solidFill>
                <a:latin typeface="Agency FB" pitchFamily="34" charset="0"/>
              </a:rPr>
              <a:t> APB </a:t>
            </a:r>
            <a:r>
              <a:rPr lang="en-US" sz="1400" b="1" dirty="0" err="1">
                <a:solidFill>
                  <a:schemeClr val="tx1"/>
                </a:solidFill>
                <a:latin typeface="Agency FB" pitchFamily="34" charset="0"/>
              </a:rPr>
              <a:t>Desa</a:t>
            </a:r>
            <a:r>
              <a:rPr lang="en-US" sz="1400" b="1" dirty="0">
                <a:solidFill>
                  <a:schemeClr val="tx1"/>
                </a:solidFill>
                <a:latin typeface="Agency FB" pitchFamily="34" charset="0"/>
              </a:rPr>
              <a:t> </a:t>
            </a:r>
            <a:r>
              <a:rPr lang="en-US" sz="1400" b="1" dirty="0" err="1">
                <a:solidFill>
                  <a:schemeClr val="tx1"/>
                </a:solidFill>
                <a:latin typeface="Agency FB" pitchFamily="34" charset="0"/>
              </a:rPr>
              <a:t>Tahun</a:t>
            </a:r>
            <a:r>
              <a:rPr lang="en-US" sz="1400" b="1" dirty="0">
                <a:solidFill>
                  <a:schemeClr val="tx1"/>
                </a:solidFill>
                <a:latin typeface="Agency FB" pitchFamily="34" charset="0"/>
              </a:rPr>
              <a:t> </a:t>
            </a:r>
            <a:r>
              <a:rPr lang="en-US" sz="1400" b="1" dirty="0" err="1">
                <a:solidFill>
                  <a:schemeClr val="tx1"/>
                </a:solidFill>
                <a:latin typeface="Agency FB" pitchFamily="34" charset="0"/>
              </a:rPr>
              <a:t>sebelumnya</a:t>
            </a:r>
            <a:endParaRPr lang="en-US" sz="1400" b="1" dirty="0">
              <a:solidFill>
                <a:schemeClr val="tx1"/>
              </a:solidFill>
              <a:latin typeface="Agency FB" pitchFamily="34" charset="0"/>
            </a:endParaRPr>
          </a:p>
        </p:txBody>
      </p:sp>
      <p:sp>
        <p:nvSpPr>
          <p:cNvPr id="32" name="Bent-Up Arrow 31"/>
          <p:cNvSpPr/>
          <p:nvPr/>
        </p:nvSpPr>
        <p:spPr>
          <a:xfrm rot="16200000">
            <a:off x="6697663" y="1344612"/>
            <a:ext cx="514350" cy="1317625"/>
          </a:xfrm>
          <a:prstGeom prst="bentUpArrow">
            <a:avLst>
              <a:gd name="adj1" fmla="val 25000"/>
              <a:gd name="adj2" fmla="val 28333"/>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34" name="Rounded Rectangle 33"/>
          <p:cNvSpPr/>
          <p:nvPr/>
        </p:nvSpPr>
        <p:spPr>
          <a:xfrm>
            <a:off x="5988050" y="2443163"/>
            <a:ext cx="738188" cy="292100"/>
          </a:xfrm>
          <a:prstGeom prst="roundRect">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Agency FB" pitchFamily="34" charset="0"/>
              </a:rPr>
              <a:t>20 hr</a:t>
            </a:r>
          </a:p>
        </p:txBody>
      </p:sp>
      <p:sp>
        <p:nvSpPr>
          <p:cNvPr id="35" name="Rounded Rectangle 34"/>
          <p:cNvSpPr/>
          <p:nvPr/>
        </p:nvSpPr>
        <p:spPr>
          <a:xfrm>
            <a:off x="4729163" y="839788"/>
            <a:ext cx="620712" cy="212725"/>
          </a:xfrm>
          <a:prstGeom prst="roundRect">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latin typeface="Agency FB" pitchFamily="34" charset="0"/>
              </a:rPr>
              <a:t>7 hr</a:t>
            </a:r>
          </a:p>
        </p:txBody>
      </p:sp>
      <p:sp>
        <p:nvSpPr>
          <p:cNvPr id="36" name="Rounded Rectangle 35"/>
          <p:cNvSpPr/>
          <p:nvPr/>
        </p:nvSpPr>
        <p:spPr>
          <a:xfrm>
            <a:off x="7056438" y="3714750"/>
            <a:ext cx="485775" cy="2921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latin typeface="Agency FB" pitchFamily="34" charset="0"/>
              </a:rPr>
              <a:t>3 hr</a:t>
            </a:r>
          </a:p>
        </p:txBody>
      </p:sp>
      <p:sp>
        <p:nvSpPr>
          <p:cNvPr id="37" name="Bent-Up Arrow 36"/>
          <p:cNvSpPr/>
          <p:nvPr/>
        </p:nvSpPr>
        <p:spPr>
          <a:xfrm rot="10800000">
            <a:off x="4024313" y="1822450"/>
            <a:ext cx="511175" cy="839788"/>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b="1"/>
          </a:p>
        </p:txBody>
      </p:sp>
      <p:sp>
        <p:nvSpPr>
          <p:cNvPr id="38" name="Bent-Up Arrow 37"/>
          <p:cNvSpPr/>
          <p:nvPr/>
        </p:nvSpPr>
        <p:spPr>
          <a:xfrm rot="16200000">
            <a:off x="4705351" y="812800"/>
            <a:ext cx="474662" cy="814387"/>
          </a:xfrm>
          <a:prstGeom prst="bentUpArrow">
            <a:avLst>
              <a:gd name="adj1" fmla="val 25000"/>
              <a:gd name="adj2" fmla="val 28333"/>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39" name="Left Arrow 38"/>
          <p:cNvSpPr/>
          <p:nvPr/>
        </p:nvSpPr>
        <p:spPr>
          <a:xfrm>
            <a:off x="2713038" y="874713"/>
            <a:ext cx="500062" cy="2159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
        <p:nvSpPr>
          <p:cNvPr id="15389" name="Rectangle 39"/>
          <p:cNvSpPr>
            <a:spLocks noChangeArrowheads="1"/>
          </p:cNvSpPr>
          <p:nvPr/>
        </p:nvSpPr>
        <p:spPr bwMode="auto">
          <a:xfrm>
            <a:off x="4032250" y="5583238"/>
            <a:ext cx="4572000" cy="922337"/>
          </a:xfrm>
          <a:prstGeom prst="rect">
            <a:avLst/>
          </a:prstGeom>
          <a:solidFill>
            <a:schemeClr val="accent1">
              <a:lumMod val="50000"/>
            </a:schemeClr>
          </a:solidFill>
          <a:ln w="9525">
            <a:solidFill>
              <a:schemeClr val="bg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id-ID" sz="1799" b="1">
                <a:latin typeface="Agency FB" panose="020B0503020202020204" pitchFamily="34" charset="0"/>
              </a:rPr>
              <a:t>Perbup ttg pendelegasian evaluasi Rancangan Peraturan</a:t>
            </a:r>
            <a:r>
              <a:rPr lang="id-ID" altLang="id-ID" sz="1799" b="1">
                <a:latin typeface="Agency FB" panose="020B0503020202020204" pitchFamily="34" charset="0"/>
              </a:rPr>
              <a:t> Desa tentang APB</a:t>
            </a:r>
            <a:r>
              <a:rPr lang="en-US" altLang="id-ID" sz="1799" b="1">
                <a:latin typeface="Agency FB" panose="020B0503020202020204" pitchFamily="34" charset="0"/>
              </a:rPr>
              <a:t> </a:t>
            </a:r>
            <a:r>
              <a:rPr lang="id-ID" altLang="id-ID" sz="1799" b="1">
                <a:latin typeface="Agency FB" panose="020B0503020202020204" pitchFamily="34" charset="0"/>
              </a:rPr>
              <a:t>Desa kepada Camat</a:t>
            </a:r>
            <a:r>
              <a:rPr lang="en-US" altLang="id-ID" sz="1799" b="1">
                <a:latin typeface="Agency FB" panose="020B0503020202020204" pitchFamily="34" charset="0"/>
              </a:rPr>
              <a:t> (Permendagri Pasal 23 ayat (6))</a:t>
            </a:r>
          </a:p>
        </p:txBody>
      </p:sp>
      <p:sp>
        <p:nvSpPr>
          <p:cNvPr id="41" name="Curved Right Arrow 40"/>
          <p:cNvSpPr/>
          <p:nvPr/>
        </p:nvSpPr>
        <p:spPr>
          <a:xfrm rot="10647312">
            <a:off x="8551863" y="2803525"/>
            <a:ext cx="441325" cy="3070225"/>
          </a:xfrm>
          <a:prstGeom prst="curvedRightArrow">
            <a:avLst>
              <a:gd name="adj1" fmla="val 25000"/>
              <a:gd name="adj2" fmla="val 43082"/>
              <a:gd name="adj3" fmla="val 25000"/>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solidFill>
                <a:schemeClr val="tx1"/>
              </a:solidFill>
            </a:endParaRPr>
          </a:p>
        </p:txBody>
      </p:sp>
      <p:sp>
        <p:nvSpPr>
          <p:cNvPr id="42" name="Left Arrow 41"/>
          <p:cNvSpPr/>
          <p:nvPr/>
        </p:nvSpPr>
        <p:spPr>
          <a:xfrm>
            <a:off x="2271713" y="2978150"/>
            <a:ext cx="657225" cy="231775"/>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799"/>
          </a:p>
        </p:txBody>
      </p:sp>
      <p:sp>
        <p:nvSpPr>
          <p:cNvPr id="43" name="Snip Diagonal Corner Rectangle 42"/>
          <p:cNvSpPr/>
          <p:nvPr/>
        </p:nvSpPr>
        <p:spPr>
          <a:xfrm>
            <a:off x="1504950" y="598488"/>
            <a:ext cx="1208088" cy="693737"/>
          </a:xfrm>
          <a:prstGeom prst="snip2Diag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tx1"/>
                </a:solidFill>
                <a:latin typeface="Agency FB" pitchFamily="34" charset="0"/>
              </a:rPr>
              <a:t>Pencabutan</a:t>
            </a:r>
            <a:r>
              <a:rPr lang="en-US" sz="1400" b="1" dirty="0">
                <a:solidFill>
                  <a:schemeClr val="tx1"/>
                </a:solidFill>
                <a:latin typeface="Agency FB" pitchFamily="34" charset="0"/>
              </a:rPr>
              <a:t> </a:t>
            </a:r>
            <a:r>
              <a:rPr lang="en-US" sz="1400" b="1" dirty="0" err="1">
                <a:solidFill>
                  <a:schemeClr val="tx1"/>
                </a:solidFill>
                <a:latin typeface="Agency FB" pitchFamily="34" charset="0"/>
              </a:rPr>
              <a:t>Perdes</a:t>
            </a:r>
            <a:r>
              <a:rPr lang="en-US" sz="1400" b="1" dirty="0">
                <a:solidFill>
                  <a:schemeClr val="tx1"/>
                </a:solidFill>
                <a:latin typeface="Agency FB" pitchFamily="34" charset="0"/>
              </a:rPr>
              <a:t> </a:t>
            </a:r>
          </a:p>
          <a:p>
            <a:pPr algn="ctr">
              <a:defRPr/>
            </a:pPr>
            <a:r>
              <a:rPr lang="en-US" sz="1400" b="1" dirty="0" err="1">
                <a:solidFill>
                  <a:schemeClr val="tx1"/>
                </a:solidFill>
                <a:latin typeface="Agency FB" pitchFamily="34" charset="0"/>
              </a:rPr>
              <a:t>Kades</a:t>
            </a:r>
            <a:r>
              <a:rPr lang="en-US" sz="1400" b="1" dirty="0">
                <a:solidFill>
                  <a:schemeClr val="tx1"/>
                </a:solidFill>
                <a:latin typeface="Agency FB" pitchFamily="34" charset="0"/>
              </a:rPr>
              <a:t> &amp; BPD</a:t>
            </a:r>
          </a:p>
        </p:txBody>
      </p:sp>
      <p:sp>
        <p:nvSpPr>
          <p:cNvPr id="44" name="Rounded Rectangle 43"/>
          <p:cNvSpPr/>
          <p:nvPr/>
        </p:nvSpPr>
        <p:spPr>
          <a:xfrm>
            <a:off x="2713038" y="698500"/>
            <a:ext cx="500062" cy="211138"/>
          </a:xfrm>
          <a:prstGeom prst="roundRect">
            <a:avLst/>
          </a:prstGeom>
          <a:solidFill>
            <a:srgbClr val="8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latin typeface="Agency FB" pitchFamily="34" charset="0"/>
              </a:rPr>
              <a:t>7 hr</a:t>
            </a:r>
          </a:p>
        </p:txBody>
      </p:sp>
      <p:sp>
        <p:nvSpPr>
          <p:cNvPr id="45" name="Left Arrow 44"/>
          <p:cNvSpPr/>
          <p:nvPr/>
        </p:nvSpPr>
        <p:spPr>
          <a:xfrm>
            <a:off x="1212850" y="874713"/>
            <a:ext cx="292100" cy="2159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799"/>
          </a:p>
        </p:txBody>
      </p:sp>
    </p:spTree>
    <p:extLst>
      <p:ext uri="{BB962C8B-B14F-4D97-AF65-F5344CB8AC3E}">
        <p14:creationId xmlns:p14="http://schemas.microsoft.com/office/powerpoint/2010/main" val="1275233306"/>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endParaRPr lang="id-ID" smtClean="0"/>
          </a:p>
        </p:txBody>
      </p:sp>
      <p:sp>
        <p:nvSpPr>
          <p:cNvPr id="43011" name="Content Placeholder 2"/>
          <p:cNvSpPr>
            <a:spLocks noGrp="1"/>
          </p:cNvSpPr>
          <p:nvPr>
            <p:ph idx="1"/>
          </p:nvPr>
        </p:nvSpPr>
        <p:spPr/>
        <p:txBody>
          <a:bodyPr/>
          <a:lstStyle/>
          <a:p>
            <a:pPr eaLnBrk="1" hangingPunct="1"/>
            <a:endParaRPr lang="id-ID" smtClean="0"/>
          </a:p>
        </p:txBody>
      </p:sp>
      <p:pic>
        <p:nvPicPr>
          <p:cNvPr id="43012" name="Picture 2" descr="https://player.slideplayer.info/67/11902956/slides/slide_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7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id-ID" smtClean="0"/>
          </a:p>
        </p:txBody>
      </p:sp>
      <p:sp>
        <p:nvSpPr>
          <p:cNvPr id="44035" name="Content Placeholder 2"/>
          <p:cNvSpPr>
            <a:spLocks noGrp="1"/>
          </p:cNvSpPr>
          <p:nvPr>
            <p:ph idx="1"/>
          </p:nvPr>
        </p:nvSpPr>
        <p:spPr/>
        <p:txBody>
          <a:bodyPr/>
          <a:lstStyle/>
          <a:p>
            <a:pPr eaLnBrk="1" hangingPunct="1"/>
            <a:endParaRPr lang="id-ID" smtClean="0"/>
          </a:p>
        </p:txBody>
      </p:sp>
      <p:pic>
        <p:nvPicPr>
          <p:cNvPr id="44036" name="Picture 2" descr="https://player.slideplayer.info/67/11902956/slides/slide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615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endParaRPr lang="id-ID" smtClean="0"/>
          </a:p>
        </p:txBody>
      </p:sp>
      <p:sp>
        <p:nvSpPr>
          <p:cNvPr id="45059" name="Content Placeholder 2"/>
          <p:cNvSpPr>
            <a:spLocks noGrp="1"/>
          </p:cNvSpPr>
          <p:nvPr>
            <p:ph idx="1"/>
          </p:nvPr>
        </p:nvSpPr>
        <p:spPr/>
        <p:txBody>
          <a:bodyPr/>
          <a:lstStyle/>
          <a:p>
            <a:pPr eaLnBrk="1" hangingPunct="1"/>
            <a:endParaRPr lang="id-ID" smtClean="0"/>
          </a:p>
        </p:txBody>
      </p:sp>
      <p:pic>
        <p:nvPicPr>
          <p:cNvPr id="45060" name="Picture 2" descr="https://player.slideplayer.info/67/11902956/slides/slide_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384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endParaRPr lang="id-ID" smtClean="0"/>
          </a:p>
        </p:txBody>
      </p:sp>
      <p:sp>
        <p:nvSpPr>
          <p:cNvPr id="46083" name="Content Placeholder 2"/>
          <p:cNvSpPr>
            <a:spLocks noGrp="1"/>
          </p:cNvSpPr>
          <p:nvPr>
            <p:ph idx="1"/>
          </p:nvPr>
        </p:nvSpPr>
        <p:spPr/>
        <p:txBody>
          <a:bodyPr/>
          <a:lstStyle/>
          <a:p>
            <a:pPr eaLnBrk="1" hangingPunct="1"/>
            <a:endParaRPr lang="id-ID" smtClean="0"/>
          </a:p>
        </p:txBody>
      </p:sp>
      <p:pic>
        <p:nvPicPr>
          <p:cNvPr id="46084" name="Picture 2" descr="https://player.slideplayer.info/67/11902956/slides/slide_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4375"/>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479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endParaRPr lang="id-ID" smtClean="0"/>
          </a:p>
        </p:txBody>
      </p:sp>
      <p:sp>
        <p:nvSpPr>
          <p:cNvPr id="47107" name="Content Placeholder 2"/>
          <p:cNvSpPr>
            <a:spLocks noGrp="1"/>
          </p:cNvSpPr>
          <p:nvPr>
            <p:ph idx="1"/>
          </p:nvPr>
        </p:nvSpPr>
        <p:spPr/>
        <p:txBody>
          <a:bodyPr/>
          <a:lstStyle/>
          <a:p>
            <a:pPr eaLnBrk="1" hangingPunct="1"/>
            <a:endParaRPr lang="id-ID" smtClean="0"/>
          </a:p>
        </p:txBody>
      </p:sp>
      <p:pic>
        <p:nvPicPr>
          <p:cNvPr id="47108" name="Picture 2" descr="https://player.slideplayer.info/67/11902956/slides/slide_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983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66139" y="385382"/>
            <a:ext cx="7358325" cy="3415981"/>
          </a:xfrm>
          <a:prstGeom prst="rect">
            <a:avLst/>
          </a:prstGeom>
        </p:spPr>
        <p:txBody>
          <a:bodyPr wrap="square" lIns="0" tIns="0" rIns="0" bIns="0" rtlCol="0">
            <a:noAutofit/>
          </a:bodyPr>
          <a:lstStyle/>
          <a:p>
            <a:pPr marL="58504" algn="ctr">
              <a:lnSpc>
                <a:spcPts val="3875"/>
              </a:lnSpc>
              <a:spcBef>
                <a:spcPts val="193"/>
              </a:spcBef>
            </a:pPr>
            <a:r>
              <a:rPr sz="5400" spc="0" baseline="3034" dirty="0" smtClean="0">
                <a:latin typeface="Calibri"/>
                <a:cs typeface="Calibri"/>
              </a:rPr>
              <a:t>PENERIMAAN D</a:t>
            </a:r>
            <a:r>
              <a:rPr sz="5400" spc="-34" baseline="3034" dirty="0" smtClean="0">
                <a:latin typeface="Calibri"/>
                <a:cs typeface="Calibri"/>
              </a:rPr>
              <a:t>E</a:t>
            </a:r>
            <a:r>
              <a:rPr sz="5400" spc="-25" baseline="3034" dirty="0" smtClean="0">
                <a:latin typeface="Calibri"/>
                <a:cs typeface="Calibri"/>
              </a:rPr>
              <a:t>S</a:t>
            </a:r>
            <a:r>
              <a:rPr sz="5400" spc="0" baseline="3034" dirty="0" smtClean="0">
                <a:latin typeface="Calibri"/>
                <a:cs typeface="Calibri"/>
              </a:rPr>
              <a:t>A </a:t>
            </a:r>
            <a:r>
              <a:rPr sz="5400" spc="-54" baseline="3034" dirty="0" smtClean="0">
                <a:latin typeface="Calibri"/>
                <a:cs typeface="Calibri"/>
              </a:rPr>
              <a:t>D</a:t>
            </a:r>
            <a:r>
              <a:rPr sz="5400" spc="0" baseline="3034" dirty="0" smtClean="0">
                <a:latin typeface="Calibri"/>
                <a:cs typeface="Calibri"/>
              </a:rPr>
              <a:t>A</a:t>
            </a:r>
            <a:r>
              <a:rPr sz="5400" spc="-264" baseline="3034" dirty="0" smtClean="0">
                <a:latin typeface="Calibri"/>
                <a:cs typeface="Calibri"/>
              </a:rPr>
              <a:t>P</a:t>
            </a:r>
            <a:r>
              <a:rPr sz="5400" spc="-284" baseline="3034" dirty="0" smtClean="0">
                <a:latin typeface="Calibri"/>
                <a:cs typeface="Calibri"/>
              </a:rPr>
              <a:t>A</a:t>
            </a:r>
            <a:r>
              <a:rPr sz="5400" spc="0" baseline="3034" dirty="0" smtClean="0">
                <a:latin typeface="Calibri"/>
                <a:cs typeface="Calibri"/>
              </a:rPr>
              <a:t>T DILA</a:t>
            </a:r>
            <a:r>
              <a:rPr sz="5400" spc="-50" baseline="3034" dirty="0" smtClean="0">
                <a:latin typeface="Calibri"/>
                <a:cs typeface="Calibri"/>
              </a:rPr>
              <a:t>K</a:t>
            </a:r>
            <a:r>
              <a:rPr sz="5400" spc="0" baseline="3034" dirty="0" smtClean="0">
                <a:latin typeface="Calibri"/>
                <a:cs typeface="Calibri"/>
              </a:rPr>
              <a:t>UKAN</a:t>
            </a:r>
            <a:endParaRPr sz="3600">
              <a:latin typeface="Calibri"/>
              <a:cs typeface="Calibri"/>
            </a:endParaRPr>
          </a:p>
          <a:p>
            <a:pPr marL="2214130" marR="2155646" algn="ctr">
              <a:lnSpc>
                <a:spcPts val="4300"/>
              </a:lnSpc>
              <a:spcBef>
                <a:spcPts val="21"/>
              </a:spcBef>
            </a:pPr>
            <a:r>
              <a:rPr sz="5400" spc="0" baseline="1517" dirty="0" smtClean="0">
                <a:latin typeface="Calibri"/>
                <a:cs typeface="Calibri"/>
              </a:rPr>
              <a:t>DENGAN CARA:</a:t>
            </a:r>
            <a:endParaRPr sz="3600">
              <a:latin typeface="Calibri"/>
              <a:cs typeface="Calibri"/>
            </a:endParaRPr>
          </a:p>
          <a:p>
            <a:pPr marL="12700" marR="481216" indent="12660">
              <a:lnSpc>
                <a:spcPts val="3800"/>
              </a:lnSpc>
              <a:spcBef>
                <a:spcPts val="1885"/>
              </a:spcBef>
            </a:pPr>
            <a:r>
              <a:rPr sz="3200" spc="0" dirty="0" smtClean="0">
                <a:latin typeface="Calibri"/>
                <a:cs typeface="Calibri"/>
              </a:rPr>
              <a:t>DISE</a:t>
            </a:r>
            <a:r>
              <a:rPr sz="3200" spc="-89" dirty="0" smtClean="0">
                <a:latin typeface="Calibri"/>
                <a:cs typeface="Calibri"/>
              </a:rPr>
              <a:t>T</a:t>
            </a:r>
            <a:r>
              <a:rPr sz="3200" spc="0" dirty="0" smtClean="0">
                <a:latin typeface="Calibri"/>
                <a:cs typeface="Calibri"/>
              </a:rPr>
              <a:t>OR LANGSUNG OLEH PIHAK KETIGA MELA</a:t>
            </a:r>
            <a:r>
              <a:rPr sz="3200" spc="-69" dirty="0" smtClean="0">
                <a:latin typeface="Calibri"/>
                <a:cs typeface="Calibri"/>
              </a:rPr>
              <a:t>L</a:t>
            </a:r>
            <a:r>
              <a:rPr sz="3200" spc="0" dirty="0" smtClean="0">
                <a:latin typeface="Calibri"/>
                <a:cs typeface="Calibri"/>
              </a:rPr>
              <a:t>UI </a:t>
            </a:r>
            <a:r>
              <a:rPr sz="3200" spc="-29" dirty="0" smtClean="0">
                <a:latin typeface="Calibri"/>
                <a:cs typeface="Calibri"/>
              </a:rPr>
              <a:t>B</a:t>
            </a:r>
            <a:r>
              <a:rPr sz="3200" spc="0" dirty="0" smtClean="0">
                <a:latin typeface="Calibri"/>
                <a:cs typeface="Calibri"/>
              </a:rPr>
              <a:t>ANK</a:t>
            </a:r>
            <a:endParaRPr sz="3200">
              <a:latin typeface="Calibri"/>
              <a:cs typeface="Calibri"/>
            </a:endParaRPr>
          </a:p>
          <a:p>
            <a:pPr marL="25360" marR="165487">
              <a:lnSpc>
                <a:spcPct val="119791"/>
              </a:lnSpc>
              <a:spcBef>
                <a:spcPts val="819"/>
              </a:spcBef>
            </a:pPr>
            <a:r>
              <a:rPr sz="3200" spc="0" dirty="0" smtClean="0">
                <a:latin typeface="Calibri"/>
                <a:cs typeface="Calibri"/>
              </a:rPr>
              <a:t>DIPUNGUT MELA</a:t>
            </a:r>
            <a:r>
              <a:rPr sz="3200" spc="-69" dirty="0" smtClean="0">
                <a:latin typeface="Calibri"/>
                <a:cs typeface="Calibri"/>
              </a:rPr>
              <a:t>L</a:t>
            </a:r>
            <a:r>
              <a:rPr sz="3200" spc="0" dirty="0" smtClean="0">
                <a:latin typeface="Calibri"/>
                <a:cs typeface="Calibri"/>
              </a:rPr>
              <a:t>UI PETUGAS PEMUNGUT DISE</a:t>
            </a:r>
            <a:r>
              <a:rPr sz="3200" spc="-89" dirty="0" smtClean="0">
                <a:latin typeface="Calibri"/>
                <a:cs typeface="Calibri"/>
              </a:rPr>
              <a:t>T</a:t>
            </a:r>
            <a:r>
              <a:rPr sz="3200" spc="0" dirty="0" smtClean="0">
                <a:latin typeface="Calibri"/>
                <a:cs typeface="Calibri"/>
              </a:rPr>
              <a:t>OR MELA</a:t>
            </a:r>
            <a:r>
              <a:rPr sz="3200" spc="-69" dirty="0" smtClean="0">
                <a:latin typeface="Calibri"/>
                <a:cs typeface="Calibri"/>
              </a:rPr>
              <a:t>L</a:t>
            </a:r>
            <a:r>
              <a:rPr sz="3200" spc="0" dirty="0" smtClean="0">
                <a:latin typeface="Calibri"/>
                <a:cs typeface="Calibri"/>
              </a:rPr>
              <a:t>UI BEN</a:t>
            </a:r>
            <a:r>
              <a:rPr sz="3200" spc="-44" dirty="0" smtClean="0">
                <a:latin typeface="Calibri"/>
                <a:cs typeface="Calibri"/>
              </a:rPr>
              <a:t>D</a:t>
            </a:r>
            <a:r>
              <a:rPr sz="3200" spc="0" dirty="0" smtClean="0">
                <a:latin typeface="Calibri"/>
                <a:cs typeface="Calibri"/>
              </a:rPr>
              <a:t>AHARA</a:t>
            </a:r>
            <a:endParaRPr sz="3200">
              <a:latin typeface="Calibri"/>
              <a:cs typeface="Calibri"/>
            </a:endParaRPr>
          </a:p>
        </p:txBody>
      </p:sp>
      <p:sp>
        <p:nvSpPr>
          <p:cNvPr id="3" name="object 3"/>
          <p:cNvSpPr txBox="1"/>
          <p:nvPr/>
        </p:nvSpPr>
        <p:spPr>
          <a:xfrm>
            <a:off x="535939" y="1710308"/>
            <a:ext cx="228639" cy="431800"/>
          </a:xfrm>
          <a:prstGeom prst="rect">
            <a:avLst/>
          </a:prstGeom>
        </p:spPr>
        <p:txBody>
          <a:bodyPr wrap="square" lIns="0" tIns="0" rIns="0" bIns="0" rtlCol="0">
            <a:noAutofit/>
          </a:bodyPr>
          <a:lstStyle/>
          <a:p>
            <a:pPr marL="12700">
              <a:lnSpc>
                <a:spcPts val="3370"/>
              </a:lnSpc>
              <a:spcBef>
                <a:spcPts val="168"/>
              </a:spcBef>
            </a:pPr>
            <a:r>
              <a:rPr sz="3200" spc="0" dirty="0" smtClean="0">
                <a:latin typeface="Arial"/>
                <a:cs typeface="Arial"/>
              </a:rPr>
              <a:t>•</a:t>
            </a:r>
            <a:endParaRPr sz="3200">
              <a:latin typeface="Arial"/>
              <a:cs typeface="Arial"/>
            </a:endParaRPr>
          </a:p>
        </p:txBody>
      </p:sp>
      <p:sp>
        <p:nvSpPr>
          <p:cNvPr id="2" name="object 2"/>
          <p:cNvSpPr txBox="1"/>
          <p:nvPr/>
        </p:nvSpPr>
        <p:spPr>
          <a:xfrm>
            <a:off x="535939" y="2773043"/>
            <a:ext cx="228639" cy="1016000"/>
          </a:xfrm>
          <a:prstGeom prst="rect">
            <a:avLst/>
          </a:prstGeom>
        </p:spPr>
        <p:txBody>
          <a:bodyPr wrap="square" lIns="0" tIns="0" rIns="0" bIns="0" rtlCol="0">
            <a:noAutofit/>
          </a:bodyPr>
          <a:lstStyle/>
          <a:p>
            <a:pPr marL="12700" marR="0">
              <a:lnSpc>
                <a:spcPts val="3370"/>
              </a:lnSpc>
              <a:spcBef>
                <a:spcPts val="168"/>
              </a:spcBef>
            </a:pPr>
            <a:r>
              <a:rPr sz="3200" spc="0" dirty="0" smtClean="0">
                <a:latin typeface="Arial"/>
                <a:cs typeface="Arial"/>
              </a:rPr>
              <a:t>•</a:t>
            </a:r>
            <a:endParaRPr sz="3200">
              <a:latin typeface="Arial"/>
              <a:cs typeface="Arial"/>
            </a:endParaRPr>
          </a:p>
          <a:p>
            <a:pPr marL="12700">
              <a:lnSpc>
                <a:spcPct val="95825"/>
              </a:lnSpc>
              <a:spcBef>
                <a:spcPts val="751"/>
              </a:spcBef>
            </a:pPr>
            <a:r>
              <a:rPr sz="3200" spc="0" dirty="0" smtClean="0">
                <a:latin typeface="Arial"/>
                <a:cs typeface="Arial"/>
              </a:rPr>
              <a:t>•</a:t>
            </a:r>
            <a:endParaRPr sz="3200">
              <a:latin typeface="Arial"/>
              <a:cs typeface="Arial"/>
            </a:endParaRPr>
          </a:p>
        </p:txBody>
      </p:sp>
    </p:spTree>
    <p:extLst>
      <p:ext uri="{BB962C8B-B14F-4D97-AF65-F5344CB8AC3E}">
        <p14:creationId xmlns:p14="http://schemas.microsoft.com/office/powerpoint/2010/main" val="2091532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endParaRPr lang="id-ID" smtClean="0"/>
          </a:p>
        </p:txBody>
      </p:sp>
      <p:sp>
        <p:nvSpPr>
          <p:cNvPr id="49155" name="Content Placeholder 2"/>
          <p:cNvSpPr>
            <a:spLocks noGrp="1"/>
          </p:cNvSpPr>
          <p:nvPr>
            <p:ph idx="1"/>
          </p:nvPr>
        </p:nvSpPr>
        <p:spPr/>
        <p:txBody>
          <a:bodyPr/>
          <a:lstStyle/>
          <a:p>
            <a:pPr eaLnBrk="1" hangingPunct="1"/>
            <a:endParaRPr lang="id-ID" smtClean="0"/>
          </a:p>
        </p:txBody>
      </p:sp>
      <p:pic>
        <p:nvPicPr>
          <p:cNvPr id="49156" name="Picture 2" descr="https://player.slideplayer.info/67/11902956/slides/slide_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4536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endParaRPr lang="id-ID" smtClean="0"/>
          </a:p>
        </p:txBody>
      </p:sp>
      <p:sp>
        <p:nvSpPr>
          <p:cNvPr id="50179" name="Content Placeholder 2"/>
          <p:cNvSpPr>
            <a:spLocks noGrp="1"/>
          </p:cNvSpPr>
          <p:nvPr>
            <p:ph idx="1"/>
          </p:nvPr>
        </p:nvSpPr>
        <p:spPr/>
        <p:txBody>
          <a:bodyPr/>
          <a:lstStyle/>
          <a:p>
            <a:pPr eaLnBrk="1" hangingPunct="1"/>
            <a:endParaRPr lang="id-ID" smtClean="0"/>
          </a:p>
        </p:txBody>
      </p:sp>
      <p:pic>
        <p:nvPicPr>
          <p:cNvPr id="50180" name="Picture 2" descr="https://player.slideplayer.info/67/11902956/slides/slide_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6893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endParaRPr lang="id-ID" smtClean="0"/>
          </a:p>
        </p:txBody>
      </p:sp>
      <p:sp>
        <p:nvSpPr>
          <p:cNvPr id="52227" name="Content Placeholder 2"/>
          <p:cNvSpPr>
            <a:spLocks noGrp="1"/>
          </p:cNvSpPr>
          <p:nvPr>
            <p:ph idx="1"/>
          </p:nvPr>
        </p:nvSpPr>
        <p:spPr/>
        <p:txBody>
          <a:bodyPr/>
          <a:lstStyle/>
          <a:p>
            <a:pPr eaLnBrk="1" hangingPunct="1"/>
            <a:endParaRPr lang="id-ID" smtClean="0"/>
          </a:p>
        </p:txBody>
      </p:sp>
      <p:pic>
        <p:nvPicPr>
          <p:cNvPr id="52228" name="Picture 2" descr="https://player.slideplayer.info/67/11902956/slides/slide_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2938"/>
            <a:ext cx="9753600" cy="731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6313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endParaRPr lang="id-ID" smtClean="0"/>
          </a:p>
        </p:txBody>
      </p:sp>
      <p:sp>
        <p:nvSpPr>
          <p:cNvPr id="54275" name="Content Placeholder 2"/>
          <p:cNvSpPr>
            <a:spLocks noGrp="1"/>
          </p:cNvSpPr>
          <p:nvPr>
            <p:ph idx="1"/>
          </p:nvPr>
        </p:nvSpPr>
        <p:spPr/>
        <p:txBody>
          <a:bodyPr/>
          <a:lstStyle/>
          <a:p>
            <a:pPr eaLnBrk="1" hangingPunct="1"/>
            <a:endParaRPr lang="id-ID" smtClean="0"/>
          </a:p>
        </p:txBody>
      </p:sp>
      <p:pic>
        <p:nvPicPr>
          <p:cNvPr id="54276" name="Picture 2" descr="https://player.slideplayer.info/67/11902956/slides/slide_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71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89025" y="60325"/>
            <a:ext cx="7053263" cy="838200"/>
          </a:xfrm>
          <a:solidFill>
            <a:srgbClr val="002060"/>
          </a:solidFill>
        </p:spPr>
        <p:txBody>
          <a:bodyPr/>
          <a:lstStyle/>
          <a:p>
            <a:r>
              <a:rPr lang="en-US" b="1" smtClean="0">
                <a:latin typeface="Agency FB" pitchFamily="34" charset="0"/>
              </a:rPr>
              <a:t>PENGERTIAN</a:t>
            </a:r>
          </a:p>
        </p:txBody>
      </p:sp>
      <p:sp>
        <p:nvSpPr>
          <p:cNvPr id="4099" name="Content Placeholder 2"/>
          <p:cNvSpPr>
            <a:spLocks noGrp="1"/>
          </p:cNvSpPr>
          <p:nvPr>
            <p:ph idx="1"/>
          </p:nvPr>
        </p:nvSpPr>
        <p:spPr>
          <a:xfrm>
            <a:off x="574675" y="1447800"/>
            <a:ext cx="8080375" cy="4195763"/>
          </a:xfrm>
        </p:spPr>
        <p:txBody>
          <a:bodyPr>
            <a:normAutofit/>
          </a:bodyPr>
          <a:lstStyle/>
          <a:p>
            <a:pPr marL="457200" indent="-457200" algn="just">
              <a:buFont typeface="Wingdings" pitchFamily="2" charset="2"/>
              <a:buChar char="ü"/>
            </a:pPr>
            <a:r>
              <a:rPr lang="en-US" b="1" smtClean="0">
                <a:latin typeface="Agency FB" pitchFamily="34" charset="0"/>
              </a:rPr>
              <a:t>Keuangan Desa </a:t>
            </a:r>
            <a:r>
              <a:rPr lang="en-US" smtClean="0">
                <a:latin typeface="Agency FB" pitchFamily="34" charset="0"/>
              </a:rPr>
              <a:t>a</a:t>
            </a:r>
            <a:r>
              <a:rPr lang="id-ID" smtClean="0">
                <a:latin typeface="Agency FB" pitchFamily="34" charset="0"/>
              </a:rPr>
              <a:t>dalah semua hak dan kewajiban desa yang dapat </a:t>
            </a:r>
            <a:r>
              <a:rPr lang="id-ID" i="1" smtClean="0">
                <a:latin typeface="Agency FB" pitchFamily="34" charset="0"/>
              </a:rPr>
              <a:t>dinilai dengan uang, </a:t>
            </a:r>
            <a:r>
              <a:rPr lang="id-ID" smtClean="0">
                <a:latin typeface="Agency FB" pitchFamily="34" charset="0"/>
              </a:rPr>
              <a:t>serta segala sesuatu berupa uang dan barang yang berhubungan dengan pelaksanaan </a:t>
            </a:r>
            <a:r>
              <a:rPr lang="id-ID" i="1" smtClean="0">
                <a:latin typeface="Agency FB" pitchFamily="34" charset="0"/>
              </a:rPr>
              <a:t>hak dan kewajiban</a:t>
            </a:r>
            <a:r>
              <a:rPr lang="id-ID" smtClean="0">
                <a:latin typeface="Agency FB" pitchFamily="34" charset="0"/>
              </a:rPr>
              <a:t>.</a:t>
            </a:r>
            <a:endParaRPr lang="en-US" smtClean="0">
              <a:latin typeface="Agency FB" pitchFamily="34" charset="0"/>
            </a:endParaRPr>
          </a:p>
          <a:p>
            <a:pPr marL="457200" indent="-457200" algn="just">
              <a:buFont typeface="Wingdings" pitchFamily="2" charset="2"/>
              <a:buChar char="ü"/>
            </a:pPr>
            <a:r>
              <a:rPr lang="id-ID" b="1" smtClean="0">
                <a:solidFill>
                  <a:srgbClr val="FFC000"/>
                </a:solidFill>
                <a:latin typeface="Agency FB" pitchFamily="34" charset="0"/>
              </a:rPr>
              <a:t>Hak dan Kewajiban </a:t>
            </a:r>
            <a:r>
              <a:rPr lang="id-ID" smtClean="0">
                <a:solidFill>
                  <a:srgbClr val="FFC000"/>
                </a:solidFill>
                <a:latin typeface="Agency FB" pitchFamily="34" charset="0"/>
              </a:rPr>
              <a:t>dapat menimbulkan pendapatan, belanja, pembiayaan dan pengelolaan keuangan desa.</a:t>
            </a:r>
            <a:endParaRPr lang="en-US" smtClean="0">
              <a:solidFill>
                <a:srgbClr val="FFC000"/>
              </a:solidFill>
              <a:latin typeface="Agency FB" pitchFamily="34" charset="0"/>
            </a:endParaRPr>
          </a:p>
          <a:p>
            <a:pPr marL="457200" indent="-457200" algn="just">
              <a:buFont typeface="Wingdings" pitchFamily="2" charset="2"/>
              <a:buChar char="ü"/>
            </a:pPr>
            <a:r>
              <a:rPr lang="en-US" b="1" smtClean="0">
                <a:latin typeface="Agency FB" pitchFamily="34" charset="0"/>
              </a:rPr>
              <a:t>Pengelolaan Keuangan Desa</a:t>
            </a:r>
            <a:r>
              <a:rPr lang="en-US" smtClean="0">
                <a:latin typeface="Agency FB" pitchFamily="34" charset="0"/>
              </a:rPr>
              <a:t> adalah keseluruhan kegiatan yang meliputi perencanaan, pelaksanaan, penatausahaan, pelaporan, dan pertanggungjawaban keuangan desa</a:t>
            </a:r>
          </a:p>
        </p:txBody>
      </p:sp>
    </p:spTree>
    <p:extLst>
      <p:ext uri="{BB962C8B-B14F-4D97-AF65-F5344CB8AC3E}">
        <p14:creationId xmlns:p14="http://schemas.microsoft.com/office/powerpoint/2010/main" val="479783861"/>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id-ID" smtClean="0"/>
          </a:p>
        </p:txBody>
      </p:sp>
      <p:sp>
        <p:nvSpPr>
          <p:cNvPr id="58371" name="Content Placeholder 2"/>
          <p:cNvSpPr>
            <a:spLocks noGrp="1"/>
          </p:cNvSpPr>
          <p:nvPr>
            <p:ph idx="1"/>
          </p:nvPr>
        </p:nvSpPr>
        <p:spPr/>
        <p:txBody>
          <a:bodyPr/>
          <a:lstStyle/>
          <a:p>
            <a:pPr eaLnBrk="1" hangingPunct="1"/>
            <a:endParaRPr lang="id-ID" smtClean="0"/>
          </a:p>
        </p:txBody>
      </p:sp>
      <p:pic>
        <p:nvPicPr>
          <p:cNvPr id="58372" name="Picture 2" descr="https://player.slideplayer.info/67/11902956/slides/slide_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2726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p:nvPr/>
        </p:nvSpPr>
        <p:spPr>
          <a:xfrm>
            <a:off x="539749" y="1700493"/>
            <a:ext cx="3239943" cy="2328021"/>
          </a:xfrm>
          <a:custGeom>
            <a:avLst/>
            <a:gdLst/>
            <a:ahLst/>
            <a:cxnLst/>
            <a:rect l="l" t="t" r="r" b="b"/>
            <a:pathLst>
              <a:path w="3239943" h="2328021">
                <a:moveTo>
                  <a:pt x="0" y="0"/>
                </a:moveTo>
                <a:lnTo>
                  <a:pt x="3239943" y="0"/>
                </a:lnTo>
                <a:lnTo>
                  <a:pt x="3239943" y="2328021"/>
                </a:lnTo>
                <a:lnTo>
                  <a:pt x="0" y="2328021"/>
                </a:lnTo>
                <a:lnTo>
                  <a:pt x="0" y="0"/>
                </a:lnTo>
                <a:close/>
              </a:path>
            </a:pathLst>
          </a:custGeom>
          <a:ln w="9524">
            <a:solidFill>
              <a:srgbClr val="000000"/>
            </a:solidFill>
          </a:ln>
        </p:spPr>
        <p:txBody>
          <a:bodyPr wrap="square" lIns="0" tIns="0" rIns="0" bIns="0" rtlCol="0">
            <a:noAutofit/>
          </a:bodyPr>
          <a:lstStyle/>
          <a:p>
            <a:endParaRPr/>
          </a:p>
        </p:txBody>
      </p:sp>
      <p:sp>
        <p:nvSpPr>
          <p:cNvPr id="22" name="object 22"/>
          <p:cNvSpPr/>
          <p:nvPr/>
        </p:nvSpPr>
        <p:spPr>
          <a:xfrm>
            <a:off x="5219989" y="1773331"/>
            <a:ext cx="3384259" cy="2917709"/>
          </a:xfrm>
          <a:custGeom>
            <a:avLst/>
            <a:gdLst/>
            <a:ahLst/>
            <a:cxnLst/>
            <a:rect l="l" t="t" r="r" b="b"/>
            <a:pathLst>
              <a:path w="3384259" h="2917709">
                <a:moveTo>
                  <a:pt x="0" y="0"/>
                </a:moveTo>
                <a:lnTo>
                  <a:pt x="3384259" y="0"/>
                </a:lnTo>
                <a:lnTo>
                  <a:pt x="3384259" y="2917709"/>
                </a:lnTo>
                <a:lnTo>
                  <a:pt x="0" y="2917709"/>
                </a:lnTo>
                <a:lnTo>
                  <a:pt x="0" y="0"/>
                </a:lnTo>
                <a:close/>
              </a:path>
            </a:pathLst>
          </a:custGeom>
          <a:ln w="9524">
            <a:solidFill>
              <a:srgbClr val="000000"/>
            </a:solidFill>
          </a:ln>
        </p:spPr>
        <p:txBody>
          <a:bodyPr wrap="square" lIns="0" tIns="0" rIns="0" bIns="0" rtlCol="0">
            <a:noAutofit/>
          </a:bodyPr>
          <a:lstStyle/>
          <a:p>
            <a:endParaRPr/>
          </a:p>
        </p:txBody>
      </p:sp>
      <p:sp>
        <p:nvSpPr>
          <p:cNvPr id="16" name="object 16"/>
          <p:cNvSpPr/>
          <p:nvPr/>
        </p:nvSpPr>
        <p:spPr>
          <a:xfrm>
            <a:off x="4219547" y="2349033"/>
            <a:ext cx="824373" cy="486054"/>
          </a:xfrm>
          <a:custGeom>
            <a:avLst/>
            <a:gdLst/>
            <a:ahLst/>
            <a:cxnLst/>
            <a:rect l="l" t="t" r="r" b="b"/>
            <a:pathLst>
              <a:path w="824373" h="486054">
                <a:moveTo>
                  <a:pt x="580114" y="364540"/>
                </a:moveTo>
                <a:lnTo>
                  <a:pt x="580114" y="486054"/>
                </a:lnTo>
                <a:lnTo>
                  <a:pt x="824373" y="243027"/>
                </a:lnTo>
                <a:lnTo>
                  <a:pt x="580114" y="0"/>
                </a:lnTo>
                <a:lnTo>
                  <a:pt x="580114" y="121513"/>
                </a:lnTo>
                <a:lnTo>
                  <a:pt x="0" y="121513"/>
                </a:lnTo>
                <a:lnTo>
                  <a:pt x="0" y="364540"/>
                </a:lnTo>
                <a:lnTo>
                  <a:pt x="580114" y="364540"/>
                </a:lnTo>
                <a:close/>
              </a:path>
            </a:pathLst>
          </a:custGeom>
          <a:solidFill>
            <a:srgbClr val="6094C9"/>
          </a:solidFill>
        </p:spPr>
        <p:txBody>
          <a:bodyPr wrap="square" lIns="0" tIns="0" rIns="0" bIns="0" rtlCol="0">
            <a:noAutofit/>
          </a:bodyPr>
          <a:lstStyle/>
          <a:p>
            <a:endParaRPr/>
          </a:p>
        </p:txBody>
      </p:sp>
      <p:sp>
        <p:nvSpPr>
          <p:cNvPr id="17" name="object 17"/>
          <p:cNvSpPr/>
          <p:nvPr/>
        </p:nvSpPr>
        <p:spPr>
          <a:xfrm>
            <a:off x="4127949" y="2470547"/>
            <a:ext cx="61065" cy="243027"/>
          </a:xfrm>
          <a:custGeom>
            <a:avLst/>
            <a:gdLst/>
            <a:ahLst/>
            <a:cxnLst/>
            <a:rect l="l" t="t" r="r" b="b"/>
            <a:pathLst>
              <a:path w="61065" h="243027">
                <a:moveTo>
                  <a:pt x="0" y="0"/>
                </a:moveTo>
                <a:lnTo>
                  <a:pt x="0" y="243027"/>
                </a:lnTo>
                <a:lnTo>
                  <a:pt x="61065" y="243027"/>
                </a:lnTo>
                <a:lnTo>
                  <a:pt x="61065" y="0"/>
                </a:lnTo>
                <a:lnTo>
                  <a:pt x="0" y="0"/>
                </a:lnTo>
                <a:close/>
              </a:path>
            </a:pathLst>
          </a:custGeom>
          <a:solidFill>
            <a:srgbClr val="6094C9"/>
          </a:solidFill>
        </p:spPr>
        <p:txBody>
          <a:bodyPr wrap="square" lIns="0" tIns="0" rIns="0" bIns="0" rtlCol="0">
            <a:noAutofit/>
          </a:bodyPr>
          <a:lstStyle/>
          <a:p>
            <a:endParaRPr/>
          </a:p>
        </p:txBody>
      </p:sp>
      <p:sp>
        <p:nvSpPr>
          <p:cNvPr id="18" name="object 18"/>
          <p:cNvSpPr/>
          <p:nvPr/>
        </p:nvSpPr>
        <p:spPr>
          <a:xfrm>
            <a:off x="4066250" y="2470547"/>
            <a:ext cx="31802" cy="243027"/>
          </a:xfrm>
          <a:custGeom>
            <a:avLst/>
            <a:gdLst/>
            <a:ahLst/>
            <a:cxnLst/>
            <a:rect l="l" t="t" r="r" b="b"/>
            <a:pathLst>
              <a:path w="31802" h="243027">
                <a:moveTo>
                  <a:pt x="0" y="243027"/>
                </a:moveTo>
                <a:lnTo>
                  <a:pt x="31802" y="243027"/>
                </a:lnTo>
                <a:lnTo>
                  <a:pt x="31802" y="0"/>
                </a:lnTo>
                <a:lnTo>
                  <a:pt x="0" y="0"/>
                </a:lnTo>
                <a:lnTo>
                  <a:pt x="0" y="243027"/>
                </a:lnTo>
                <a:close/>
              </a:path>
            </a:pathLst>
          </a:custGeom>
          <a:solidFill>
            <a:srgbClr val="6094C9"/>
          </a:solidFill>
        </p:spPr>
        <p:txBody>
          <a:bodyPr wrap="square" lIns="0" tIns="0" rIns="0" bIns="0" rtlCol="0">
            <a:noAutofit/>
          </a:bodyPr>
          <a:lstStyle/>
          <a:p>
            <a:endParaRPr/>
          </a:p>
        </p:txBody>
      </p:sp>
      <p:sp>
        <p:nvSpPr>
          <p:cNvPr id="19" name="object 19"/>
          <p:cNvSpPr/>
          <p:nvPr/>
        </p:nvSpPr>
        <p:spPr>
          <a:xfrm>
            <a:off x="4219546" y="2349034"/>
            <a:ext cx="824373" cy="486054"/>
          </a:xfrm>
          <a:custGeom>
            <a:avLst/>
            <a:gdLst/>
            <a:ahLst/>
            <a:cxnLst/>
            <a:rect l="l" t="t" r="r" b="b"/>
            <a:pathLst>
              <a:path w="824373" h="486054">
                <a:moveTo>
                  <a:pt x="580114" y="0"/>
                </a:moveTo>
                <a:lnTo>
                  <a:pt x="580114" y="121513"/>
                </a:lnTo>
                <a:lnTo>
                  <a:pt x="0" y="121513"/>
                </a:lnTo>
                <a:lnTo>
                  <a:pt x="0" y="364541"/>
                </a:lnTo>
                <a:lnTo>
                  <a:pt x="580114" y="364541"/>
                </a:lnTo>
                <a:lnTo>
                  <a:pt x="580114" y="486054"/>
                </a:lnTo>
                <a:lnTo>
                  <a:pt x="824373" y="243027"/>
                </a:lnTo>
                <a:lnTo>
                  <a:pt x="580114" y="0"/>
                </a:lnTo>
                <a:close/>
              </a:path>
            </a:pathLst>
          </a:custGeom>
          <a:ln w="9524">
            <a:solidFill>
              <a:srgbClr val="000000"/>
            </a:solidFill>
          </a:ln>
        </p:spPr>
        <p:txBody>
          <a:bodyPr wrap="square" lIns="0" tIns="0" rIns="0" bIns="0" rtlCol="0">
            <a:noAutofit/>
          </a:bodyPr>
          <a:lstStyle/>
          <a:p>
            <a:endParaRPr/>
          </a:p>
        </p:txBody>
      </p:sp>
      <p:sp>
        <p:nvSpPr>
          <p:cNvPr id="20" name="object 20"/>
          <p:cNvSpPr/>
          <p:nvPr/>
        </p:nvSpPr>
        <p:spPr>
          <a:xfrm>
            <a:off x="4127949" y="2470547"/>
            <a:ext cx="61064" cy="243027"/>
          </a:xfrm>
          <a:custGeom>
            <a:avLst/>
            <a:gdLst/>
            <a:ahLst/>
            <a:cxnLst/>
            <a:rect l="l" t="t" r="r" b="b"/>
            <a:pathLst>
              <a:path w="61064" h="243027">
                <a:moveTo>
                  <a:pt x="0" y="0"/>
                </a:moveTo>
                <a:lnTo>
                  <a:pt x="0" y="243027"/>
                </a:lnTo>
                <a:lnTo>
                  <a:pt x="61064" y="243027"/>
                </a:lnTo>
                <a:lnTo>
                  <a:pt x="61064" y="0"/>
                </a:lnTo>
                <a:lnTo>
                  <a:pt x="0" y="0"/>
                </a:lnTo>
                <a:close/>
              </a:path>
            </a:pathLst>
          </a:custGeom>
          <a:ln w="9524">
            <a:solidFill>
              <a:srgbClr val="000000"/>
            </a:solidFill>
          </a:ln>
        </p:spPr>
        <p:txBody>
          <a:bodyPr wrap="square" lIns="0" tIns="0" rIns="0" bIns="0" rtlCol="0">
            <a:noAutofit/>
          </a:bodyPr>
          <a:lstStyle/>
          <a:p>
            <a:endParaRPr/>
          </a:p>
        </p:txBody>
      </p:sp>
      <p:sp>
        <p:nvSpPr>
          <p:cNvPr id="21" name="object 21"/>
          <p:cNvSpPr/>
          <p:nvPr/>
        </p:nvSpPr>
        <p:spPr>
          <a:xfrm>
            <a:off x="4061487" y="2465785"/>
            <a:ext cx="41327" cy="252552"/>
          </a:xfrm>
          <a:custGeom>
            <a:avLst/>
            <a:gdLst/>
            <a:ahLst/>
            <a:cxnLst/>
            <a:rect l="l" t="t" r="r" b="b"/>
            <a:pathLst>
              <a:path w="41327" h="252552">
                <a:moveTo>
                  <a:pt x="0" y="0"/>
                </a:moveTo>
                <a:lnTo>
                  <a:pt x="41327" y="0"/>
                </a:lnTo>
                <a:lnTo>
                  <a:pt x="41327" y="252552"/>
                </a:lnTo>
                <a:lnTo>
                  <a:pt x="0" y="252552"/>
                </a:lnTo>
                <a:lnTo>
                  <a:pt x="0" y="0"/>
                </a:lnTo>
                <a:close/>
              </a:path>
            </a:pathLst>
          </a:custGeom>
          <a:solidFill>
            <a:srgbClr val="000000"/>
          </a:solidFill>
        </p:spPr>
        <p:txBody>
          <a:bodyPr wrap="square" lIns="0" tIns="0" rIns="0" bIns="0" rtlCol="0">
            <a:noAutofit/>
          </a:bodyPr>
          <a:lstStyle/>
          <a:p>
            <a:endParaRPr/>
          </a:p>
        </p:txBody>
      </p:sp>
      <p:sp>
        <p:nvSpPr>
          <p:cNvPr id="9" name="object 9"/>
          <p:cNvSpPr/>
          <p:nvPr/>
        </p:nvSpPr>
        <p:spPr>
          <a:xfrm>
            <a:off x="619298" y="4833850"/>
            <a:ext cx="2360814" cy="328352"/>
          </a:xfrm>
          <a:prstGeom prst="rect">
            <a:avLst/>
          </a:prstGeom>
          <a:blipFill>
            <a:blip r:embed="rId2" cstate="print"/>
            <a:stretch>
              <a:fillRect/>
            </a:stretch>
          </a:blipFill>
        </p:spPr>
        <p:txBody>
          <a:bodyPr wrap="square" lIns="0" tIns="0" rIns="0" bIns="0" rtlCol="0">
            <a:noAutofit/>
          </a:bodyPr>
          <a:lstStyle/>
          <a:p>
            <a:endParaRPr/>
          </a:p>
        </p:txBody>
      </p:sp>
      <p:sp>
        <p:nvSpPr>
          <p:cNvPr id="10" name="object 10"/>
          <p:cNvSpPr/>
          <p:nvPr/>
        </p:nvSpPr>
        <p:spPr>
          <a:xfrm>
            <a:off x="619298" y="5099858"/>
            <a:ext cx="4318461" cy="328352"/>
          </a:xfrm>
          <a:prstGeom prst="rect">
            <a:avLst/>
          </a:prstGeom>
          <a:blipFill>
            <a:blip r:embed="rId3" cstate="print"/>
            <a:stretch>
              <a:fillRect/>
            </a:stretch>
          </a:blipFill>
        </p:spPr>
        <p:txBody>
          <a:bodyPr wrap="square" lIns="0" tIns="0" rIns="0" bIns="0" rtlCol="0">
            <a:noAutofit/>
          </a:bodyPr>
          <a:lstStyle/>
          <a:p>
            <a:endParaRPr/>
          </a:p>
        </p:txBody>
      </p:sp>
      <p:sp>
        <p:nvSpPr>
          <p:cNvPr id="11" name="object 11"/>
          <p:cNvSpPr/>
          <p:nvPr/>
        </p:nvSpPr>
        <p:spPr>
          <a:xfrm>
            <a:off x="619298" y="5099858"/>
            <a:ext cx="4318461" cy="328352"/>
          </a:xfrm>
          <a:prstGeom prst="rect">
            <a:avLst/>
          </a:prstGeom>
          <a:blipFill>
            <a:blip r:embed="rId4" cstate="print"/>
            <a:stretch>
              <a:fillRect/>
            </a:stretch>
          </a:blipFill>
        </p:spPr>
        <p:txBody>
          <a:bodyPr wrap="square" lIns="0" tIns="0" rIns="0" bIns="0" rtlCol="0">
            <a:noAutofit/>
          </a:bodyPr>
          <a:lstStyle/>
          <a:p>
            <a:endParaRPr/>
          </a:p>
        </p:txBody>
      </p:sp>
      <p:sp>
        <p:nvSpPr>
          <p:cNvPr id="12" name="object 12"/>
          <p:cNvSpPr/>
          <p:nvPr/>
        </p:nvSpPr>
        <p:spPr>
          <a:xfrm>
            <a:off x="619298" y="5378334"/>
            <a:ext cx="4862945" cy="328352"/>
          </a:xfrm>
          <a:prstGeom prst="rect">
            <a:avLst/>
          </a:prstGeom>
          <a:blipFill>
            <a:blip r:embed="rId5" cstate="print"/>
            <a:stretch>
              <a:fillRect/>
            </a:stretch>
          </a:blipFill>
        </p:spPr>
        <p:txBody>
          <a:bodyPr wrap="square" lIns="0" tIns="0" rIns="0" bIns="0" rtlCol="0">
            <a:noAutofit/>
          </a:bodyPr>
          <a:lstStyle/>
          <a:p>
            <a:endParaRPr/>
          </a:p>
        </p:txBody>
      </p:sp>
      <p:sp>
        <p:nvSpPr>
          <p:cNvPr id="13" name="object 13"/>
          <p:cNvSpPr/>
          <p:nvPr/>
        </p:nvSpPr>
        <p:spPr>
          <a:xfrm>
            <a:off x="619298" y="5378334"/>
            <a:ext cx="4862945" cy="328352"/>
          </a:xfrm>
          <a:prstGeom prst="rect">
            <a:avLst/>
          </a:prstGeom>
          <a:blipFill>
            <a:blip r:embed="rId6" cstate="print"/>
            <a:stretch>
              <a:fillRect/>
            </a:stretch>
          </a:blipFill>
        </p:spPr>
        <p:txBody>
          <a:bodyPr wrap="square" lIns="0" tIns="0" rIns="0" bIns="0" rtlCol="0">
            <a:noAutofit/>
          </a:bodyPr>
          <a:lstStyle/>
          <a:p>
            <a:endParaRPr/>
          </a:p>
        </p:txBody>
      </p:sp>
      <p:sp>
        <p:nvSpPr>
          <p:cNvPr id="14" name="object 14"/>
          <p:cNvSpPr/>
          <p:nvPr/>
        </p:nvSpPr>
        <p:spPr>
          <a:xfrm>
            <a:off x="619298" y="5644341"/>
            <a:ext cx="3541222" cy="328352"/>
          </a:xfrm>
          <a:prstGeom prst="rect">
            <a:avLst/>
          </a:prstGeom>
          <a:blipFill>
            <a:blip r:embed="rId7" cstate="print"/>
            <a:stretch>
              <a:fillRect/>
            </a:stretch>
          </a:blipFill>
        </p:spPr>
        <p:txBody>
          <a:bodyPr wrap="square" lIns="0" tIns="0" rIns="0" bIns="0" rtlCol="0">
            <a:noAutofit/>
          </a:bodyPr>
          <a:lstStyle/>
          <a:p>
            <a:endParaRPr/>
          </a:p>
        </p:txBody>
      </p:sp>
      <p:sp>
        <p:nvSpPr>
          <p:cNvPr id="15" name="object 15"/>
          <p:cNvSpPr/>
          <p:nvPr/>
        </p:nvSpPr>
        <p:spPr>
          <a:xfrm>
            <a:off x="619298" y="5644341"/>
            <a:ext cx="3541222" cy="328352"/>
          </a:xfrm>
          <a:prstGeom prst="rect">
            <a:avLst/>
          </a:prstGeom>
          <a:blipFill>
            <a:blip r:embed="rId8" cstate="print"/>
            <a:stretch>
              <a:fillRect/>
            </a:stretch>
          </a:blipFill>
        </p:spPr>
        <p:txBody>
          <a:bodyPr wrap="square" lIns="0" tIns="0" rIns="0" bIns="0" rtlCol="0">
            <a:noAutofit/>
          </a:bodyPr>
          <a:lstStyle/>
          <a:p>
            <a:endParaRPr/>
          </a:p>
        </p:txBody>
      </p:sp>
      <p:sp>
        <p:nvSpPr>
          <p:cNvPr id="8" name="object 8"/>
          <p:cNvSpPr txBox="1"/>
          <p:nvPr/>
        </p:nvSpPr>
        <p:spPr>
          <a:xfrm>
            <a:off x="964788" y="640398"/>
            <a:ext cx="3146301" cy="533400"/>
          </a:xfrm>
          <a:prstGeom prst="rect">
            <a:avLst/>
          </a:prstGeom>
        </p:spPr>
        <p:txBody>
          <a:bodyPr wrap="square" lIns="0" tIns="0" rIns="0" bIns="0" rtlCol="0">
            <a:noAutofit/>
          </a:bodyPr>
          <a:lstStyle/>
          <a:p>
            <a:pPr marL="12700">
              <a:lnSpc>
                <a:spcPts val="4200"/>
              </a:lnSpc>
              <a:spcBef>
                <a:spcPts val="210"/>
              </a:spcBef>
            </a:pPr>
            <a:r>
              <a:rPr sz="6000" spc="0" baseline="2048" dirty="0" smtClean="0">
                <a:latin typeface="Calibri"/>
                <a:cs typeface="Calibri"/>
              </a:rPr>
              <a:t>PELA</a:t>
            </a:r>
            <a:r>
              <a:rPr sz="6000" spc="-34" baseline="2048" dirty="0" smtClean="0">
                <a:latin typeface="Calibri"/>
                <a:cs typeface="Calibri"/>
              </a:rPr>
              <a:t>K</a:t>
            </a:r>
            <a:r>
              <a:rPr sz="6000" spc="-29" baseline="2048" dirty="0" smtClean="0">
                <a:latin typeface="Calibri"/>
                <a:cs typeface="Calibri"/>
              </a:rPr>
              <a:t>S</a:t>
            </a:r>
            <a:r>
              <a:rPr sz="6000" spc="0" baseline="2048" dirty="0" smtClean="0">
                <a:latin typeface="Calibri"/>
                <a:cs typeface="Calibri"/>
              </a:rPr>
              <a:t>ANAAN</a:t>
            </a:r>
            <a:endParaRPr sz="4000">
              <a:latin typeface="Calibri"/>
              <a:cs typeface="Calibri"/>
            </a:endParaRPr>
          </a:p>
        </p:txBody>
      </p:sp>
      <p:sp>
        <p:nvSpPr>
          <p:cNvPr id="7" name="object 7"/>
          <p:cNvSpPr txBox="1"/>
          <p:nvPr/>
        </p:nvSpPr>
        <p:spPr>
          <a:xfrm>
            <a:off x="4124344" y="640398"/>
            <a:ext cx="4136091" cy="533400"/>
          </a:xfrm>
          <a:prstGeom prst="rect">
            <a:avLst/>
          </a:prstGeom>
        </p:spPr>
        <p:txBody>
          <a:bodyPr wrap="square" lIns="0" tIns="0" rIns="0" bIns="0" rtlCol="0">
            <a:noAutofit/>
          </a:bodyPr>
          <a:lstStyle/>
          <a:p>
            <a:pPr marL="12700">
              <a:lnSpc>
                <a:spcPts val="4200"/>
              </a:lnSpc>
              <a:spcBef>
                <a:spcPts val="210"/>
              </a:spcBef>
            </a:pPr>
            <a:r>
              <a:rPr sz="6000" spc="0" baseline="2048" dirty="0" smtClean="0">
                <a:latin typeface="Calibri"/>
                <a:cs typeface="Calibri"/>
              </a:rPr>
              <a:t>PENERIMAAN D</a:t>
            </a:r>
            <a:r>
              <a:rPr sz="6000" spc="-39" baseline="2048" dirty="0" smtClean="0">
                <a:latin typeface="Calibri"/>
                <a:cs typeface="Calibri"/>
              </a:rPr>
              <a:t>E</a:t>
            </a:r>
            <a:r>
              <a:rPr sz="6000" spc="-29" baseline="2048" dirty="0" smtClean="0">
                <a:latin typeface="Calibri"/>
                <a:cs typeface="Calibri"/>
              </a:rPr>
              <a:t>S</a:t>
            </a:r>
            <a:r>
              <a:rPr sz="6000" spc="0" baseline="2048" dirty="0" smtClean="0">
                <a:latin typeface="Calibri"/>
                <a:cs typeface="Calibri"/>
              </a:rPr>
              <a:t>A</a:t>
            </a:r>
            <a:endParaRPr sz="4000">
              <a:latin typeface="Calibri"/>
              <a:cs typeface="Calibri"/>
            </a:endParaRPr>
          </a:p>
        </p:txBody>
      </p:sp>
      <p:sp>
        <p:nvSpPr>
          <p:cNvPr id="6" name="object 6"/>
          <p:cNvSpPr txBox="1"/>
          <p:nvPr/>
        </p:nvSpPr>
        <p:spPr>
          <a:xfrm>
            <a:off x="5565418" y="2116407"/>
            <a:ext cx="1834032" cy="254000"/>
          </a:xfrm>
          <a:prstGeom prst="rect">
            <a:avLst/>
          </a:prstGeom>
        </p:spPr>
        <p:txBody>
          <a:bodyPr wrap="square" lIns="0" tIns="0" rIns="0" bIns="0" rtlCol="0">
            <a:noAutofit/>
          </a:bodyPr>
          <a:lstStyle/>
          <a:p>
            <a:pPr marL="12700">
              <a:lnSpc>
                <a:spcPts val="1939"/>
              </a:lnSpc>
              <a:spcBef>
                <a:spcPts val="97"/>
              </a:spcBef>
            </a:pPr>
            <a:r>
              <a:rPr sz="1800" spc="-134" dirty="0" smtClean="0">
                <a:latin typeface="Arial"/>
                <a:cs typeface="Arial"/>
              </a:rPr>
              <a:t>Y</a:t>
            </a:r>
            <a:r>
              <a:rPr sz="1800" spc="0" dirty="0" smtClean="0">
                <a:latin typeface="Arial"/>
                <a:cs typeface="Arial"/>
              </a:rPr>
              <a:t>ANG LENGKAP</a:t>
            </a:r>
            <a:endParaRPr sz="1800">
              <a:latin typeface="Arial"/>
              <a:cs typeface="Arial"/>
            </a:endParaRPr>
          </a:p>
        </p:txBody>
      </p:sp>
      <p:sp>
        <p:nvSpPr>
          <p:cNvPr id="5" name="object 5"/>
          <p:cNvSpPr txBox="1"/>
          <p:nvPr/>
        </p:nvSpPr>
        <p:spPr>
          <a:xfrm>
            <a:off x="618478" y="4873894"/>
            <a:ext cx="4869452" cy="1066885"/>
          </a:xfrm>
          <a:prstGeom prst="rect">
            <a:avLst/>
          </a:prstGeom>
        </p:spPr>
        <p:txBody>
          <a:bodyPr wrap="square" lIns="0" tIns="0" rIns="0" bIns="0" rtlCol="0">
            <a:noAutofit/>
          </a:bodyPr>
          <a:lstStyle/>
          <a:p>
            <a:pPr marL="12700" marR="34302">
              <a:lnSpc>
                <a:spcPts val="1939"/>
              </a:lnSpc>
              <a:spcBef>
                <a:spcPts val="97"/>
              </a:spcBef>
            </a:pPr>
            <a:r>
              <a:rPr sz="1800" spc="0" dirty="0" smtClean="0">
                <a:solidFill>
                  <a:srgbClr val="285C8F"/>
                </a:solidFill>
                <a:latin typeface="Arial"/>
                <a:cs typeface="Arial"/>
              </a:rPr>
              <a:t>BUKTI PENERIMAAN:</a:t>
            </a:r>
            <a:endParaRPr sz="1800">
              <a:latin typeface="Arial"/>
              <a:cs typeface="Arial"/>
            </a:endParaRPr>
          </a:p>
          <a:p>
            <a:pPr marL="12700" marR="34302">
              <a:lnSpc>
                <a:spcPct val="95825"/>
              </a:lnSpc>
            </a:pPr>
            <a:r>
              <a:rPr sz="1800" spc="0" dirty="0" smtClean="0">
                <a:latin typeface="Wingdings"/>
                <a:cs typeface="Wingdings"/>
              </a:rPr>
              <a:t></a:t>
            </a:r>
            <a:r>
              <a:rPr sz="1800" spc="0" dirty="0" smtClean="0">
                <a:latin typeface="Arial"/>
                <a:cs typeface="Arial"/>
              </a:rPr>
              <a:t>KARCIS PUNGU</a:t>
            </a:r>
            <a:r>
              <a:rPr sz="1800" spc="-134" dirty="0" smtClean="0">
                <a:latin typeface="Arial"/>
                <a:cs typeface="Arial"/>
              </a:rPr>
              <a:t>T</a:t>
            </a:r>
            <a:r>
              <a:rPr sz="1800" spc="0" dirty="0" smtClean="0">
                <a:latin typeface="Arial"/>
                <a:cs typeface="Arial"/>
              </a:rPr>
              <a:t>AN</a:t>
            </a:r>
            <a:r>
              <a:rPr sz="1800" spc="-29" dirty="0" smtClean="0">
                <a:latin typeface="Arial"/>
                <a:cs typeface="Arial"/>
              </a:rPr>
              <a:t> </a:t>
            </a:r>
            <a:r>
              <a:rPr sz="1800" spc="-134" dirty="0" smtClean="0">
                <a:latin typeface="Arial"/>
                <a:cs typeface="Arial"/>
              </a:rPr>
              <a:t>Y</a:t>
            </a:r>
            <a:r>
              <a:rPr sz="1800" spc="0" dirty="0" smtClean="0">
                <a:latin typeface="Arial"/>
                <a:cs typeface="Arial"/>
              </a:rPr>
              <a:t>ANG DISAHKAN</a:t>
            </a:r>
            <a:endParaRPr sz="1800">
              <a:latin typeface="Arial"/>
              <a:cs typeface="Arial"/>
            </a:endParaRPr>
          </a:p>
          <a:p>
            <a:pPr marL="12700">
              <a:lnSpc>
                <a:spcPct val="95825"/>
              </a:lnSpc>
              <a:spcBef>
                <a:spcPts val="130"/>
              </a:spcBef>
            </a:pPr>
            <a:r>
              <a:rPr sz="1800" spc="0" dirty="0" smtClean="0">
                <a:latin typeface="Wingdings"/>
                <a:cs typeface="Wingdings"/>
              </a:rPr>
              <a:t></a:t>
            </a:r>
            <a:r>
              <a:rPr sz="1800" spc="0" dirty="0" smtClean="0">
                <a:latin typeface="Arial"/>
                <a:cs typeface="Arial"/>
              </a:rPr>
              <a:t>BUKTI PEMB</a:t>
            </a:r>
            <a:r>
              <a:rPr sz="1800" spc="-134" dirty="0" smtClean="0">
                <a:latin typeface="Arial"/>
                <a:cs typeface="Arial"/>
              </a:rPr>
              <a:t>AY</a:t>
            </a:r>
            <a:r>
              <a:rPr sz="1800" spc="0" dirty="0" smtClean="0">
                <a:latin typeface="Arial"/>
                <a:cs typeface="Arial"/>
              </a:rPr>
              <a:t>ARAN OLEH PIHAK KETIGA</a:t>
            </a:r>
            <a:endParaRPr sz="1800">
              <a:latin typeface="Arial"/>
              <a:cs typeface="Arial"/>
            </a:endParaRPr>
          </a:p>
          <a:p>
            <a:pPr marL="12700" marR="34302">
              <a:lnSpc>
                <a:spcPct val="95825"/>
              </a:lnSpc>
              <a:spcBef>
                <a:spcPts val="30"/>
              </a:spcBef>
            </a:pPr>
            <a:r>
              <a:rPr sz="1800" spc="0" dirty="0" smtClean="0">
                <a:latin typeface="Wingdings"/>
                <a:cs typeface="Wingdings"/>
              </a:rPr>
              <a:t></a:t>
            </a:r>
            <a:r>
              <a:rPr sz="1800" spc="0" dirty="0" smtClean="0">
                <a:latin typeface="Arial"/>
                <a:cs typeface="Arial"/>
              </a:rPr>
              <a:t>BUKTI PEMB</a:t>
            </a:r>
            <a:r>
              <a:rPr sz="1800" spc="-134" dirty="0" smtClean="0">
                <a:latin typeface="Arial"/>
                <a:cs typeface="Arial"/>
              </a:rPr>
              <a:t>AY</a:t>
            </a:r>
            <a:r>
              <a:rPr sz="1800" spc="0" dirty="0" smtClean="0">
                <a:latin typeface="Arial"/>
                <a:cs typeface="Arial"/>
              </a:rPr>
              <a:t>ARAN LAINN</a:t>
            </a:r>
            <a:r>
              <a:rPr sz="1800" spc="-134" dirty="0" smtClean="0">
                <a:latin typeface="Arial"/>
                <a:cs typeface="Arial"/>
              </a:rPr>
              <a:t>Y</a:t>
            </a:r>
            <a:r>
              <a:rPr sz="1800" spc="0" dirty="0" smtClean="0">
                <a:latin typeface="Arial"/>
                <a:cs typeface="Arial"/>
              </a:rPr>
              <a:t>A</a:t>
            </a:r>
            <a:endParaRPr sz="1800">
              <a:latin typeface="Arial"/>
              <a:cs typeface="Arial"/>
            </a:endParaRPr>
          </a:p>
        </p:txBody>
      </p:sp>
      <p:sp>
        <p:nvSpPr>
          <p:cNvPr id="4" name="object 4"/>
          <p:cNvSpPr txBox="1"/>
          <p:nvPr/>
        </p:nvSpPr>
        <p:spPr>
          <a:xfrm>
            <a:off x="4127949" y="2470547"/>
            <a:ext cx="61064" cy="243027"/>
          </a:xfrm>
          <a:prstGeom prst="rect">
            <a:avLst/>
          </a:prstGeom>
        </p:spPr>
        <p:txBody>
          <a:bodyPr wrap="square" lIns="0" tIns="0" rIns="0" bIns="0" rtlCol="0">
            <a:noAutofit/>
          </a:bodyPr>
          <a:lstStyle/>
          <a:p>
            <a:pPr marL="25400">
              <a:lnSpc>
                <a:spcPts val="1000"/>
              </a:lnSpc>
            </a:pPr>
            <a:endParaRPr sz="1000"/>
          </a:p>
        </p:txBody>
      </p:sp>
      <p:sp>
        <p:nvSpPr>
          <p:cNvPr id="3" name="object 3"/>
          <p:cNvSpPr txBox="1"/>
          <p:nvPr/>
        </p:nvSpPr>
        <p:spPr>
          <a:xfrm>
            <a:off x="5219989" y="1773331"/>
            <a:ext cx="3384259" cy="2917709"/>
          </a:xfrm>
          <a:prstGeom prst="rect">
            <a:avLst/>
          </a:prstGeom>
        </p:spPr>
        <p:txBody>
          <a:bodyPr wrap="square" lIns="0" tIns="0" rIns="0" bIns="0" rtlCol="0">
            <a:noAutofit/>
          </a:bodyPr>
          <a:lstStyle/>
          <a:p>
            <a:pPr marL="345448">
              <a:lnSpc>
                <a:spcPct val="95825"/>
              </a:lnSpc>
              <a:spcBef>
                <a:spcPts val="470"/>
              </a:spcBef>
            </a:pPr>
            <a:r>
              <a:rPr sz="1800" spc="0" dirty="0" smtClean="0">
                <a:latin typeface="Arial"/>
                <a:cs typeface="Arial"/>
              </a:rPr>
              <a:t>DIDUKUNG OLEH BUKTI</a:t>
            </a:r>
            <a:endParaRPr sz="1800">
              <a:latin typeface="Arial"/>
              <a:cs typeface="Arial"/>
            </a:endParaRPr>
          </a:p>
          <a:p>
            <a:pPr marL="91428">
              <a:lnSpc>
                <a:spcPts val="2065"/>
              </a:lnSpc>
              <a:spcBef>
                <a:spcPts val="4433"/>
              </a:spcBef>
            </a:pPr>
            <a:r>
              <a:rPr sz="2700" b="1" spc="0" baseline="-1610" dirty="0" smtClean="0">
                <a:latin typeface="Arial"/>
                <a:cs typeface="Arial"/>
              </a:rPr>
              <a:t>DILARANG :</a:t>
            </a:r>
            <a:endParaRPr sz="1800">
              <a:latin typeface="Arial"/>
              <a:cs typeface="Arial"/>
            </a:endParaRPr>
          </a:p>
          <a:p>
            <a:pPr marL="358128" marR="156830" indent="-266700">
              <a:lnSpc>
                <a:spcPct val="97262"/>
              </a:lnSpc>
              <a:spcBef>
                <a:spcPts val="31"/>
              </a:spcBef>
              <a:tabLst>
                <a:tab pos="355600" algn="l"/>
              </a:tabLst>
            </a:pPr>
            <a:r>
              <a:rPr sz="1800" spc="0" dirty="0" smtClean="0">
                <a:latin typeface="Arial"/>
                <a:cs typeface="Arial"/>
              </a:rPr>
              <a:t>-	MELAKUKAN </a:t>
            </a:r>
            <a:r>
              <a:rPr sz="1800" spc="200" dirty="0" smtClean="0">
                <a:latin typeface="Arial"/>
                <a:cs typeface="Arial"/>
              </a:rPr>
              <a:t> </a:t>
            </a:r>
            <a:r>
              <a:rPr sz="1800" spc="0" dirty="0" smtClean="0">
                <a:latin typeface="Arial"/>
                <a:cs typeface="Arial"/>
              </a:rPr>
              <a:t>PUNGU</a:t>
            </a:r>
            <a:r>
              <a:rPr sz="1800" spc="-134" dirty="0" smtClean="0">
                <a:latin typeface="Arial"/>
                <a:cs typeface="Arial"/>
              </a:rPr>
              <a:t>T</a:t>
            </a:r>
            <a:r>
              <a:rPr sz="1800" spc="0" dirty="0" smtClean="0">
                <a:latin typeface="Arial"/>
                <a:cs typeface="Arial"/>
              </a:rPr>
              <a:t>AN DI LUAR PERDES</a:t>
            </a:r>
            <a:endParaRPr sz="1800">
              <a:latin typeface="Arial"/>
              <a:cs typeface="Arial"/>
            </a:endParaRPr>
          </a:p>
          <a:p>
            <a:pPr marL="358128" marR="188209" indent="-266700">
              <a:lnSpc>
                <a:spcPct val="99562"/>
              </a:lnSpc>
              <a:spcBef>
                <a:spcPts val="100"/>
              </a:spcBef>
              <a:tabLst>
                <a:tab pos="355600" algn="l"/>
              </a:tabLst>
            </a:pPr>
            <a:r>
              <a:rPr sz="1800" spc="0" dirty="0" smtClean="0">
                <a:latin typeface="Arial"/>
                <a:cs typeface="Arial"/>
              </a:rPr>
              <a:t>-	DIGUNAKAN  </a:t>
            </a:r>
            <a:r>
              <a:rPr sz="1800" spc="104" dirty="0" smtClean="0">
                <a:latin typeface="Arial"/>
                <a:cs typeface="Arial"/>
              </a:rPr>
              <a:t> </a:t>
            </a:r>
            <a:r>
              <a:rPr sz="1800" spc="0" dirty="0" smtClean="0">
                <a:latin typeface="Arial"/>
                <a:cs typeface="Arial"/>
              </a:rPr>
              <a:t>SECARA LANGSUNG   </a:t>
            </a:r>
            <a:r>
              <a:rPr sz="1800" spc="204" dirty="0" smtClean="0">
                <a:latin typeface="Arial"/>
                <a:cs typeface="Arial"/>
              </a:rPr>
              <a:t> </a:t>
            </a:r>
            <a:r>
              <a:rPr sz="1800" spc="0" dirty="0" smtClean="0">
                <a:latin typeface="Arial"/>
                <a:cs typeface="Arial"/>
              </a:rPr>
              <a:t>MEMBI</a:t>
            </a:r>
            <a:r>
              <a:rPr sz="1800" spc="-134" dirty="0" smtClean="0">
                <a:latin typeface="Arial"/>
                <a:cs typeface="Arial"/>
              </a:rPr>
              <a:t>AY</a:t>
            </a:r>
            <a:r>
              <a:rPr sz="1800" spc="0" dirty="0" smtClean="0">
                <a:latin typeface="Arial"/>
                <a:cs typeface="Arial"/>
              </a:rPr>
              <a:t>AI BELANJA</a:t>
            </a:r>
            <a:endParaRPr sz="1800">
              <a:latin typeface="Arial"/>
              <a:cs typeface="Arial"/>
            </a:endParaRPr>
          </a:p>
        </p:txBody>
      </p:sp>
      <p:sp>
        <p:nvSpPr>
          <p:cNvPr id="2" name="object 2"/>
          <p:cNvSpPr txBox="1"/>
          <p:nvPr/>
        </p:nvSpPr>
        <p:spPr>
          <a:xfrm>
            <a:off x="539749" y="1700493"/>
            <a:ext cx="3239943" cy="2328021"/>
          </a:xfrm>
          <a:prstGeom prst="rect">
            <a:avLst/>
          </a:prstGeom>
        </p:spPr>
        <p:txBody>
          <a:bodyPr wrap="square" lIns="0" tIns="0" rIns="0" bIns="0" rtlCol="0">
            <a:noAutofit/>
          </a:bodyPr>
          <a:lstStyle/>
          <a:p>
            <a:pPr>
              <a:lnSpc>
                <a:spcPts val="500"/>
              </a:lnSpc>
              <a:spcBef>
                <a:spcPts val="33"/>
              </a:spcBef>
            </a:pPr>
            <a:endParaRPr sz="500"/>
          </a:p>
          <a:p>
            <a:pPr marL="91428" marR="795490">
              <a:lnSpc>
                <a:spcPct val="98220"/>
              </a:lnSpc>
            </a:pPr>
            <a:r>
              <a:rPr sz="2800" b="1" spc="0" dirty="0" smtClean="0">
                <a:latin typeface="Arial"/>
                <a:cs typeface="Arial"/>
              </a:rPr>
              <a:t>BENDAHARA DESA</a:t>
            </a:r>
            <a:endParaRPr sz="2800">
              <a:latin typeface="Arial"/>
              <a:cs typeface="Arial"/>
            </a:endParaRPr>
          </a:p>
          <a:p>
            <a:pPr marL="91428" marR="73051">
              <a:lnSpc>
                <a:spcPct val="100328"/>
              </a:lnSpc>
              <a:spcBef>
                <a:spcPts val="40"/>
              </a:spcBef>
            </a:pPr>
            <a:r>
              <a:rPr sz="1800" spc="-64" dirty="0" smtClean="0">
                <a:latin typeface="Arial"/>
                <a:cs typeface="Arial"/>
              </a:rPr>
              <a:t>W</a:t>
            </a:r>
            <a:r>
              <a:rPr sz="1800" spc="0" dirty="0" smtClean="0">
                <a:latin typeface="Arial"/>
                <a:cs typeface="Arial"/>
              </a:rPr>
              <a:t>AJIB MENYE</a:t>
            </a:r>
            <a:r>
              <a:rPr sz="1800" spc="-29" dirty="0" smtClean="0">
                <a:latin typeface="Arial"/>
                <a:cs typeface="Arial"/>
              </a:rPr>
              <a:t>T</a:t>
            </a:r>
            <a:r>
              <a:rPr sz="1800" spc="0" dirty="0" smtClean="0">
                <a:latin typeface="Arial"/>
                <a:cs typeface="Arial"/>
              </a:rPr>
              <a:t>OR SELURUH PENERIMAAN KE REKENING KAS DESA SELAMB</a:t>
            </a:r>
            <a:r>
              <a:rPr sz="1800" spc="-134" dirty="0" smtClean="0">
                <a:latin typeface="Arial"/>
                <a:cs typeface="Arial"/>
              </a:rPr>
              <a:t>A</a:t>
            </a:r>
            <a:r>
              <a:rPr sz="1800" spc="-100" dirty="0" smtClean="0">
                <a:latin typeface="Arial"/>
                <a:cs typeface="Arial"/>
              </a:rPr>
              <a:t>T</a:t>
            </a:r>
            <a:r>
              <a:rPr sz="1800" spc="0" dirty="0" smtClean="0">
                <a:latin typeface="Arial"/>
                <a:cs typeface="Arial"/>
              </a:rPr>
              <a:t>-LAMB</a:t>
            </a:r>
            <a:r>
              <a:rPr sz="1800" spc="-134" dirty="0" smtClean="0">
                <a:latin typeface="Arial"/>
                <a:cs typeface="Arial"/>
              </a:rPr>
              <a:t>A</a:t>
            </a:r>
            <a:r>
              <a:rPr sz="1800" spc="0" dirty="0" smtClean="0">
                <a:latin typeface="Arial"/>
                <a:cs typeface="Arial"/>
              </a:rPr>
              <a:t>TN</a:t>
            </a:r>
            <a:r>
              <a:rPr sz="1800" spc="-134" dirty="0" smtClean="0">
                <a:latin typeface="Arial"/>
                <a:cs typeface="Arial"/>
              </a:rPr>
              <a:t>Y</a:t>
            </a:r>
            <a:r>
              <a:rPr sz="1800" spc="0" dirty="0" smtClean="0">
                <a:latin typeface="Arial"/>
                <a:cs typeface="Arial"/>
              </a:rPr>
              <a:t>A</a:t>
            </a:r>
            <a:r>
              <a:rPr sz="1800" spc="-100" dirty="0" smtClean="0">
                <a:latin typeface="Arial"/>
                <a:cs typeface="Arial"/>
              </a:rPr>
              <a:t> </a:t>
            </a:r>
            <a:r>
              <a:rPr sz="1800" spc="0" dirty="0" smtClean="0">
                <a:latin typeface="Arial"/>
                <a:cs typeface="Arial"/>
              </a:rPr>
              <a:t>3</a:t>
            </a:r>
            <a:endParaRPr sz="1800">
              <a:latin typeface="Arial"/>
              <a:cs typeface="Arial"/>
            </a:endParaRPr>
          </a:p>
          <a:p>
            <a:pPr marL="91428">
              <a:lnSpc>
                <a:spcPts val="2005"/>
              </a:lnSpc>
              <a:spcBef>
                <a:spcPts val="100"/>
              </a:spcBef>
            </a:pPr>
            <a:r>
              <a:rPr sz="1800" spc="0" dirty="0" smtClean="0">
                <a:latin typeface="Arial"/>
                <a:cs typeface="Arial"/>
              </a:rPr>
              <a:t>HARI</a:t>
            </a:r>
            <a:endParaRPr sz="1800">
              <a:latin typeface="Arial"/>
              <a:cs typeface="Arial"/>
            </a:endParaRPr>
          </a:p>
        </p:txBody>
      </p:sp>
    </p:spTree>
    <p:extLst>
      <p:ext uri="{BB962C8B-B14F-4D97-AF65-F5344CB8AC3E}">
        <p14:creationId xmlns:p14="http://schemas.microsoft.com/office/powerpoint/2010/main" val="3554699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395431" y="1629057"/>
            <a:ext cx="1655329" cy="1200429"/>
          </a:xfrm>
          <a:custGeom>
            <a:avLst/>
            <a:gdLst/>
            <a:ahLst/>
            <a:cxnLst/>
            <a:rect l="l" t="t" r="r" b="b"/>
            <a:pathLst>
              <a:path w="1655329" h="1200429">
                <a:moveTo>
                  <a:pt x="0" y="0"/>
                </a:moveTo>
                <a:lnTo>
                  <a:pt x="1655329" y="0"/>
                </a:lnTo>
                <a:lnTo>
                  <a:pt x="1655329" y="1200429"/>
                </a:lnTo>
                <a:lnTo>
                  <a:pt x="0" y="1200429"/>
                </a:lnTo>
                <a:lnTo>
                  <a:pt x="0" y="0"/>
                </a:lnTo>
                <a:close/>
              </a:path>
            </a:pathLst>
          </a:custGeom>
          <a:ln w="9524">
            <a:solidFill>
              <a:srgbClr val="000000"/>
            </a:solidFill>
          </a:ln>
        </p:spPr>
        <p:txBody>
          <a:bodyPr wrap="square" lIns="0" tIns="0" rIns="0" bIns="0" rtlCol="0">
            <a:noAutofit/>
          </a:bodyPr>
          <a:lstStyle/>
          <a:p>
            <a:endParaRPr/>
          </a:p>
        </p:txBody>
      </p:sp>
      <p:sp>
        <p:nvSpPr>
          <p:cNvPr id="32" name="object 32"/>
          <p:cNvSpPr/>
          <p:nvPr/>
        </p:nvSpPr>
        <p:spPr>
          <a:xfrm>
            <a:off x="395431" y="3500440"/>
            <a:ext cx="1584613" cy="2847693"/>
          </a:xfrm>
          <a:custGeom>
            <a:avLst/>
            <a:gdLst/>
            <a:ahLst/>
            <a:cxnLst/>
            <a:rect l="l" t="t" r="r" b="b"/>
            <a:pathLst>
              <a:path w="1584613" h="2847693">
                <a:moveTo>
                  <a:pt x="0" y="0"/>
                </a:moveTo>
                <a:lnTo>
                  <a:pt x="1584613" y="0"/>
                </a:lnTo>
                <a:lnTo>
                  <a:pt x="1584613" y="2847693"/>
                </a:lnTo>
                <a:lnTo>
                  <a:pt x="0" y="2847693"/>
                </a:lnTo>
                <a:lnTo>
                  <a:pt x="0" y="0"/>
                </a:lnTo>
                <a:close/>
              </a:path>
            </a:pathLst>
          </a:custGeom>
          <a:ln w="9524">
            <a:solidFill>
              <a:srgbClr val="000000"/>
            </a:solidFill>
          </a:ln>
        </p:spPr>
        <p:txBody>
          <a:bodyPr wrap="square" lIns="0" tIns="0" rIns="0" bIns="0" rtlCol="0">
            <a:noAutofit/>
          </a:bodyPr>
          <a:lstStyle/>
          <a:p>
            <a:endParaRPr/>
          </a:p>
        </p:txBody>
      </p:sp>
      <p:sp>
        <p:nvSpPr>
          <p:cNvPr id="31" name="object 31"/>
          <p:cNvSpPr/>
          <p:nvPr/>
        </p:nvSpPr>
        <p:spPr>
          <a:xfrm>
            <a:off x="2628035" y="1629057"/>
            <a:ext cx="1943964" cy="1200429"/>
          </a:xfrm>
          <a:custGeom>
            <a:avLst/>
            <a:gdLst/>
            <a:ahLst/>
            <a:cxnLst/>
            <a:rect l="l" t="t" r="r" b="b"/>
            <a:pathLst>
              <a:path w="1943964" h="1200429">
                <a:moveTo>
                  <a:pt x="0" y="0"/>
                </a:moveTo>
                <a:lnTo>
                  <a:pt x="1943964" y="0"/>
                </a:lnTo>
                <a:lnTo>
                  <a:pt x="1943964" y="1200429"/>
                </a:lnTo>
                <a:lnTo>
                  <a:pt x="0" y="1200429"/>
                </a:lnTo>
                <a:lnTo>
                  <a:pt x="0" y="0"/>
                </a:lnTo>
                <a:close/>
              </a:path>
            </a:pathLst>
          </a:custGeom>
          <a:ln w="9524">
            <a:solidFill>
              <a:srgbClr val="000000"/>
            </a:solidFill>
          </a:ln>
        </p:spPr>
        <p:txBody>
          <a:bodyPr wrap="square" lIns="0" tIns="0" rIns="0" bIns="0" rtlCol="0">
            <a:noAutofit/>
          </a:bodyPr>
          <a:lstStyle/>
          <a:p>
            <a:endParaRPr/>
          </a:p>
        </p:txBody>
      </p:sp>
      <p:sp>
        <p:nvSpPr>
          <p:cNvPr id="29" name="object 29"/>
          <p:cNvSpPr/>
          <p:nvPr/>
        </p:nvSpPr>
        <p:spPr>
          <a:xfrm>
            <a:off x="2195080" y="1844768"/>
            <a:ext cx="360795" cy="486055"/>
          </a:xfrm>
          <a:custGeom>
            <a:avLst/>
            <a:gdLst/>
            <a:ahLst/>
            <a:cxnLst/>
            <a:rect l="l" t="t" r="r" b="b"/>
            <a:pathLst>
              <a:path w="360795" h="486055">
                <a:moveTo>
                  <a:pt x="270596" y="364542"/>
                </a:moveTo>
                <a:lnTo>
                  <a:pt x="270596" y="486055"/>
                </a:lnTo>
                <a:lnTo>
                  <a:pt x="360795" y="243028"/>
                </a:lnTo>
                <a:lnTo>
                  <a:pt x="270596" y="0"/>
                </a:lnTo>
                <a:lnTo>
                  <a:pt x="270596" y="121514"/>
                </a:lnTo>
                <a:lnTo>
                  <a:pt x="0" y="121514"/>
                </a:lnTo>
                <a:lnTo>
                  <a:pt x="0" y="364542"/>
                </a:lnTo>
                <a:lnTo>
                  <a:pt x="270596" y="364542"/>
                </a:lnTo>
                <a:close/>
              </a:path>
            </a:pathLst>
          </a:custGeom>
          <a:solidFill>
            <a:srgbClr val="6094C9"/>
          </a:solidFill>
        </p:spPr>
        <p:txBody>
          <a:bodyPr wrap="square" lIns="0" tIns="0" rIns="0" bIns="0" rtlCol="0">
            <a:noAutofit/>
          </a:bodyPr>
          <a:lstStyle/>
          <a:p>
            <a:endParaRPr/>
          </a:p>
        </p:txBody>
      </p:sp>
      <p:sp>
        <p:nvSpPr>
          <p:cNvPr id="30" name="object 30"/>
          <p:cNvSpPr/>
          <p:nvPr/>
        </p:nvSpPr>
        <p:spPr>
          <a:xfrm>
            <a:off x="2195080" y="1844769"/>
            <a:ext cx="360795" cy="486054"/>
          </a:xfrm>
          <a:custGeom>
            <a:avLst/>
            <a:gdLst/>
            <a:ahLst/>
            <a:cxnLst/>
            <a:rect l="l" t="t" r="r" b="b"/>
            <a:pathLst>
              <a:path w="360795" h="486054">
                <a:moveTo>
                  <a:pt x="0" y="121513"/>
                </a:moveTo>
                <a:lnTo>
                  <a:pt x="270595" y="121513"/>
                </a:lnTo>
                <a:lnTo>
                  <a:pt x="270595" y="0"/>
                </a:lnTo>
                <a:lnTo>
                  <a:pt x="360795" y="243027"/>
                </a:lnTo>
                <a:lnTo>
                  <a:pt x="270595" y="486054"/>
                </a:lnTo>
                <a:lnTo>
                  <a:pt x="270595" y="364540"/>
                </a:lnTo>
                <a:lnTo>
                  <a:pt x="0" y="364540"/>
                </a:lnTo>
                <a:lnTo>
                  <a:pt x="0" y="121513"/>
                </a:lnTo>
                <a:close/>
              </a:path>
            </a:pathLst>
          </a:custGeom>
          <a:ln w="9524">
            <a:solidFill>
              <a:srgbClr val="000000"/>
            </a:solidFill>
          </a:ln>
        </p:spPr>
        <p:txBody>
          <a:bodyPr wrap="square" lIns="0" tIns="0" rIns="0" bIns="0" rtlCol="0">
            <a:noAutofit/>
          </a:bodyPr>
          <a:lstStyle/>
          <a:p>
            <a:endParaRPr/>
          </a:p>
        </p:txBody>
      </p:sp>
      <p:sp>
        <p:nvSpPr>
          <p:cNvPr id="27" name="object 27"/>
          <p:cNvSpPr/>
          <p:nvPr/>
        </p:nvSpPr>
        <p:spPr>
          <a:xfrm>
            <a:off x="1187737" y="2953133"/>
            <a:ext cx="0" cy="475866"/>
          </a:xfrm>
          <a:custGeom>
            <a:avLst/>
            <a:gdLst/>
            <a:ahLst/>
            <a:cxnLst/>
            <a:rect l="l" t="t" r="r" b="b"/>
            <a:pathLst>
              <a:path h="475866">
                <a:moveTo>
                  <a:pt x="0" y="475866"/>
                </a:moveTo>
                <a:lnTo>
                  <a:pt x="0" y="0"/>
                </a:lnTo>
              </a:path>
            </a:pathLst>
          </a:custGeom>
          <a:ln w="12699">
            <a:solidFill>
              <a:srgbClr val="000000"/>
            </a:solidFill>
            <a:prstDash val="lgDash"/>
          </a:ln>
        </p:spPr>
        <p:txBody>
          <a:bodyPr wrap="square" lIns="0" tIns="0" rIns="0" bIns="0" rtlCol="0">
            <a:noAutofit/>
          </a:bodyPr>
          <a:lstStyle/>
          <a:p>
            <a:endParaRPr/>
          </a:p>
        </p:txBody>
      </p:sp>
      <p:sp>
        <p:nvSpPr>
          <p:cNvPr id="28" name="object 28"/>
          <p:cNvSpPr/>
          <p:nvPr/>
        </p:nvSpPr>
        <p:spPr>
          <a:xfrm>
            <a:off x="1149637" y="2924736"/>
            <a:ext cx="76200" cy="76200"/>
          </a:xfrm>
          <a:custGeom>
            <a:avLst/>
            <a:gdLst/>
            <a:ahLst/>
            <a:cxnLst/>
            <a:rect l="l" t="t" r="r" b="b"/>
            <a:pathLst>
              <a:path w="76200" h="76200">
                <a:moveTo>
                  <a:pt x="0" y="76200"/>
                </a:moveTo>
                <a:lnTo>
                  <a:pt x="76200" y="76198"/>
                </a:lnTo>
                <a:lnTo>
                  <a:pt x="38099" y="0"/>
                </a:lnTo>
                <a:lnTo>
                  <a:pt x="0" y="76200"/>
                </a:lnTo>
                <a:close/>
              </a:path>
            </a:pathLst>
          </a:custGeom>
          <a:solidFill>
            <a:srgbClr val="000000"/>
          </a:solidFill>
        </p:spPr>
        <p:txBody>
          <a:bodyPr wrap="square" lIns="0" tIns="0" rIns="0" bIns="0" rtlCol="0">
            <a:noAutofit/>
          </a:bodyPr>
          <a:lstStyle/>
          <a:p>
            <a:endParaRPr/>
          </a:p>
        </p:txBody>
      </p:sp>
      <p:sp>
        <p:nvSpPr>
          <p:cNvPr id="26" name="object 26"/>
          <p:cNvSpPr/>
          <p:nvPr/>
        </p:nvSpPr>
        <p:spPr>
          <a:xfrm>
            <a:off x="2628035" y="3500440"/>
            <a:ext cx="2016124" cy="2585310"/>
          </a:xfrm>
          <a:custGeom>
            <a:avLst/>
            <a:gdLst/>
            <a:ahLst/>
            <a:cxnLst/>
            <a:rect l="l" t="t" r="r" b="b"/>
            <a:pathLst>
              <a:path w="2016124" h="2585310">
                <a:moveTo>
                  <a:pt x="0" y="0"/>
                </a:moveTo>
                <a:lnTo>
                  <a:pt x="2016124" y="0"/>
                </a:lnTo>
                <a:lnTo>
                  <a:pt x="2016124" y="2585310"/>
                </a:lnTo>
                <a:lnTo>
                  <a:pt x="0" y="2585310"/>
                </a:lnTo>
                <a:lnTo>
                  <a:pt x="0" y="0"/>
                </a:lnTo>
                <a:close/>
              </a:path>
            </a:pathLst>
          </a:custGeom>
          <a:ln w="9524">
            <a:solidFill>
              <a:srgbClr val="000000"/>
            </a:solidFill>
          </a:ln>
        </p:spPr>
        <p:txBody>
          <a:bodyPr wrap="square" lIns="0" tIns="0" rIns="0" bIns="0" rtlCol="0">
            <a:noAutofit/>
          </a:bodyPr>
          <a:lstStyle/>
          <a:p>
            <a:endParaRPr/>
          </a:p>
        </p:txBody>
      </p:sp>
      <p:sp>
        <p:nvSpPr>
          <p:cNvPr id="24" name="object 24"/>
          <p:cNvSpPr/>
          <p:nvPr/>
        </p:nvSpPr>
        <p:spPr>
          <a:xfrm>
            <a:off x="3996169" y="2953133"/>
            <a:ext cx="0" cy="475866"/>
          </a:xfrm>
          <a:custGeom>
            <a:avLst/>
            <a:gdLst/>
            <a:ahLst/>
            <a:cxnLst/>
            <a:rect l="l" t="t" r="r" b="b"/>
            <a:pathLst>
              <a:path h="475866">
                <a:moveTo>
                  <a:pt x="0" y="475866"/>
                </a:moveTo>
                <a:lnTo>
                  <a:pt x="0" y="0"/>
                </a:lnTo>
              </a:path>
            </a:pathLst>
          </a:custGeom>
          <a:ln w="12699">
            <a:solidFill>
              <a:srgbClr val="000000"/>
            </a:solidFill>
            <a:prstDash val="lgDash"/>
          </a:ln>
        </p:spPr>
        <p:txBody>
          <a:bodyPr wrap="square" lIns="0" tIns="0" rIns="0" bIns="0" rtlCol="0">
            <a:noAutofit/>
          </a:bodyPr>
          <a:lstStyle/>
          <a:p>
            <a:endParaRPr/>
          </a:p>
        </p:txBody>
      </p:sp>
      <p:sp>
        <p:nvSpPr>
          <p:cNvPr id="25" name="object 25"/>
          <p:cNvSpPr/>
          <p:nvPr/>
        </p:nvSpPr>
        <p:spPr>
          <a:xfrm>
            <a:off x="3958069" y="2924736"/>
            <a:ext cx="76200" cy="76200"/>
          </a:xfrm>
          <a:custGeom>
            <a:avLst/>
            <a:gdLst/>
            <a:ahLst/>
            <a:cxnLst/>
            <a:rect l="l" t="t" r="r" b="b"/>
            <a:pathLst>
              <a:path w="76200" h="76200">
                <a:moveTo>
                  <a:pt x="0" y="76200"/>
                </a:moveTo>
                <a:lnTo>
                  <a:pt x="76200" y="76198"/>
                </a:lnTo>
                <a:lnTo>
                  <a:pt x="38100" y="0"/>
                </a:lnTo>
                <a:lnTo>
                  <a:pt x="0" y="76200"/>
                </a:lnTo>
                <a:close/>
              </a:path>
            </a:pathLst>
          </a:custGeom>
          <a:solidFill>
            <a:srgbClr val="000000"/>
          </a:solidFill>
        </p:spPr>
        <p:txBody>
          <a:bodyPr wrap="square" lIns="0" tIns="0" rIns="0" bIns="0" rtlCol="0">
            <a:noAutofit/>
          </a:bodyPr>
          <a:lstStyle/>
          <a:p>
            <a:endParaRPr/>
          </a:p>
        </p:txBody>
      </p:sp>
      <p:sp>
        <p:nvSpPr>
          <p:cNvPr id="23" name="object 23"/>
          <p:cNvSpPr/>
          <p:nvPr/>
        </p:nvSpPr>
        <p:spPr>
          <a:xfrm>
            <a:off x="5147829" y="1773331"/>
            <a:ext cx="1728931" cy="925885"/>
          </a:xfrm>
          <a:custGeom>
            <a:avLst/>
            <a:gdLst/>
            <a:ahLst/>
            <a:cxnLst/>
            <a:rect l="l" t="t" r="r" b="b"/>
            <a:pathLst>
              <a:path w="1728931" h="925885">
                <a:moveTo>
                  <a:pt x="0" y="0"/>
                </a:moveTo>
                <a:lnTo>
                  <a:pt x="1728931" y="0"/>
                </a:lnTo>
                <a:lnTo>
                  <a:pt x="1728931" y="925885"/>
                </a:lnTo>
                <a:lnTo>
                  <a:pt x="0" y="925885"/>
                </a:lnTo>
                <a:lnTo>
                  <a:pt x="0" y="0"/>
                </a:lnTo>
                <a:close/>
              </a:path>
            </a:pathLst>
          </a:custGeom>
          <a:ln w="9524">
            <a:solidFill>
              <a:srgbClr val="000000"/>
            </a:solidFill>
          </a:ln>
        </p:spPr>
        <p:txBody>
          <a:bodyPr wrap="square" lIns="0" tIns="0" rIns="0" bIns="0" rtlCol="0">
            <a:noAutofit/>
          </a:bodyPr>
          <a:lstStyle/>
          <a:p>
            <a:endParaRPr/>
          </a:p>
        </p:txBody>
      </p:sp>
      <p:sp>
        <p:nvSpPr>
          <p:cNvPr id="21" name="object 21"/>
          <p:cNvSpPr/>
          <p:nvPr/>
        </p:nvSpPr>
        <p:spPr>
          <a:xfrm>
            <a:off x="4644158" y="1916206"/>
            <a:ext cx="432954" cy="486055"/>
          </a:xfrm>
          <a:custGeom>
            <a:avLst/>
            <a:gdLst/>
            <a:ahLst/>
            <a:cxnLst/>
            <a:rect l="l" t="t" r="r" b="b"/>
            <a:pathLst>
              <a:path w="432954" h="486055">
                <a:moveTo>
                  <a:pt x="324714" y="364542"/>
                </a:moveTo>
                <a:lnTo>
                  <a:pt x="324714" y="486055"/>
                </a:lnTo>
                <a:lnTo>
                  <a:pt x="432954" y="243028"/>
                </a:lnTo>
                <a:lnTo>
                  <a:pt x="324714" y="0"/>
                </a:lnTo>
                <a:lnTo>
                  <a:pt x="324714" y="121513"/>
                </a:lnTo>
                <a:lnTo>
                  <a:pt x="0" y="121513"/>
                </a:lnTo>
                <a:lnTo>
                  <a:pt x="0" y="364542"/>
                </a:lnTo>
                <a:lnTo>
                  <a:pt x="324714" y="364542"/>
                </a:lnTo>
                <a:close/>
              </a:path>
            </a:pathLst>
          </a:custGeom>
          <a:solidFill>
            <a:srgbClr val="6094C9"/>
          </a:solidFill>
        </p:spPr>
        <p:txBody>
          <a:bodyPr wrap="square" lIns="0" tIns="0" rIns="0" bIns="0" rtlCol="0">
            <a:noAutofit/>
          </a:bodyPr>
          <a:lstStyle/>
          <a:p>
            <a:endParaRPr/>
          </a:p>
        </p:txBody>
      </p:sp>
      <p:sp>
        <p:nvSpPr>
          <p:cNvPr id="22" name="object 22"/>
          <p:cNvSpPr/>
          <p:nvPr/>
        </p:nvSpPr>
        <p:spPr>
          <a:xfrm>
            <a:off x="4644158" y="1916206"/>
            <a:ext cx="432954" cy="486055"/>
          </a:xfrm>
          <a:custGeom>
            <a:avLst/>
            <a:gdLst/>
            <a:ahLst/>
            <a:cxnLst/>
            <a:rect l="l" t="t" r="r" b="b"/>
            <a:pathLst>
              <a:path w="432954" h="486055">
                <a:moveTo>
                  <a:pt x="0" y="121513"/>
                </a:moveTo>
                <a:lnTo>
                  <a:pt x="324715" y="121513"/>
                </a:lnTo>
                <a:lnTo>
                  <a:pt x="324715" y="0"/>
                </a:lnTo>
                <a:lnTo>
                  <a:pt x="432954" y="243027"/>
                </a:lnTo>
                <a:lnTo>
                  <a:pt x="324715" y="486055"/>
                </a:lnTo>
                <a:lnTo>
                  <a:pt x="324715" y="364542"/>
                </a:lnTo>
                <a:lnTo>
                  <a:pt x="0" y="364542"/>
                </a:lnTo>
                <a:lnTo>
                  <a:pt x="0" y="121513"/>
                </a:lnTo>
                <a:close/>
              </a:path>
            </a:pathLst>
          </a:custGeom>
          <a:ln w="9524">
            <a:solidFill>
              <a:srgbClr val="000000"/>
            </a:solidFill>
          </a:ln>
        </p:spPr>
        <p:txBody>
          <a:bodyPr wrap="square" lIns="0" tIns="0" rIns="0" bIns="0" rtlCol="0">
            <a:noAutofit/>
          </a:bodyPr>
          <a:lstStyle/>
          <a:p>
            <a:endParaRPr/>
          </a:p>
        </p:txBody>
      </p:sp>
      <p:sp>
        <p:nvSpPr>
          <p:cNvPr id="20" name="object 20"/>
          <p:cNvSpPr/>
          <p:nvPr/>
        </p:nvSpPr>
        <p:spPr>
          <a:xfrm>
            <a:off x="5147829" y="3500438"/>
            <a:ext cx="1801090" cy="1200429"/>
          </a:xfrm>
          <a:custGeom>
            <a:avLst/>
            <a:gdLst/>
            <a:ahLst/>
            <a:cxnLst/>
            <a:rect l="l" t="t" r="r" b="b"/>
            <a:pathLst>
              <a:path w="1801090" h="1200429">
                <a:moveTo>
                  <a:pt x="0" y="0"/>
                </a:moveTo>
                <a:lnTo>
                  <a:pt x="1801090" y="0"/>
                </a:lnTo>
                <a:lnTo>
                  <a:pt x="1801090" y="1200429"/>
                </a:lnTo>
                <a:lnTo>
                  <a:pt x="0" y="1200429"/>
                </a:lnTo>
                <a:lnTo>
                  <a:pt x="0" y="0"/>
                </a:lnTo>
                <a:close/>
              </a:path>
            </a:pathLst>
          </a:custGeom>
          <a:ln w="9524">
            <a:solidFill>
              <a:srgbClr val="000000"/>
            </a:solidFill>
          </a:ln>
        </p:spPr>
        <p:txBody>
          <a:bodyPr wrap="square" lIns="0" tIns="0" rIns="0" bIns="0" rtlCol="0">
            <a:noAutofit/>
          </a:bodyPr>
          <a:lstStyle/>
          <a:p>
            <a:endParaRPr/>
          </a:p>
        </p:txBody>
      </p:sp>
      <p:sp>
        <p:nvSpPr>
          <p:cNvPr id="17" name="object 17"/>
          <p:cNvSpPr/>
          <p:nvPr/>
        </p:nvSpPr>
        <p:spPr>
          <a:xfrm>
            <a:off x="7451147" y="1700493"/>
            <a:ext cx="1297419" cy="1474974"/>
          </a:xfrm>
          <a:custGeom>
            <a:avLst/>
            <a:gdLst/>
            <a:ahLst/>
            <a:cxnLst/>
            <a:rect l="l" t="t" r="r" b="b"/>
            <a:pathLst>
              <a:path w="1297419" h="1474974">
                <a:moveTo>
                  <a:pt x="0" y="0"/>
                </a:moveTo>
                <a:lnTo>
                  <a:pt x="1297419" y="0"/>
                </a:lnTo>
                <a:lnTo>
                  <a:pt x="1297419" y="1474974"/>
                </a:lnTo>
                <a:lnTo>
                  <a:pt x="0" y="1474974"/>
                </a:lnTo>
                <a:lnTo>
                  <a:pt x="0" y="0"/>
                </a:lnTo>
                <a:close/>
              </a:path>
            </a:pathLst>
          </a:custGeom>
          <a:ln w="9524">
            <a:solidFill>
              <a:srgbClr val="000000"/>
            </a:solidFill>
          </a:ln>
        </p:spPr>
        <p:txBody>
          <a:bodyPr wrap="square" lIns="0" tIns="0" rIns="0" bIns="0" rtlCol="0">
            <a:noAutofit/>
          </a:bodyPr>
          <a:lstStyle/>
          <a:p>
            <a:endParaRPr/>
          </a:p>
        </p:txBody>
      </p:sp>
      <p:sp>
        <p:nvSpPr>
          <p:cNvPr id="18" name="object 18"/>
          <p:cNvSpPr/>
          <p:nvPr/>
        </p:nvSpPr>
        <p:spPr>
          <a:xfrm>
            <a:off x="8172737" y="3241685"/>
            <a:ext cx="0" cy="187314"/>
          </a:xfrm>
          <a:custGeom>
            <a:avLst/>
            <a:gdLst/>
            <a:ahLst/>
            <a:cxnLst/>
            <a:rect l="l" t="t" r="r" b="b"/>
            <a:pathLst>
              <a:path h="187314">
                <a:moveTo>
                  <a:pt x="0" y="187314"/>
                </a:moveTo>
                <a:lnTo>
                  <a:pt x="0" y="0"/>
                </a:lnTo>
              </a:path>
            </a:pathLst>
          </a:custGeom>
          <a:ln w="12699">
            <a:solidFill>
              <a:srgbClr val="000000"/>
            </a:solidFill>
            <a:prstDash val="lgDash"/>
          </a:ln>
        </p:spPr>
        <p:txBody>
          <a:bodyPr wrap="square" lIns="0" tIns="0" rIns="0" bIns="0" rtlCol="0">
            <a:noAutofit/>
          </a:bodyPr>
          <a:lstStyle/>
          <a:p>
            <a:endParaRPr/>
          </a:p>
        </p:txBody>
      </p:sp>
      <p:sp>
        <p:nvSpPr>
          <p:cNvPr id="19" name="object 19"/>
          <p:cNvSpPr/>
          <p:nvPr/>
        </p:nvSpPr>
        <p:spPr>
          <a:xfrm>
            <a:off x="8134637" y="3213287"/>
            <a:ext cx="76200" cy="76200"/>
          </a:xfrm>
          <a:custGeom>
            <a:avLst/>
            <a:gdLst/>
            <a:ahLst/>
            <a:cxnLst/>
            <a:rect l="l" t="t" r="r" b="b"/>
            <a:pathLst>
              <a:path w="76200" h="76200">
                <a:moveTo>
                  <a:pt x="0" y="76200"/>
                </a:moveTo>
                <a:lnTo>
                  <a:pt x="76200" y="76198"/>
                </a:lnTo>
                <a:lnTo>
                  <a:pt x="38100" y="0"/>
                </a:lnTo>
                <a:lnTo>
                  <a:pt x="0" y="76200"/>
                </a:lnTo>
                <a:close/>
              </a:path>
            </a:pathLst>
          </a:custGeom>
          <a:solidFill>
            <a:srgbClr val="000000"/>
          </a:solidFill>
        </p:spPr>
        <p:txBody>
          <a:bodyPr wrap="square" lIns="0" tIns="0" rIns="0" bIns="0" rtlCol="0">
            <a:noAutofit/>
          </a:bodyPr>
          <a:lstStyle/>
          <a:p>
            <a:endParaRPr/>
          </a:p>
        </p:txBody>
      </p:sp>
      <p:sp>
        <p:nvSpPr>
          <p:cNvPr id="15" name="object 15"/>
          <p:cNvSpPr/>
          <p:nvPr/>
        </p:nvSpPr>
        <p:spPr>
          <a:xfrm>
            <a:off x="6948920" y="1916206"/>
            <a:ext cx="432954" cy="486055"/>
          </a:xfrm>
          <a:custGeom>
            <a:avLst/>
            <a:gdLst/>
            <a:ahLst/>
            <a:cxnLst/>
            <a:rect l="l" t="t" r="r" b="b"/>
            <a:pathLst>
              <a:path w="432954" h="486055">
                <a:moveTo>
                  <a:pt x="324714" y="364542"/>
                </a:moveTo>
                <a:lnTo>
                  <a:pt x="324714" y="486055"/>
                </a:lnTo>
                <a:lnTo>
                  <a:pt x="432954" y="243028"/>
                </a:lnTo>
                <a:lnTo>
                  <a:pt x="324714" y="0"/>
                </a:lnTo>
                <a:lnTo>
                  <a:pt x="324714" y="121513"/>
                </a:lnTo>
                <a:lnTo>
                  <a:pt x="0" y="121513"/>
                </a:lnTo>
                <a:lnTo>
                  <a:pt x="0" y="364542"/>
                </a:lnTo>
                <a:lnTo>
                  <a:pt x="324714" y="364542"/>
                </a:lnTo>
                <a:close/>
              </a:path>
            </a:pathLst>
          </a:custGeom>
          <a:solidFill>
            <a:srgbClr val="6094C9"/>
          </a:solidFill>
        </p:spPr>
        <p:txBody>
          <a:bodyPr wrap="square" lIns="0" tIns="0" rIns="0" bIns="0" rtlCol="0">
            <a:noAutofit/>
          </a:bodyPr>
          <a:lstStyle/>
          <a:p>
            <a:endParaRPr/>
          </a:p>
        </p:txBody>
      </p:sp>
      <p:sp>
        <p:nvSpPr>
          <p:cNvPr id="16" name="object 16"/>
          <p:cNvSpPr/>
          <p:nvPr/>
        </p:nvSpPr>
        <p:spPr>
          <a:xfrm>
            <a:off x="6948920" y="1916206"/>
            <a:ext cx="432954" cy="486055"/>
          </a:xfrm>
          <a:custGeom>
            <a:avLst/>
            <a:gdLst/>
            <a:ahLst/>
            <a:cxnLst/>
            <a:rect l="l" t="t" r="r" b="b"/>
            <a:pathLst>
              <a:path w="432954" h="486055">
                <a:moveTo>
                  <a:pt x="0" y="121513"/>
                </a:moveTo>
                <a:lnTo>
                  <a:pt x="324715" y="121513"/>
                </a:lnTo>
                <a:lnTo>
                  <a:pt x="324715" y="0"/>
                </a:lnTo>
                <a:lnTo>
                  <a:pt x="432954" y="243027"/>
                </a:lnTo>
                <a:lnTo>
                  <a:pt x="324715" y="486055"/>
                </a:lnTo>
                <a:lnTo>
                  <a:pt x="324715" y="364542"/>
                </a:lnTo>
                <a:lnTo>
                  <a:pt x="0" y="364542"/>
                </a:lnTo>
                <a:lnTo>
                  <a:pt x="0" y="121513"/>
                </a:lnTo>
                <a:close/>
              </a:path>
            </a:pathLst>
          </a:custGeom>
          <a:ln w="9524">
            <a:solidFill>
              <a:srgbClr val="000000"/>
            </a:solidFill>
          </a:ln>
        </p:spPr>
        <p:txBody>
          <a:bodyPr wrap="square" lIns="0" tIns="0" rIns="0" bIns="0" rtlCol="0">
            <a:noAutofit/>
          </a:bodyPr>
          <a:lstStyle/>
          <a:p>
            <a:endParaRPr/>
          </a:p>
        </p:txBody>
      </p:sp>
      <p:sp>
        <p:nvSpPr>
          <p:cNvPr id="14" name="object 14"/>
          <p:cNvSpPr/>
          <p:nvPr/>
        </p:nvSpPr>
        <p:spPr>
          <a:xfrm>
            <a:off x="7380431" y="3500438"/>
            <a:ext cx="1459056" cy="3122238"/>
          </a:xfrm>
          <a:custGeom>
            <a:avLst/>
            <a:gdLst/>
            <a:ahLst/>
            <a:cxnLst/>
            <a:rect l="l" t="t" r="r" b="b"/>
            <a:pathLst>
              <a:path w="1459056" h="3122238">
                <a:moveTo>
                  <a:pt x="0" y="0"/>
                </a:moveTo>
                <a:lnTo>
                  <a:pt x="1459056" y="0"/>
                </a:lnTo>
                <a:lnTo>
                  <a:pt x="1459056" y="3122238"/>
                </a:lnTo>
                <a:lnTo>
                  <a:pt x="0" y="3122238"/>
                </a:lnTo>
                <a:lnTo>
                  <a:pt x="0" y="0"/>
                </a:lnTo>
                <a:close/>
              </a:path>
            </a:pathLst>
          </a:custGeom>
          <a:ln w="9524">
            <a:solidFill>
              <a:srgbClr val="000000"/>
            </a:solidFill>
          </a:ln>
        </p:spPr>
        <p:txBody>
          <a:bodyPr wrap="square" lIns="0" tIns="0" rIns="0" bIns="0" rtlCol="0">
            <a:noAutofit/>
          </a:bodyPr>
          <a:lstStyle/>
          <a:p>
            <a:endParaRPr/>
          </a:p>
        </p:txBody>
      </p:sp>
      <p:sp>
        <p:nvSpPr>
          <p:cNvPr id="12" name="object 12"/>
          <p:cNvSpPr/>
          <p:nvPr/>
        </p:nvSpPr>
        <p:spPr>
          <a:xfrm>
            <a:off x="5940134" y="2881697"/>
            <a:ext cx="0" cy="475866"/>
          </a:xfrm>
          <a:custGeom>
            <a:avLst/>
            <a:gdLst/>
            <a:ahLst/>
            <a:cxnLst/>
            <a:rect l="l" t="t" r="r" b="b"/>
            <a:pathLst>
              <a:path h="475866">
                <a:moveTo>
                  <a:pt x="0" y="475866"/>
                </a:moveTo>
                <a:lnTo>
                  <a:pt x="0" y="0"/>
                </a:lnTo>
              </a:path>
            </a:pathLst>
          </a:custGeom>
          <a:ln w="12699">
            <a:solidFill>
              <a:srgbClr val="000000"/>
            </a:solidFill>
            <a:prstDash val="lgDash"/>
          </a:ln>
        </p:spPr>
        <p:txBody>
          <a:bodyPr wrap="square" lIns="0" tIns="0" rIns="0" bIns="0" rtlCol="0">
            <a:noAutofit/>
          </a:bodyPr>
          <a:lstStyle/>
          <a:p>
            <a:endParaRPr/>
          </a:p>
        </p:txBody>
      </p:sp>
      <p:sp>
        <p:nvSpPr>
          <p:cNvPr id="13" name="object 13"/>
          <p:cNvSpPr/>
          <p:nvPr/>
        </p:nvSpPr>
        <p:spPr>
          <a:xfrm>
            <a:off x="5902034" y="2853298"/>
            <a:ext cx="76200" cy="76200"/>
          </a:xfrm>
          <a:custGeom>
            <a:avLst/>
            <a:gdLst/>
            <a:ahLst/>
            <a:cxnLst/>
            <a:rect l="l" t="t" r="r" b="b"/>
            <a:pathLst>
              <a:path w="76200" h="76200">
                <a:moveTo>
                  <a:pt x="0" y="76200"/>
                </a:moveTo>
                <a:lnTo>
                  <a:pt x="76200" y="76200"/>
                </a:lnTo>
                <a:lnTo>
                  <a:pt x="38100" y="0"/>
                </a:lnTo>
                <a:lnTo>
                  <a:pt x="0" y="76200"/>
                </a:lnTo>
                <a:close/>
              </a:path>
            </a:pathLst>
          </a:custGeom>
          <a:solidFill>
            <a:srgbClr val="000000"/>
          </a:solidFill>
        </p:spPr>
        <p:txBody>
          <a:bodyPr wrap="square" lIns="0" tIns="0" rIns="0" bIns="0" rtlCol="0">
            <a:noAutofit/>
          </a:bodyPr>
          <a:lstStyle/>
          <a:p>
            <a:endParaRPr/>
          </a:p>
        </p:txBody>
      </p:sp>
      <p:sp>
        <p:nvSpPr>
          <p:cNvPr id="11" name="object 11"/>
          <p:cNvSpPr txBox="1"/>
          <p:nvPr/>
        </p:nvSpPr>
        <p:spPr>
          <a:xfrm>
            <a:off x="826998" y="640398"/>
            <a:ext cx="7571187" cy="533400"/>
          </a:xfrm>
          <a:prstGeom prst="rect">
            <a:avLst/>
          </a:prstGeom>
        </p:spPr>
        <p:txBody>
          <a:bodyPr wrap="square" lIns="0" tIns="0" rIns="0" bIns="0" rtlCol="0">
            <a:noAutofit/>
          </a:bodyPr>
          <a:lstStyle/>
          <a:p>
            <a:pPr marL="12700">
              <a:lnSpc>
                <a:spcPts val="4200"/>
              </a:lnSpc>
              <a:spcBef>
                <a:spcPts val="210"/>
              </a:spcBef>
            </a:pPr>
            <a:r>
              <a:rPr sz="6000" spc="0" baseline="2048" dirty="0" smtClean="0">
                <a:latin typeface="Calibri"/>
                <a:cs typeface="Calibri"/>
              </a:rPr>
              <a:t>PELA</a:t>
            </a:r>
            <a:r>
              <a:rPr sz="6000" spc="-34" baseline="2048" dirty="0" smtClean="0">
                <a:latin typeface="Calibri"/>
                <a:cs typeface="Calibri"/>
              </a:rPr>
              <a:t>K</a:t>
            </a:r>
            <a:r>
              <a:rPr sz="6000" spc="-29" baseline="2048" dirty="0" smtClean="0">
                <a:latin typeface="Calibri"/>
                <a:cs typeface="Calibri"/>
              </a:rPr>
              <a:t>S</a:t>
            </a:r>
            <a:r>
              <a:rPr sz="6000" spc="0" baseline="2048" dirty="0" smtClean="0">
                <a:latin typeface="Calibri"/>
                <a:cs typeface="Calibri"/>
              </a:rPr>
              <a:t>ANAAN PENGE</a:t>
            </a:r>
            <a:r>
              <a:rPr sz="6000" spc="-84" baseline="2048" dirty="0" smtClean="0">
                <a:latin typeface="Calibri"/>
                <a:cs typeface="Calibri"/>
              </a:rPr>
              <a:t>L</a:t>
            </a:r>
            <a:r>
              <a:rPr sz="6000" spc="-89" baseline="2048" dirty="0" smtClean="0">
                <a:latin typeface="Calibri"/>
                <a:cs typeface="Calibri"/>
              </a:rPr>
              <a:t>U</a:t>
            </a:r>
            <a:r>
              <a:rPr sz="6000" spc="0" baseline="2048" dirty="0" smtClean="0">
                <a:latin typeface="Calibri"/>
                <a:cs typeface="Calibri"/>
              </a:rPr>
              <a:t>ARAN D</a:t>
            </a:r>
            <a:r>
              <a:rPr sz="6000" spc="-39" baseline="2048" dirty="0" smtClean="0">
                <a:latin typeface="Calibri"/>
                <a:cs typeface="Calibri"/>
              </a:rPr>
              <a:t>E</a:t>
            </a:r>
            <a:r>
              <a:rPr sz="6000" spc="-29" baseline="2048" dirty="0" smtClean="0">
                <a:latin typeface="Calibri"/>
                <a:cs typeface="Calibri"/>
              </a:rPr>
              <a:t>S</a:t>
            </a:r>
            <a:r>
              <a:rPr sz="6000" spc="0" baseline="2048" dirty="0" smtClean="0">
                <a:latin typeface="Calibri"/>
                <a:cs typeface="Calibri"/>
              </a:rPr>
              <a:t>A</a:t>
            </a:r>
            <a:endParaRPr sz="4000">
              <a:latin typeface="Calibri"/>
              <a:cs typeface="Calibri"/>
            </a:endParaRPr>
          </a:p>
        </p:txBody>
      </p:sp>
      <p:sp>
        <p:nvSpPr>
          <p:cNvPr id="10" name="object 10"/>
          <p:cNvSpPr txBox="1"/>
          <p:nvPr/>
        </p:nvSpPr>
        <p:spPr>
          <a:xfrm>
            <a:off x="5226558" y="2116407"/>
            <a:ext cx="1050797" cy="254000"/>
          </a:xfrm>
          <a:prstGeom prst="rect">
            <a:avLst/>
          </a:prstGeom>
        </p:spPr>
        <p:txBody>
          <a:bodyPr wrap="square" lIns="0" tIns="0" rIns="0" bIns="0" rtlCol="0">
            <a:noAutofit/>
          </a:bodyPr>
          <a:lstStyle/>
          <a:p>
            <a:pPr marL="12700">
              <a:lnSpc>
                <a:spcPts val="1939"/>
              </a:lnSpc>
              <a:spcBef>
                <a:spcPts val="97"/>
              </a:spcBef>
            </a:pPr>
            <a:r>
              <a:rPr sz="1800" spc="0" dirty="0" smtClean="0">
                <a:latin typeface="Arial"/>
                <a:cs typeface="Arial"/>
              </a:rPr>
              <a:t>SPM oleh</a:t>
            </a:r>
            <a:endParaRPr sz="1800">
              <a:latin typeface="Arial"/>
              <a:cs typeface="Arial"/>
            </a:endParaRPr>
          </a:p>
        </p:txBody>
      </p:sp>
      <p:sp>
        <p:nvSpPr>
          <p:cNvPr id="9" name="object 9"/>
          <p:cNvSpPr txBox="1"/>
          <p:nvPr/>
        </p:nvSpPr>
        <p:spPr>
          <a:xfrm>
            <a:off x="7380431" y="3500438"/>
            <a:ext cx="1459056" cy="3122238"/>
          </a:xfrm>
          <a:prstGeom prst="rect">
            <a:avLst/>
          </a:prstGeom>
        </p:spPr>
        <p:txBody>
          <a:bodyPr wrap="square" lIns="0" tIns="0" rIns="0" bIns="0" rtlCol="0">
            <a:noAutofit/>
          </a:bodyPr>
          <a:lstStyle/>
          <a:p>
            <a:pPr marL="91428" marR="158499">
              <a:lnSpc>
                <a:spcPct val="100041"/>
              </a:lnSpc>
              <a:spcBef>
                <a:spcPts val="470"/>
              </a:spcBef>
            </a:pPr>
            <a:r>
              <a:rPr sz="1800" spc="-64" dirty="0" smtClean="0">
                <a:latin typeface="Arial"/>
                <a:cs typeface="Arial"/>
              </a:rPr>
              <a:t>W</a:t>
            </a:r>
            <a:r>
              <a:rPr sz="1800" spc="0" dirty="0" smtClean="0">
                <a:latin typeface="Arial"/>
                <a:cs typeface="Arial"/>
              </a:rPr>
              <a:t>ajib menolak SPM yang tidak memenuhi syarat Bertang gung jawab atas pembayar an</a:t>
            </a:r>
            <a:endParaRPr sz="1800">
              <a:latin typeface="Arial"/>
              <a:cs typeface="Arial"/>
            </a:endParaRPr>
          </a:p>
        </p:txBody>
      </p:sp>
      <p:sp>
        <p:nvSpPr>
          <p:cNvPr id="8" name="object 8"/>
          <p:cNvSpPr txBox="1"/>
          <p:nvPr/>
        </p:nvSpPr>
        <p:spPr>
          <a:xfrm>
            <a:off x="5147829" y="3500438"/>
            <a:ext cx="1801090" cy="1200429"/>
          </a:xfrm>
          <a:prstGeom prst="rect">
            <a:avLst/>
          </a:prstGeom>
        </p:spPr>
        <p:txBody>
          <a:bodyPr wrap="square" lIns="0" tIns="0" rIns="0" bIns="0" rtlCol="0">
            <a:noAutofit/>
          </a:bodyPr>
          <a:lstStyle/>
          <a:p>
            <a:pPr marL="91428" marR="94045">
              <a:lnSpc>
                <a:spcPct val="98795"/>
              </a:lnSpc>
              <a:spcBef>
                <a:spcPts val="470"/>
              </a:spcBef>
            </a:pPr>
            <a:r>
              <a:rPr sz="1800" spc="0" dirty="0" smtClean="0">
                <a:latin typeface="Arial"/>
                <a:cs typeface="Arial"/>
              </a:rPr>
              <a:t>Dapat menolak pencairan dana apabila syarat tidak lengkap</a:t>
            </a:r>
            <a:endParaRPr sz="1800">
              <a:latin typeface="Arial"/>
              <a:cs typeface="Arial"/>
            </a:endParaRPr>
          </a:p>
        </p:txBody>
      </p:sp>
      <p:sp>
        <p:nvSpPr>
          <p:cNvPr id="7" name="object 7"/>
          <p:cNvSpPr txBox="1"/>
          <p:nvPr/>
        </p:nvSpPr>
        <p:spPr>
          <a:xfrm>
            <a:off x="2628035" y="3500440"/>
            <a:ext cx="2016124" cy="2585310"/>
          </a:xfrm>
          <a:prstGeom prst="rect">
            <a:avLst/>
          </a:prstGeom>
        </p:spPr>
        <p:txBody>
          <a:bodyPr wrap="square" lIns="0" tIns="0" rIns="0" bIns="0" rtlCol="0">
            <a:noAutofit/>
          </a:bodyPr>
          <a:lstStyle/>
          <a:p>
            <a:pPr marL="91428">
              <a:lnSpc>
                <a:spcPct val="95825"/>
              </a:lnSpc>
              <a:spcBef>
                <a:spcPts val="470"/>
              </a:spcBef>
            </a:pPr>
            <a:r>
              <a:rPr sz="1800" spc="-100" dirty="0" smtClean="0">
                <a:latin typeface="Arial"/>
                <a:cs typeface="Arial"/>
              </a:rPr>
              <a:t>V</a:t>
            </a:r>
            <a:r>
              <a:rPr sz="1800" spc="0" dirty="0" smtClean="0">
                <a:latin typeface="Arial"/>
                <a:cs typeface="Arial"/>
              </a:rPr>
              <a:t>erifikasi meliputi:</a:t>
            </a:r>
            <a:endParaRPr sz="1800">
              <a:latin typeface="Arial"/>
              <a:cs typeface="Arial"/>
            </a:endParaRPr>
          </a:p>
          <a:p>
            <a:pPr marL="91428" marR="346818">
              <a:lnSpc>
                <a:spcPts val="1997"/>
              </a:lnSpc>
              <a:spcBef>
                <a:spcPts val="30"/>
              </a:spcBef>
            </a:pPr>
            <a:r>
              <a:rPr sz="1800" spc="0" dirty="0" smtClean="0">
                <a:latin typeface="Wingdings"/>
                <a:cs typeface="Wingdings"/>
              </a:rPr>
              <a:t></a:t>
            </a:r>
            <a:r>
              <a:rPr sz="1800" spc="0" dirty="0" smtClean="0">
                <a:latin typeface="Arial"/>
                <a:cs typeface="Arial"/>
              </a:rPr>
              <a:t>Kelengkapan </a:t>
            </a:r>
            <a:endParaRPr sz="1800">
              <a:latin typeface="Arial"/>
              <a:cs typeface="Arial"/>
            </a:endParaRPr>
          </a:p>
          <a:p>
            <a:pPr marL="91428" marR="346818">
              <a:lnSpc>
                <a:spcPts val="2069"/>
              </a:lnSpc>
              <a:spcBef>
                <a:spcPts val="125"/>
              </a:spcBef>
            </a:pPr>
            <a:r>
              <a:rPr sz="1800" spc="0" dirty="0" smtClean="0">
                <a:latin typeface="Arial"/>
                <a:cs typeface="Arial"/>
              </a:rPr>
              <a:t>dokumen SPP</a:t>
            </a:r>
            <a:endParaRPr sz="1800">
              <a:latin typeface="Arial"/>
              <a:cs typeface="Arial"/>
            </a:endParaRPr>
          </a:p>
          <a:p>
            <a:pPr marL="91428">
              <a:lnSpc>
                <a:spcPts val="1975"/>
              </a:lnSpc>
              <a:spcBef>
                <a:spcPts val="229"/>
              </a:spcBef>
            </a:pPr>
            <a:r>
              <a:rPr sz="1800" spc="0" dirty="0" smtClean="0">
                <a:latin typeface="Wingdings"/>
                <a:cs typeface="Wingdings"/>
              </a:rPr>
              <a:t></a:t>
            </a:r>
            <a:r>
              <a:rPr sz="1800" spc="0" dirty="0" smtClean="0">
                <a:latin typeface="Arial"/>
                <a:cs typeface="Arial"/>
              </a:rPr>
              <a:t>Kebenaran</a:t>
            </a:r>
            <a:endParaRPr sz="1800">
              <a:latin typeface="Arial"/>
              <a:cs typeface="Arial"/>
            </a:endParaRPr>
          </a:p>
          <a:p>
            <a:pPr marL="91428">
              <a:lnSpc>
                <a:spcPct val="95825"/>
              </a:lnSpc>
              <a:spcBef>
                <a:spcPts val="31"/>
              </a:spcBef>
            </a:pPr>
            <a:r>
              <a:rPr sz="1800" spc="0" dirty="0" smtClean="0">
                <a:latin typeface="Arial"/>
                <a:cs typeface="Arial"/>
              </a:rPr>
              <a:t>perhitungan SPP</a:t>
            </a:r>
            <a:endParaRPr sz="1800">
              <a:latin typeface="Arial"/>
              <a:cs typeface="Arial"/>
            </a:endParaRPr>
          </a:p>
          <a:p>
            <a:pPr marL="91428" marR="80616">
              <a:lnSpc>
                <a:spcPts val="1997"/>
              </a:lnSpc>
              <a:spcBef>
                <a:spcPts val="30"/>
              </a:spcBef>
            </a:pPr>
            <a:r>
              <a:rPr sz="1800" spc="0" dirty="0" smtClean="0">
                <a:latin typeface="Wingdings"/>
                <a:cs typeface="Wingdings"/>
              </a:rPr>
              <a:t></a:t>
            </a:r>
            <a:r>
              <a:rPr sz="1800" spc="0" dirty="0" smtClean="0">
                <a:latin typeface="Arial"/>
                <a:cs typeface="Arial"/>
              </a:rPr>
              <a:t>Ketersediaan </a:t>
            </a:r>
            <a:endParaRPr sz="1800">
              <a:latin typeface="Arial"/>
              <a:cs typeface="Arial"/>
            </a:endParaRPr>
          </a:p>
          <a:p>
            <a:pPr marL="91428" marR="80616">
              <a:lnSpc>
                <a:spcPts val="2069"/>
              </a:lnSpc>
              <a:spcBef>
                <a:spcPts val="125"/>
              </a:spcBef>
            </a:pPr>
            <a:r>
              <a:rPr sz="1800" spc="0" dirty="0" smtClean="0">
                <a:latin typeface="Arial"/>
                <a:cs typeface="Arial"/>
              </a:rPr>
              <a:t>dana di Kas Desa</a:t>
            </a:r>
            <a:endParaRPr sz="1800">
              <a:latin typeface="Arial"/>
              <a:cs typeface="Arial"/>
            </a:endParaRPr>
          </a:p>
          <a:p>
            <a:pPr marL="91428">
              <a:lnSpc>
                <a:spcPct val="95825"/>
              </a:lnSpc>
              <a:spcBef>
                <a:spcPts val="130"/>
              </a:spcBef>
            </a:pPr>
            <a:r>
              <a:rPr sz="1800" spc="0" dirty="0" smtClean="0">
                <a:latin typeface="Wingdings"/>
                <a:cs typeface="Wingdings"/>
              </a:rPr>
              <a:t></a:t>
            </a:r>
            <a:r>
              <a:rPr sz="1800" spc="0" dirty="0" smtClean="0">
                <a:latin typeface="Arial"/>
                <a:cs typeface="Arial"/>
              </a:rPr>
              <a:t>Mengecek pagu</a:t>
            </a:r>
            <a:endParaRPr sz="1800">
              <a:latin typeface="Arial"/>
              <a:cs typeface="Arial"/>
            </a:endParaRPr>
          </a:p>
          <a:p>
            <a:pPr marL="91428">
              <a:lnSpc>
                <a:spcPct val="95825"/>
              </a:lnSpc>
              <a:spcBef>
                <a:spcPts val="30"/>
              </a:spcBef>
            </a:pPr>
            <a:r>
              <a:rPr sz="1800" spc="0" dirty="0" smtClean="0">
                <a:latin typeface="Arial"/>
                <a:cs typeface="Arial"/>
              </a:rPr>
              <a:t>Anggaran</a:t>
            </a:r>
            <a:endParaRPr sz="1800">
              <a:latin typeface="Arial"/>
              <a:cs typeface="Arial"/>
            </a:endParaRPr>
          </a:p>
        </p:txBody>
      </p:sp>
      <p:sp>
        <p:nvSpPr>
          <p:cNvPr id="6" name="object 6"/>
          <p:cNvSpPr txBox="1"/>
          <p:nvPr/>
        </p:nvSpPr>
        <p:spPr>
          <a:xfrm>
            <a:off x="395431" y="3500440"/>
            <a:ext cx="1584613" cy="2847693"/>
          </a:xfrm>
          <a:prstGeom prst="rect">
            <a:avLst/>
          </a:prstGeom>
        </p:spPr>
        <p:txBody>
          <a:bodyPr wrap="square" lIns="0" tIns="0" rIns="0" bIns="0" rtlCol="0">
            <a:noAutofit/>
          </a:bodyPr>
          <a:lstStyle/>
          <a:p>
            <a:pPr marL="358128" marR="487838" indent="-266699">
              <a:lnSpc>
                <a:spcPct val="97262"/>
              </a:lnSpc>
              <a:spcBef>
                <a:spcPts val="470"/>
              </a:spcBef>
            </a:pPr>
            <a:r>
              <a:rPr sz="1800" spc="0" dirty="0" smtClean="0">
                <a:latin typeface="Arial"/>
                <a:cs typeface="Arial"/>
              </a:rPr>
              <a:t>Didukung oleh:</a:t>
            </a:r>
            <a:endParaRPr sz="1800">
              <a:latin typeface="Arial"/>
              <a:cs typeface="Arial"/>
            </a:endParaRPr>
          </a:p>
          <a:p>
            <a:pPr marL="358128" marR="169597" indent="-266699">
              <a:lnSpc>
                <a:spcPct val="99562"/>
              </a:lnSpc>
              <a:spcBef>
                <a:spcPts val="100"/>
              </a:spcBef>
            </a:pPr>
            <a:r>
              <a:rPr sz="1800" spc="0" dirty="0" smtClean="0">
                <a:latin typeface="Wingdings"/>
                <a:cs typeface="Wingdings"/>
              </a:rPr>
              <a:t></a:t>
            </a:r>
            <a:r>
              <a:rPr sz="1800" spc="219" dirty="0" smtClean="0">
                <a:latin typeface="Times New Roman"/>
                <a:cs typeface="Times New Roman"/>
              </a:rPr>
              <a:t> </a:t>
            </a:r>
            <a:r>
              <a:rPr sz="1800" spc="0" dirty="0" smtClean="0">
                <a:latin typeface="Arial"/>
                <a:cs typeface="Arial"/>
              </a:rPr>
              <a:t>Rencana pengguna an dana</a:t>
            </a:r>
            <a:endParaRPr sz="1800">
              <a:latin typeface="Arial"/>
              <a:cs typeface="Arial"/>
            </a:endParaRPr>
          </a:p>
          <a:p>
            <a:pPr marL="91429">
              <a:lnSpc>
                <a:spcPts val="2020"/>
              </a:lnSpc>
              <a:spcBef>
                <a:spcPts val="101"/>
              </a:spcBef>
            </a:pPr>
            <a:r>
              <a:rPr sz="1800" spc="0" dirty="0" smtClean="0">
                <a:latin typeface="Wingdings"/>
                <a:cs typeface="Wingdings"/>
              </a:rPr>
              <a:t></a:t>
            </a:r>
            <a:r>
              <a:rPr sz="1800" spc="219" dirty="0" smtClean="0">
                <a:latin typeface="Times New Roman"/>
                <a:cs typeface="Times New Roman"/>
              </a:rPr>
              <a:t> </a:t>
            </a:r>
            <a:r>
              <a:rPr sz="1800" spc="0" dirty="0" smtClean="0">
                <a:latin typeface="Arial"/>
                <a:cs typeface="Arial"/>
              </a:rPr>
              <a:t>SPJ</a:t>
            </a:r>
            <a:endParaRPr sz="1800">
              <a:latin typeface="Arial"/>
              <a:cs typeface="Arial"/>
            </a:endParaRPr>
          </a:p>
          <a:p>
            <a:pPr marL="358128" marR="169597">
              <a:lnSpc>
                <a:spcPct val="100328"/>
              </a:lnSpc>
              <a:spcBef>
                <a:spcPts val="29"/>
              </a:spcBef>
            </a:pPr>
            <a:r>
              <a:rPr sz="1800" spc="0" dirty="0" smtClean="0">
                <a:latin typeface="Arial"/>
                <a:cs typeface="Arial"/>
              </a:rPr>
              <a:t>pengguna an dana sebelum nya</a:t>
            </a:r>
            <a:endParaRPr sz="1800">
              <a:latin typeface="Arial"/>
              <a:cs typeface="Arial"/>
            </a:endParaRPr>
          </a:p>
        </p:txBody>
      </p:sp>
      <p:sp>
        <p:nvSpPr>
          <p:cNvPr id="5" name="object 5"/>
          <p:cNvSpPr txBox="1"/>
          <p:nvPr/>
        </p:nvSpPr>
        <p:spPr>
          <a:xfrm>
            <a:off x="5147829" y="1773331"/>
            <a:ext cx="1728931" cy="925885"/>
          </a:xfrm>
          <a:prstGeom prst="rect">
            <a:avLst/>
          </a:prstGeom>
        </p:spPr>
        <p:txBody>
          <a:bodyPr wrap="square" lIns="0" tIns="0" rIns="0" bIns="0" rtlCol="0">
            <a:noAutofit/>
          </a:bodyPr>
          <a:lstStyle/>
          <a:p>
            <a:pPr marL="91428">
              <a:lnSpc>
                <a:spcPct val="95825"/>
              </a:lnSpc>
              <a:spcBef>
                <a:spcPts val="470"/>
              </a:spcBef>
            </a:pPr>
            <a:r>
              <a:rPr sz="1800" spc="0" dirty="0" smtClean="0">
                <a:latin typeface="Arial"/>
                <a:cs typeface="Arial"/>
              </a:rPr>
              <a:t>Pengeluaran</a:t>
            </a:r>
            <a:endParaRPr sz="1800">
              <a:latin typeface="Arial"/>
              <a:cs typeface="Arial"/>
            </a:endParaRPr>
          </a:p>
          <a:p>
            <a:pPr marL="91428">
              <a:lnSpc>
                <a:spcPct val="95825"/>
              </a:lnSpc>
              <a:spcBef>
                <a:spcPts val="2230"/>
              </a:spcBef>
            </a:pPr>
            <a:r>
              <a:rPr sz="1800" spc="0" dirty="0" smtClean="0">
                <a:latin typeface="Arial"/>
                <a:cs typeface="Arial"/>
              </a:rPr>
              <a:t>Kepala Desa</a:t>
            </a:r>
            <a:endParaRPr sz="1800">
              <a:latin typeface="Arial"/>
              <a:cs typeface="Arial"/>
            </a:endParaRPr>
          </a:p>
        </p:txBody>
      </p:sp>
      <p:sp>
        <p:nvSpPr>
          <p:cNvPr id="4" name="object 4"/>
          <p:cNvSpPr txBox="1"/>
          <p:nvPr/>
        </p:nvSpPr>
        <p:spPr>
          <a:xfrm>
            <a:off x="7451147" y="1700493"/>
            <a:ext cx="1297419" cy="1474974"/>
          </a:xfrm>
          <a:prstGeom prst="rect">
            <a:avLst/>
          </a:prstGeom>
        </p:spPr>
        <p:txBody>
          <a:bodyPr wrap="square" lIns="0" tIns="0" rIns="0" bIns="0" rtlCol="0">
            <a:noAutofit/>
          </a:bodyPr>
          <a:lstStyle/>
          <a:p>
            <a:pPr marL="91428" marR="119070">
              <a:lnSpc>
                <a:spcPct val="99562"/>
              </a:lnSpc>
              <a:spcBef>
                <a:spcPts val="470"/>
              </a:spcBef>
            </a:pPr>
            <a:r>
              <a:rPr sz="1800" spc="0" dirty="0" smtClean="0">
                <a:latin typeface="Arial"/>
                <a:cs typeface="Arial"/>
              </a:rPr>
              <a:t>Pembayar an uang oleh Bendaha ra</a:t>
            </a:r>
            <a:endParaRPr sz="1800">
              <a:latin typeface="Arial"/>
              <a:cs typeface="Arial"/>
            </a:endParaRPr>
          </a:p>
        </p:txBody>
      </p:sp>
      <p:sp>
        <p:nvSpPr>
          <p:cNvPr id="3" name="object 3"/>
          <p:cNvSpPr txBox="1"/>
          <p:nvPr/>
        </p:nvSpPr>
        <p:spPr>
          <a:xfrm>
            <a:off x="2628035" y="1629057"/>
            <a:ext cx="1943964" cy="1200429"/>
          </a:xfrm>
          <a:prstGeom prst="rect">
            <a:avLst/>
          </a:prstGeom>
        </p:spPr>
        <p:txBody>
          <a:bodyPr wrap="square" lIns="0" tIns="0" rIns="0" bIns="0" rtlCol="0">
            <a:noAutofit/>
          </a:bodyPr>
          <a:lstStyle/>
          <a:p>
            <a:pPr marL="91428" marR="288298">
              <a:lnSpc>
                <a:spcPct val="98795"/>
              </a:lnSpc>
              <a:spcBef>
                <a:spcPts val="470"/>
              </a:spcBef>
            </a:pPr>
            <a:r>
              <a:rPr sz="1800" spc="-100" dirty="0" smtClean="0">
                <a:latin typeface="Arial"/>
                <a:cs typeface="Arial"/>
              </a:rPr>
              <a:t>V</a:t>
            </a:r>
            <a:r>
              <a:rPr sz="1800" spc="0" dirty="0" smtClean="0">
                <a:latin typeface="Arial"/>
                <a:cs typeface="Arial"/>
              </a:rPr>
              <a:t>erifikasi SPP oleh Sekretaris Desa selaku PTPKD.</a:t>
            </a:r>
            <a:endParaRPr sz="1800">
              <a:latin typeface="Arial"/>
              <a:cs typeface="Arial"/>
            </a:endParaRPr>
          </a:p>
        </p:txBody>
      </p:sp>
      <p:sp>
        <p:nvSpPr>
          <p:cNvPr id="2" name="object 2"/>
          <p:cNvSpPr txBox="1"/>
          <p:nvPr/>
        </p:nvSpPr>
        <p:spPr>
          <a:xfrm>
            <a:off x="395431" y="1629057"/>
            <a:ext cx="1655329" cy="1200429"/>
          </a:xfrm>
          <a:prstGeom prst="rect">
            <a:avLst/>
          </a:prstGeom>
        </p:spPr>
        <p:txBody>
          <a:bodyPr wrap="square" lIns="0" tIns="0" rIns="0" bIns="0" rtlCol="0">
            <a:noAutofit/>
          </a:bodyPr>
          <a:lstStyle/>
          <a:p>
            <a:pPr marL="91429" marR="431178">
              <a:lnSpc>
                <a:spcPct val="98795"/>
              </a:lnSpc>
              <a:spcBef>
                <a:spcPts val="470"/>
              </a:spcBef>
            </a:pPr>
            <a:r>
              <a:rPr sz="1800" spc="0" dirty="0" smtClean="0">
                <a:latin typeface="Arial"/>
                <a:cs typeface="Arial"/>
              </a:rPr>
              <a:t>Pengajuan SPP</a:t>
            </a:r>
            <a:r>
              <a:rPr sz="1800" spc="-29" dirty="0" smtClean="0">
                <a:latin typeface="Arial"/>
                <a:cs typeface="Arial"/>
              </a:rPr>
              <a:t> </a:t>
            </a:r>
            <a:r>
              <a:rPr sz="1800" spc="0" dirty="0" smtClean="0">
                <a:latin typeface="Arial"/>
                <a:cs typeface="Arial"/>
              </a:rPr>
              <a:t>oleh Pelaksana kegiatan</a:t>
            </a:r>
            <a:endParaRPr sz="1800">
              <a:latin typeface="Arial"/>
              <a:cs typeface="Arial"/>
            </a:endParaRPr>
          </a:p>
        </p:txBody>
      </p:sp>
    </p:spTree>
    <p:extLst>
      <p:ext uri="{BB962C8B-B14F-4D97-AF65-F5344CB8AC3E}">
        <p14:creationId xmlns:p14="http://schemas.microsoft.com/office/powerpoint/2010/main" val="284663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id-ID" sz="2800" smtClean="0"/>
              <a:t>Pengertian Pengelolaan Keuangan Desa </a:t>
            </a:r>
            <a:br>
              <a:rPr lang="id-ID" sz="2800" smtClean="0"/>
            </a:br>
            <a:endParaRPr lang="id-ID" sz="2800" smtClean="0"/>
          </a:p>
        </p:txBody>
      </p:sp>
      <p:sp>
        <p:nvSpPr>
          <p:cNvPr id="5123" name="Content Placeholder 2"/>
          <p:cNvSpPr>
            <a:spLocks noGrp="1"/>
          </p:cNvSpPr>
          <p:nvPr>
            <p:ph idx="1"/>
          </p:nvPr>
        </p:nvSpPr>
        <p:spPr>
          <a:xfrm>
            <a:off x="0" y="1214438"/>
            <a:ext cx="9144000" cy="4911725"/>
          </a:xfrm>
        </p:spPr>
        <p:txBody>
          <a:bodyPr>
            <a:normAutofit/>
          </a:bodyPr>
          <a:lstStyle/>
          <a:p>
            <a:pPr eaLnBrk="1" hangingPunct="1"/>
            <a:r>
              <a:rPr lang="id-ID" smtClean="0"/>
              <a:t>Penganggaran adalah metode pengalokasian sumber penerimaan dan pengeluaran desa dalam jangka waktu tertentu (biasanya 1 tahun yg disebut APBDes)</a:t>
            </a:r>
          </a:p>
          <a:p>
            <a:pPr eaLnBrk="1" hangingPunct="1"/>
            <a:r>
              <a:rPr lang="id-ID" smtClean="0"/>
              <a:t>Anggaran Pendapatan dan Belanja Desa, selanjutnya disingkat APBDesa adalah rencana keuangan tahunan pemerintahan desa yang dibahas dan disetujui bersama oleh pemerintah desa dan Badan Permusyawaratan Desa, dan ditetapkan dengan peraturan desa</a:t>
            </a:r>
          </a:p>
        </p:txBody>
      </p:sp>
    </p:spTree>
    <p:extLst>
      <p:ext uri="{BB962C8B-B14F-4D97-AF65-F5344CB8AC3E}">
        <p14:creationId xmlns:p14="http://schemas.microsoft.com/office/powerpoint/2010/main" val="162087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41413" y="106363"/>
            <a:ext cx="6861175" cy="781050"/>
          </a:xfrm>
        </p:spPr>
        <p:txBody>
          <a:bodyPr>
            <a:normAutofit fontScale="90000"/>
          </a:bodyPr>
          <a:lstStyle/>
          <a:p>
            <a:r>
              <a:rPr lang="en-US" b="1" smtClean="0">
                <a:latin typeface="Agency FB" pitchFamily="34" charset="0"/>
              </a:rPr>
              <a:t>ASAS  PENGELOLAAN KEUANGAN  DESA</a:t>
            </a:r>
          </a:p>
        </p:txBody>
      </p:sp>
      <p:graphicFrame>
        <p:nvGraphicFramePr>
          <p:cNvPr id="4" name="Diagram 3"/>
          <p:cNvGraphicFramePr/>
          <p:nvPr/>
        </p:nvGraphicFramePr>
        <p:xfrm>
          <a:off x="960525" y="1253631"/>
          <a:ext cx="7089637" cy="5440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220" name="TextBox 6"/>
          <p:cNvSpPr txBox="1">
            <a:spLocks noChangeArrowheads="1"/>
          </p:cNvSpPr>
          <p:nvPr/>
        </p:nvSpPr>
        <p:spPr bwMode="auto">
          <a:xfrm>
            <a:off x="6356350" y="5670550"/>
            <a:ext cx="2362200" cy="708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solidFill>
                  <a:srgbClr val="FFC000"/>
                </a:solidFill>
                <a:latin typeface="Agency FB" pitchFamily="34" charset="0"/>
              </a:rPr>
              <a:t>BERLAKU 1 JANUARI S/D 31 DESEMBER</a:t>
            </a:r>
          </a:p>
        </p:txBody>
      </p:sp>
      <p:sp>
        <p:nvSpPr>
          <p:cNvPr id="2" name="Rounded Rectangle 1"/>
          <p:cNvSpPr/>
          <p:nvPr/>
        </p:nvSpPr>
        <p:spPr>
          <a:xfrm>
            <a:off x="5740400" y="1254125"/>
            <a:ext cx="2541588" cy="10620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bg1"/>
                </a:solidFill>
              </a:rPr>
              <a:t>Keterbukaan</a:t>
            </a:r>
            <a:r>
              <a:rPr lang="en-US" sz="1400" b="1" dirty="0">
                <a:solidFill>
                  <a:schemeClr val="bg1"/>
                </a:solidFill>
              </a:rPr>
              <a:t>, </a:t>
            </a:r>
            <a:r>
              <a:rPr lang="en-US" sz="1400" b="1" dirty="0" err="1">
                <a:solidFill>
                  <a:schemeClr val="bg1"/>
                </a:solidFill>
              </a:rPr>
              <a:t>adanya</a:t>
            </a:r>
            <a:r>
              <a:rPr lang="en-US" sz="1400" b="1" dirty="0">
                <a:solidFill>
                  <a:schemeClr val="bg1"/>
                </a:solidFill>
              </a:rPr>
              <a:t> </a:t>
            </a:r>
            <a:r>
              <a:rPr lang="en-US" sz="1400" b="1" dirty="0" err="1">
                <a:solidFill>
                  <a:schemeClr val="bg1"/>
                </a:solidFill>
              </a:rPr>
              <a:t>akses</a:t>
            </a:r>
            <a:r>
              <a:rPr lang="en-US" sz="1400" b="1" dirty="0">
                <a:solidFill>
                  <a:schemeClr val="bg1"/>
                </a:solidFill>
              </a:rPr>
              <a:t> </a:t>
            </a:r>
            <a:r>
              <a:rPr lang="en-US" sz="1400" b="1" dirty="0" err="1">
                <a:solidFill>
                  <a:schemeClr val="bg1"/>
                </a:solidFill>
              </a:rPr>
              <a:t>masyarakat</a:t>
            </a:r>
            <a:r>
              <a:rPr lang="en-US" sz="1400" b="1" dirty="0">
                <a:solidFill>
                  <a:schemeClr val="bg1"/>
                </a:solidFill>
              </a:rPr>
              <a:t> </a:t>
            </a:r>
            <a:r>
              <a:rPr lang="en-US" sz="1400" b="1" dirty="0" err="1">
                <a:solidFill>
                  <a:schemeClr val="bg1"/>
                </a:solidFill>
              </a:rPr>
              <a:t>untuk</a:t>
            </a:r>
            <a:r>
              <a:rPr lang="en-US" sz="1400" b="1" dirty="0">
                <a:solidFill>
                  <a:schemeClr val="bg1"/>
                </a:solidFill>
              </a:rPr>
              <a:t> </a:t>
            </a:r>
            <a:r>
              <a:rPr lang="en-US" sz="1400" b="1" dirty="0" err="1">
                <a:solidFill>
                  <a:schemeClr val="bg1"/>
                </a:solidFill>
              </a:rPr>
              <a:t>mendapatkan</a:t>
            </a:r>
            <a:r>
              <a:rPr lang="en-US" sz="1400" b="1" dirty="0">
                <a:solidFill>
                  <a:schemeClr val="bg1"/>
                </a:solidFill>
              </a:rPr>
              <a:t> </a:t>
            </a:r>
            <a:r>
              <a:rPr lang="en-US" sz="1400" b="1" dirty="0" err="1">
                <a:solidFill>
                  <a:schemeClr val="bg1"/>
                </a:solidFill>
              </a:rPr>
              <a:t>informasi</a:t>
            </a:r>
            <a:r>
              <a:rPr lang="en-US" sz="1400" b="1" dirty="0">
                <a:solidFill>
                  <a:schemeClr val="bg1"/>
                </a:solidFill>
              </a:rPr>
              <a:t> yang </a:t>
            </a:r>
            <a:r>
              <a:rPr lang="en-US" sz="1400" b="1" dirty="0" err="1">
                <a:solidFill>
                  <a:schemeClr val="bg1"/>
                </a:solidFill>
              </a:rPr>
              <a:t>benar</a:t>
            </a:r>
            <a:r>
              <a:rPr lang="en-US" sz="1400" b="1" dirty="0">
                <a:solidFill>
                  <a:schemeClr val="bg1"/>
                </a:solidFill>
              </a:rPr>
              <a:t>, </a:t>
            </a:r>
            <a:r>
              <a:rPr lang="en-US" sz="1400" b="1" dirty="0" err="1">
                <a:solidFill>
                  <a:schemeClr val="bg1"/>
                </a:solidFill>
              </a:rPr>
              <a:t>jujur</a:t>
            </a:r>
            <a:r>
              <a:rPr lang="en-US" sz="1400" b="1" dirty="0">
                <a:solidFill>
                  <a:schemeClr val="bg1"/>
                </a:solidFill>
              </a:rPr>
              <a:t> </a:t>
            </a:r>
            <a:r>
              <a:rPr lang="en-US" sz="1400" b="1" dirty="0" err="1">
                <a:solidFill>
                  <a:schemeClr val="bg1"/>
                </a:solidFill>
              </a:rPr>
              <a:t>tentang</a:t>
            </a:r>
            <a:r>
              <a:rPr lang="en-US" sz="1400" b="1" dirty="0">
                <a:solidFill>
                  <a:schemeClr val="bg1"/>
                </a:solidFill>
              </a:rPr>
              <a:t> </a:t>
            </a:r>
            <a:r>
              <a:rPr lang="en-US" sz="1400" b="1" dirty="0" err="1">
                <a:solidFill>
                  <a:schemeClr val="bg1"/>
                </a:solidFill>
              </a:rPr>
              <a:t>keuangan</a:t>
            </a:r>
            <a:r>
              <a:rPr lang="en-US" sz="1400" b="1" dirty="0">
                <a:solidFill>
                  <a:schemeClr val="bg1"/>
                </a:solidFill>
              </a:rPr>
              <a:t> </a:t>
            </a:r>
            <a:r>
              <a:rPr lang="en-US" sz="1400" b="1" dirty="0" err="1">
                <a:solidFill>
                  <a:schemeClr val="bg1"/>
                </a:solidFill>
              </a:rPr>
              <a:t>desa</a:t>
            </a:r>
            <a:endParaRPr lang="en-US" sz="1400" b="1" dirty="0">
              <a:solidFill>
                <a:schemeClr val="bg1"/>
              </a:solidFill>
            </a:endParaRPr>
          </a:p>
        </p:txBody>
      </p:sp>
      <p:sp>
        <p:nvSpPr>
          <p:cNvPr id="3" name="Right Arrow 2"/>
          <p:cNvSpPr/>
          <p:nvPr/>
        </p:nvSpPr>
        <p:spPr>
          <a:xfrm>
            <a:off x="5427663" y="1519238"/>
            <a:ext cx="312737" cy="5778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a:xfrm>
            <a:off x="7142163" y="3187700"/>
            <a:ext cx="1906587" cy="1654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bg1"/>
                </a:solidFill>
              </a:rPr>
              <a:t>Perwujudan</a:t>
            </a:r>
            <a:r>
              <a:rPr lang="en-US" sz="1400" b="1" dirty="0">
                <a:solidFill>
                  <a:schemeClr val="bg1"/>
                </a:solidFill>
              </a:rPr>
              <a:t> </a:t>
            </a:r>
            <a:r>
              <a:rPr lang="en-US" sz="1400" b="1" dirty="0" err="1">
                <a:solidFill>
                  <a:schemeClr val="bg1"/>
                </a:solidFill>
              </a:rPr>
              <a:t>kewajiban</a:t>
            </a:r>
            <a:r>
              <a:rPr lang="en-US" sz="1400" b="1" dirty="0">
                <a:solidFill>
                  <a:schemeClr val="bg1"/>
                </a:solidFill>
              </a:rPr>
              <a:t> </a:t>
            </a:r>
            <a:r>
              <a:rPr lang="en-US" sz="1400" b="1" dirty="0" err="1">
                <a:solidFill>
                  <a:schemeClr val="bg1"/>
                </a:solidFill>
              </a:rPr>
              <a:t>untuk</a:t>
            </a:r>
            <a:r>
              <a:rPr lang="en-US" sz="1400" b="1" dirty="0">
                <a:solidFill>
                  <a:schemeClr val="bg1"/>
                </a:solidFill>
              </a:rPr>
              <a:t> </a:t>
            </a:r>
            <a:r>
              <a:rPr lang="en-US" sz="1400" b="1" dirty="0" err="1">
                <a:solidFill>
                  <a:schemeClr val="bg1"/>
                </a:solidFill>
              </a:rPr>
              <a:t>mempertanggungjawabkan</a:t>
            </a:r>
            <a:r>
              <a:rPr lang="en-US" sz="1400" b="1" dirty="0">
                <a:solidFill>
                  <a:schemeClr val="bg1"/>
                </a:solidFill>
              </a:rPr>
              <a:t> </a:t>
            </a:r>
            <a:r>
              <a:rPr lang="en-US" sz="1400" b="1" dirty="0" err="1">
                <a:solidFill>
                  <a:schemeClr val="bg1"/>
                </a:solidFill>
              </a:rPr>
              <a:t>Pengelolaan</a:t>
            </a:r>
            <a:r>
              <a:rPr lang="en-US" sz="1400" b="1" dirty="0">
                <a:solidFill>
                  <a:schemeClr val="bg1"/>
                </a:solidFill>
              </a:rPr>
              <a:t> </a:t>
            </a:r>
            <a:r>
              <a:rPr lang="en-US" sz="1400" b="1" dirty="0" err="1">
                <a:solidFill>
                  <a:schemeClr val="bg1"/>
                </a:solidFill>
              </a:rPr>
              <a:t>Keuangan</a:t>
            </a:r>
            <a:r>
              <a:rPr lang="en-US" sz="1400" b="1" dirty="0">
                <a:solidFill>
                  <a:schemeClr val="bg1"/>
                </a:solidFill>
              </a:rPr>
              <a:t> </a:t>
            </a:r>
            <a:r>
              <a:rPr lang="en-US" sz="1400" b="1" dirty="0" err="1">
                <a:solidFill>
                  <a:schemeClr val="bg1"/>
                </a:solidFill>
              </a:rPr>
              <a:t>Desa</a:t>
            </a:r>
            <a:r>
              <a:rPr lang="en-US" sz="1400" b="1" dirty="0">
                <a:solidFill>
                  <a:schemeClr val="bg1"/>
                </a:solidFill>
              </a:rPr>
              <a:t> </a:t>
            </a:r>
            <a:r>
              <a:rPr lang="en-US" sz="1400" b="1" dirty="0" err="1">
                <a:solidFill>
                  <a:schemeClr val="bg1"/>
                </a:solidFill>
              </a:rPr>
              <a:t>dalam</a:t>
            </a:r>
            <a:r>
              <a:rPr lang="en-US" sz="1400" b="1" dirty="0">
                <a:solidFill>
                  <a:schemeClr val="bg1"/>
                </a:solidFill>
              </a:rPr>
              <a:t> </a:t>
            </a:r>
            <a:r>
              <a:rPr lang="en-US" sz="1400" b="1" dirty="0" err="1">
                <a:solidFill>
                  <a:schemeClr val="bg1"/>
                </a:solidFill>
              </a:rPr>
              <a:t>rangka</a:t>
            </a:r>
            <a:r>
              <a:rPr lang="en-US" sz="1400" b="1" dirty="0">
                <a:solidFill>
                  <a:schemeClr val="bg1"/>
                </a:solidFill>
              </a:rPr>
              <a:t> </a:t>
            </a:r>
            <a:r>
              <a:rPr lang="en-US" sz="1400" b="1" dirty="0" err="1">
                <a:solidFill>
                  <a:schemeClr val="bg1"/>
                </a:solidFill>
              </a:rPr>
              <a:t>Pencapaian</a:t>
            </a:r>
            <a:r>
              <a:rPr lang="en-US" sz="1400" b="1" dirty="0">
                <a:solidFill>
                  <a:schemeClr val="bg1"/>
                </a:solidFill>
              </a:rPr>
              <a:t> </a:t>
            </a:r>
            <a:r>
              <a:rPr lang="en-US" sz="1400" b="1" dirty="0" err="1">
                <a:solidFill>
                  <a:schemeClr val="bg1"/>
                </a:solidFill>
              </a:rPr>
              <a:t>tujuan</a:t>
            </a:r>
            <a:r>
              <a:rPr lang="en-US" sz="1400" b="1" dirty="0">
                <a:solidFill>
                  <a:schemeClr val="bg1"/>
                </a:solidFill>
              </a:rPr>
              <a:t> yang </a:t>
            </a:r>
            <a:r>
              <a:rPr lang="en-US" sz="1400" b="1" dirty="0" err="1">
                <a:solidFill>
                  <a:schemeClr val="bg1"/>
                </a:solidFill>
              </a:rPr>
              <a:t>ditetapkan</a:t>
            </a:r>
            <a:r>
              <a:rPr lang="en-US" sz="1400" b="1" dirty="0">
                <a:solidFill>
                  <a:schemeClr val="bg1"/>
                </a:solidFill>
              </a:rPr>
              <a:t> </a:t>
            </a:r>
          </a:p>
        </p:txBody>
      </p:sp>
      <p:sp>
        <p:nvSpPr>
          <p:cNvPr id="8" name="Right Arrow 7"/>
          <p:cNvSpPr/>
          <p:nvPr/>
        </p:nvSpPr>
        <p:spPr>
          <a:xfrm>
            <a:off x="6821488" y="3714750"/>
            <a:ext cx="312737" cy="579438"/>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547688" y="5416550"/>
            <a:ext cx="2543175" cy="1063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err="1">
                <a:solidFill>
                  <a:schemeClr val="bg1"/>
                </a:solidFill>
              </a:rPr>
              <a:t>Mengikutsertakan</a:t>
            </a:r>
            <a:r>
              <a:rPr lang="en-US" sz="1400" b="1" dirty="0">
                <a:solidFill>
                  <a:schemeClr val="bg1"/>
                </a:solidFill>
              </a:rPr>
              <a:t> </a:t>
            </a:r>
            <a:r>
              <a:rPr lang="en-US" sz="1400" b="1" dirty="0" err="1">
                <a:solidFill>
                  <a:schemeClr val="bg1"/>
                </a:solidFill>
              </a:rPr>
              <a:t>kelembagaan</a:t>
            </a:r>
            <a:r>
              <a:rPr lang="en-US" sz="1400" b="1" dirty="0">
                <a:solidFill>
                  <a:schemeClr val="bg1"/>
                </a:solidFill>
              </a:rPr>
              <a:t> </a:t>
            </a:r>
            <a:r>
              <a:rPr lang="en-US" sz="1400" b="1" dirty="0" err="1">
                <a:solidFill>
                  <a:schemeClr val="bg1"/>
                </a:solidFill>
              </a:rPr>
              <a:t>desa</a:t>
            </a:r>
            <a:r>
              <a:rPr lang="en-US" sz="1400" b="1" dirty="0">
                <a:solidFill>
                  <a:schemeClr val="bg1"/>
                </a:solidFill>
              </a:rPr>
              <a:t> </a:t>
            </a:r>
            <a:r>
              <a:rPr lang="en-US" sz="1400" b="1" dirty="0" err="1">
                <a:solidFill>
                  <a:schemeClr val="bg1"/>
                </a:solidFill>
              </a:rPr>
              <a:t>dan</a:t>
            </a:r>
            <a:r>
              <a:rPr lang="en-US" sz="1400" b="1" dirty="0">
                <a:solidFill>
                  <a:schemeClr val="bg1"/>
                </a:solidFill>
              </a:rPr>
              <a:t> </a:t>
            </a:r>
            <a:r>
              <a:rPr lang="en-US" sz="1400" b="1" dirty="0" err="1">
                <a:solidFill>
                  <a:schemeClr val="bg1"/>
                </a:solidFill>
              </a:rPr>
              <a:t>unsur</a:t>
            </a:r>
            <a:r>
              <a:rPr lang="en-US" sz="1400" b="1" dirty="0">
                <a:solidFill>
                  <a:schemeClr val="bg1"/>
                </a:solidFill>
              </a:rPr>
              <a:t> </a:t>
            </a:r>
            <a:r>
              <a:rPr lang="en-US" sz="1400" b="1" dirty="0" err="1">
                <a:solidFill>
                  <a:schemeClr val="bg1"/>
                </a:solidFill>
              </a:rPr>
              <a:t>masyarakat</a:t>
            </a:r>
            <a:r>
              <a:rPr lang="en-US" sz="1400" b="1" dirty="0">
                <a:solidFill>
                  <a:schemeClr val="bg1"/>
                </a:solidFill>
              </a:rPr>
              <a:t> </a:t>
            </a:r>
            <a:r>
              <a:rPr lang="en-US" sz="1400" b="1" dirty="0" err="1">
                <a:solidFill>
                  <a:schemeClr val="bg1"/>
                </a:solidFill>
              </a:rPr>
              <a:t>desa</a:t>
            </a:r>
            <a:endParaRPr lang="en-US" sz="1400" b="1" dirty="0">
              <a:solidFill>
                <a:schemeClr val="bg1"/>
              </a:solidFill>
            </a:endParaRPr>
          </a:p>
        </p:txBody>
      </p:sp>
      <p:sp>
        <p:nvSpPr>
          <p:cNvPr id="5" name="Left Arrow 4"/>
          <p:cNvSpPr/>
          <p:nvPr/>
        </p:nvSpPr>
        <p:spPr>
          <a:xfrm>
            <a:off x="3197225" y="5591175"/>
            <a:ext cx="312738" cy="723900"/>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0" y="1785938"/>
            <a:ext cx="2003425" cy="3424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b="1" dirty="0" err="1">
                <a:solidFill>
                  <a:schemeClr val="bg1"/>
                </a:solidFill>
              </a:rPr>
              <a:t>Mengacu</a:t>
            </a:r>
            <a:r>
              <a:rPr lang="en-US" sz="1200" b="1" dirty="0">
                <a:solidFill>
                  <a:schemeClr val="bg1"/>
                </a:solidFill>
              </a:rPr>
              <a:t> </a:t>
            </a:r>
            <a:r>
              <a:rPr lang="en-US" sz="1200" b="1" dirty="0" err="1">
                <a:solidFill>
                  <a:schemeClr val="bg1"/>
                </a:solidFill>
              </a:rPr>
              <a:t>dan</a:t>
            </a:r>
            <a:r>
              <a:rPr lang="en-US" sz="1200" b="1" dirty="0">
                <a:solidFill>
                  <a:schemeClr val="bg1"/>
                </a:solidFill>
              </a:rPr>
              <a:t> </a:t>
            </a:r>
            <a:r>
              <a:rPr lang="en-US" sz="1200" b="1" dirty="0" err="1">
                <a:solidFill>
                  <a:schemeClr val="bg1"/>
                </a:solidFill>
              </a:rPr>
              <a:t>mempedomani</a:t>
            </a:r>
            <a:r>
              <a:rPr lang="en-US" sz="1200" b="1" dirty="0">
                <a:solidFill>
                  <a:schemeClr val="bg1"/>
                </a:solidFill>
              </a:rPr>
              <a:t>  </a:t>
            </a:r>
            <a:r>
              <a:rPr lang="en-US" sz="1200" b="1" dirty="0" err="1">
                <a:solidFill>
                  <a:schemeClr val="bg1"/>
                </a:solidFill>
              </a:rPr>
              <a:t>peraturan</a:t>
            </a:r>
            <a:r>
              <a:rPr lang="en-US" sz="1200" b="1" dirty="0">
                <a:solidFill>
                  <a:schemeClr val="bg1"/>
                </a:solidFill>
              </a:rPr>
              <a:t> yang </a:t>
            </a:r>
            <a:r>
              <a:rPr lang="en-US" sz="1200" b="1" dirty="0" err="1">
                <a:solidFill>
                  <a:schemeClr val="bg1"/>
                </a:solidFill>
              </a:rPr>
              <a:t>berlaku</a:t>
            </a:r>
            <a:r>
              <a:rPr lang="en-US" sz="1200" b="1" dirty="0">
                <a:solidFill>
                  <a:schemeClr val="bg1"/>
                </a:solidFill>
              </a:rPr>
              <a:t> :</a:t>
            </a:r>
          </a:p>
          <a:p>
            <a:pPr marL="228600" indent="-228600">
              <a:buFontTx/>
              <a:buAutoNum type="arabicPeriod"/>
              <a:defRPr/>
            </a:pPr>
            <a:r>
              <a:rPr lang="en-US" sz="1200" b="1" dirty="0" err="1">
                <a:solidFill>
                  <a:schemeClr val="bg1"/>
                </a:solidFill>
              </a:rPr>
              <a:t>Penadapatan</a:t>
            </a:r>
            <a:r>
              <a:rPr lang="en-US" sz="1200" b="1" dirty="0">
                <a:solidFill>
                  <a:schemeClr val="bg1"/>
                </a:solidFill>
              </a:rPr>
              <a:t> </a:t>
            </a:r>
            <a:r>
              <a:rPr lang="en-US" sz="1200" b="1" dirty="0" err="1">
                <a:solidFill>
                  <a:schemeClr val="bg1"/>
                </a:solidFill>
              </a:rPr>
              <a:t>yg</a:t>
            </a:r>
            <a:r>
              <a:rPr lang="en-US" sz="1200" b="1" dirty="0">
                <a:solidFill>
                  <a:schemeClr val="bg1"/>
                </a:solidFill>
              </a:rPr>
              <a:t> </a:t>
            </a:r>
            <a:r>
              <a:rPr lang="en-US" sz="1200" b="1" dirty="0" err="1">
                <a:solidFill>
                  <a:schemeClr val="bg1"/>
                </a:solidFill>
              </a:rPr>
              <a:t>direncanakan</a:t>
            </a:r>
            <a:r>
              <a:rPr lang="en-US" sz="1200" b="1" dirty="0">
                <a:solidFill>
                  <a:schemeClr val="bg1"/>
                </a:solidFill>
              </a:rPr>
              <a:t> </a:t>
            </a:r>
            <a:r>
              <a:rPr lang="en-US" sz="1200" b="1" dirty="0" err="1">
                <a:solidFill>
                  <a:schemeClr val="bg1"/>
                </a:solidFill>
              </a:rPr>
              <a:t>terukur</a:t>
            </a:r>
            <a:r>
              <a:rPr lang="en-US" sz="1200" b="1" dirty="0">
                <a:solidFill>
                  <a:schemeClr val="bg1"/>
                </a:solidFill>
              </a:rPr>
              <a:t> </a:t>
            </a:r>
            <a:r>
              <a:rPr lang="en-US" sz="1200" b="1" dirty="0" err="1">
                <a:solidFill>
                  <a:schemeClr val="bg1"/>
                </a:solidFill>
              </a:rPr>
              <a:t>dan</a:t>
            </a:r>
            <a:r>
              <a:rPr lang="en-US" sz="1200" b="1" dirty="0">
                <a:solidFill>
                  <a:schemeClr val="bg1"/>
                </a:solidFill>
              </a:rPr>
              <a:t> </a:t>
            </a:r>
            <a:r>
              <a:rPr lang="en-US" sz="1200" b="1" dirty="0" err="1">
                <a:solidFill>
                  <a:schemeClr val="bg1"/>
                </a:solidFill>
              </a:rPr>
              <a:t>rasional</a:t>
            </a:r>
            <a:r>
              <a:rPr lang="en-US" sz="1200" b="1" dirty="0">
                <a:solidFill>
                  <a:schemeClr val="bg1"/>
                </a:solidFill>
              </a:rPr>
              <a:t> </a:t>
            </a:r>
            <a:r>
              <a:rPr lang="en-US" sz="1200" b="1" dirty="0" err="1">
                <a:solidFill>
                  <a:schemeClr val="bg1"/>
                </a:solidFill>
              </a:rPr>
              <a:t>yg</a:t>
            </a:r>
            <a:r>
              <a:rPr lang="en-US" sz="1200" b="1" dirty="0">
                <a:solidFill>
                  <a:schemeClr val="bg1"/>
                </a:solidFill>
              </a:rPr>
              <a:t> </a:t>
            </a:r>
            <a:r>
              <a:rPr lang="en-US" sz="1200" b="1" dirty="0" err="1">
                <a:solidFill>
                  <a:schemeClr val="bg1"/>
                </a:solidFill>
              </a:rPr>
              <a:t>dapat</a:t>
            </a:r>
            <a:r>
              <a:rPr lang="en-US" sz="1200" b="1" dirty="0">
                <a:solidFill>
                  <a:schemeClr val="bg1"/>
                </a:solidFill>
              </a:rPr>
              <a:t> </a:t>
            </a:r>
            <a:r>
              <a:rPr lang="en-US" sz="1200" b="1" dirty="0" err="1">
                <a:solidFill>
                  <a:schemeClr val="bg1"/>
                </a:solidFill>
              </a:rPr>
              <a:t>dicapai</a:t>
            </a:r>
            <a:r>
              <a:rPr lang="en-US" sz="1200" b="1" dirty="0">
                <a:solidFill>
                  <a:schemeClr val="bg1"/>
                </a:solidFill>
              </a:rPr>
              <a:t>, </a:t>
            </a:r>
            <a:r>
              <a:rPr lang="en-US" sz="1200" b="1" dirty="0" err="1">
                <a:solidFill>
                  <a:schemeClr val="bg1"/>
                </a:solidFill>
              </a:rPr>
              <a:t>belanja</a:t>
            </a:r>
            <a:r>
              <a:rPr lang="en-US" sz="1200" b="1" dirty="0">
                <a:solidFill>
                  <a:schemeClr val="bg1"/>
                </a:solidFill>
              </a:rPr>
              <a:t> </a:t>
            </a:r>
            <a:r>
              <a:rPr lang="en-US" sz="1200" b="1" dirty="0" err="1">
                <a:solidFill>
                  <a:schemeClr val="bg1"/>
                </a:solidFill>
              </a:rPr>
              <a:t>yg</a:t>
            </a:r>
            <a:r>
              <a:rPr lang="en-US" sz="1200" b="1" dirty="0">
                <a:solidFill>
                  <a:schemeClr val="bg1"/>
                </a:solidFill>
              </a:rPr>
              <a:t> </a:t>
            </a:r>
            <a:r>
              <a:rPr lang="en-US" sz="1200" b="1" dirty="0" err="1">
                <a:solidFill>
                  <a:schemeClr val="bg1"/>
                </a:solidFill>
              </a:rPr>
              <a:t>dianggarkan</a:t>
            </a:r>
            <a:r>
              <a:rPr lang="en-US" sz="1200" b="1" dirty="0">
                <a:solidFill>
                  <a:schemeClr val="bg1"/>
                </a:solidFill>
              </a:rPr>
              <a:t> </a:t>
            </a:r>
            <a:r>
              <a:rPr lang="en-US" sz="1200" b="1" dirty="0" err="1">
                <a:solidFill>
                  <a:schemeClr val="bg1"/>
                </a:solidFill>
              </a:rPr>
              <a:t>merupakan</a:t>
            </a:r>
            <a:r>
              <a:rPr lang="en-US" sz="1200" b="1" dirty="0">
                <a:solidFill>
                  <a:schemeClr val="bg1"/>
                </a:solidFill>
              </a:rPr>
              <a:t> </a:t>
            </a:r>
            <a:r>
              <a:rPr lang="en-US" sz="1200" b="1" dirty="0" err="1">
                <a:solidFill>
                  <a:schemeClr val="bg1"/>
                </a:solidFill>
              </a:rPr>
              <a:t>batas</a:t>
            </a:r>
            <a:r>
              <a:rPr lang="en-US" sz="1200" b="1" dirty="0">
                <a:solidFill>
                  <a:schemeClr val="bg1"/>
                </a:solidFill>
              </a:rPr>
              <a:t> </a:t>
            </a:r>
            <a:r>
              <a:rPr lang="en-US" sz="1200" b="1" dirty="0" err="1">
                <a:solidFill>
                  <a:schemeClr val="bg1"/>
                </a:solidFill>
              </a:rPr>
              <a:t>tertinggi</a:t>
            </a:r>
            <a:r>
              <a:rPr lang="en-US" sz="1200" b="1" dirty="0">
                <a:solidFill>
                  <a:schemeClr val="bg1"/>
                </a:solidFill>
              </a:rPr>
              <a:t> </a:t>
            </a:r>
            <a:r>
              <a:rPr lang="en-US" sz="1200" b="1" dirty="0" err="1">
                <a:solidFill>
                  <a:schemeClr val="bg1"/>
                </a:solidFill>
              </a:rPr>
              <a:t>pengeluaran</a:t>
            </a:r>
            <a:r>
              <a:rPr lang="en-US" sz="1200" b="1" dirty="0">
                <a:solidFill>
                  <a:schemeClr val="bg1"/>
                </a:solidFill>
              </a:rPr>
              <a:t> </a:t>
            </a:r>
            <a:r>
              <a:rPr lang="en-US" sz="1200" b="1" dirty="0" err="1">
                <a:solidFill>
                  <a:schemeClr val="bg1"/>
                </a:solidFill>
              </a:rPr>
              <a:t>belanja</a:t>
            </a:r>
            <a:r>
              <a:rPr lang="en-US" sz="1200" b="1" dirty="0">
                <a:solidFill>
                  <a:schemeClr val="bg1"/>
                </a:solidFill>
              </a:rPr>
              <a:t>.</a:t>
            </a:r>
          </a:p>
          <a:p>
            <a:pPr marL="228600" indent="-228600">
              <a:buFontTx/>
              <a:buAutoNum type="arabicPeriod"/>
              <a:defRPr/>
            </a:pPr>
            <a:r>
              <a:rPr lang="en-US" sz="1200" b="1" dirty="0" err="1">
                <a:solidFill>
                  <a:schemeClr val="bg1"/>
                </a:solidFill>
              </a:rPr>
              <a:t>Pengeluaran</a:t>
            </a:r>
            <a:r>
              <a:rPr lang="en-US" sz="1200" b="1" dirty="0">
                <a:solidFill>
                  <a:schemeClr val="bg1"/>
                </a:solidFill>
              </a:rPr>
              <a:t> </a:t>
            </a:r>
            <a:r>
              <a:rPr lang="en-US" sz="1200" b="1" dirty="0" err="1">
                <a:solidFill>
                  <a:schemeClr val="bg1"/>
                </a:solidFill>
              </a:rPr>
              <a:t>hrs</a:t>
            </a:r>
            <a:r>
              <a:rPr lang="en-US" sz="1200" b="1" dirty="0">
                <a:solidFill>
                  <a:schemeClr val="bg1"/>
                </a:solidFill>
              </a:rPr>
              <a:t> </a:t>
            </a:r>
            <a:r>
              <a:rPr lang="en-US" sz="1200" b="1" dirty="0" err="1">
                <a:solidFill>
                  <a:schemeClr val="bg1"/>
                </a:solidFill>
              </a:rPr>
              <a:t>didukung</a:t>
            </a:r>
            <a:r>
              <a:rPr lang="en-US" sz="1200" b="1" dirty="0">
                <a:solidFill>
                  <a:schemeClr val="bg1"/>
                </a:solidFill>
              </a:rPr>
              <a:t> </a:t>
            </a:r>
            <a:r>
              <a:rPr lang="en-US" sz="1200" b="1" dirty="0" err="1">
                <a:solidFill>
                  <a:schemeClr val="bg1"/>
                </a:solidFill>
              </a:rPr>
              <a:t>kepastian</a:t>
            </a:r>
            <a:r>
              <a:rPr lang="en-US" sz="1200" b="1" dirty="0">
                <a:solidFill>
                  <a:schemeClr val="bg1"/>
                </a:solidFill>
              </a:rPr>
              <a:t> </a:t>
            </a:r>
            <a:r>
              <a:rPr lang="en-US" sz="1200" b="1" dirty="0" err="1">
                <a:solidFill>
                  <a:schemeClr val="bg1"/>
                </a:solidFill>
              </a:rPr>
              <a:t>tersedianya</a:t>
            </a:r>
            <a:r>
              <a:rPr lang="en-US" sz="1200" b="1" dirty="0">
                <a:solidFill>
                  <a:schemeClr val="bg1"/>
                </a:solidFill>
              </a:rPr>
              <a:t> </a:t>
            </a:r>
            <a:r>
              <a:rPr lang="en-US" sz="1200" b="1" dirty="0" err="1">
                <a:solidFill>
                  <a:schemeClr val="bg1"/>
                </a:solidFill>
              </a:rPr>
              <a:t>penerimaan</a:t>
            </a:r>
            <a:r>
              <a:rPr lang="en-US" sz="1200" b="1" dirty="0">
                <a:solidFill>
                  <a:schemeClr val="bg1"/>
                </a:solidFill>
              </a:rPr>
              <a:t> </a:t>
            </a:r>
            <a:r>
              <a:rPr lang="en-US" sz="1200" b="1" dirty="0" err="1">
                <a:solidFill>
                  <a:schemeClr val="bg1"/>
                </a:solidFill>
              </a:rPr>
              <a:t>dalam</a:t>
            </a:r>
            <a:r>
              <a:rPr lang="en-US" sz="1200" b="1" dirty="0">
                <a:solidFill>
                  <a:schemeClr val="bg1"/>
                </a:solidFill>
              </a:rPr>
              <a:t> </a:t>
            </a:r>
            <a:r>
              <a:rPr lang="en-US" sz="1200" b="1" dirty="0" err="1">
                <a:solidFill>
                  <a:schemeClr val="bg1"/>
                </a:solidFill>
              </a:rPr>
              <a:t>jumlah</a:t>
            </a:r>
            <a:r>
              <a:rPr lang="en-US" sz="1200" b="1" dirty="0">
                <a:solidFill>
                  <a:schemeClr val="bg1"/>
                </a:solidFill>
              </a:rPr>
              <a:t> </a:t>
            </a:r>
            <a:r>
              <a:rPr lang="en-US" sz="1200" b="1" dirty="0" err="1">
                <a:solidFill>
                  <a:schemeClr val="bg1"/>
                </a:solidFill>
              </a:rPr>
              <a:t>yg</a:t>
            </a:r>
            <a:r>
              <a:rPr lang="en-US" sz="1200" b="1" dirty="0">
                <a:solidFill>
                  <a:schemeClr val="bg1"/>
                </a:solidFill>
              </a:rPr>
              <a:t> </a:t>
            </a:r>
            <a:r>
              <a:rPr lang="en-US" sz="1200" b="1" dirty="0" err="1">
                <a:solidFill>
                  <a:schemeClr val="bg1"/>
                </a:solidFill>
              </a:rPr>
              <a:t>cukup</a:t>
            </a:r>
            <a:r>
              <a:rPr lang="en-US" sz="1200" b="1" dirty="0">
                <a:solidFill>
                  <a:schemeClr val="bg1"/>
                </a:solidFill>
              </a:rPr>
              <a:t>.</a:t>
            </a:r>
          </a:p>
          <a:p>
            <a:pPr marL="228600" indent="-228600">
              <a:buFontTx/>
              <a:buAutoNum type="arabicPeriod"/>
              <a:defRPr/>
            </a:pPr>
            <a:r>
              <a:rPr lang="en-US" sz="1200" b="1" dirty="0" err="1">
                <a:solidFill>
                  <a:schemeClr val="bg1"/>
                </a:solidFill>
              </a:rPr>
              <a:t>Semua</a:t>
            </a:r>
            <a:r>
              <a:rPr lang="en-US" sz="1200" b="1" dirty="0">
                <a:solidFill>
                  <a:schemeClr val="bg1"/>
                </a:solidFill>
              </a:rPr>
              <a:t> </a:t>
            </a:r>
            <a:r>
              <a:rPr lang="en-US" sz="1200" b="1" dirty="0" err="1">
                <a:solidFill>
                  <a:schemeClr val="bg1"/>
                </a:solidFill>
              </a:rPr>
              <a:t>penerimaan</a:t>
            </a:r>
            <a:r>
              <a:rPr lang="en-US" sz="1200" b="1" dirty="0">
                <a:solidFill>
                  <a:schemeClr val="bg1"/>
                </a:solidFill>
              </a:rPr>
              <a:t> </a:t>
            </a:r>
            <a:r>
              <a:rPr lang="en-US" sz="1200" b="1" dirty="0" err="1">
                <a:solidFill>
                  <a:schemeClr val="bg1"/>
                </a:solidFill>
              </a:rPr>
              <a:t>dan</a:t>
            </a:r>
            <a:r>
              <a:rPr lang="en-US" sz="1200" b="1" dirty="0">
                <a:solidFill>
                  <a:schemeClr val="bg1"/>
                </a:solidFill>
              </a:rPr>
              <a:t> </a:t>
            </a:r>
            <a:r>
              <a:rPr lang="en-US" sz="1200" b="1" dirty="0" err="1">
                <a:solidFill>
                  <a:schemeClr val="bg1"/>
                </a:solidFill>
              </a:rPr>
              <a:t>pengeluaran</a:t>
            </a:r>
            <a:r>
              <a:rPr lang="en-US" sz="1200" b="1" dirty="0">
                <a:solidFill>
                  <a:schemeClr val="bg1"/>
                </a:solidFill>
              </a:rPr>
              <a:t> </a:t>
            </a:r>
            <a:r>
              <a:rPr lang="en-US" sz="1200" b="1" dirty="0" err="1">
                <a:solidFill>
                  <a:schemeClr val="bg1"/>
                </a:solidFill>
              </a:rPr>
              <a:t>desa</a:t>
            </a:r>
            <a:r>
              <a:rPr lang="en-US" sz="1200" b="1" dirty="0">
                <a:solidFill>
                  <a:schemeClr val="bg1"/>
                </a:solidFill>
              </a:rPr>
              <a:t> </a:t>
            </a:r>
            <a:r>
              <a:rPr lang="en-US" sz="1200" b="1" dirty="0" err="1">
                <a:solidFill>
                  <a:schemeClr val="bg1"/>
                </a:solidFill>
              </a:rPr>
              <a:t>harus</a:t>
            </a:r>
            <a:r>
              <a:rPr lang="en-US" sz="1200" b="1" dirty="0">
                <a:solidFill>
                  <a:schemeClr val="bg1"/>
                </a:solidFill>
              </a:rPr>
              <a:t> </a:t>
            </a:r>
            <a:r>
              <a:rPr lang="en-US" sz="1200" b="1" dirty="0" err="1">
                <a:solidFill>
                  <a:schemeClr val="bg1"/>
                </a:solidFill>
              </a:rPr>
              <a:t>dimasukan</a:t>
            </a:r>
            <a:r>
              <a:rPr lang="en-US" sz="1200" b="1" dirty="0">
                <a:solidFill>
                  <a:schemeClr val="bg1"/>
                </a:solidFill>
              </a:rPr>
              <a:t> </a:t>
            </a:r>
            <a:r>
              <a:rPr lang="en-US" sz="1200" b="1" dirty="0" err="1">
                <a:solidFill>
                  <a:schemeClr val="bg1"/>
                </a:solidFill>
              </a:rPr>
              <a:t>dalam</a:t>
            </a:r>
            <a:r>
              <a:rPr lang="en-US" sz="1200" b="1" dirty="0">
                <a:solidFill>
                  <a:schemeClr val="bg1"/>
                </a:solidFill>
              </a:rPr>
              <a:t> </a:t>
            </a:r>
            <a:r>
              <a:rPr lang="en-US" sz="1200" b="1" dirty="0" err="1">
                <a:solidFill>
                  <a:schemeClr val="bg1"/>
                </a:solidFill>
              </a:rPr>
              <a:t>APBDesa</a:t>
            </a:r>
            <a:r>
              <a:rPr lang="en-US" sz="1200" b="1" dirty="0">
                <a:solidFill>
                  <a:schemeClr val="bg1"/>
                </a:solidFill>
              </a:rPr>
              <a:t>/P-</a:t>
            </a:r>
            <a:r>
              <a:rPr lang="en-US" sz="1200" b="1" dirty="0" err="1">
                <a:solidFill>
                  <a:schemeClr val="bg1"/>
                </a:solidFill>
              </a:rPr>
              <a:t>APBDesa</a:t>
            </a:r>
            <a:endParaRPr lang="en-US" sz="1200" b="1" dirty="0">
              <a:solidFill>
                <a:schemeClr val="bg1"/>
              </a:solidFill>
            </a:endParaRPr>
          </a:p>
          <a:p>
            <a:pPr marL="228600" indent="-228600">
              <a:buFontTx/>
              <a:buAutoNum type="arabicPeriod"/>
              <a:defRPr/>
            </a:pPr>
            <a:endParaRPr lang="en-US" sz="1200" b="1" dirty="0">
              <a:solidFill>
                <a:schemeClr val="bg1"/>
              </a:solidFill>
            </a:endParaRPr>
          </a:p>
        </p:txBody>
      </p:sp>
      <p:sp>
        <p:nvSpPr>
          <p:cNvPr id="12" name="Left Arrow 11"/>
          <p:cNvSpPr/>
          <p:nvPr/>
        </p:nvSpPr>
        <p:spPr>
          <a:xfrm>
            <a:off x="1889125" y="3497263"/>
            <a:ext cx="312738" cy="725487"/>
          </a:xfrm>
          <a:prstGeom prst="lef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88757950"/>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852488" y="419100"/>
            <a:ext cx="7583487" cy="461963"/>
          </a:xfrm>
          <a:prstGeom prst="rect">
            <a:avLst/>
          </a:prstGeom>
          <a:solidFill>
            <a:schemeClr val="accent3">
              <a:lumMod val="75000"/>
            </a:schemeClr>
          </a:solidFill>
        </p:spPr>
        <p:txBody>
          <a:bodyPr>
            <a:spAutoFit/>
          </a:bodyPr>
          <a:lstStyle/>
          <a:p>
            <a:pPr algn="ctr">
              <a:defRPr/>
            </a:pPr>
            <a:r>
              <a:rPr lang="en-US" sz="2400" b="1" dirty="0">
                <a:solidFill>
                  <a:prstClr val="black"/>
                </a:solidFill>
                <a:latin typeface="Cambria" pitchFamily="18" charset="0"/>
              </a:rPr>
              <a:t>SIKLUS PENGELOLAAN KEUANGAN DESA</a:t>
            </a:r>
          </a:p>
        </p:txBody>
      </p:sp>
      <p:graphicFrame>
        <p:nvGraphicFramePr>
          <p:cNvPr id="7" name="Content Placeholder 6"/>
          <p:cNvGraphicFramePr>
            <a:graphicFrameLocks/>
          </p:cNvGraphicFramePr>
          <p:nvPr/>
        </p:nvGraphicFramePr>
        <p:xfrm>
          <a:off x="0" y="1019175"/>
          <a:ext cx="9146382" cy="583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6"/>
          <p:cNvGraphicFramePr>
            <a:graphicFrameLocks/>
          </p:cNvGraphicFramePr>
          <p:nvPr/>
        </p:nvGraphicFramePr>
        <p:xfrm>
          <a:off x="0" y="1019175"/>
          <a:ext cx="9146382" cy="58388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45" name="Picture 4"/>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145088" y="1112838"/>
            <a:ext cx="175101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68344" y="2705100"/>
            <a:ext cx="1545506"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6275388" y="5434013"/>
            <a:ext cx="3398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id-ID">
                <a:solidFill>
                  <a:srgbClr val="FFFFFF"/>
                </a:solidFill>
                <a:latin typeface="Cambria" pitchFamily="18" charset="0"/>
              </a:rPr>
              <a:t>BUKU KAS UMUM</a:t>
            </a:r>
          </a:p>
          <a:p>
            <a:pPr eaLnBrk="1" hangingPunct="1">
              <a:buFont typeface="Arial" charset="0"/>
              <a:buChar char="•"/>
            </a:pPr>
            <a:r>
              <a:rPr lang="en-US" altLang="id-ID">
                <a:solidFill>
                  <a:srgbClr val="FFFFFF"/>
                </a:solidFill>
                <a:latin typeface="Cambria" pitchFamily="18" charset="0"/>
              </a:rPr>
              <a:t>BUKU KAS PEMBANTU PAJAK</a:t>
            </a:r>
          </a:p>
          <a:p>
            <a:pPr eaLnBrk="1" hangingPunct="1">
              <a:buFont typeface="Arial" charset="0"/>
              <a:buChar char="•"/>
            </a:pPr>
            <a:r>
              <a:rPr lang="en-US" altLang="id-ID">
                <a:solidFill>
                  <a:srgbClr val="FFFFFF"/>
                </a:solidFill>
                <a:latin typeface="Cambria" pitchFamily="18" charset="0"/>
              </a:rPr>
              <a:t>BUKU BANK</a:t>
            </a:r>
          </a:p>
        </p:txBody>
      </p:sp>
      <p:sp>
        <p:nvSpPr>
          <p:cNvPr id="12" name="TextBox 11"/>
          <p:cNvSpPr txBox="1">
            <a:spLocks noChangeArrowheads="1"/>
          </p:cNvSpPr>
          <p:nvPr/>
        </p:nvSpPr>
        <p:spPr bwMode="auto">
          <a:xfrm>
            <a:off x="-146050" y="5894388"/>
            <a:ext cx="3711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id-ID" sz="1600">
                <a:solidFill>
                  <a:srgbClr val="FFFFFF"/>
                </a:solidFill>
                <a:latin typeface="Cambria" pitchFamily="18" charset="0"/>
              </a:rPr>
              <a:t>LAPORAN SEMESTER PERTAMA</a:t>
            </a:r>
          </a:p>
          <a:p>
            <a:pPr eaLnBrk="1" hangingPunct="1">
              <a:buFont typeface="Arial" charset="0"/>
              <a:buChar char="•"/>
            </a:pPr>
            <a:r>
              <a:rPr lang="en-US" altLang="id-ID" sz="1600">
                <a:solidFill>
                  <a:srgbClr val="FFFFFF"/>
                </a:solidFill>
                <a:latin typeface="Cambria" pitchFamily="18" charset="0"/>
              </a:rPr>
              <a:t>LAPORAN SEMESTER AKHIR TAHUN</a:t>
            </a:r>
          </a:p>
        </p:txBody>
      </p:sp>
      <p:sp>
        <p:nvSpPr>
          <p:cNvPr id="13" name="TextBox 12"/>
          <p:cNvSpPr txBox="1">
            <a:spLocks noChangeArrowheads="1"/>
          </p:cNvSpPr>
          <p:nvPr/>
        </p:nvSpPr>
        <p:spPr bwMode="auto">
          <a:xfrm>
            <a:off x="55563" y="2392363"/>
            <a:ext cx="3363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id-ID" sz="1600">
                <a:solidFill>
                  <a:srgbClr val="FFFFFF"/>
                </a:solidFill>
                <a:latin typeface="Cambria" pitchFamily="18" charset="0"/>
              </a:rPr>
              <a:t>LAPORAN PERTANGGUNGJAWABAN</a:t>
            </a:r>
            <a:br>
              <a:rPr lang="en-US" altLang="id-ID" sz="1600">
                <a:solidFill>
                  <a:srgbClr val="FFFFFF"/>
                </a:solidFill>
                <a:latin typeface="Cambria" pitchFamily="18" charset="0"/>
              </a:rPr>
            </a:br>
            <a:r>
              <a:rPr lang="en-US" altLang="id-ID" sz="1600">
                <a:solidFill>
                  <a:srgbClr val="FFFFFF"/>
                </a:solidFill>
                <a:latin typeface="Cambria" pitchFamily="18" charset="0"/>
              </a:rPr>
              <a:t>REALISASI PELAKSANAAN </a:t>
            </a:r>
          </a:p>
          <a:p>
            <a:pPr eaLnBrk="1" hangingPunct="1"/>
            <a:r>
              <a:rPr lang="en-US" altLang="id-ID" sz="1600">
                <a:solidFill>
                  <a:srgbClr val="FFFFFF"/>
                </a:solidFill>
                <a:latin typeface="Cambria" pitchFamily="18" charset="0"/>
              </a:rPr>
              <a:t>APBDESA </a:t>
            </a:r>
          </a:p>
        </p:txBody>
      </p:sp>
    </p:spTree>
    <p:extLst>
      <p:ext uri="{BB962C8B-B14F-4D97-AF65-F5344CB8AC3E}">
        <p14:creationId xmlns:p14="http://schemas.microsoft.com/office/powerpoint/2010/main" val="3177347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gray">
          <a:xfrm flipV="1">
            <a:off x="11113" y="1489075"/>
            <a:ext cx="9144000" cy="2509838"/>
          </a:xfrm>
          <a:prstGeom prst="upArrow">
            <a:avLst>
              <a:gd name="adj1" fmla="val 72694"/>
              <a:gd name="adj2" fmla="val 43713"/>
            </a:avLst>
          </a:prstGeom>
          <a:solidFill>
            <a:schemeClr val="accent1">
              <a:lumMod val="75000"/>
            </a:schemeClr>
          </a:solidFill>
          <a:ln>
            <a:noFill/>
          </a:ln>
          <a:effectLst/>
          <a:extLst/>
        </p:spPr>
        <p:txBody>
          <a:bodyPr wrap="none" anchor="ctr"/>
          <a:lstStyle/>
          <a:p>
            <a:pPr>
              <a:defRPr/>
            </a:pPr>
            <a:endParaRPr lang="en-US"/>
          </a:p>
        </p:txBody>
      </p:sp>
      <p:sp>
        <p:nvSpPr>
          <p:cNvPr id="5" name="Title 1"/>
          <p:cNvSpPr txBox="1">
            <a:spLocks/>
          </p:cNvSpPr>
          <p:nvPr/>
        </p:nvSpPr>
        <p:spPr>
          <a:xfrm>
            <a:off x="1317625" y="84138"/>
            <a:ext cx="6523038" cy="928687"/>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defRPr/>
            </a:pPr>
            <a:r>
              <a:rPr lang="en-US" b="1" dirty="0">
                <a:solidFill>
                  <a:schemeClr val="tx1"/>
                </a:solidFill>
                <a:latin typeface="Cambria" panose="02040503050406030204" pitchFamily="18" charset="0"/>
              </a:rPr>
              <a:t>APB DESA</a:t>
            </a:r>
            <a:endParaRPr lang="id-ID" sz="3000" b="1" dirty="0">
              <a:solidFill>
                <a:schemeClr val="tx1"/>
              </a:solidFill>
              <a:latin typeface="Cambria" pitchFamily="18" charset="0"/>
            </a:endParaRPr>
          </a:p>
        </p:txBody>
      </p:sp>
      <p:sp>
        <p:nvSpPr>
          <p:cNvPr id="11268" name="Rectangle 10"/>
          <p:cNvSpPr>
            <a:spLocks noChangeArrowheads="1"/>
          </p:cNvSpPr>
          <p:nvPr/>
        </p:nvSpPr>
        <p:spPr bwMode="auto">
          <a:xfrm>
            <a:off x="1679575" y="1489075"/>
            <a:ext cx="58150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d-ID" sz="2800">
                <a:latin typeface="Cambria" pitchFamily="18" charset="0"/>
              </a:rPr>
              <a:t>adalah rencana keuangan tahunan Pemerintahan Desa yang disusun untuk menterjemahkan kegiatan di dalam Rencana Kerja Pemerintah Desa (RKP Desa). </a:t>
            </a:r>
          </a:p>
        </p:txBody>
      </p:sp>
      <p:sp>
        <p:nvSpPr>
          <p:cNvPr id="11269" name="Freeform 4"/>
          <p:cNvSpPr>
            <a:spLocks/>
          </p:cNvSpPr>
          <p:nvPr/>
        </p:nvSpPr>
        <p:spPr bwMode="gray">
          <a:xfrm>
            <a:off x="730250" y="5778500"/>
            <a:ext cx="1516063"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1270" name="Freeform 5"/>
          <p:cNvSpPr>
            <a:spLocks/>
          </p:cNvSpPr>
          <p:nvPr/>
        </p:nvSpPr>
        <p:spPr bwMode="gray">
          <a:xfrm rot="10800000">
            <a:off x="6970713" y="4259263"/>
            <a:ext cx="1443037" cy="962025"/>
          </a:xfrm>
          <a:custGeom>
            <a:avLst/>
            <a:gdLst>
              <a:gd name="T0" fmla="*/ 2147483647 w 2320"/>
              <a:gd name="T1" fmla="*/ 2147483647 h 792"/>
              <a:gd name="T2" fmla="*/ 2147483647 w 2320"/>
              <a:gd name="T3" fmla="*/ 0 h 792"/>
              <a:gd name="T4" fmla="*/ 0 w 2320"/>
              <a:gd name="T5" fmla="*/ 0 h 792"/>
              <a:gd name="T6" fmla="*/ 0 w 2320"/>
              <a:gd name="T7" fmla="*/ 2147483647 h 792"/>
              <a:gd name="T8" fmla="*/ 2147483647 w 2320"/>
              <a:gd name="T9" fmla="*/ 2147483647 h 792"/>
              <a:gd name="T10" fmla="*/ 2147483647 w 2320"/>
              <a:gd name="T11" fmla="*/ 2147483647 h 792"/>
              <a:gd name="T12" fmla="*/ 2147483647 w 2320"/>
              <a:gd name="T13" fmla="*/ 2147483647 h 792"/>
              <a:gd name="T14" fmla="*/ 0 60000 65536"/>
              <a:gd name="T15" fmla="*/ 0 60000 65536"/>
              <a:gd name="T16" fmla="*/ 0 60000 65536"/>
              <a:gd name="T17" fmla="*/ 0 60000 65536"/>
              <a:gd name="T18" fmla="*/ 0 60000 65536"/>
              <a:gd name="T19" fmla="*/ 0 60000 65536"/>
              <a:gd name="T20" fmla="*/ 0 60000 65536"/>
              <a:gd name="T21" fmla="*/ 0 w 2320"/>
              <a:gd name="T22" fmla="*/ 0 h 792"/>
              <a:gd name="T23" fmla="*/ 2320 w 2320"/>
              <a:gd name="T24" fmla="*/ 792 h 7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0" h="792">
                <a:moveTo>
                  <a:pt x="88" y="696"/>
                </a:moveTo>
                <a:lnTo>
                  <a:pt x="88" y="0"/>
                </a:lnTo>
                <a:lnTo>
                  <a:pt x="0" y="0"/>
                </a:lnTo>
                <a:lnTo>
                  <a:pt x="0" y="792"/>
                </a:lnTo>
                <a:lnTo>
                  <a:pt x="2320" y="792"/>
                </a:lnTo>
                <a:lnTo>
                  <a:pt x="2320" y="696"/>
                </a:lnTo>
                <a:lnTo>
                  <a:pt x="88" y="696"/>
                </a:lnTo>
                <a:close/>
              </a:path>
            </a:pathLst>
          </a:cu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id-ID"/>
          </a:p>
        </p:txBody>
      </p:sp>
      <p:sp>
        <p:nvSpPr>
          <p:cNvPr id="11271" name="Rectangle 6"/>
          <p:cNvSpPr>
            <a:spLocks noChangeArrowheads="1"/>
          </p:cNvSpPr>
          <p:nvPr/>
        </p:nvSpPr>
        <p:spPr bwMode="gray">
          <a:xfrm>
            <a:off x="898525" y="4464050"/>
            <a:ext cx="7353300" cy="2057400"/>
          </a:xfrm>
          <a:prstGeom prst="rect">
            <a:avLst/>
          </a:prstGeom>
          <a:solidFill>
            <a:schemeClr val="bg1"/>
          </a:solidFill>
          <a:ln w="9525">
            <a:solidFill>
              <a:srgbClr val="FFFFFF"/>
            </a:solidFill>
            <a:miter lim="800000"/>
            <a:headEnd/>
            <a:tailEnd/>
          </a:ln>
          <a:effectLst>
            <a:outerShdw sy="50000" kx="-2453608" rotWithShape="0">
              <a:schemeClr val="bg2">
                <a:alpha val="50000"/>
              </a:schemeClr>
            </a:outerShdw>
          </a:effectLst>
        </p:spPr>
        <p:txBody>
          <a:bodyPr anchor="ctr"/>
          <a:lstStyle/>
          <a:p>
            <a:pPr marL="285750" indent="-285750" algn="just">
              <a:buFont typeface="Wingdings" pitchFamily="2" charset="2"/>
              <a:buChar char="q"/>
            </a:pPr>
            <a:r>
              <a:rPr lang="id-ID">
                <a:latin typeface="Cambria" pitchFamily="18" charset="0"/>
              </a:rPr>
              <a:t>Sebagai dokumen yang memiliki kekuatan hukum, menjamin kepastian rencana kegiatan, yang mengikat semua pihak terkait untuk melaksanakan kegiatan sesuai rencana yang telah ditetapkan; </a:t>
            </a:r>
          </a:p>
          <a:p>
            <a:pPr marL="285750" indent="-285750" algn="just">
              <a:buFont typeface="Wingdings" pitchFamily="2" charset="2"/>
              <a:buChar char="q"/>
            </a:pPr>
            <a:r>
              <a:rPr lang="id-ID">
                <a:latin typeface="Cambria" pitchFamily="18" charset="0"/>
              </a:rPr>
              <a:t>Menjamin ketersediaan anggaran dalam jumlah tertentu untuk melaksanakan rencana kegiatan dimaksud; </a:t>
            </a:r>
          </a:p>
          <a:p>
            <a:pPr marL="285750" indent="-285750" algn="just">
              <a:buFont typeface="Wingdings" pitchFamily="2" charset="2"/>
              <a:buChar char="q"/>
            </a:pPr>
            <a:r>
              <a:rPr lang="id-ID">
                <a:latin typeface="Cambria" pitchFamily="18" charset="0"/>
              </a:rPr>
              <a:t>Menjamin kelayakan sebuah kegiatan dari segi pendanaan, sehingga dapat dipastikan kelayakan hasil kegiatan secara teknis.</a:t>
            </a:r>
          </a:p>
        </p:txBody>
      </p:sp>
      <p:sp>
        <p:nvSpPr>
          <p:cNvPr id="13" name="Rectangle 12"/>
          <p:cNvSpPr/>
          <p:nvPr/>
        </p:nvSpPr>
        <p:spPr>
          <a:xfrm>
            <a:off x="3248763" y="3853777"/>
            <a:ext cx="2693023" cy="646331"/>
          </a:xfrm>
          <a:prstGeom prst="rect">
            <a:avLst/>
          </a:prstGeom>
          <a:noFill/>
          <a:effectLst>
            <a:outerShdw blurRad="76200" dir="18900000" sy="23000" kx="-1200000" algn="bl" rotWithShape="0">
              <a:prstClr val="black">
                <a:alpha val="20000"/>
              </a:prstClr>
            </a:outerShdw>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3600" b="1" cap="all" dirty="0">
                <a:ln w="0"/>
                <a:effectLst>
                  <a:outerShdw blurRad="50800" dist="38100" dir="13500000" algn="br" rotWithShape="0">
                    <a:prstClr val="black">
                      <a:alpha val="40000"/>
                    </a:prstClr>
                  </a:outerShdw>
                  <a:reflection blurRad="12700" stA="50000" endPos="50000" dist="5000" dir="5400000" sy="-100000" rotWithShape="0"/>
                </a:effectLst>
                <a:latin typeface="Cambria" panose="02040503050406030204" pitchFamily="18" charset="0"/>
              </a:rPr>
              <a:t>FUNGSI</a:t>
            </a:r>
          </a:p>
        </p:txBody>
      </p:sp>
      <p:sp>
        <p:nvSpPr>
          <p:cNvPr id="15" name="Oval 14"/>
          <p:cNvSpPr/>
          <p:nvPr/>
        </p:nvSpPr>
        <p:spPr>
          <a:xfrm>
            <a:off x="253509" y="1269711"/>
            <a:ext cx="1425600" cy="1543431"/>
          </a:xfrm>
          <a:prstGeom prst="ellipse">
            <a:avLst/>
          </a:prstGeom>
          <a:blipFill rotWithShape="0">
            <a:blip r:embed="rId2" cstate="prin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Tree>
    <p:extLst>
      <p:ext uri="{BB962C8B-B14F-4D97-AF65-F5344CB8AC3E}">
        <p14:creationId xmlns:p14="http://schemas.microsoft.com/office/powerpoint/2010/main" val="3642768747"/>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id-ID" sz="2800" smtClean="0"/>
              <a:t>Anggaran Pendapatan dan Belanja Desa (APBDesa) </a:t>
            </a:r>
          </a:p>
        </p:txBody>
      </p:sp>
      <p:sp>
        <p:nvSpPr>
          <p:cNvPr id="12291" name="Content Placeholder 2"/>
          <p:cNvSpPr>
            <a:spLocks noGrp="1"/>
          </p:cNvSpPr>
          <p:nvPr>
            <p:ph idx="1"/>
          </p:nvPr>
        </p:nvSpPr>
        <p:spPr/>
        <p:txBody>
          <a:bodyPr/>
          <a:lstStyle/>
          <a:p>
            <a:pPr eaLnBrk="1" hangingPunct="1"/>
            <a:r>
              <a:rPr lang="id-ID" sz="2400" smtClean="0"/>
              <a:t>selanjutnya disingkat APBDesa adalah rencana keuangan tahunan pemerintahan desa yang dibahas dan disetujui bersama oleh pemerintah desa dan Badan Permusyawaratan Desa, dan ditetapkan dengan peraturan desa</a:t>
            </a:r>
            <a:endParaRPr lang="id-ID" sz="2400" i="1" smtClean="0"/>
          </a:p>
          <a:p>
            <a:pPr eaLnBrk="1" hangingPunct="1"/>
            <a:r>
              <a:rPr lang="id-ID" smtClean="0"/>
              <a:t>adalah </a:t>
            </a:r>
            <a:r>
              <a:rPr lang="id-ID" sz="2400" i="1" smtClean="0"/>
              <a:t>peraturan desa yang memuat sumber-sumber penerimaan dan alokasi pengeluaran desa dalam kurun waktu satu tahun. APBDesa terdiri dari pendapatan desa, belanja desa dan pembiayaan. Rancangan APBDesa dibahas dalam musyawarah perencanaan pembangunan desa. Kepala Desa bersama Badan Permusyawaratan Desa (BPD_ menetapkan APBDesa setiap tahun dengan Peraturan Desa</a:t>
            </a:r>
          </a:p>
        </p:txBody>
      </p:sp>
    </p:spTree>
    <p:extLst>
      <p:ext uri="{BB962C8B-B14F-4D97-AF65-F5344CB8AC3E}">
        <p14:creationId xmlns:p14="http://schemas.microsoft.com/office/powerpoint/2010/main" val="28558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eaLnBrk="1" hangingPunct="1"/>
            <a:r>
              <a:rPr lang="id-ID" b="1" smtClean="0"/>
              <a:t>Fungsi Anggaran Desa ( APBDesa)</a:t>
            </a:r>
            <a:r>
              <a:rPr lang="id-ID" smtClean="0"/>
              <a:t/>
            </a:r>
            <a:br>
              <a:rPr lang="id-ID" smtClean="0"/>
            </a:br>
            <a:endParaRPr lang="id-ID" smtClean="0"/>
          </a:p>
        </p:txBody>
      </p:sp>
      <p:sp>
        <p:nvSpPr>
          <p:cNvPr id="13315" name="Content Placeholder 2"/>
          <p:cNvSpPr>
            <a:spLocks noGrp="1"/>
          </p:cNvSpPr>
          <p:nvPr>
            <p:ph idx="1"/>
          </p:nvPr>
        </p:nvSpPr>
        <p:spPr>
          <a:xfrm>
            <a:off x="457200" y="1000125"/>
            <a:ext cx="8229600" cy="5126038"/>
          </a:xfrm>
        </p:spPr>
        <p:txBody>
          <a:bodyPr>
            <a:normAutofit lnSpcReduction="10000"/>
          </a:bodyPr>
          <a:lstStyle/>
          <a:p>
            <a:pPr eaLnBrk="1" fontAlgn="t" hangingPunct="1"/>
            <a:r>
              <a:rPr lang="id-ID" sz="1400" smtClean="0"/>
              <a:t>Anggaran desa mempunyai beberapa fungsi utama yaitu sebagai:</a:t>
            </a:r>
          </a:p>
          <a:p>
            <a:pPr eaLnBrk="1" fontAlgn="t" hangingPunct="1"/>
            <a:r>
              <a:rPr lang="id-ID" sz="1800" i="1" smtClean="0">
                <a:solidFill>
                  <a:srgbClr val="FF0000"/>
                </a:solidFill>
              </a:rPr>
              <a:t>1. Alat perencanaan</a:t>
            </a:r>
            <a:r>
              <a:rPr lang="id-ID" smtClean="0"/>
              <a:t/>
            </a:r>
            <a:br>
              <a:rPr lang="id-ID" smtClean="0"/>
            </a:br>
            <a:r>
              <a:rPr lang="id-ID" sz="1800" smtClean="0"/>
              <a:t>Anggaran merupakan alat pengendali manajemen desa dalam rangka mencapai tujuan. Anggaran desa digunakan untuk merencanakan kegiatan apa saja yang dilakukan oleh desa beserta rincian biaya yang dibutuhkan dan rencana sumber pendapatan yang akan diperoleh desa. </a:t>
            </a:r>
          </a:p>
          <a:p>
            <a:pPr eaLnBrk="1" fontAlgn="t" hangingPunct="1"/>
            <a:r>
              <a:rPr lang="id-ID" sz="1800" smtClean="0"/>
              <a:t>Anggaran sebagai alat perencanaan digunakan untuk:</a:t>
            </a:r>
          </a:p>
          <a:p>
            <a:pPr lvl="1" eaLnBrk="1" fontAlgn="t" hangingPunct="1"/>
            <a:r>
              <a:rPr lang="id-ID" sz="1800" smtClean="0"/>
              <a:t>Merumuskan tujuan dan sasaran kebijakan agar sejalan dengan visi, misi dan sasaran yang sudah ditetapkan.</a:t>
            </a:r>
          </a:p>
          <a:p>
            <a:pPr lvl="1" eaLnBrk="1" fontAlgn="t" hangingPunct="1"/>
            <a:r>
              <a:rPr lang="id-ID" sz="1800" smtClean="0"/>
              <a:t>Merencanakan berbagai program, kegiatan, serta sumber pendapatan.</a:t>
            </a:r>
          </a:p>
          <a:p>
            <a:pPr lvl="1" eaLnBrk="1" fontAlgn="t" hangingPunct="1"/>
            <a:r>
              <a:rPr lang="id-ID" sz="1800" smtClean="0"/>
              <a:t>Mengalokasikan dana untuk program dan kegiatan yang sudah disusun.</a:t>
            </a:r>
          </a:p>
          <a:p>
            <a:pPr lvl="1" eaLnBrk="1" fontAlgn="t" hangingPunct="1"/>
            <a:r>
              <a:rPr lang="id-ID" sz="1800" smtClean="0"/>
              <a:t>Menentukan indikator kinerja dan pencapaian strategi.</a:t>
            </a:r>
          </a:p>
          <a:p>
            <a:pPr eaLnBrk="1" fontAlgn="t" hangingPunct="1"/>
            <a:r>
              <a:rPr lang="id-ID" sz="1800" b="1" i="1" smtClean="0">
                <a:solidFill>
                  <a:srgbClr val="FF0000"/>
                </a:solidFill>
              </a:rPr>
              <a:t>2. Alat pengendalian</a:t>
            </a:r>
            <a:r>
              <a:rPr lang="id-ID" sz="1800" smtClean="0"/>
              <a:t/>
            </a:r>
            <a:br>
              <a:rPr lang="id-ID" sz="1800" smtClean="0"/>
            </a:br>
            <a:r>
              <a:rPr lang="id-ID" sz="1800" smtClean="0"/>
              <a:t>Anggaran berisi perencanaan detail atas pendapatan dan pengeluaran desa, dimaksudkan dengan adanya anggaran, semua bentuk pengeluaran dan pemasukan dapat dipertanggungjawabkan kepada publik. Tanpa adanya anggaran, desa akan sulit mengendalikan pengeluaran dan pemasukan.</a:t>
            </a:r>
          </a:p>
        </p:txBody>
      </p:sp>
    </p:spTree>
    <p:extLst>
      <p:ext uri="{BB962C8B-B14F-4D97-AF65-F5344CB8AC3E}">
        <p14:creationId xmlns:p14="http://schemas.microsoft.com/office/powerpoint/2010/main" val="7949450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TotalTime>
  <Words>951</Words>
  <Application>Microsoft Office PowerPoint</Application>
  <PresentationFormat>On-screen Show (4:3)</PresentationFormat>
  <Paragraphs>157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Apex</vt:lpstr>
      <vt:lpstr>PENGELOLAAN KEUANGAN DESA</vt:lpstr>
      <vt:lpstr>TAHAPAN PENYUSUNAN APBDes </vt:lpstr>
      <vt:lpstr>PENGERTIAN</vt:lpstr>
      <vt:lpstr>Pengertian Pengelolaan Keuangan Desa  </vt:lpstr>
      <vt:lpstr>ASAS  PENGELOLAAN KEUANGAN  DESA</vt:lpstr>
      <vt:lpstr>PowerPoint Presentation</vt:lpstr>
      <vt:lpstr>PowerPoint Presentation</vt:lpstr>
      <vt:lpstr>Anggaran Pendapatan dan Belanja Desa (APBDesa) </vt:lpstr>
      <vt:lpstr>Fungsi Anggaran Desa ( APBDesa) </vt:lpstr>
      <vt:lpstr>Lanjutan fungsi APBDesa</vt:lpstr>
      <vt:lpstr>KETENTUAN PENYUSUNAN APBDESA</vt:lpstr>
      <vt:lpstr>PowerPoint Presentation</vt:lpstr>
      <vt:lpstr>PowerPoint Presentation</vt:lpstr>
      <vt:lpstr>PowerPoint Presentation</vt:lpstr>
      <vt:lpstr>PowerPoint Presentation</vt:lpstr>
      <vt:lpstr>PowerPoint Presentation</vt:lpstr>
      <vt:lpstr>PowerPoint Presentation</vt:lpstr>
      <vt:lpstr>Komposisi Belanja APB DESA</vt:lpstr>
      <vt:lpstr>Perhitungan SILTAP Aparatur Desa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PENGELOLAAN KEUANGAN DESA</dc:title>
  <dc:creator>Hartono</dc:creator>
  <cp:lastModifiedBy>Hartono</cp:lastModifiedBy>
  <cp:revision>9</cp:revision>
  <dcterms:created xsi:type="dcterms:W3CDTF">2020-05-05T15:51:35Z</dcterms:created>
  <dcterms:modified xsi:type="dcterms:W3CDTF">2020-05-11T14:01:25Z</dcterms:modified>
</cp:coreProperties>
</file>