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notesMasterIdLst>
    <p:notesMasterId r:id="rId19"/>
  </p:notes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04"/>
    <p:restoredTop sz="94737"/>
  </p:normalViewPr>
  <p:slideViewPr>
    <p:cSldViewPr>
      <p:cViewPr varScale="1">
        <p:scale>
          <a:sx n="89" d="100"/>
          <a:sy n="89" d="100"/>
        </p:scale>
        <p:origin x="880" y="168"/>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396FCE8-4748-1748-A2A3-24975E6CA994}" type="datetimeFigureOut">
              <a:rPr lang="en-US" smtClean="0"/>
              <a:t>4/14/22</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F9D0803-6ADA-9044-8F1E-D709ABD8CEFC}" type="slidenum">
              <a:rPr lang="en-US" smtClean="0"/>
              <a:t>‹#›</a:t>
            </a:fld>
            <a:endParaRPr lang="en-US"/>
          </a:p>
        </p:txBody>
      </p:sp>
    </p:spTree>
    <p:extLst>
      <p:ext uri="{BB962C8B-B14F-4D97-AF65-F5344CB8AC3E}">
        <p14:creationId xmlns:p14="http://schemas.microsoft.com/office/powerpoint/2010/main" val="258396458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F9D0803-6ADA-9044-8F1E-D709ABD8CEFC}" type="slidenum">
              <a:rPr lang="en-US" smtClean="0"/>
              <a:t>9</a:t>
            </a:fld>
            <a:endParaRPr lang="en-US"/>
          </a:p>
        </p:txBody>
      </p:sp>
    </p:spTree>
    <p:extLst>
      <p:ext uri="{BB962C8B-B14F-4D97-AF65-F5344CB8AC3E}">
        <p14:creationId xmlns:p14="http://schemas.microsoft.com/office/powerpoint/2010/main" val="85497862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bwMode="blackWhite">
          <a:xfrm>
            <a:off x="1102240" y="2386744"/>
            <a:ext cx="6939520" cy="1645920"/>
          </a:xfrm>
          <a:solidFill>
            <a:srgbClr val="FFFFFF"/>
          </a:solidFill>
          <a:ln w="38100">
            <a:solidFill>
              <a:srgbClr val="404040"/>
            </a:solidFill>
          </a:ln>
        </p:spPr>
        <p:txBody>
          <a:bodyPr lIns="274320" rIns="274320" anchor="ctr" anchorCtr="1">
            <a:normAutofit/>
          </a:bodyPr>
          <a:lstStyle>
            <a:lvl1pPr algn="ctr">
              <a:defRPr sz="3500">
                <a:solidFill>
                  <a:srgbClr val="262626"/>
                </a:solidFill>
              </a:defRPr>
            </a:lvl1pPr>
          </a:lstStyle>
          <a:p>
            <a:r>
              <a:rPr lang="en-US"/>
              <a:t>Click to edit Master title style</a:t>
            </a:r>
            <a:endParaRPr lang="en-US" dirty="0"/>
          </a:p>
        </p:txBody>
      </p:sp>
      <p:sp>
        <p:nvSpPr>
          <p:cNvPr id="3" name="Subtitle 2"/>
          <p:cNvSpPr>
            <a:spLocks noGrp="1"/>
          </p:cNvSpPr>
          <p:nvPr>
            <p:ph type="subTitle" idx="1"/>
          </p:nvPr>
        </p:nvSpPr>
        <p:spPr>
          <a:xfrm>
            <a:off x="2021396" y="4352544"/>
            <a:ext cx="5101209" cy="1239894"/>
          </a:xfrm>
          <a:noFill/>
        </p:spPr>
        <p:txBody>
          <a:bodyPr>
            <a:normAutofit/>
          </a:bodyPr>
          <a:lstStyle>
            <a:lvl1pPr marL="0" indent="0" algn="ctr">
              <a:buNone/>
              <a:defRPr sz="1900">
                <a:solidFill>
                  <a:schemeClr val="tx1">
                    <a:lumMod val="75000"/>
                    <a:lumOff val="25000"/>
                  </a:schemeClr>
                </a:solidFill>
              </a:defRPr>
            </a:lvl1pPr>
            <a:lvl2pPr marL="457200" indent="0" algn="ctr">
              <a:buNone/>
              <a:defRPr sz="19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7" name="Date Placeholder 6"/>
          <p:cNvSpPr>
            <a:spLocks noGrp="1"/>
          </p:cNvSpPr>
          <p:nvPr>
            <p:ph type="dt" sz="half" idx="10"/>
          </p:nvPr>
        </p:nvSpPr>
        <p:spPr/>
        <p:txBody>
          <a:bodyPr/>
          <a:lstStyle/>
          <a:p>
            <a:fld id="{86B9685D-9A45-4803-95B4-1BD4FA855ADE}" type="datetimeFigureOut">
              <a:rPr lang="en-US" smtClean="0"/>
              <a:t>4/14/22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757090A-B02B-4602-A05B-404094132403}" type="slidenum">
              <a:rPr lang="en-US" smtClean="0"/>
              <a:t>‹#›</a:t>
            </a:fld>
            <a:endParaRPr lang="en-US"/>
          </a:p>
        </p:txBody>
      </p:sp>
    </p:spTree>
    <p:extLst>
      <p:ext uri="{BB962C8B-B14F-4D97-AF65-F5344CB8AC3E}">
        <p14:creationId xmlns:p14="http://schemas.microsoft.com/office/powerpoint/2010/main" val="2662610881"/>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6B9685D-9A45-4803-95B4-1BD4FA855ADE}" type="datetimeFigureOut">
              <a:rPr lang="en-US" smtClean="0"/>
              <a:t>4/14/22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757090A-B02B-4602-A05B-404094132403}" type="slidenum">
              <a:rPr lang="en-US" smtClean="0"/>
              <a:t>‹#›</a:t>
            </a:fld>
            <a:endParaRPr lang="en-US"/>
          </a:p>
        </p:txBody>
      </p:sp>
    </p:spTree>
    <p:extLst>
      <p:ext uri="{BB962C8B-B14F-4D97-AF65-F5344CB8AC3E}">
        <p14:creationId xmlns:p14="http://schemas.microsoft.com/office/powerpoint/2010/main" val="330879079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489834" y="937260"/>
            <a:ext cx="1053966" cy="498348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606046" y="937260"/>
            <a:ext cx="4716174" cy="498348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6B9685D-9A45-4803-95B4-1BD4FA855ADE}" type="datetimeFigureOut">
              <a:rPr lang="en-US" smtClean="0"/>
              <a:t>4/14/22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757090A-B02B-4602-A05B-404094132403}" type="slidenum">
              <a:rPr lang="en-US" smtClean="0"/>
              <a:t>‹#›</a:t>
            </a:fld>
            <a:endParaRPr lang="en-US"/>
          </a:p>
        </p:txBody>
      </p:sp>
    </p:spTree>
    <p:extLst>
      <p:ext uri="{BB962C8B-B14F-4D97-AF65-F5344CB8AC3E}">
        <p14:creationId xmlns:p14="http://schemas.microsoft.com/office/powerpoint/2010/main" val="13313466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6B9685D-9A45-4803-95B4-1BD4FA855ADE}" type="datetimeFigureOut">
              <a:rPr lang="en-US" smtClean="0"/>
              <a:t>4/14/22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757090A-B02B-4602-A05B-404094132403}" type="slidenum">
              <a:rPr lang="en-US" smtClean="0"/>
              <a:t>‹#›</a:t>
            </a:fld>
            <a:endParaRPr lang="en-US"/>
          </a:p>
        </p:txBody>
      </p:sp>
    </p:spTree>
    <p:extLst>
      <p:ext uri="{BB962C8B-B14F-4D97-AF65-F5344CB8AC3E}">
        <p14:creationId xmlns:p14="http://schemas.microsoft.com/office/powerpoint/2010/main" val="176899786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blackWhite">
          <a:xfrm>
            <a:off x="1106424" y="2386744"/>
            <a:ext cx="6940296" cy="1645920"/>
          </a:xfrm>
          <a:solidFill>
            <a:srgbClr val="FFFFFF"/>
          </a:solidFill>
          <a:ln w="38100">
            <a:solidFill>
              <a:srgbClr val="404040"/>
            </a:solidFill>
          </a:ln>
        </p:spPr>
        <p:txBody>
          <a:bodyPr lIns="274320" rIns="274320" anchor="ctr" anchorCtr="1">
            <a:normAutofit/>
          </a:bodyPr>
          <a:lstStyle>
            <a:lvl1pPr>
              <a:defRPr sz="3500">
                <a:solidFill>
                  <a:srgbClr val="262626"/>
                </a:solidFill>
              </a:defRPr>
            </a:lvl1pPr>
          </a:lstStyle>
          <a:p>
            <a:r>
              <a:rPr lang="en-US"/>
              <a:t>Click to edit Master title style</a:t>
            </a:r>
            <a:endParaRPr lang="en-US" dirty="0"/>
          </a:p>
        </p:txBody>
      </p:sp>
      <p:sp>
        <p:nvSpPr>
          <p:cNvPr id="3" name="Text Placeholder 2"/>
          <p:cNvSpPr>
            <a:spLocks noGrp="1"/>
          </p:cNvSpPr>
          <p:nvPr>
            <p:ph type="body" idx="1"/>
          </p:nvPr>
        </p:nvSpPr>
        <p:spPr>
          <a:xfrm>
            <a:off x="2021396" y="4352465"/>
            <a:ext cx="5101209" cy="1265082"/>
          </a:xfrm>
        </p:spPr>
        <p:txBody>
          <a:bodyPr anchor="t" anchorCtr="1">
            <a:normAutofit/>
          </a:bodyPr>
          <a:lstStyle>
            <a:lvl1pPr marL="0" indent="0">
              <a:buNone/>
              <a:defRPr sz="1900">
                <a:solidFill>
                  <a:schemeClr val="tx1"/>
                </a:solidFill>
              </a:defRPr>
            </a:lvl1pPr>
            <a:lvl2pPr marL="457200" indent="0">
              <a:buNone/>
              <a:defRPr sz="19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7" name="Date Placeholder 6"/>
          <p:cNvSpPr>
            <a:spLocks noGrp="1"/>
          </p:cNvSpPr>
          <p:nvPr>
            <p:ph type="dt" sz="half" idx="10"/>
          </p:nvPr>
        </p:nvSpPr>
        <p:spPr/>
        <p:txBody>
          <a:bodyPr/>
          <a:lstStyle/>
          <a:p>
            <a:fld id="{86B9685D-9A45-4803-95B4-1BD4FA855ADE}" type="datetimeFigureOut">
              <a:rPr lang="en-US" smtClean="0"/>
              <a:t>4/14/22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757090A-B02B-4602-A05B-404094132403}" type="slidenum">
              <a:rPr lang="en-US" smtClean="0"/>
              <a:t>‹#›</a:t>
            </a:fld>
            <a:endParaRPr lang="en-US"/>
          </a:p>
        </p:txBody>
      </p:sp>
    </p:spTree>
    <p:extLst>
      <p:ext uri="{BB962C8B-B14F-4D97-AF65-F5344CB8AC3E}">
        <p14:creationId xmlns:p14="http://schemas.microsoft.com/office/powerpoint/2010/main" val="3685585179"/>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102239" y="2638044"/>
            <a:ext cx="3288023" cy="310198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753737" y="2638044"/>
            <a:ext cx="3290516" cy="310198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Date Placeholder 7"/>
          <p:cNvSpPr>
            <a:spLocks noGrp="1"/>
          </p:cNvSpPr>
          <p:nvPr>
            <p:ph type="dt" sz="half" idx="10"/>
          </p:nvPr>
        </p:nvSpPr>
        <p:spPr/>
        <p:txBody>
          <a:bodyPr/>
          <a:lstStyle/>
          <a:p>
            <a:fld id="{86B9685D-9A45-4803-95B4-1BD4FA855ADE}" type="datetimeFigureOut">
              <a:rPr lang="en-US" smtClean="0"/>
              <a:t>4/14/22</a:t>
            </a:fld>
            <a:endParaRPr lang="en-US"/>
          </a:p>
        </p:txBody>
      </p:sp>
      <p:sp>
        <p:nvSpPr>
          <p:cNvPr id="9" name="Footer Placeholder 8"/>
          <p:cNvSpPr>
            <a:spLocks noGrp="1"/>
          </p:cNvSpPr>
          <p:nvPr>
            <p:ph type="ftr" sz="quarter" idx="11"/>
          </p:nvPr>
        </p:nvSpPr>
        <p:spPr/>
        <p:txBody>
          <a:bodyPr/>
          <a:lstStyle/>
          <a:p>
            <a:endParaRPr lang="en-US"/>
          </a:p>
        </p:txBody>
      </p:sp>
      <p:sp>
        <p:nvSpPr>
          <p:cNvPr id="10" name="Slide Number Placeholder 9"/>
          <p:cNvSpPr>
            <a:spLocks noGrp="1"/>
          </p:cNvSpPr>
          <p:nvPr>
            <p:ph type="sldNum" sz="quarter" idx="12"/>
          </p:nvPr>
        </p:nvSpPr>
        <p:spPr/>
        <p:txBody>
          <a:bodyPr/>
          <a:lstStyle/>
          <a:p>
            <a:fld id="{C757090A-B02B-4602-A05B-404094132403}" type="slidenum">
              <a:rPr lang="en-US" smtClean="0"/>
              <a:t>‹#›</a:t>
            </a:fld>
            <a:endParaRPr lang="en-US"/>
          </a:p>
        </p:txBody>
      </p:sp>
    </p:spTree>
    <p:extLst>
      <p:ext uri="{BB962C8B-B14F-4D97-AF65-F5344CB8AC3E}">
        <p14:creationId xmlns:p14="http://schemas.microsoft.com/office/powerpoint/2010/main" val="420098434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102239" y="2313434"/>
            <a:ext cx="3288024"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102239" y="3143250"/>
            <a:ext cx="3288024" cy="2596776"/>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Content Placeholder 5"/>
          <p:cNvSpPr>
            <a:spLocks noGrp="1"/>
          </p:cNvSpPr>
          <p:nvPr>
            <p:ph sz="quarter" idx="4"/>
          </p:nvPr>
        </p:nvSpPr>
        <p:spPr>
          <a:xfrm>
            <a:off x="4753737" y="3143250"/>
            <a:ext cx="3290516" cy="2596776"/>
          </a:xfrm>
        </p:spPr>
        <p:txBody>
          <a:bodyPr/>
          <a:lstStyle>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Text Placeholder 4"/>
          <p:cNvSpPr>
            <a:spLocks noGrp="1"/>
          </p:cNvSpPr>
          <p:nvPr>
            <p:ph type="body" sz="quarter" idx="13"/>
          </p:nvPr>
        </p:nvSpPr>
        <p:spPr>
          <a:xfrm>
            <a:off x="4753737" y="2313434"/>
            <a:ext cx="3290516"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7" name="Date Placeholder 6"/>
          <p:cNvSpPr>
            <a:spLocks noGrp="1"/>
          </p:cNvSpPr>
          <p:nvPr>
            <p:ph type="dt" sz="half" idx="10"/>
          </p:nvPr>
        </p:nvSpPr>
        <p:spPr/>
        <p:txBody>
          <a:bodyPr/>
          <a:lstStyle/>
          <a:p>
            <a:fld id="{86B9685D-9A45-4803-95B4-1BD4FA855ADE}" type="datetimeFigureOut">
              <a:rPr lang="en-US" smtClean="0"/>
              <a:t>4/14/22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757090A-B02B-4602-A05B-404094132403}" type="slidenum">
              <a:rPr lang="en-US" smtClean="0"/>
              <a:t>‹#›</a:t>
            </a:fld>
            <a:endParaRPr lang="en-US"/>
          </a:p>
        </p:txBody>
      </p:sp>
      <p:sp>
        <p:nvSpPr>
          <p:cNvPr id="10" name="Title 9"/>
          <p:cNvSpPr>
            <a:spLocks noGrp="1"/>
          </p:cNvSpPr>
          <p:nvPr>
            <p:ph type="title"/>
          </p:nvPr>
        </p:nvSpPr>
        <p:spPr/>
        <p:txBody>
          <a:bodyPr/>
          <a:lstStyle/>
          <a:p>
            <a:r>
              <a:rPr lang="en-US"/>
              <a:t>Click to edit Master title style</a:t>
            </a:r>
            <a:endParaRPr lang="en-US" dirty="0"/>
          </a:p>
        </p:txBody>
      </p:sp>
    </p:spTree>
    <p:extLst>
      <p:ext uri="{BB962C8B-B14F-4D97-AF65-F5344CB8AC3E}">
        <p14:creationId xmlns:p14="http://schemas.microsoft.com/office/powerpoint/2010/main" val="285416141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86B9685D-9A45-4803-95B4-1BD4FA855ADE}" type="datetimeFigureOut">
              <a:rPr lang="en-US" smtClean="0"/>
              <a:t>4/14/22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757090A-B02B-4602-A05B-404094132403}" type="slidenum">
              <a:rPr lang="en-US" smtClean="0"/>
              <a:t>‹#›</a:t>
            </a:fld>
            <a:endParaRPr lang="en-US"/>
          </a:p>
        </p:txBody>
      </p:sp>
    </p:spTree>
    <p:extLst>
      <p:ext uri="{BB962C8B-B14F-4D97-AF65-F5344CB8AC3E}">
        <p14:creationId xmlns:p14="http://schemas.microsoft.com/office/powerpoint/2010/main" val="6840114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6B9685D-9A45-4803-95B4-1BD4FA855ADE}" type="datetimeFigureOut">
              <a:rPr lang="en-US" smtClean="0"/>
              <a:t>4/14/22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757090A-B02B-4602-A05B-404094132403}" type="slidenum">
              <a:rPr lang="en-US" smtClean="0"/>
              <a:t>‹#›</a:t>
            </a:fld>
            <a:endParaRPr lang="en-US"/>
          </a:p>
        </p:txBody>
      </p:sp>
    </p:spTree>
    <p:extLst>
      <p:ext uri="{BB962C8B-B14F-4D97-AF65-F5344CB8AC3E}">
        <p14:creationId xmlns:p14="http://schemas.microsoft.com/office/powerpoint/2010/main" val="263496755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6" name="Rectangle 25"/>
          <p:cNvSpPr/>
          <p:nvPr/>
        </p:nvSpPr>
        <p:spPr>
          <a:xfrm>
            <a:off x="0" y="0"/>
            <a:ext cx="4572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640703" y="2243829"/>
            <a:ext cx="3290594" cy="1141497"/>
          </a:xfrm>
          <a:solidFill>
            <a:srgbClr val="FFFFFF"/>
          </a:solidFill>
          <a:ln>
            <a:solidFill>
              <a:srgbClr val="404040"/>
            </a:solidFill>
          </a:ln>
        </p:spPr>
        <p:txBody>
          <a:bodyPr anchor="ctr" anchorCtr="1">
            <a:normAutofit/>
          </a:bodyPr>
          <a:lstStyle>
            <a:lvl1pPr>
              <a:defRPr sz="2100">
                <a:solidFill>
                  <a:srgbClr val="262626"/>
                </a:solidFill>
              </a:defRPr>
            </a:lvl1pPr>
          </a:lstStyle>
          <a:p>
            <a:r>
              <a:rPr lang="en-US"/>
              <a:t>Click to edit Master title style</a:t>
            </a:r>
            <a:endParaRPr lang="en-US" dirty="0"/>
          </a:p>
        </p:txBody>
      </p:sp>
      <p:sp>
        <p:nvSpPr>
          <p:cNvPr id="3" name="Content Placeholder 2"/>
          <p:cNvSpPr>
            <a:spLocks noGrp="1"/>
          </p:cNvSpPr>
          <p:nvPr>
            <p:ph idx="1"/>
          </p:nvPr>
        </p:nvSpPr>
        <p:spPr>
          <a:xfrm>
            <a:off x="5052060" y="804672"/>
            <a:ext cx="3611880" cy="5248656"/>
          </a:xfrm>
        </p:spPr>
        <p:txBody>
          <a:bodyPr>
            <a:normAutofit/>
          </a:bodyPr>
          <a:lstStyle>
            <a:lvl1pPr>
              <a:defRPr sz="1900">
                <a:solidFill>
                  <a:schemeClr val="tx1"/>
                </a:solidFill>
              </a:defRPr>
            </a:lvl1pPr>
            <a:lvl2pPr>
              <a:defRPr sz="1600">
                <a:solidFill>
                  <a:schemeClr val="tx1"/>
                </a:solidFill>
              </a:defRPr>
            </a:lvl2pPr>
            <a:lvl3pPr>
              <a:defRPr sz="1600">
                <a:solidFill>
                  <a:schemeClr val="tx1"/>
                </a:solidFill>
              </a:defRPr>
            </a:lvl3pPr>
            <a:lvl4pPr>
              <a:defRPr sz="1600">
                <a:solidFill>
                  <a:schemeClr val="tx1"/>
                </a:solidFill>
              </a:defRPr>
            </a:lvl4pPr>
            <a:lvl5pPr>
              <a:defRPr sz="1600">
                <a:solidFill>
                  <a:schemeClr val="tx1"/>
                </a:solidFill>
              </a:defRPr>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62965" y="3549918"/>
            <a:ext cx="2846070" cy="2194036"/>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9" name="Date Placeholder 8"/>
          <p:cNvSpPr>
            <a:spLocks noGrp="1"/>
          </p:cNvSpPr>
          <p:nvPr>
            <p:ph type="dt" sz="half" idx="10"/>
          </p:nvPr>
        </p:nvSpPr>
        <p:spPr/>
        <p:txBody>
          <a:bodyPr/>
          <a:lstStyle/>
          <a:p>
            <a:fld id="{86B9685D-9A45-4803-95B4-1BD4FA855ADE}" type="datetimeFigureOut">
              <a:rPr lang="en-US" smtClean="0"/>
              <a:t>4/14/22</a:t>
            </a:fld>
            <a:endParaRPr lang="en-US"/>
          </a:p>
        </p:txBody>
      </p:sp>
      <p:sp>
        <p:nvSpPr>
          <p:cNvPr id="10" name="Footer Placeholder 9"/>
          <p:cNvSpPr>
            <a:spLocks noGrp="1"/>
          </p:cNvSpPr>
          <p:nvPr>
            <p:ph type="ftr" sz="quarter" idx="11"/>
          </p:nvPr>
        </p:nvSpPr>
        <p:spPr>
          <a:xfrm>
            <a:off x="640703" y="6236208"/>
            <a:ext cx="3806398" cy="320040"/>
          </a:xfrm>
        </p:spPr>
        <p:txBody>
          <a:bodyPr>
            <a:normAutofit/>
          </a:bodyPr>
          <a:lstStyle>
            <a:lvl1pPr>
              <a:defRPr>
                <a:solidFill>
                  <a:srgbClr val="FFFFFF">
                    <a:alpha val="70000"/>
                  </a:srgbClr>
                </a:solidFill>
              </a:defRPr>
            </a:lvl1pPr>
          </a:lstStyle>
          <a:p>
            <a:endParaRPr lang="en-US"/>
          </a:p>
        </p:txBody>
      </p:sp>
      <p:sp>
        <p:nvSpPr>
          <p:cNvPr id="11" name="Slide Number Placeholder 10"/>
          <p:cNvSpPr>
            <a:spLocks noGrp="1"/>
          </p:cNvSpPr>
          <p:nvPr>
            <p:ph type="sldNum" sz="quarter" idx="12"/>
          </p:nvPr>
        </p:nvSpPr>
        <p:spPr/>
        <p:txBody>
          <a:bodyPr/>
          <a:lstStyle/>
          <a:p>
            <a:fld id="{C757090A-B02B-4602-A05B-404094132403}" type="slidenum">
              <a:rPr lang="en-US" smtClean="0"/>
              <a:t>‹#›</a:t>
            </a:fld>
            <a:endParaRPr lang="en-US"/>
          </a:p>
        </p:txBody>
      </p:sp>
    </p:spTree>
    <p:extLst>
      <p:ext uri="{BB962C8B-B14F-4D97-AF65-F5344CB8AC3E}">
        <p14:creationId xmlns:p14="http://schemas.microsoft.com/office/powerpoint/2010/main" val="19540530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18" name="Rectangle 17"/>
          <p:cNvSpPr/>
          <p:nvPr/>
        </p:nvSpPr>
        <p:spPr>
          <a:xfrm>
            <a:off x="1" y="0"/>
            <a:ext cx="4571999"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640080" y="2243828"/>
            <a:ext cx="3291840" cy="1143000"/>
          </a:xfrm>
          <a:solidFill>
            <a:srgbClr val="FFFFFF"/>
          </a:solidFill>
          <a:ln>
            <a:solidFill>
              <a:srgbClr val="262626"/>
            </a:solidFill>
          </a:ln>
        </p:spPr>
        <p:txBody>
          <a:bodyPr anchor="ctr" anchorCtr="1">
            <a:noAutofit/>
          </a:bodyPr>
          <a:lstStyle>
            <a:lvl1pPr>
              <a:defRPr sz="2100">
                <a:solidFill>
                  <a:srgbClr val="262626"/>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4572000" y="-42172"/>
            <a:ext cx="4576573" cy="6858000"/>
          </a:xfrm>
          <a:solidFill>
            <a:schemeClr val="bg1">
              <a:lumMod val="75000"/>
            </a:schemeClr>
          </a:solidFill>
        </p:spPr>
        <p:txBody>
          <a:bodyPr anchor="t"/>
          <a:lstStyle>
            <a:lvl1pPr marL="0" indent="0">
              <a:buNone/>
              <a:defRPr sz="3200">
                <a:solidFill>
                  <a:schemeClr val="bg1">
                    <a:lumMod val="85000"/>
                    <a:lumOff val="1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62965" y="3549919"/>
            <a:ext cx="2846070" cy="2194037"/>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8" name="Date Placeholder 7"/>
          <p:cNvSpPr>
            <a:spLocks noGrp="1"/>
          </p:cNvSpPr>
          <p:nvPr>
            <p:ph type="dt" sz="half" idx="10"/>
          </p:nvPr>
        </p:nvSpPr>
        <p:spPr/>
        <p:txBody>
          <a:bodyPr/>
          <a:lstStyle>
            <a:lvl1pPr>
              <a:defRPr>
                <a:solidFill>
                  <a:srgbClr val="FFFFFF"/>
                </a:solidFill>
                <a:effectLst>
                  <a:outerShdw blurRad="50800" dist="38100" dir="2700000" algn="tl" rotWithShape="0">
                    <a:prstClr val="black">
                      <a:alpha val="43000"/>
                    </a:prstClr>
                  </a:outerShdw>
                </a:effectLst>
              </a:defRPr>
            </a:lvl1pPr>
          </a:lstStyle>
          <a:p>
            <a:fld id="{86B9685D-9A45-4803-95B4-1BD4FA855ADE}" type="datetimeFigureOut">
              <a:rPr lang="en-US" smtClean="0"/>
              <a:t>4/14/22</a:t>
            </a:fld>
            <a:endParaRPr lang="en-US"/>
          </a:p>
        </p:txBody>
      </p:sp>
      <p:sp>
        <p:nvSpPr>
          <p:cNvPr id="9" name="Footer Placeholder 8"/>
          <p:cNvSpPr>
            <a:spLocks noGrp="1"/>
          </p:cNvSpPr>
          <p:nvPr>
            <p:ph type="ftr" sz="quarter" idx="11"/>
          </p:nvPr>
        </p:nvSpPr>
        <p:spPr>
          <a:xfrm>
            <a:off x="640080" y="6236208"/>
            <a:ext cx="3803904" cy="320040"/>
          </a:xfrm>
        </p:spPr>
        <p:txBody>
          <a:bodyPr>
            <a:normAutofit/>
          </a:bodyPr>
          <a:lstStyle>
            <a:lvl1pPr>
              <a:defRPr>
                <a:solidFill>
                  <a:srgbClr val="FFFFFF">
                    <a:alpha val="70000"/>
                  </a:srgbClr>
                </a:solidFill>
              </a:defRPr>
            </a:lvl1pPr>
          </a:lstStyle>
          <a:p>
            <a:endParaRPr lang="en-US" dirty="0"/>
          </a:p>
        </p:txBody>
      </p:sp>
      <p:sp>
        <p:nvSpPr>
          <p:cNvPr id="10" name="Slide Number Placeholder 9"/>
          <p:cNvSpPr>
            <a:spLocks noGrp="1"/>
          </p:cNvSpPr>
          <p:nvPr>
            <p:ph type="sldNum" sz="quarter" idx="12"/>
          </p:nvPr>
        </p:nvSpPr>
        <p:spPr/>
        <p:txBody>
          <a:bodyPr/>
          <a:lstStyle/>
          <a:p>
            <a:fld id="{C757090A-B02B-4602-A05B-404094132403}" type="slidenum">
              <a:rPr lang="en-US" smtClean="0"/>
              <a:t>‹#›</a:t>
            </a:fld>
            <a:endParaRPr lang="en-US"/>
          </a:p>
        </p:txBody>
      </p:sp>
    </p:spTree>
    <p:extLst>
      <p:ext uri="{BB962C8B-B14F-4D97-AF65-F5344CB8AC3E}">
        <p14:creationId xmlns:p14="http://schemas.microsoft.com/office/powerpoint/2010/main" val="425605153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bwMode="black">
          <a:xfrm>
            <a:off x="1606045" y="964692"/>
            <a:ext cx="5937755" cy="1188720"/>
          </a:xfrm>
          <a:prstGeom prst="rect">
            <a:avLst/>
          </a:prstGeom>
          <a:solidFill>
            <a:srgbClr val="FFFFFF"/>
          </a:solidFill>
          <a:ln w="31750" cap="sq">
            <a:solidFill>
              <a:srgbClr val="404040"/>
            </a:solidFill>
            <a:miter lim="800000"/>
          </a:ln>
        </p:spPr>
        <p:txBody>
          <a:bodyPr vert="horz" lIns="182880" tIns="182880" rIns="182880" bIns="18288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606045" y="2638045"/>
            <a:ext cx="5937755" cy="3101983"/>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5978943" y="6238816"/>
            <a:ext cx="2065310" cy="323968"/>
          </a:xfrm>
          <a:prstGeom prst="rect">
            <a:avLst/>
          </a:prstGeom>
        </p:spPr>
        <p:txBody>
          <a:bodyPr vert="horz" lIns="91440" tIns="45720" rIns="91440" bIns="45720" rtlCol="0" anchor="ctr"/>
          <a:lstStyle>
            <a:lvl1pPr algn="r">
              <a:defRPr sz="1000">
                <a:solidFill>
                  <a:schemeClr val="tx1">
                    <a:alpha val="70000"/>
                  </a:schemeClr>
                </a:solidFill>
              </a:defRPr>
            </a:lvl1pPr>
          </a:lstStyle>
          <a:p>
            <a:fld id="{86B9685D-9A45-4803-95B4-1BD4FA855ADE}" type="datetimeFigureOut">
              <a:rPr lang="en-US" smtClean="0"/>
              <a:t>4/14/22</a:t>
            </a:fld>
            <a:endParaRPr lang="en-US"/>
          </a:p>
        </p:txBody>
      </p:sp>
      <p:sp>
        <p:nvSpPr>
          <p:cNvPr id="5" name="Footer Placeholder 4"/>
          <p:cNvSpPr>
            <a:spLocks noGrp="1"/>
          </p:cNvSpPr>
          <p:nvPr>
            <p:ph type="ftr" sz="quarter" idx="3"/>
          </p:nvPr>
        </p:nvSpPr>
        <p:spPr>
          <a:xfrm>
            <a:off x="1102239" y="6236208"/>
            <a:ext cx="4556664" cy="320040"/>
          </a:xfrm>
          <a:prstGeom prst="rect">
            <a:avLst/>
          </a:prstGeom>
        </p:spPr>
        <p:txBody>
          <a:bodyPr vert="horz" lIns="91440" tIns="45720" rIns="91440" bIns="45720" rtlCol="0" anchor="ctr"/>
          <a:lstStyle>
            <a:lvl1pPr algn="l">
              <a:defRPr sz="1000">
                <a:solidFill>
                  <a:schemeClr val="tx1">
                    <a:alpha val="70000"/>
                  </a:schemeClr>
                </a:solidFill>
              </a:defRPr>
            </a:lvl1pPr>
          </a:lstStyle>
          <a:p>
            <a:endParaRPr lang="en-US"/>
          </a:p>
        </p:txBody>
      </p:sp>
      <p:sp>
        <p:nvSpPr>
          <p:cNvPr id="6" name="Slide Number Placeholder 5"/>
          <p:cNvSpPr>
            <a:spLocks noGrp="1"/>
          </p:cNvSpPr>
          <p:nvPr>
            <p:ph type="sldNum" sz="quarter" idx="4"/>
          </p:nvPr>
        </p:nvSpPr>
        <p:spPr>
          <a:xfrm>
            <a:off x="8240112" y="6217920"/>
            <a:ext cx="365760" cy="365760"/>
          </a:xfrm>
          <a:prstGeom prst="ellipse">
            <a:avLst/>
          </a:prstGeom>
          <a:solidFill>
            <a:srgbClr val="1D1D1D">
              <a:alpha val="69804"/>
            </a:srgbClr>
          </a:solidFill>
        </p:spPr>
        <p:txBody>
          <a:bodyPr vert="horz" lIns="18288" tIns="45720" rIns="18288" bIns="45720" rtlCol="0" anchor="ctr">
            <a:noAutofit/>
          </a:bodyPr>
          <a:lstStyle>
            <a:lvl1pPr algn="ctr">
              <a:defRPr sz="1100" spc="0" baseline="0">
                <a:solidFill>
                  <a:srgbClr val="FFFFFF"/>
                </a:solidFill>
              </a:defRPr>
            </a:lvl1pPr>
          </a:lstStyle>
          <a:p>
            <a:fld id="{C757090A-B02B-4602-A05B-404094132403}" type="slidenum">
              <a:rPr lang="en-US" smtClean="0"/>
              <a:t>‹#›</a:t>
            </a:fld>
            <a:endParaRPr lang="en-US"/>
          </a:p>
        </p:txBody>
      </p:sp>
    </p:spTree>
    <p:extLst>
      <p:ext uri="{BB962C8B-B14F-4D97-AF65-F5344CB8AC3E}">
        <p14:creationId xmlns:p14="http://schemas.microsoft.com/office/powerpoint/2010/main" val="1872794939"/>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ctr" defTabSz="914400" rtl="0" eaLnBrk="1" latinLnBrk="0" hangingPunct="1">
        <a:lnSpc>
          <a:spcPct val="90000"/>
        </a:lnSpc>
        <a:spcBef>
          <a:spcPct val="0"/>
        </a:spcBef>
        <a:buNone/>
        <a:defRPr sz="2600" kern="1200" cap="all" spc="200" baseline="0">
          <a:solidFill>
            <a:srgbClr val="262626"/>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1800" kern="1200">
          <a:solidFill>
            <a:schemeClr val="tx1">
              <a:lumMod val="85000"/>
              <a:lumOff val="15000"/>
            </a:schemeClr>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44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59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28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371601"/>
            <a:ext cx="7772400" cy="2228850"/>
          </a:xfrm>
        </p:spPr>
        <p:txBody>
          <a:bodyPr>
            <a:normAutofit fontScale="90000"/>
          </a:bodyPr>
          <a:lstStyle/>
          <a:p>
            <a:r>
              <a:rPr lang="en-US" sz="6000" b="1" dirty="0">
                <a:latin typeface="Arial" pitchFamily="34" charset="0"/>
                <a:cs typeface="Arial" pitchFamily="34" charset="0"/>
              </a:rPr>
              <a:t>I. ETIKA </a:t>
            </a:r>
            <a:br>
              <a:rPr lang="en-US" sz="6000" b="1" dirty="0">
                <a:latin typeface="Arial" pitchFamily="34" charset="0"/>
                <a:cs typeface="Arial" pitchFamily="34" charset="0"/>
              </a:rPr>
            </a:br>
            <a:r>
              <a:rPr lang="en-US" sz="6000" b="1" dirty="0">
                <a:latin typeface="Arial" pitchFamily="34" charset="0"/>
                <a:cs typeface="Arial" pitchFamily="34" charset="0"/>
              </a:rPr>
              <a:t>PEMERINTAHAN</a:t>
            </a:r>
            <a:br>
              <a:rPr lang="en-US" sz="6000" b="1" dirty="0">
                <a:latin typeface="Arial" pitchFamily="34" charset="0"/>
                <a:cs typeface="Arial" pitchFamily="34" charset="0"/>
              </a:rPr>
            </a:br>
            <a:r>
              <a:rPr lang="en-US" sz="6000" b="1" dirty="0">
                <a:latin typeface="Arial" pitchFamily="34" charset="0"/>
                <a:cs typeface="Arial" pitchFamily="34" charset="0"/>
              </a:rPr>
              <a:t>(</a:t>
            </a:r>
            <a:r>
              <a:rPr lang="en-US" sz="6000" b="1" dirty="0" err="1">
                <a:latin typeface="Arial" pitchFamily="34" charset="0"/>
                <a:cs typeface="Arial" pitchFamily="34" charset="0"/>
              </a:rPr>
              <a:t>Arti-Peranan</a:t>
            </a:r>
            <a:r>
              <a:rPr lang="en-US" sz="6000" b="1" dirty="0">
                <a:latin typeface="Arial" pitchFamily="34" charset="0"/>
                <a:cs typeface="Arial" pitchFamily="34" charset="0"/>
              </a:rPr>
              <a:t>)</a:t>
            </a:r>
          </a:p>
        </p:txBody>
      </p:sp>
      <p:sp>
        <p:nvSpPr>
          <p:cNvPr id="3" name="Subtitle 2"/>
          <p:cNvSpPr>
            <a:spLocks noGrp="1"/>
          </p:cNvSpPr>
          <p:nvPr>
            <p:ph type="subTitle" idx="1"/>
          </p:nvPr>
        </p:nvSpPr>
        <p:spPr/>
        <p:txBody>
          <a:bodyPr>
            <a:normAutofit/>
          </a:bodyPr>
          <a:lstStyle/>
          <a:p>
            <a:endParaRPr lang="en-US" dirty="0"/>
          </a:p>
          <a:p>
            <a:r>
              <a:rPr lang="en-US" dirty="0">
                <a:solidFill>
                  <a:schemeClr val="tx1"/>
                </a:solidFill>
                <a:latin typeface="Arial" pitchFamily="34" charset="0"/>
                <a:cs typeface="Arial" pitchFamily="34" charset="0"/>
              </a:rPr>
              <a:t>DR. TRI NUGROHO</a:t>
            </a:r>
          </a:p>
          <a:p>
            <a:r>
              <a:rPr lang="en-US" dirty="0">
                <a:solidFill>
                  <a:schemeClr val="tx1"/>
                </a:solidFill>
                <a:latin typeface="Arial" pitchFamily="34" charset="0"/>
                <a:cs typeface="Arial" pitchFamily="34" charset="0"/>
              </a:rPr>
              <a:t>CONDRODEWI PUSPITASARI, S.IP., M.A.</a:t>
            </a:r>
          </a:p>
        </p:txBody>
      </p:sp>
    </p:spTree>
    <p:extLst>
      <p:ext uri="{BB962C8B-B14F-4D97-AF65-F5344CB8AC3E}">
        <p14:creationId xmlns:p14="http://schemas.microsoft.com/office/powerpoint/2010/main" val="420604868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NILAI</a:t>
            </a:r>
          </a:p>
        </p:txBody>
      </p:sp>
      <p:sp>
        <p:nvSpPr>
          <p:cNvPr id="3" name="Content Placeholder 2"/>
          <p:cNvSpPr>
            <a:spLocks noGrp="1"/>
          </p:cNvSpPr>
          <p:nvPr>
            <p:ph idx="1"/>
          </p:nvPr>
        </p:nvSpPr>
        <p:spPr>
          <a:xfrm>
            <a:off x="457200" y="2286000"/>
            <a:ext cx="8229600" cy="3840163"/>
          </a:xfrm>
        </p:spPr>
        <p:txBody>
          <a:bodyPr>
            <a:normAutofit/>
          </a:bodyPr>
          <a:lstStyle/>
          <a:p>
            <a:r>
              <a:rPr lang="en-US" dirty="0" err="1">
                <a:solidFill>
                  <a:srgbClr val="000000"/>
                </a:solidFill>
              </a:rPr>
              <a:t>Nilai</a:t>
            </a:r>
            <a:r>
              <a:rPr lang="en-US" dirty="0">
                <a:solidFill>
                  <a:srgbClr val="000000"/>
                </a:solidFill>
              </a:rPr>
              <a:t>: </a:t>
            </a:r>
            <a:r>
              <a:rPr lang="en-US" dirty="0" err="1">
                <a:solidFill>
                  <a:srgbClr val="000000"/>
                </a:solidFill>
              </a:rPr>
              <a:t>sesuatu</a:t>
            </a:r>
            <a:r>
              <a:rPr lang="en-US" dirty="0">
                <a:solidFill>
                  <a:srgbClr val="000000"/>
                </a:solidFill>
              </a:rPr>
              <a:t> yang </a:t>
            </a:r>
            <a:r>
              <a:rPr lang="en-US" dirty="0" err="1">
                <a:solidFill>
                  <a:srgbClr val="000000"/>
                </a:solidFill>
              </a:rPr>
              <a:t>berharga</a:t>
            </a:r>
            <a:r>
              <a:rPr lang="en-US" dirty="0">
                <a:solidFill>
                  <a:srgbClr val="000000"/>
                </a:solidFill>
              </a:rPr>
              <a:t>, </a:t>
            </a:r>
            <a:r>
              <a:rPr lang="en-US" dirty="0" err="1">
                <a:solidFill>
                  <a:srgbClr val="000000"/>
                </a:solidFill>
              </a:rPr>
              <a:t>sehingga</a:t>
            </a:r>
            <a:r>
              <a:rPr lang="en-US" dirty="0">
                <a:solidFill>
                  <a:srgbClr val="000000"/>
                </a:solidFill>
              </a:rPr>
              <a:t> </a:t>
            </a:r>
            <a:r>
              <a:rPr lang="en-US" dirty="0" err="1">
                <a:solidFill>
                  <a:srgbClr val="000000"/>
                </a:solidFill>
              </a:rPr>
              <a:t>menjadi</a:t>
            </a:r>
            <a:r>
              <a:rPr lang="en-US" dirty="0">
                <a:solidFill>
                  <a:srgbClr val="000000"/>
                </a:solidFill>
              </a:rPr>
              <a:t> </a:t>
            </a:r>
            <a:r>
              <a:rPr lang="en-US" dirty="0" err="1">
                <a:solidFill>
                  <a:srgbClr val="000000"/>
                </a:solidFill>
              </a:rPr>
              <a:t>patokan</a:t>
            </a:r>
            <a:r>
              <a:rPr lang="en-US" dirty="0">
                <a:solidFill>
                  <a:srgbClr val="000000"/>
                </a:solidFill>
              </a:rPr>
              <a:t> </a:t>
            </a:r>
            <a:r>
              <a:rPr lang="en-US" dirty="0" err="1">
                <a:solidFill>
                  <a:srgbClr val="000000"/>
                </a:solidFill>
              </a:rPr>
              <a:t>dalam</a:t>
            </a:r>
            <a:r>
              <a:rPr lang="en-US" dirty="0">
                <a:solidFill>
                  <a:srgbClr val="000000"/>
                </a:solidFill>
              </a:rPr>
              <a:t> </a:t>
            </a:r>
            <a:r>
              <a:rPr lang="en-US" dirty="0" err="1">
                <a:solidFill>
                  <a:srgbClr val="000000"/>
                </a:solidFill>
              </a:rPr>
              <a:t>kehidupan</a:t>
            </a:r>
            <a:r>
              <a:rPr lang="en-US" dirty="0">
                <a:solidFill>
                  <a:srgbClr val="000000"/>
                </a:solidFill>
              </a:rPr>
              <a:t>.</a:t>
            </a:r>
          </a:p>
          <a:p>
            <a:r>
              <a:rPr lang="en-US" dirty="0" err="1">
                <a:solidFill>
                  <a:srgbClr val="000000"/>
                </a:solidFill>
              </a:rPr>
              <a:t>Nilai</a:t>
            </a:r>
            <a:r>
              <a:rPr lang="en-US" dirty="0">
                <a:solidFill>
                  <a:srgbClr val="000000"/>
                </a:solidFill>
              </a:rPr>
              <a:t> </a:t>
            </a:r>
            <a:r>
              <a:rPr lang="en-US" dirty="0" err="1">
                <a:solidFill>
                  <a:srgbClr val="000000"/>
                </a:solidFill>
              </a:rPr>
              <a:t>memberi</a:t>
            </a:r>
            <a:r>
              <a:rPr lang="en-US" dirty="0">
                <a:solidFill>
                  <a:srgbClr val="000000"/>
                </a:solidFill>
              </a:rPr>
              <a:t> </a:t>
            </a:r>
            <a:r>
              <a:rPr lang="en-US" dirty="0" err="1">
                <a:solidFill>
                  <a:srgbClr val="000000"/>
                </a:solidFill>
              </a:rPr>
              <a:t>makna</a:t>
            </a:r>
            <a:r>
              <a:rPr lang="en-US" dirty="0">
                <a:solidFill>
                  <a:srgbClr val="000000"/>
                </a:solidFill>
              </a:rPr>
              <a:t> </a:t>
            </a:r>
            <a:r>
              <a:rPr lang="en-US" dirty="0" err="1">
                <a:solidFill>
                  <a:srgbClr val="000000"/>
                </a:solidFill>
              </a:rPr>
              <a:t>dalam</a:t>
            </a:r>
            <a:r>
              <a:rPr lang="en-US" dirty="0">
                <a:solidFill>
                  <a:srgbClr val="000000"/>
                </a:solidFill>
              </a:rPr>
              <a:t> </a:t>
            </a:r>
            <a:r>
              <a:rPr lang="en-US" dirty="0" err="1">
                <a:solidFill>
                  <a:srgbClr val="000000"/>
                </a:solidFill>
              </a:rPr>
              <a:t>hidup</a:t>
            </a:r>
            <a:r>
              <a:rPr lang="en-US" dirty="0">
                <a:solidFill>
                  <a:srgbClr val="000000"/>
                </a:solidFill>
              </a:rPr>
              <a:t>, </a:t>
            </a:r>
            <a:r>
              <a:rPr lang="en-US" dirty="0" err="1">
                <a:solidFill>
                  <a:srgbClr val="000000"/>
                </a:solidFill>
              </a:rPr>
              <a:t>sehingga</a:t>
            </a:r>
            <a:r>
              <a:rPr lang="en-US" dirty="0">
                <a:solidFill>
                  <a:srgbClr val="000000"/>
                </a:solidFill>
              </a:rPr>
              <a:t> </a:t>
            </a:r>
            <a:r>
              <a:rPr lang="en-US" dirty="0" err="1">
                <a:solidFill>
                  <a:srgbClr val="000000"/>
                </a:solidFill>
              </a:rPr>
              <a:t>memberi</a:t>
            </a:r>
            <a:r>
              <a:rPr lang="en-US" dirty="0">
                <a:solidFill>
                  <a:srgbClr val="000000"/>
                </a:solidFill>
              </a:rPr>
              <a:t> </a:t>
            </a:r>
            <a:r>
              <a:rPr lang="en-US" dirty="0" err="1">
                <a:solidFill>
                  <a:srgbClr val="000000"/>
                </a:solidFill>
              </a:rPr>
              <a:t>corak</a:t>
            </a:r>
            <a:r>
              <a:rPr lang="en-US" dirty="0">
                <a:solidFill>
                  <a:srgbClr val="000000"/>
                </a:solidFill>
              </a:rPr>
              <a:t> </a:t>
            </a:r>
            <a:r>
              <a:rPr lang="en-US" dirty="0" err="1">
                <a:solidFill>
                  <a:srgbClr val="000000"/>
                </a:solidFill>
              </a:rPr>
              <a:t>dalam</a:t>
            </a:r>
            <a:r>
              <a:rPr lang="en-US" dirty="0">
                <a:solidFill>
                  <a:srgbClr val="000000"/>
                </a:solidFill>
              </a:rPr>
              <a:t> </a:t>
            </a:r>
            <a:r>
              <a:rPr lang="en-US" dirty="0" err="1">
                <a:solidFill>
                  <a:srgbClr val="000000"/>
                </a:solidFill>
              </a:rPr>
              <a:t>perilaku</a:t>
            </a:r>
            <a:r>
              <a:rPr lang="en-US" dirty="0">
                <a:solidFill>
                  <a:srgbClr val="000000"/>
                </a:solidFill>
              </a:rPr>
              <a:t> </a:t>
            </a:r>
            <a:r>
              <a:rPr lang="en-US" dirty="0" err="1">
                <a:solidFill>
                  <a:srgbClr val="000000"/>
                </a:solidFill>
              </a:rPr>
              <a:t>manusia</a:t>
            </a:r>
            <a:r>
              <a:rPr lang="en-US" dirty="0">
                <a:solidFill>
                  <a:srgbClr val="000000"/>
                </a:solidFill>
              </a:rPr>
              <a:t>.</a:t>
            </a:r>
          </a:p>
          <a:p>
            <a:r>
              <a:rPr lang="en-US" dirty="0">
                <a:solidFill>
                  <a:srgbClr val="000000"/>
                </a:solidFill>
              </a:rPr>
              <a:t>William: </a:t>
            </a:r>
            <a:r>
              <a:rPr lang="en-US" dirty="0" err="1">
                <a:solidFill>
                  <a:srgbClr val="000000"/>
                </a:solidFill>
              </a:rPr>
              <a:t>nilai</a:t>
            </a:r>
            <a:r>
              <a:rPr lang="en-US" dirty="0">
                <a:solidFill>
                  <a:srgbClr val="000000"/>
                </a:solidFill>
              </a:rPr>
              <a:t> </a:t>
            </a:r>
            <a:r>
              <a:rPr lang="en-US" dirty="0" err="1">
                <a:solidFill>
                  <a:srgbClr val="000000"/>
                </a:solidFill>
              </a:rPr>
              <a:t>merupakan</a:t>
            </a:r>
            <a:r>
              <a:rPr lang="en-US" dirty="0">
                <a:solidFill>
                  <a:srgbClr val="000000"/>
                </a:solidFill>
              </a:rPr>
              <a:t> </a:t>
            </a:r>
            <a:r>
              <a:rPr lang="en-US" i="1" dirty="0">
                <a:solidFill>
                  <a:srgbClr val="000000"/>
                </a:solidFill>
              </a:rPr>
              <a:t>“…What is desirable or undesirable, good or bad, beautiful or ugly”. </a:t>
            </a:r>
          </a:p>
          <a:p>
            <a:r>
              <a:rPr lang="en-US" dirty="0">
                <a:solidFill>
                  <a:srgbClr val="000000"/>
                </a:solidFill>
              </a:rPr>
              <a:t>Light, Keller  and </a:t>
            </a:r>
            <a:r>
              <a:rPr lang="en-US" dirty="0" err="1">
                <a:solidFill>
                  <a:srgbClr val="000000"/>
                </a:solidFill>
              </a:rPr>
              <a:t>Colhoun</a:t>
            </a:r>
            <a:r>
              <a:rPr lang="en-US" dirty="0">
                <a:solidFill>
                  <a:srgbClr val="000000"/>
                </a:solidFill>
              </a:rPr>
              <a:t> </a:t>
            </a:r>
            <a:r>
              <a:rPr lang="en-US" i="1" dirty="0">
                <a:solidFill>
                  <a:srgbClr val="000000"/>
                </a:solidFill>
              </a:rPr>
              <a:t>: “Value is general idea that people share about what is good or bad, desirable or undesirable. Value transcend any one particular situation… Value people hold tend to color their overall way of life”.</a:t>
            </a:r>
          </a:p>
        </p:txBody>
      </p:sp>
    </p:spTree>
    <p:extLst>
      <p:ext uri="{BB962C8B-B14F-4D97-AF65-F5344CB8AC3E}">
        <p14:creationId xmlns:p14="http://schemas.microsoft.com/office/powerpoint/2010/main" val="13826848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fade">
                                      <p:cBhvr>
                                        <p:cTn id="10" dur="500"/>
                                        <p:tgtEl>
                                          <p:spTgt spid="3">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fade">
                                      <p:cBhvr>
                                        <p:cTn id="15" dur="500"/>
                                        <p:tgtEl>
                                          <p:spTgt spid="3">
                                            <p:txEl>
                                              <p:pRg st="2" end="2"/>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nodeType="clickEffect">
                                  <p:stCondLst>
                                    <p:cond delay="0"/>
                                  </p:stCondLst>
                                  <p:childTnLst>
                                    <p:set>
                                      <p:cBhvr>
                                        <p:cTn id="19" dur="1" fill="hold">
                                          <p:stCondLst>
                                            <p:cond delay="0"/>
                                          </p:stCondLst>
                                        </p:cTn>
                                        <p:tgtEl>
                                          <p:spTgt spid="3">
                                            <p:txEl>
                                              <p:pRg st="3" end="3"/>
                                            </p:txEl>
                                          </p:spTgt>
                                        </p:tgtEl>
                                        <p:attrNameLst>
                                          <p:attrName>style.visibility</p:attrName>
                                        </p:attrNameLst>
                                      </p:cBhvr>
                                      <p:to>
                                        <p:strVal val="visible"/>
                                      </p:to>
                                    </p:set>
                                    <p:animEffect transition="in" filter="fade">
                                      <p:cBhvr>
                                        <p:cTn id="20"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274638"/>
            <a:ext cx="8229600" cy="639762"/>
          </a:xfrm>
        </p:spPr>
        <p:txBody>
          <a:bodyPr>
            <a:normAutofit fontScale="90000"/>
          </a:bodyPr>
          <a:lstStyle/>
          <a:p>
            <a:r>
              <a:rPr lang="en-US" dirty="0"/>
              <a:t>NILAI-NILAI KEUTAMAAN</a:t>
            </a:r>
          </a:p>
        </p:txBody>
      </p:sp>
      <p:sp>
        <p:nvSpPr>
          <p:cNvPr id="2" name="Content Placeholder 1"/>
          <p:cNvSpPr>
            <a:spLocks noGrp="1"/>
          </p:cNvSpPr>
          <p:nvPr>
            <p:ph idx="1"/>
          </p:nvPr>
        </p:nvSpPr>
        <p:spPr>
          <a:xfrm>
            <a:off x="457200" y="914400"/>
            <a:ext cx="8229600" cy="5092891"/>
          </a:xfrm>
          <a:noFill/>
        </p:spPr>
        <p:txBody>
          <a:bodyPr>
            <a:noAutofit/>
          </a:bodyPr>
          <a:lstStyle/>
          <a:p>
            <a:pPr marL="109728" lvl="0" indent="0">
              <a:buClr>
                <a:srgbClr val="2DA2BF"/>
              </a:buClr>
              <a:buNone/>
            </a:pPr>
            <a:r>
              <a:rPr lang="en-US" sz="2400" dirty="0">
                <a:solidFill>
                  <a:prstClr val="black"/>
                </a:solidFill>
                <a:latin typeface="Arial" pitchFamily="34" charset="0"/>
                <a:ea typeface="Cambria" pitchFamily="18" charset="0"/>
                <a:cs typeface="Arial" pitchFamily="34" charset="0"/>
              </a:rPr>
              <a:t>1. </a:t>
            </a:r>
            <a:r>
              <a:rPr lang="en-US" sz="2400" dirty="0" err="1">
                <a:solidFill>
                  <a:prstClr val="black"/>
                </a:solidFill>
                <a:latin typeface="Arial" pitchFamily="34" charset="0"/>
                <a:ea typeface="Cambria" pitchFamily="18" charset="0"/>
                <a:cs typeface="Arial" pitchFamily="34" charset="0"/>
              </a:rPr>
              <a:t>Penghormatan</a:t>
            </a:r>
            <a:r>
              <a:rPr lang="en-US" sz="2400" dirty="0">
                <a:solidFill>
                  <a:prstClr val="black"/>
                </a:solidFill>
                <a:latin typeface="Arial" pitchFamily="34" charset="0"/>
                <a:ea typeface="Cambria" pitchFamily="18" charset="0"/>
                <a:cs typeface="Arial" pitchFamily="34" charset="0"/>
              </a:rPr>
              <a:t> </a:t>
            </a:r>
            <a:r>
              <a:rPr lang="en-US" sz="2400" dirty="0" err="1">
                <a:solidFill>
                  <a:prstClr val="black"/>
                </a:solidFill>
                <a:latin typeface="Arial" pitchFamily="34" charset="0"/>
                <a:ea typeface="Cambria" pitchFamily="18" charset="0"/>
                <a:cs typeface="Arial" pitchFamily="34" charset="0"/>
              </a:rPr>
              <a:t>terhadap</a:t>
            </a:r>
            <a:r>
              <a:rPr lang="en-US" sz="2400" dirty="0">
                <a:solidFill>
                  <a:prstClr val="black"/>
                </a:solidFill>
                <a:latin typeface="Arial" pitchFamily="34" charset="0"/>
                <a:ea typeface="Cambria" pitchFamily="18" charset="0"/>
                <a:cs typeface="Arial" pitchFamily="34" charset="0"/>
              </a:rPr>
              <a:t> </a:t>
            </a:r>
            <a:r>
              <a:rPr lang="en-US" sz="2400" dirty="0" err="1">
                <a:solidFill>
                  <a:prstClr val="black"/>
                </a:solidFill>
                <a:latin typeface="Arial" pitchFamily="34" charset="0"/>
                <a:ea typeface="Cambria" pitchFamily="18" charset="0"/>
                <a:cs typeface="Arial" pitchFamily="34" charset="0"/>
              </a:rPr>
              <a:t>hidup</a:t>
            </a:r>
            <a:r>
              <a:rPr lang="en-US" sz="2400" dirty="0">
                <a:solidFill>
                  <a:prstClr val="black"/>
                </a:solidFill>
                <a:latin typeface="Arial" pitchFamily="34" charset="0"/>
                <a:ea typeface="Cambria" pitchFamily="18" charset="0"/>
                <a:cs typeface="Arial" pitchFamily="34" charset="0"/>
              </a:rPr>
              <a:t> </a:t>
            </a:r>
            <a:r>
              <a:rPr lang="en-US" sz="2400" dirty="0" err="1">
                <a:solidFill>
                  <a:prstClr val="black"/>
                </a:solidFill>
                <a:latin typeface="Arial" pitchFamily="34" charset="0"/>
                <a:ea typeface="Cambria" pitchFamily="18" charset="0"/>
                <a:cs typeface="Arial" pitchFamily="34" charset="0"/>
              </a:rPr>
              <a:t>manusia</a:t>
            </a:r>
            <a:r>
              <a:rPr lang="en-US" sz="2400" dirty="0">
                <a:solidFill>
                  <a:prstClr val="black"/>
                </a:solidFill>
                <a:latin typeface="Arial" pitchFamily="34" charset="0"/>
                <a:ea typeface="Cambria" pitchFamily="18" charset="0"/>
                <a:cs typeface="Arial" pitchFamily="34" charset="0"/>
              </a:rPr>
              <a:t> </a:t>
            </a:r>
            <a:r>
              <a:rPr lang="en-US" sz="2400" dirty="0" err="1">
                <a:solidFill>
                  <a:prstClr val="black"/>
                </a:solidFill>
                <a:latin typeface="Arial" pitchFamily="34" charset="0"/>
                <a:ea typeface="Cambria" pitchFamily="18" charset="0"/>
                <a:cs typeface="Arial" pitchFamily="34" charset="0"/>
              </a:rPr>
              <a:t>dan</a:t>
            </a:r>
            <a:r>
              <a:rPr lang="en-US" sz="2400" dirty="0">
                <a:solidFill>
                  <a:prstClr val="black"/>
                </a:solidFill>
                <a:latin typeface="Arial" pitchFamily="34" charset="0"/>
                <a:ea typeface="Cambria" pitchFamily="18" charset="0"/>
                <a:cs typeface="Arial" pitchFamily="34" charset="0"/>
              </a:rPr>
              <a:t> HAM </a:t>
            </a:r>
            <a:r>
              <a:rPr lang="en-US" sz="2400" dirty="0" err="1">
                <a:solidFill>
                  <a:prstClr val="black"/>
                </a:solidFill>
                <a:latin typeface="Arial" pitchFamily="34" charset="0"/>
                <a:ea typeface="Cambria" pitchFamily="18" charset="0"/>
                <a:cs typeface="Arial" pitchFamily="34" charset="0"/>
              </a:rPr>
              <a:t>lainnya</a:t>
            </a:r>
            <a:r>
              <a:rPr lang="en-US" sz="2400" dirty="0">
                <a:solidFill>
                  <a:prstClr val="black"/>
                </a:solidFill>
                <a:latin typeface="Arial" pitchFamily="34" charset="0"/>
                <a:ea typeface="Cambria" pitchFamily="18" charset="0"/>
                <a:cs typeface="Arial" pitchFamily="34" charset="0"/>
              </a:rPr>
              <a:t>.</a:t>
            </a:r>
          </a:p>
          <a:p>
            <a:pPr marL="109728" lvl="0" indent="0">
              <a:buClr>
                <a:srgbClr val="2DA2BF"/>
              </a:buClr>
              <a:buNone/>
            </a:pPr>
            <a:r>
              <a:rPr lang="en-US" sz="2400" dirty="0">
                <a:solidFill>
                  <a:prstClr val="black"/>
                </a:solidFill>
                <a:latin typeface="Arial" pitchFamily="34" charset="0"/>
                <a:ea typeface="Cambria" pitchFamily="18" charset="0"/>
                <a:cs typeface="Arial" pitchFamily="34" charset="0"/>
              </a:rPr>
              <a:t>2. </a:t>
            </a:r>
            <a:r>
              <a:rPr lang="en-US" sz="2400" dirty="0" err="1">
                <a:solidFill>
                  <a:prstClr val="black"/>
                </a:solidFill>
                <a:latin typeface="Arial" pitchFamily="34" charset="0"/>
                <a:ea typeface="Cambria" pitchFamily="18" charset="0"/>
                <a:cs typeface="Arial" pitchFamily="34" charset="0"/>
              </a:rPr>
              <a:t>Kejujuran</a:t>
            </a:r>
            <a:r>
              <a:rPr lang="en-US" sz="2400" dirty="0">
                <a:solidFill>
                  <a:prstClr val="black"/>
                </a:solidFill>
                <a:latin typeface="Arial" pitchFamily="34" charset="0"/>
                <a:ea typeface="Cambria" pitchFamily="18" charset="0"/>
                <a:cs typeface="Arial" pitchFamily="34" charset="0"/>
              </a:rPr>
              <a:t> </a:t>
            </a:r>
            <a:r>
              <a:rPr lang="en-US" sz="2400" dirty="0" err="1">
                <a:solidFill>
                  <a:prstClr val="black"/>
                </a:solidFill>
                <a:latin typeface="Arial" pitchFamily="34" charset="0"/>
                <a:ea typeface="Cambria" pitchFamily="18" charset="0"/>
                <a:cs typeface="Arial" pitchFamily="34" charset="0"/>
              </a:rPr>
              <a:t>baik</a:t>
            </a:r>
            <a:r>
              <a:rPr lang="en-US" sz="2400" dirty="0">
                <a:solidFill>
                  <a:prstClr val="black"/>
                </a:solidFill>
                <a:latin typeface="Arial" pitchFamily="34" charset="0"/>
                <a:ea typeface="Cambria" pitchFamily="18" charset="0"/>
                <a:cs typeface="Arial" pitchFamily="34" charset="0"/>
              </a:rPr>
              <a:t> </a:t>
            </a:r>
            <a:r>
              <a:rPr lang="en-US" sz="2400" dirty="0" err="1">
                <a:solidFill>
                  <a:prstClr val="black"/>
                </a:solidFill>
                <a:latin typeface="Arial" pitchFamily="34" charset="0"/>
                <a:ea typeface="Cambria" pitchFamily="18" charset="0"/>
                <a:cs typeface="Arial" pitchFamily="34" charset="0"/>
              </a:rPr>
              <a:t>terhadap</a:t>
            </a:r>
            <a:r>
              <a:rPr lang="en-US" sz="2400" dirty="0">
                <a:solidFill>
                  <a:prstClr val="black"/>
                </a:solidFill>
                <a:latin typeface="Arial" pitchFamily="34" charset="0"/>
                <a:ea typeface="Cambria" pitchFamily="18" charset="0"/>
                <a:cs typeface="Arial" pitchFamily="34" charset="0"/>
              </a:rPr>
              <a:t> </a:t>
            </a:r>
            <a:r>
              <a:rPr lang="en-US" sz="2400" dirty="0" err="1">
                <a:solidFill>
                  <a:prstClr val="black"/>
                </a:solidFill>
                <a:latin typeface="Arial" pitchFamily="34" charset="0"/>
                <a:ea typeface="Cambria" pitchFamily="18" charset="0"/>
                <a:cs typeface="Arial" pitchFamily="34" charset="0"/>
              </a:rPr>
              <a:t>diri</a:t>
            </a:r>
            <a:r>
              <a:rPr lang="en-US" sz="2400" dirty="0">
                <a:solidFill>
                  <a:prstClr val="black"/>
                </a:solidFill>
                <a:latin typeface="Arial" pitchFamily="34" charset="0"/>
                <a:ea typeface="Cambria" pitchFamily="18" charset="0"/>
                <a:cs typeface="Arial" pitchFamily="34" charset="0"/>
              </a:rPr>
              <a:t> </a:t>
            </a:r>
            <a:r>
              <a:rPr lang="en-US" sz="2400" dirty="0" err="1">
                <a:solidFill>
                  <a:prstClr val="black"/>
                </a:solidFill>
                <a:latin typeface="Arial" pitchFamily="34" charset="0"/>
                <a:ea typeface="Cambria" pitchFamily="18" charset="0"/>
                <a:cs typeface="Arial" pitchFamily="34" charset="0"/>
              </a:rPr>
              <a:t>sendiri</a:t>
            </a:r>
            <a:r>
              <a:rPr lang="en-US" sz="2400" dirty="0">
                <a:solidFill>
                  <a:prstClr val="black"/>
                </a:solidFill>
                <a:latin typeface="Arial" pitchFamily="34" charset="0"/>
                <a:ea typeface="Cambria" pitchFamily="18" charset="0"/>
                <a:cs typeface="Arial" pitchFamily="34" charset="0"/>
              </a:rPr>
              <a:t> </a:t>
            </a:r>
            <a:r>
              <a:rPr lang="en-US" sz="2400" dirty="0" err="1">
                <a:solidFill>
                  <a:prstClr val="black"/>
                </a:solidFill>
                <a:latin typeface="Arial" pitchFamily="34" charset="0"/>
                <a:ea typeface="Cambria" pitchFamily="18" charset="0"/>
                <a:cs typeface="Arial" pitchFamily="34" charset="0"/>
              </a:rPr>
              <a:t>maupun</a:t>
            </a:r>
            <a:r>
              <a:rPr lang="en-US" sz="2400" dirty="0">
                <a:solidFill>
                  <a:prstClr val="black"/>
                </a:solidFill>
                <a:latin typeface="Arial" pitchFamily="34" charset="0"/>
                <a:ea typeface="Cambria" pitchFamily="18" charset="0"/>
                <a:cs typeface="Arial" pitchFamily="34" charset="0"/>
              </a:rPr>
              <a:t> </a:t>
            </a:r>
            <a:r>
              <a:rPr lang="en-US" sz="2400" dirty="0" err="1">
                <a:solidFill>
                  <a:prstClr val="black"/>
                </a:solidFill>
                <a:latin typeface="Arial" pitchFamily="34" charset="0"/>
                <a:ea typeface="Cambria" pitchFamily="18" charset="0"/>
                <a:cs typeface="Arial" pitchFamily="34" charset="0"/>
              </a:rPr>
              <a:t>terhadap</a:t>
            </a:r>
            <a:r>
              <a:rPr lang="en-US" sz="2400" dirty="0">
                <a:solidFill>
                  <a:prstClr val="black"/>
                </a:solidFill>
                <a:latin typeface="Arial" pitchFamily="34" charset="0"/>
                <a:ea typeface="Cambria" pitchFamily="18" charset="0"/>
                <a:cs typeface="Arial" pitchFamily="34" charset="0"/>
              </a:rPr>
              <a:t> </a:t>
            </a:r>
            <a:r>
              <a:rPr lang="en-US" sz="2400" dirty="0" err="1">
                <a:solidFill>
                  <a:prstClr val="black"/>
                </a:solidFill>
                <a:latin typeface="Arial" pitchFamily="34" charset="0"/>
                <a:ea typeface="Cambria" pitchFamily="18" charset="0"/>
                <a:cs typeface="Arial" pitchFamily="34" charset="0"/>
              </a:rPr>
              <a:t>manusia</a:t>
            </a:r>
            <a:r>
              <a:rPr lang="en-US" sz="2400" dirty="0">
                <a:solidFill>
                  <a:prstClr val="black"/>
                </a:solidFill>
                <a:latin typeface="Arial" pitchFamily="34" charset="0"/>
                <a:ea typeface="Cambria" pitchFamily="18" charset="0"/>
                <a:cs typeface="Arial" pitchFamily="34" charset="0"/>
              </a:rPr>
              <a:t> </a:t>
            </a:r>
            <a:r>
              <a:rPr lang="en-US" sz="2400" dirty="0" err="1">
                <a:solidFill>
                  <a:prstClr val="black"/>
                </a:solidFill>
                <a:latin typeface="Arial" pitchFamily="34" charset="0"/>
                <a:ea typeface="Cambria" pitchFamily="18" charset="0"/>
                <a:cs typeface="Arial" pitchFamily="34" charset="0"/>
              </a:rPr>
              <a:t>lainnya</a:t>
            </a:r>
            <a:r>
              <a:rPr lang="en-US" sz="2400" dirty="0">
                <a:solidFill>
                  <a:prstClr val="black"/>
                </a:solidFill>
                <a:latin typeface="Arial" pitchFamily="34" charset="0"/>
                <a:ea typeface="Cambria" pitchFamily="18" charset="0"/>
                <a:cs typeface="Arial" pitchFamily="34" charset="0"/>
              </a:rPr>
              <a:t> (honesty).</a:t>
            </a:r>
          </a:p>
          <a:p>
            <a:pPr marL="109728" lvl="0" indent="0">
              <a:buClr>
                <a:srgbClr val="2DA2BF"/>
              </a:buClr>
              <a:buNone/>
            </a:pPr>
            <a:r>
              <a:rPr lang="en-US" sz="2400" dirty="0">
                <a:solidFill>
                  <a:prstClr val="black"/>
                </a:solidFill>
                <a:latin typeface="Arial" pitchFamily="34" charset="0"/>
                <a:ea typeface="Cambria" pitchFamily="18" charset="0"/>
                <a:cs typeface="Arial" pitchFamily="34" charset="0"/>
              </a:rPr>
              <a:t>3. </a:t>
            </a:r>
            <a:r>
              <a:rPr lang="en-US" sz="2400" dirty="0" err="1">
                <a:solidFill>
                  <a:prstClr val="black"/>
                </a:solidFill>
                <a:latin typeface="Arial" pitchFamily="34" charset="0"/>
                <a:ea typeface="Cambria" pitchFamily="18" charset="0"/>
                <a:cs typeface="Arial" pitchFamily="34" charset="0"/>
              </a:rPr>
              <a:t>Keadilan</a:t>
            </a:r>
            <a:r>
              <a:rPr lang="en-US" sz="2400" dirty="0">
                <a:solidFill>
                  <a:prstClr val="black"/>
                </a:solidFill>
                <a:latin typeface="Arial" pitchFamily="34" charset="0"/>
                <a:ea typeface="Cambria" pitchFamily="18" charset="0"/>
                <a:cs typeface="Arial" pitchFamily="34" charset="0"/>
              </a:rPr>
              <a:t> </a:t>
            </a:r>
            <a:r>
              <a:rPr lang="en-US" sz="2400" dirty="0" err="1">
                <a:solidFill>
                  <a:prstClr val="black"/>
                </a:solidFill>
                <a:latin typeface="Arial" pitchFamily="34" charset="0"/>
                <a:ea typeface="Cambria" pitchFamily="18" charset="0"/>
                <a:cs typeface="Arial" pitchFamily="34" charset="0"/>
              </a:rPr>
              <a:t>dan</a:t>
            </a:r>
            <a:r>
              <a:rPr lang="en-US" sz="2400" dirty="0">
                <a:solidFill>
                  <a:prstClr val="black"/>
                </a:solidFill>
                <a:latin typeface="Arial" pitchFamily="34" charset="0"/>
                <a:ea typeface="Cambria" pitchFamily="18" charset="0"/>
                <a:cs typeface="Arial" pitchFamily="34" charset="0"/>
              </a:rPr>
              <a:t> </a:t>
            </a:r>
            <a:r>
              <a:rPr lang="en-US" sz="2400" dirty="0" err="1">
                <a:solidFill>
                  <a:prstClr val="black"/>
                </a:solidFill>
                <a:latin typeface="Arial" pitchFamily="34" charset="0"/>
                <a:ea typeface="Cambria" pitchFamily="18" charset="0"/>
                <a:cs typeface="Arial" pitchFamily="34" charset="0"/>
              </a:rPr>
              <a:t>kepantasan</a:t>
            </a:r>
            <a:r>
              <a:rPr lang="en-US" sz="2400" dirty="0">
                <a:solidFill>
                  <a:prstClr val="black"/>
                </a:solidFill>
                <a:latin typeface="Arial" pitchFamily="34" charset="0"/>
                <a:ea typeface="Cambria" pitchFamily="18" charset="0"/>
                <a:cs typeface="Arial" pitchFamily="34" charset="0"/>
              </a:rPr>
              <a:t> </a:t>
            </a:r>
            <a:r>
              <a:rPr lang="en-US" sz="2400" dirty="0" err="1">
                <a:solidFill>
                  <a:prstClr val="black"/>
                </a:solidFill>
                <a:latin typeface="Arial" pitchFamily="34" charset="0"/>
                <a:ea typeface="Cambria" pitchFamily="18" charset="0"/>
                <a:cs typeface="Arial" pitchFamily="34" charset="0"/>
              </a:rPr>
              <a:t>merupakan</a:t>
            </a:r>
            <a:r>
              <a:rPr lang="en-US" sz="2400" dirty="0">
                <a:solidFill>
                  <a:prstClr val="black"/>
                </a:solidFill>
                <a:latin typeface="Arial" pitchFamily="34" charset="0"/>
                <a:ea typeface="Cambria" pitchFamily="18" charset="0"/>
                <a:cs typeface="Arial" pitchFamily="34" charset="0"/>
              </a:rPr>
              <a:t> </a:t>
            </a:r>
            <a:r>
              <a:rPr lang="en-US" sz="2400" dirty="0" err="1">
                <a:solidFill>
                  <a:prstClr val="black"/>
                </a:solidFill>
                <a:latin typeface="Arial" pitchFamily="34" charset="0"/>
                <a:ea typeface="Cambria" pitchFamily="18" charset="0"/>
                <a:cs typeface="Arial" pitchFamily="34" charset="0"/>
              </a:rPr>
              <a:t>sikap</a:t>
            </a:r>
            <a:r>
              <a:rPr lang="en-US" sz="2400" dirty="0">
                <a:solidFill>
                  <a:prstClr val="black"/>
                </a:solidFill>
                <a:latin typeface="Arial" pitchFamily="34" charset="0"/>
                <a:ea typeface="Cambria" pitchFamily="18" charset="0"/>
                <a:cs typeface="Arial" pitchFamily="34" charset="0"/>
              </a:rPr>
              <a:t> yang </a:t>
            </a:r>
            <a:r>
              <a:rPr lang="en-US" sz="2400" dirty="0" err="1">
                <a:solidFill>
                  <a:prstClr val="black"/>
                </a:solidFill>
                <a:latin typeface="Arial" pitchFamily="34" charset="0"/>
                <a:ea typeface="Cambria" pitchFamily="18" charset="0"/>
                <a:cs typeface="Arial" pitchFamily="34" charset="0"/>
              </a:rPr>
              <a:t>terutama</a:t>
            </a:r>
            <a:r>
              <a:rPr lang="en-US" sz="2400" dirty="0">
                <a:solidFill>
                  <a:prstClr val="black"/>
                </a:solidFill>
                <a:latin typeface="Arial" pitchFamily="34" charset="0"/>
                <a:ea typeface="Cambria" pitchFamily="18" charset="0"/>
                <a:cs typeface="Arial" pitchFamily="34" charset="0"/>
              </a:rPr>
              <a:t> </a:t>
            </a:r>
            <a:r>
              <a:rPr lang="en-US" sz="2400" dirty="0" err="1">
                <a:solidFill>
                  <a:prstClr val="black"/>
                </a:solidFill>
                <a:latin typeface="Arial" pitchFamily="34" charset="0"/>
                <a:ea typeface="Cambria" pitchFamily="18" charset="0"/>
                <a:cs typeface="Arial" pitchFamily="34" charset="0"/>
              </a:rPr>
              <a:t>harus</a:t>
            </a:r>
            <a:r>
              <a:rPr lang="en-US" sz="2400" dirty="0">
                <a:solidFill>
                  <a:prstClr val="black"/>
                </a:solidFill>
                <a:latin typeface="Arial" pitchFamily="34" charset="0"/>
                <a:ea typeface="Cambria" pitchFamily="18" charset="0"/>
                <a:cs typeface="Arial" pitchFamily="34" charset="0"/>
              </a:rPr>
              <a:t> </a:t>
            </a:r>
            <a:r>
              <a:rPr lang="en-US" sz="2400" dirty="0" err="1">
                <a:solidFill>
                  <a:prstClr val="black"/>
                </a:solidFill>
                <a:latin typeface="Arial" pitchFamily="34" charset="0"/>
                <a:ea typeface="Cambria" pitchFamily="18" charset="0"/>
                <a:cs typeface="Arial" pitchFamily="34" charset="0"/>
              </a:rPr>
              <a:t>diperlakukan</a:t>
            </a:r>
            <a:r>
              <a:rPr lang="en-US" sz="2400" dirty="0">
                <a:solidFill>
                  <a:prstClr val="black"/>
                </a:solidFill>
                <a:latin typeface="Arial" pitchFamily="34" charset="0"/>
                <a:ea typeface="Cambria" pitchFamily="18" charset="0"/>
                <a:cs typeface="Arial" pitchFamily="34" charset="0"/>
              </a:rPr>
              <a:t> </a:t>
            </a:r>
            <a:r>
              <a:rPr lang="en-US" sz="2400" dirty="0" err="1">
                <a:solidFill>
                  <a:prstClr val="black"/>
                </a:solidFill>
                <a:latin typeface="Arial" pitchFamily="34" charset="0"/>
                <a:ea typeface="Cambria" pitchFamily="18" charset="0"/>
                <a:cs typeface="Arial" pitchFamily="34" charset="0"/>
              </a:rPr>
              <a:t>terhadap</a:t>
            </a:r>
            <a:r>
              <a:rPr lang="en-US" sz="2400" dirty="0">
                <a:solidFill>
                  <a:prstClr val="black"/>
                </a:solidFill>
                <a:latin typeface="Arial" pitchFamily="34" charset="0"/>
                <a:ea typeface="Cambria" pitchFamily="18" charset="0"/>
                <a:cs typeface="Arial" pitchFamily="34" charset="0"/>
              </a:rPr>
              <a:t> orang lain.</a:t>
            </a:r>
          </a:p>
          <a:p>
            <a:pPr marL="109728" lvl="0" indent="0">
              <a:buClr>
                <a:srgbClr val="2DA2BF"/>
              </a:buClr>
              <a:buNone/>
            </a:pPr>
            <a:r>
              <a:rPr lang="en-US" sz="2400" dirty="0">
                <a:solidFill>
                  <a:prstClr val="black"/>
                </a:solidFill>
                <a:latin typeface="Arial" pitchFamily="34" charset="0"/>
                <a:ea typeface="Cambria" pitchFamily="18" charset="0"/>
                <a:cs typeface="Arial" pitchFamily="34" charset="0"/>
              </a:rPr>
              <a:t>4. </a:t>
            </a:r>
            <a:r>
              <a:rPr lang="en-US" sz="2400" dirty="0" err="1">
                <a:solidFill>
                  <a:prstClr val="black"/>
                </a:solidFill>
                <a:latin typeface="Arial" pitchFamily="34" charset="0"/>
                <a:ea typeface="Cambria" pitchFamily="18" charset="0"/>
                <a:cs typeface="Arial" pitchFamily="34" charset="0"/>
              </a:rPr>
              <a:t>Kekuatan</a:t>
            </a:r>
            <a:r>
              <a:rPr lang="en-US" sz="2400" dirty="0">
                <a:solidFill>
                  <a:prstClr val="black"/>
                </a:solidFill>
                <a:latin typeface="Arial" pitchFamily="34" charset="0"/>
                <a:ea typeface="Cambria" pitchFamily="18" charset="0"/>
                <a:cs typeface="Arial" pitchFamily="34" charset="0"/>
              </a:rPr>
              <a:t> </a:t>
            </a:r>
            <a:r>
              <a:rPr lang="en-US" sz="2400" dirty="0" err="1">
                <a:solidFill>
                  <a:prstClr val="black"/>
                </a:solidFill>
                <a:latin typeface="Arial" pitchFamily="34" charset="0"/>
                <a:ea typeface="Cambria" pitchFamily="18" charset="0"/>
                <a:cs typeface="Arial" pitchFamily="34" charset="0"/>
              </a:rPr>
              <a:t>moralitas</a:t>
            </a:r>
            <a:r>
              <a:rPr lang="en-US" sz="2400" dirty="0">
                <a:solidFill>
                  <a:prstClr val="black"/>
                </a:solidFill>
                <a:latin typeface="Arial" pitchFamily="34" charset="0"/>
                <a:ea typeface="Cambria" pitchFamily="18" charset="0"/>
                <a:cs typeface="Arial" pitchFamily="34" charset="0"/>
              </a:rPr>
              <a:t>, </a:t>
            </a:r>
            <a:r>
              <a:rPr lang="en-US" sz="2400" dirty="0" err="1">
                <a:solidFill>
                  <a:prstClr val="black"/>
                </a:solidFill>
                <a:latin typeface="Arial" pitchFamily="34" charset="0"/>
                <a:ea typeface="Cambria" pitchFamily="18" charset="0"/>
                <a:cs typeface="Arial" pitchFamily="34" charset="0"/>
              </a:rPr>
              <a:t>ketabahan</a:t>
            </a:r>
            <a:r>
              <a:rPr lang="en-US" sz="2400" dirty="0">
                <a:solidFill>
                  <a:prstClr val="black"/>
                </a:solidFill>
                <a:latin typeface="Arial" pitchFamily="34" charset="0"/>
                <a:ea typeface="Cambria" pitchFamily="18" charset="0"/>
                <a:cs typeface="Arial" pitchFamily="34" charset="0"/>
              </a:rPr>
              <a:t> </a:t>
            </a:r>
            <a:r>
              <a:rPr lang="en-US" sz="2400" dirty="0" err="1">
                <a:solidFill>
                  <a:prstClr val="black"/>
                </a:solidFill>
                <a:latin typeface="Arial" pitchFamily="34" charset="0"/>
                <a:ea typeface="Cambria" pitchFamily="18" charset="0"/>
                <a:cs typeface="Arial" pitchFamily="34" charset="0"/>
              </a:rPr>
              <a:t>serta</a:t>
            </a:r>
            <a:r>
              <a:rPr lang="en-US" sz="2400" dirty="0">
                <a:solidFill>
                  <a:prstClr val="black"/>
                </a:solidFill>
                <a:latin typeface="Arial" pitchFamily="34" charset="0"/>
                <a:ea typeface="Cambria" pitchFamily="18" charset="0"/>
                <a:cs typeface="Arial" pitchFamily="34" charset="0"/>
              </a:rPr>
              <a:t> </a:t>
            </a:r>
            <a:r>
              <a:rPr lang="en-US" sz="2400" dirty="0" err="1">
                <a:solidFill>
                  <a:prstClr val="black"/>
                </a:solidFill>
                <a:latin typeface="Arial" pitchFamily="34" charset="0"/>
                <a:ea typeface="Cambria" pitchFamily="18" charset="0"/>
                <a:cs typeface="Arial" pitchFamily="34" charset="0"/>
              </a:rPr>
              <a:t>berani</a:t>
            </a:r>
            <a:r>
              <a:rPr lang="en-US" sz="2400" dirty="0">
                <a:solidFill>
                  <a:prstClr val="black"/>
                </a:solidFill>
                <a:latin typeface="Arial" pitchFamily="34" charset="0"/>
                <a:ea typeface="Cambria" pitchFamily="18" charset="0"/>
                <a:cs typeface="Arial" pitchFamily="34" charset="0"/>
              </a:rPr>
              <a:t> </a:t>
            </a:r>
            <a:r>
              <a:rPr lang="en-US" sz="2400" dirty="0" err="1">
                <a:solidFill>
                  <a:prstClr val="black"/>
                </a:solidFill>
                <a:latin typeface="Arial" pitchFamily="34" charset="0"/>
                <a:ea typeface="Cambria" pitchFamily="18" charset="0"/>
                <a:cs typeface="Arial" pitchFamily="34" charset="0"/>
              </a:rPr>
              <a:t>karena</a:t>
            </a:r>
            <a:r>
              <a:rPr lang="en-US" sz="2400" dirty="0">
                <a:solidFill>
                  <a:prstClr val="black"/>
                </a:solidFill>
                <a:latin typeface="Arial" pitchFamily="34" charset="0"/>
                <a:ea typeface="Cambria" pitchFamily="18" charset="0"/>
                <a:cs typeface="Arial" pitchFamily="34" charset="0"/>
              </a:rPr>
              <a:t> </a:t>
            </a:r>
            <a:r>
              <a:rPr lang="en-US" sz="2400" dirty="0" err="1">
                <a:solidFill>
                  <a:prstClr val="black"/>
                </a:solidFill>
                <a:latin typeface="Arial" pitchFamily="34" charset="0"/>
                <a:ea typeface="Cambria" pitchFamily="18" charset="0"/>
                <a:cs typeface="Arial" pitchFamily="34" charset="0"/>
              </a:rPr>
              <a:t>benar</a:t>
            </a:r>
            <a:r>
              <a:rPr lang="en-US" sz="2400" dirty="0">
                <a:solidFill>
                  <a:prstClr val="black"/>
                </a:solidFill>
                <a:latin typeface="Arial" pitchFamily="34" charset="0"/>
                <a:ea typeface="Cambria" pitchFamily="18" charset="0"/>
                <a:cs typeface="Arial" pitchFamily="34" charset="0"/>
              </a:rPr>
              <a:t> </a:t>
            </a:r>
            <a:r>
              <a:rPr lang="en-US" sz="2400" dirty="0" err="1">
                <a:solidFill>
                  <a:prstClr val="black"/>
                </a:solidFill>
                <a:latin typeface="Arial" pitchFamily="34" charset="0"/>
                <a:ea typeface="Cambria" pitchFamily="18" charset="0"/>
                <a:cs typeface="Arial" pitchFamily="34" charset="0"/>
              </a:rPr>
              <a:t>terhadap</a:t>
            </a:r>
            <a:r>
              <a:rPr lang="en-US" sz="2400" dirty="0">
                <a:solidFill>
                  <a:prstClr val="black"/>
                </a:solidFill>
                <a:latin typeface="Arial" pitchFamily="34" charset="0"/>
                <a:ea typeface="Cambria" pitchFamily="18" charset="0"/>
                <a:cs typeface="Arial" pitchFamily="34" charset="0"/>
              </a:rPr>
              <a:t> </a:t>
            </a:r>
            <a:r>
              <a:rPr lang="en-US" sz="2400" dirty="0" err="1">
                <a:solidFill>
                  <a:prstClr val="black"/>
                </a:solidFill>
                <a:latin typeface="Arial" pitchFamily="34" charset="0"/>
                <a:ea typeface="Cambria" pitchFamily="18" charset="0"/>
                <a:cs typeface="Arial" pitchFamily="34" charset="0"/>
              </a:rPr>
              <a:t>godaan</a:t>
            </a:r>
            <a:r>
              <a:rPr lang="en-US" sz="2400" dirty="0">
                <a:solidFill>
                  <a:prstClr val="black"/>
                </a:solidFill>
                <a:latin typeface="Arial" pitchFamily="34" charset="0"/>
                <a:ea typeface="Cambria" pitchFamily="18" charset="0"/>
                <a:cs typeface="Arial" pitchFamily="34" charset="0"/>
              </a:rPr>
              <a:t> (fortitude).</a:t>
            </a:r>
          </a:p>
          <a:p>
            <a:pPr marL="109728" lvl="0" indent="0">
              <a:buClr>
                <a:srgbClr val="2DA2BF"/>
              </a:buClr>
              <a:buNone/>
            </a:pPr>
            <a:r>
              <a:rPr lang="en-US" sz="2400" dirty="0">
                <a:solidFill>
                  <a:prstClr val="black"/>
                </a:solidFill>
                <a:latin typeface="Arial" pitchFamily="34" charset="0"/>
                <a:ea typeface="Cambria" pitchFamily="18" charset="0"/>
                <a:cs typeface="Arial" pitchFamily="34" charset="0"/>
              </a:rPr>
              <a:t>5. </a:t>
            </a:r>
            <a:r>
              <a:rPr lang="en-US" sz="2400" dirty="0" err="1">
                <a:solidFill>
                  <a:prstClr val="black"/>
                </a:solidFill>
                <a:latin typeface="Arial" pitchFamily="34" charset="0"/>
                <a:ea typeface="Cambria" pitchFamily="18" charset="0"/>
                <a:cs typeface="Arial" pitchFamily="34" charset="0"/>
              </a:rPr>
              <a:t>Kesederhanaan</a:t>
            </a:r>
            <a:r>
              <a:rPr lang="en-US" sz="2400" dirty="0">
                <a:solidFill>
                  <a:prstClr val="black"/>
                </a:solidFill>
                <a:latin typeface="Arial" pitchFamily="34" charset="0"/>
                <a:ea typeface="Cambria" pitchFamily="18" charset="0"/>
                <a:cs typeface="Arial" pitchFamily="34" charset="0"/>
              </a:rPr>
              <a:t> </a:t>
            </a:r>
            <a:r>
              <a:rPr lang="en-US" sz="2400" dirty="0" err="1">
                <a:solidFill>
                  <a:prstClr val="black"/>
                </a:solidFill>
                <a:latin typeface="Arial" pitchFamily="34" charset="0"/>
                <a:ea typeface="Cambria" pitchFamily="18" charset="0"/>
                <a:cs typeface="Arial" pitchFamily="34" charset="0"/>
              </a:rPr>
              <a:t>dan</a:t>
            </a:r>
            <a:r>
              <a:rPr lang="en-US" sz="2400" dirty="0">
                <a:solidFill>
                  <a:prstClr val="black"/>
                </a:solidFill>
                <a:latin typeface="Arial" pitchFamily="34" charset="0"/>
                <a:ea typeface="Cambria" pitchFamily="18" charset="0"/>
                <a:cs typeface="Arial" pitchFamily="34" charset="0"/>
              </a:rPr>
              <a:t> </a:t>
            </a:r>
            <a:r>
              <a:rPr lang="en-US" sz="2400" dirty="0" err="1">
                <a:solidFill>
                  <a:prstClr val="black"/>
                </a:solidFill>
                <a:latin typeface="Arial" pitchFamily="34" charset="0"/>
                <a:ea typeface="Cambria" pitchFamily="18" charset="0"/>
                <a:cs typeface="Arial" pitchFamily="34" charset="0"/>
              </a:rPr>
              <a:t>pengendalian</a:t>
            </a:r>
            <a:r>
              <a:rPr lang="en-US" sz="2400" dirty="0">
                <a:solidFill>
                  <a:prstClr val="black"/>
                </a:solidFill>
                <a:latin typeface="Arial" pitchFamily="34" charset="0"/>
                <a:ea typeface="Cambria" pitchFamily="18" charset="0"/>
                <a:cs typeface="Arial" pitchFamily="34" charset="0"/>
              </a:rPr>
              <a:t> </a:t>
            </a:r>
            <a:r>
              <a:rPr lang="en-US" sz="2400" dirty="0" err="1">
                <a:solidFill>
                  <a:prstClr val="black"/>
                </a:solidFill>
                <a:latin typeface="Arial" pitchFamily="34" charset="0"/>
                <a:ea typeface="Cambria" pitchFamily="18" charset="0"/>
                <a:cs typeface="Arial" pitchFamily="34" charset="0"/>
              </a:rPr>
              <a:t>diri</a:t>
            </a:r>
            <a:endParaRPr lang="en-US" sz="2400" dirty="0">
              <a:solidFill>
                <a:prstClr val="black"/>
              </a:solidFill>
              <a:latin typeface="Arial" pitchFamily="34" charset="0"/>
              <a:ea typeface="Cambria" pitchFamily="18" charset="0"/>
              <a:cs typeface="Arial" pitchFamily="34" charset="0"/>
            </a:endParaRPr>
          </a:p>
          <a:p>
            <a:pPr marL="109728" lvl="0" indent="0">
              <a:buClr>
                <a:srgbClr val="2DA2BF"/>
              </a:buClr>
              <a:buNone/>
            </a:pPr>
            <a:r>
              <a:rPr lang="en-US" sz="2400" dirty="0">
                <a:solidFill>
                  <a:prstClr val="black"/>
                </a:solidFill>
                <a:latin typeface="Arial" pitchFamily="34" charset="0"/>
                <a:ea typeface="Cambria" pitchFamily="18" charset="0"/>
                <a:cs typeface="Arial" pitchFamily="34" charset="0"/>
              </a:rPr>
              <a:t>6. </a:t>
            </a:r>
            <a:r>
              <a:rPr lang="en-US" sz="2400" dirty="0" err="1">
                <a:solidFill>
                  <a:prstClr val="black"/>
                </a:solidFill>
                <a:latin typeface="Arial" pitchFamily="34" charset="0"/>
                <a:ea typeface="Cambria" pitchFamily="18" charset="0"/>
                <a:cs typeface="Arial" pitchFamily="34" charset="0"/>
              </a:rPr>
              <a:t>Nilai-nilai</a:t>
            </a:r>
            <a:r>
              <a:rPr lang="en-US" sz="2400" dirty="0">
                <a:solidFill>
                  <a:prstClr val="black"/>
                </a:solidFill>
                <a:latin typeface="Arial" pitchFamily="34" charset="0"/>
                <a:ea typeface="Cambria" pitchFamily="18" charset="0"/>
                <a:cs typeface="Arial" pitchFamily="34" charset="0"/>
              </a:rPr>
              <a:t> agama </a:t>
            </a:r>
            <a:r>
              <a:rPr lang="en-US" sz="2400" dirty="0" err="1">
                <a:solidFill>
                  <a:prstClr val="black"/>
                </a:solidFill>
                <a:latin typeface="Arial" pitchFamily="34" charset="0"/>
                <a:ea typeface="Cambria" pitchFamily="18" charset="0"/>
                <a:cs typeface="Arial" pitchFamily="34" charset="0"/>
              </a:rPr>
              <a:t>dan</a:t>
            </a:r>
            <a:r>
              <a:rPr lang="en-US" sz="2400" dirty="0">
                <a:solidFill>
                  <a:prstClr val="black"/>
                </a:solidFill>
                <a:latin typeface="Arial" pitchFamily="34" charset="0"/>
                <a:ea typeface="Cambria" pitchFamily="18" charset="0"/>
                <a:cs typeface="Arial" pitchFamily="34" charset="0"/>
              </a:rPr>
              <a:t> </a:t>
            </a:r>
            <a:r>
              <a:rPr lang="en-US" sz="2400" dirty="0" err="1">
                <a:solidFill>
                  <a:prstClr val="black"/>
                </a:solidFill>
                <a:latin typeface="Arial" pitchFamily="34" charset="0"/>
                <a:ea typeface="Cambria" pitchFamily="18" charset="0"/>
                <a:cs typeface="Arial" pitchFamily="34" charset="0"/>
              </a:rPr>
              <a:t>sosial</a:t>
            </a:r>
            <a:r>
              <a:rPr lang="en-US" sz="2400" dirty="0">
                <a:solidFill>
                  <a:prstClr val="black"/>
                </a:solidFill>
                <a:latin typeface="Arial" pitchFamily="34" charset="0"/>
                <a:ea typeface="Cambria" pitchFamily="18" charset="0"/>
                <a:cs typeface="Arial" pitchFamily="34" charset="0"/>
              </a:rPr>
              <a:t> </a:t>
            </a:r>
            <a:r>
              <a:rPr lang="en-US" sz="2400" dirty="0" err="1">
                <a:solidFill>
                  <a:prstClr val="black"/>
                </a:solidFill>
                <a:latin typeface="Arial" pitchFamily="34" charset="0"/>
                <a:ea typeface="Cambria" pitchFamily="18" charset="0"/>
                <a:cs typeface="Arial" pitchFamily="34" charset="0"/>
              </a:rPr>
              <a:t>budaya</a:t>
            </a:r>
            <a:r>
              <a:rPr lang="en-US" sz="2400" dirty="0">
                <a:solidFill>
                  <a:prstClr val="black"/>
                </a:solidFill>
                <a:latin typeface="Arial" pitchFamily="34" charset="0"/>
                <a:ea typeface="Cambria" pitchFamily="18" charset="0"/>
                <a:cs typeface="Arial" pitchFamily="34" charset="0"/>
              </a:rPr>
              <a:t> </a:t>
            </a:r>
            <a:r>
              <a:rPr lang="en-US" sz="2400" dirty="0" err="1">
                <a:solidFill>
                  <a:prstClr val="black"/>
                </a:solidFill>
                <a:latin typeface="Arial" pitchFamily="34" charset="0"/>
                <a:ea typeface="Cambria" pitchFamily="18" charset="0"/>
                <a:cs typeface="Arial" pitchFamily="34" charset="0"/>
              </a:rPr>
              <a:t>termasuk</a:t>
            </a:r>
            <a:r>
              <a:rPr lang="en-US" sz="2400" dirty="0">
                <a:solidFill>
                  <a:prstClr val="black"/>
                </a:solidFill>
                <a:latin typeface="Arial" pitchFamily="34" charset="0"/>
                <a:ea typeface="Cambria" pitchFamily="18" charset="0"/>
                <a:cs typeface="Arial" pitchFamily="34" charset="0"/>
              </a:rPr>
              <a:t> </a:t>
            </a:r>
            <a:r>
              <a:rPr lang="en-US" sz="2400" dirty="0" err="1">
                <a:solidFill>
                  <a:prstClr val="black"/>
                </a:solidFill>
                <a:latin typeface="Arial" pitchFamily="34" charset="0"/>
                <a:ea typeface="Cambria" pitchFamily="18" charset="0"/>
                <a:cs typeface="Arial" pitchFamily="34" charset="0"/>
              </a:rPr>
              <a:t>nilai</a:t>
            </a:r>
            <a:r>
              <a:rPr lang="en-US" sz="2400" dirty="0">
                <a:solidFill>
                  <a:prstClr val="black"/>
                </a:solidFill>
                <a:latin typeface="Arial" pitchFamily="34" charset="0"/>
                <a:ea typeface="Cambria" pitchFamily="18" charset="0"/>
                <a:cs typeface="Arial" pitchFamily="34" charset="0"/>
              </a:rPr>
              <a:t> agama agar </a:t>
            </a:r>
            <a:r>
              <a:rPr lang="en-US" sz="2400" dirty="0" err="1">
                <a:solidFill>
                  <a:prstClr val="black"/>
                </a:solidFill>
                <a:latin typeface="Arial" pitchFamily="34" charset="0"/>
                <a:ea typeface="Cambria" pitchFamily="18" charset="0"/>
                <a:cs typeface="Arial" pitchFamily="34" charset="0"/>
              </a:rPr>
              <a:t>manusia</a:t>
            </a:r>
            <a:r>
              <a:rPr lang="en-US" sz="2400" dirty="0">
                <a:solidFill>
                  <a:prstClr val="black"/>
                </a:solidFill>
                <a:latin typeface="Arial" pitchFamily="34" charset="0"/>
                <a:ea typeface="Cambria" pitchFamily="18" charset="0"/>
                <a:cs typeface="Arial" pitchFamily="34" charset="0"/>
              </a:rPr>
              <a:t> </a:t>
            </a:r>
            <a:r>
              <a:rPr lang="en-US" sz="2400" dirty="0" err="1">
                <a:solidFill>
                  <a:prstClr val="black"/>
                </a:solidFill>
                <a:latin typeface="Arial" pitchFamily="34" charset="0"/>
                <a:ea typeface="Cambria" pitchFamily="18" charset="0"/>
                <a:cs typeface="Arial" pitchFamily="34" charset="0"/>
              </a:rPr>
              <a:t>bertindak</a:t>
            </a:r>
            <a:r>
              <a:rPr lang="en-US" sz="2400" dirty="0">
                <a:solidFill>
                  <a:prstClr val="black"/>
                </a:solidFill>
                <a:latin typeface="Arial" pitchFamily="34" charset="0"/>
                <a:ea typeface="Cambria" pitchFamily="18" charset="0"/>
                <a:cs typeface="Arial" pitchFamily="34" charset="0"/>
              </a:rPr>
              <a:t> </a:t>
            </a:r>
            <a:r>
              <a:rPr lang="en-US" sz="2400" dirty="0" err="1">
                <a:solidFill>
                  <a:prstClr val="black"/>
                </a:solidFill>
                <a:latin typeface="Arial" pitchFamily="34" charset="0"/>
                <a:ea typeface="Cambria" pitchFamily="18" charset="0"/>
                <a:cs typeface="Arial" pitchFamily="34" charset="0"/>
              </a:rPr>
              <a:t>secara</a:t>
            </a:r>
            <a:r>
              <a:rPr lang="en-US" sz="2400" dirty="0">
                <a:solidFill>
                  <a:prstClr val="black"/>
                </a:solidFill>
                <a:latin typeface="Arial" pitchFamily="34" charset="0"/>
                <a:ea typeface="Cambria" pitchFamily="18" charset="0"/>
                <a:cs typeface="Arial" pitchFamily="34" charset="0"/>
              </a:rPr>
              <a:t> </a:t>
            </a:r>
            <a:r>
              <a:rPr lang="en-US" sz="2400" dirty="0" err="1">
                <a:solidFill>
                  <a:prstClr val="black"/>
                </a:solidFill>
                <a:latin typeface="Arial" pitchFamily="34" charset="0"/>
                <a:ea typeface="Cambria" pitchFamily="18" charset="0"/>
                <a:cs typeface="Arial" pitchFamily="34" charset="0"/>
              </a:rPr>
              <a:t>profesional</a:t>
            </a:r>
            <a:r>
              <a:rPr lang="en-US" sz="2400" dirty="0">
                <a:solidFill>
                  <a:prstClr val="black"/>
                </a:solidFill>
                <a:latin typeface="Arial" pitchFamily="34" charset="0"/>
                <a:ea typeface="Cambria" pitchFamily="18" charset="0"/>
                <a:cs typeface="Arial" pitchFamily="34" charset="0"/>
              </a:rPr>
              <a:t> </a:t>
            </a:r>
            <a:r>
              <a:rPr lang="en-US" sz="2400" dirty="0" err="1">
                <a:solidFill>
                  <a:prstClr val="black"/>
                </a:solidFill>
                <a:latin typeface="Arial" pitchFamily="34" charset="0"/>
                <a:ea typeface="Cambria" pitchFamily="18" charset="0"/>
                <a:cs typeface="Arial" pitchFamily="34" charset="0"/>
              </a:rPr>
              <a:t>dan</a:t>
            </a:r>
            <a:r>
              <a:rPr lang="en-US" sz="2400" dirty="0">
                <a:solidFill>
                  <a:prstClr val="black"/>
                </a:solidFill>
                <a:latin typeface="Arial" pitchFamily="34" charset="0"/>
                <a:ea typeface="Cambria" pitchFamily="18" charset="0"/>
                <a:cs typeface="Arial" pitchFamily="34" charset="0"/>
              </a:rPr>
              <a:t> </a:t>
            </a:r>
            <a:r>
              <a:rPr lang="en-US" sz="2400" dirty="0" err="1">
                <a:solidFill>
                  <a:prstClr val="black"/>
                </a:solidFill>
                <a:latin typeface="Arial" pitchFamily="34" charset="0"/>
                <a:ea typeface="Cambria" pitchFamily="18" charset="0"/>
                <a:cs typeface="Arial" pitchFamily="34" charset="0"/>
              </a:rPr>
              <a:t>bekerja</a:t>
            </a:r>
            <a:r>
              <a:rPr lang="en-US" sz="2400" dirty="0">
                <a:solidFill>
                  <a:prstClr val="black"/>
                </a:solidFill>
                <a:latin typeface="Arial" pitchFamily="34" charset="0"/>
                <a:ea typeface="Cambria" pitchFamily="18" charset="0"/>
                <a:cs typeface="Arial" pitchFamily="34" charset="0"/>
              </a:rPr>
              <a:t> </a:t>
            </a:r>
            <a:r>
              <a:rPr lang="en-US" sz="2400" dirty="0" err="1">
                <a:solidFill>
                  <a:prstClr val="black"/>
                </a:solidFill>
                <a:latin typeface="Arial" pitchFamily="34" charset="0"/>
                <a:ea typeface="Cambria" pitchFamily="18" charset="0"/>
                <a:cs typeface="Arial" pitchFamily="34" charset="0"/>
              </a:rPr>
              <a:t>keras</a:t>
            </a:r>
            <a:r>
              <a:rPr lang="en-US" sz="2400" dirty="0">
                <a:solidFill>
                  <a:prstClr val="black"/>
                </a:solidFill>
                <a:latin typeface="Arial" pitchFamily="34" charset="0"/>
                <a:ea typeface="Cambria" pitchFamily="18" charset="0"/>
                <a:cs typeface="Arial" pitchFamily="34" charset="0"/>
              </a:rPr>
              <a:t>.</a:t>
            </a:r>
          </a:p>
        </p:txBody>
      </p:sp>
    </p:spTree>
    <p:extLst>
      <p:ext uri="{BB962C8B-B14F-4D97-AF65-F5344CB8AC3E}">
        <p14:creationId xmlns:p14="http://schemas.microsoft.com/office/powerpoint/2010/main" val="38476352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2">
                                            <p:txEl>
                                              <p:pRg st="1" end="1"/>
                                            </p:txEl>
                                          </p:spTgt>
                                        </p:tgtEl>
                                        <p:attrNameLst>
                                          <p:attrName>style.visibility</p:attrName>
                                        </p:attrNameLst>
                                      </p:cBhvr>
                                      <p:to>
                                        <p:strVal val="visible"/>
                                      </p:to>
                                    </p:set>
                                    <p:animEffect transition="in" filter="fade">
                                      <p:cBhvr>
                                        <p:cTn id="10" dur="500"/>
                                        <p:tgtEl>
                                          <p:spTgt spid="2">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nodeType="clickEffect">
                                  <p:stCondLst>
                                    <p:cond delay="0"/>
                                  </p:stCondLst>
                                  <p:childTnLst>
                                    <p:set>
                                      <p:cBhvr>
                                        <p:cTn id="14" dur="1" fill="hold">
                                          <p:stCondLst>
                                            <p:cond delay="0"/>
                                          </p:stCondLst>
                                        </p:cTn>
                                        <p:tgtEl>
                                          <p:spTgt spid="2">
                                            <p:txEl>
                                              <p:pRg st="2" end="2"/>
                                            </p:txEl>
                                          </p:spTgt>
                                        </p:tgtEl>
                                        <p:attrNameLst>
                                          <p:attrName>style.visibility</p:attrName>
                                        </p:attrNameLst>
                                      </p:cBhvr>
                                      <p:to>
                                        <p:strVal val="visible"/>
                                      </p:to>
                                    </p:set>
                                    <p:animEffect transition="in" filter="fade">
                                      <p:cBhvr>
                                        <p:cTn id="15" dur="500"/>
                                        <p:tgtEl>
                                          <p:spTgt spid="2">
                                            <p:txEl>
                                              <p:pRg st="2" end="2"/>
                                            </p:txEl>
                                          </p:spTgt>
                                        </p:tgtEl>
                                      </p:cBhvr>
                                    </p:animEffect>
                                  </p:childTnLst>
                                </p:cTn>
                              </p:par>
                              <p:par>
                                <p:cTn id="16" presetID="10" presetClass="entr" presetSubtype="0" fill="hold" nodeType="withEffect">
                                  <p:stCondLst>
                                    <p:cond delay="0"/>
                                  </p:stCondLst>
                                  <p:childTnLst>
                                    <p:set>
                                      <p:cBhvr>
                                        <p:cTn id="17" dur="1" fill="hold">
                                          <p:stCondLst>
                                            <p:cond delay="0"/>
                                          </p:stCondLst>
                                        </p:cTn>
                                        <p:tgtEl>
                                          <p:spTgt spid="2">
                                            <p:txEl>
                                              <p:pRg st="3" end="3"/>
                                            </p:txEl>
                                          </p:spTgt>
                                        </p:tgtEl>
                                        <p:attrNameLst>
                                          <p:attrName>style.visibility</p:attrName>
                                        </p:attrNameLst>
                                      </p:cBhvr>
                                      <p:to>
                                        <p:strVal val="visible"/>
                                      </p:to>
                                    </p:set>
                                    <p:animEffect transition="in" filter="fade">
                                      <p:cBhvr>
                                        <p:cTn id="18" dur="500"/>
                                        <p:tgtEl>
                                          <p:spTgt spid="2">
                                            <p:txEl>
                                              <p:pRg st="3" end="3"/>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nodeType="clickEffect">
                                  <p:stCondLst>
                                    <p:cond delay="0"/>
                                  </p:stCondLst>
                                  <p:childTnLst>
                                    <p:set>
                                      <p:cBhvr>
                                        <p:cTn id="22" dur="1" fill="hold">
                                          <p:stCondLst>
                                            <p:cond delay="0"/>
                                          </p:stCondLst>
                                        </p:cTn>
                                        <p:tgtEl>
                                          <p:spTgt spid="2">
                                            <p:txEl>
                                              <p:pRg st="4" end="4"/>
                                            </p:txEl>
                                          </p:spTgt>
                                        </p:tgtEl>
                                        <p:attrNameLst>
                                          <p:attrName>style.visibility</p:attrName>
                                        </p:attrNameLst>
                                      </p:cBhvr>
                                      <p:to>
                                        <p:strVal val="visible"/>
                                      </p:to>
                                    </p:set>
                                    <p:animEffect transition="in" filter="fade">
                                      <p:cBhvr>
                                        <p:cTn id="23" dur="500"/>
                                        <p:tgtEl>
                                          <p:spTgt spid="2">
                                            <p:txEl>
                                              <p:pRg st="4" end="4"/>
                                            </p:txEl>
                                          </p:spTgt>
                                        </p:tgtEl>
                                      </p:cBhvr>
                                    </p:animEffect>
                                  </p:childTnLst>
                                </p:cTn>
                              </p:par>
                              <p:par>
                                <p:cTn id="24" presetID="10" presetClass="entr" presetSubtype="0" fill="hold" nodeType="withEffect">
                                  <p:stCondLst>
                                    <p:cond delay="0"/>
                                  </p:stCondLst>
                                  <p:childTnLst>
                                    <p:set>
                                      <p:cBhvr>
                                        <p:cTn id="25" dur="1" fill="hold">
                                          <p:stCondLst>
                                            <p:cond delay="0"/>
                                          </p:stCondLst>
                                        </p:cTn>
                                        <p:tgtEl>
                                          <p:spTgt spid="2">
                                            <p:txEl>
                                              <p:pRg st="5" end="5"/>
                                            </p:txEl>
                                          </p:spTgt>
                                        </p:tgtEl>
                                        <p:attrNameLst>
                                          <p:attrName>style.visibility</p:attrName>
                                        </p:attrNameLst>
                                      </p:cBhvr>
                                      <p:to>
                                        <p:strVal val="visible"/>
                                      </p:to>
                                    </p:set>
                                    <p:animEffect transition="in" filter="fade">
                                      <p:cBhvr>
                                        <p:cTn id="26" dur="500"/>
                                        <p:tgtEl>
                                          <p:spTgt spid="2">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685800" y="1371601"/>
            <a:ext cx="7772400" cy="2228850"/>
          </a:xfrm>
        </p:spPr>
        <p:txBody>
          <a:bodyPr>
            <a:noAutofit/>
          </a:bodyPr>
          <a:lstStyle/>
          <a:p>
            <a:r>
              <a:rPr lang="en-US" sz="5900" b="1" dirty="0">
                <a:latin typeface="Arial" pitchFamily="34" charset="0"/>
                <a:cs typeface="Arial" pitchFamily="34" charset="0"/>
              </a:rPr>
              <a:t>2. TIGA PENDEKATAN ETIKA</a:t>
            </a:r>
          </a:p>
        </p:txBody>
      </p:sp>
    </p:spTree>
    <p:extLst>
      <p:ext uri="{BB962C8B-B14F-4D97-AF65-F5344CB8AC3E}">
        <p14:creationId xmlns:p14="http://schemas.microsoft.com/office/powerpoint/2010/main" val="63698324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33400"/>
            <a:ext cx="8229600" cy="5592763"/>
          </a:xfrm>
        </p:spPr>
        <p:txBody>
          <a:bodyPr>
            <a:normAutofit/>
          </a:bodyPr>
          <a:lstStyle/>
          <a:p>
            <a:r>
              <a:rPr lang="en-US" b="1" dirty="0" err="1"/>
              <a:t>Etika</a:t>
            </a:r>
            <a:r>
              <a:rPr lang="en-US" b="1" dirty="0"/>
              <a:t> </a:t>
            </a:r>
            <a:r>
              <a:rPr lang="en-US" b="1" dirty="0" err="1"/>
              <a:t>deskriptif</a:t>
            </a:r>
            <a:r>
              <a:rPr lang="en-US" b="1" dirty="0"/>
              <a:t> </a:t>
            </a:r>
            <a:r>
              <a:rPr lang="en-US" dirty="0" err="1"/>
              <a:t>melukiskan</a:t>
            </a:r>
            <a:r>
              <a:rPr lang="en-US" dirty="0"/>
              <a:t> </a:t>
            </a:r>
            <a:r>
              <a:rPr lang="en-US" dirty="0" err="1"/>
              <a:t>tingkah</a:t>
            </a:r>
            <a:r>
              <a:rPr lang="en-US" dirty="0"/>
              <a:t> </a:t>
            </a:r>
            <a:r>
              <a:rPr lang="en-US" dirty="0" err="1"/>
              <a:t>laku</a:t>
            </a:r>
            <a:r>
              <a:rPr lang="en-US" dirty="0"/>
              <a:t> moral </a:t>
            </a:r>
            <a:r>
              <a:rPr lang="en-US" dirty="0" err="1"/>
              <a:t>dalam</a:t>
            </a:r>
            <a:r>
              <a:rPr lang="en-US" dirty="0"/>
              <a:t> </a:t>
            </a:r>
            <a:r>
              <a:rPr lang="en-US" dirty="0" err="1"/>
              <a:t>arti</a:t>
            </a:r>
            <a:r>
              <a:rPr lang="en-US" dirty="0"/>
              <a:t> </a:t>
            </a:r>
            <a:r>
              <a:rPr lang="en-US" dirty="0" err="1"/>
              <a:t>luas</a:t>
            </a:r>
            <a:r>
              <a:rPr lang="en-US" dirty="0"/>
              <a:t>, </a:t>
            </a:r>
            <a:r>
              <a:rPr lang="en-US" dirty="0" err="1"/>
              <a:t>dan</a:t>
            </a:r>
            <a:r>
              <a:rPr lang="en-US" dirty="0"/>
              <a:t> </a:t>
            </a:r>
            <a:r>
              <a:rPr lang="en-US" dirty="0" err="1"/>
              <a:t>tidak</a:t>
            </a:r>
            <a:r>
              <a:rPr lang="en-US" dirty="0"/>
              <a:t> </a:t>
            </a:r>
            <a:r>
              <a:rPr lang="en-US" dirty="0" err="1"/>
              <a:t>memberikan</a:t>
            </a:r>
            <a:r>
              <a:rPr lang="en-US" dirty="0"/>
              <a:t> </a:t>
            </a:r>
            <a:r>
              <a:rPr lang="en-US" dirty="0" err="1"/>
              <a:t>penilaian</a:t>
            </a:r>
            <a:r>
              <a:rPr lang="en-US" dirty="0"/>
              <a:t>. </a:t>
            </a:r>
            <a:r>
              <a:rPr lang="en-US" dirty="0" err="1"/>
              <a:t>Misalnya</a:t>
            </a:r>
            <a:r>
              <a:rPr lang="en-US" dirty="0"/>
              <a:t>: </a:t>
            </a:r>
            <a:r>
              <a:rPr lang="en-US" dirty="0" err="1"/>
              <a:t>adat</a:t>
            </a:r>
            <a:r>
              <a:rPr lang="en-US" dirty="0"/>
              <a:t> </a:t>
            </a:r>
            <a:r>
              <a:rPr lang="en-US" dirty="0" err="1"/>
              <a:t>kebiasaan</a:t>
            </a:r>
            <a:r>
              <a:rPr lang="en-US" dirty="0"/>
              <a:t>, tindakan2 yang </a:t>
            </a:r>
            <a:r>
              <a:rPr lang="en-US" dirty="0" err="1"/>
              <a:t>diperbolehkan</a:t>
            </a:r>
            <a:r>
              <a:rPr lang="en-US" dirty="0"/>
              <a:t> </a:t>
            </a:r>
            <a:r>
              <a:rPr lang="en-US" dirty="0" err="1"/>
              <a:t>dan</a:t>
            </a:r>
            <a:r>
              <a:rPr lang="en-US" dirty="0"/>
              <a:t> </a:t>
            </a:r>
            <a:r>
              <a:rPr lang="en-US" dirty="0" err="1"/>
              <a:t>dilarang</a:t>
            </a:r>
            <a:r>
              <a:rPr lang="en-US" dirty="0"/>
              <a:t>, </a:t>
            </a:r>
            <a:r>
              <a:rPr lang="en-US" dirty="0" err="1"/>
              <a:t>dll</a:t>
            </a:r>
            <a:r>
              <a:rPr lang="en-US" dirty="0"/>
              <a:t>.</a:t>
            </a:r>
          </a:p>
          <a:p>
            <a:r>
              <a:rPr lang="en-US" dirty="0" err="1"/>
              <a:t>Etika</a:t>
            </a:r>
            <a:r>
              <a:rPr lang="en-US" dirty="0"/>
              <a:t> </a:t>
            </a:r>
            <a:r>
              <a:rPr lang="en-US" dirty="0" err="1"/>
              <a:t>deskriptif</a:t>
            </a:r>
            <a:r>
              <a:rPr lang="en-US" dirty="0"/>
              <a:t> </a:t>
            </a:r>
            <a:r>
              <a:rPr lang="en-US" dirty="0" err="1"/>
              <a:t>dijalankan</a:t>
            </a:r>
            <a:r>
              <a:rPr lang="en-US" dirty="0"/>
              <a:t> </a:t>
            </a:r>
            <a:r>
              <a:rPr lang="en-US" dirty="0" err="1"/>
              <a:t>oleh</a:t>
            </a:r>
            <a:r>
              <a:rPr lang="en-US" dirty="0"/>
              <a:t> </a:t>
            </a:r>
            <a:r>
              <a:rPr lang="en-US" dirty="0" err="1"/>
              <a:t>ilmu-ilmu</a:t>
            </a:r>
            <a:r>
              <a:rPr lang="en-US" dirty="0"/>
              <a:t> </a:t>
            </a:r>
            <a:r>
              <a:rPr lang="en-US" dirty="0" err="1"/>
              <a:t>sosial</a:t>
            </a:r>
            <a:r>
              <a:rPr lang="en-US" dirty="0"/>
              <a:t>: </a:t>
            </a:r>
            <a:r>
              <a:rPr lang="en-US" dirty="0" err="1"/>
              <a:t>anthropologi</a:t>
            </a:r>
            <a:r>
              <a:rPr lang="en-US" dirty="0"/>
              <a:t> </a:t>
            </a:r>
            <a:r>
              <a:rPr lang="en-US" dirty="0" err="1"/>
              <a:t>budaya</a:t>
            </a:r>
            <a:r>
              <a:rPr lang="en-US" dirty="0"/>
              <a:t>, </a:t>
            </a:r>
            <a:r>
              <a:rPr lang="en-US" dirty="0" err="1"/>
              <a:t>sosiologi</a:t>
            </a:r>
            <a:r>
              <a:rPr lang="en-US" dirty="0"/>
              <a:t>, </a:t>
            </a:r>
            <a:r>
              <a:rPr lang="en-US" dirty="0" err="1"/>
              <a:t>psikologi</a:t>
            </a:r>
            <a:r>
              <a:rPr lang="en-US" dirty="0"/>
              <a:t>, </a:t>
            </a:r>
            <a:r>
              <a:rPr lang="en-US" dirty="0" err="1"/>
              <a:t>dll</a:t>
            </a:r>
            <a:r>
              <a:rPr lang="en-US" dirty="0"/>
              <a:t>.</a:t>
            </a:r>
          </a:p>
          <a:p>
            <a:r>
              <a:rPr lang="en-US" b="1" dirty="0" err="1"/>
              <a:t>Etika</a:t>
            </a:r>
            <a:r>
              <a:rPr lang="en-US" b="1" dirty="0"/>
              <a:t> </a:t>
            </a:r>
            <a:r>
              <a:rPr lang="en-US" b="1" dirty="0" err="1"/>
              <a:t>Normatif</a:t>
            </a:r>
            <a:r>
              <a:rPr lang="en-US" dirty="0"/>
              <a:t>: Di </a:t>
            </a:r>
            <a:r>
              <a:rPr lang="en-US" dirty="0" err="1"/>
              <a:t>sini</a:t>
            </a:r>
            <a:r>
              <a:rPr lang="en-US" dirty="0"/>
              <a:t> </a:t>
            </a:r>
            <a:r>
              <a:rPr lang="en-US" dirty="0" err="1"/>
              <a:t>ilmuwan</a:t>
            </a:r>
            <a:r>
              <a:rPr lang="en-US" dirty="0"/>
              <a:t> </a:t>
            </a:r>
            <a:r>
              <a:rPr lang="en-US" dirty="0" err="1"/>
              <a:t>tidak</a:t>
            </a:r>
            <a:r>
              <a:rPr lang="en-US" dirty="0"/>
              <a:t> </a:t>
            </a:r>
            <a:r>
              <a:rPr lang="en-US" dirty="0" err="1"/>
              <a:t>berdiri</a:t>
            </a:r>
            <a:r>
              <a:rPr lang="en-US" dirty="0"/>
              <a:t> </a:t>
            </a:r>
            <a:r>
              <a:rPr lang="en-US" dirty="0" err="1"/>
              <a:t>sebagai</a:t>
            </a:r>
            <a:r>
              <a:rPr lang="en-US" dirty="0"/>
              <a:t> </a:t>
            </a:r>
            <a:r>
              <a:rPr lang="en-US" dirty="0" err="1"/>
              <a:t>penonton</a:t>
            </a:r>
            <a:r>
              <a:rPr lang="en-US" dirty="0"/>
              <a:t> (</a:t>
            </a:r>
            <a:r>
              <a:rPr lang="en-US" dirty="0" err="1"/>
              <a:t>etika</a:t>
            </a:r>
            <a:r>
              <a:rPr lang="en-US" dirty="0"/>
              <a:t> </a:t>
            </a:r>
            <a:r>
              <a:rPr lang="en-US" dirty="0" err="1"/>
              <a:t>deskriptif</a:t>
            </a:r>
            <a:r>
              <a:rPr lang="en-US" dirty="0"/>
              <a:t>), </a:t>
            </a:r>
            <a:r>
              <a:rPr lang="en-US" dirty="0" err="1"/>
              <a:t>namun</a:t>
            </a:r>
            <a:r>
              <a:rPr lang="en-US" dirty="0"/>
              <a:t> </a:t>
            </a:r>
            <a:r>
              <a:rPr lang="en-US" dirty="0" err="1"/>
              <a:t>ia</a:t>
            </a:r>
            <a:r>
              <a:rPr lang="en-US" dirty="0"/>
              <a:t> </a:t>
            </a:r>
            <a:r>
              <a:rPr lang="en-US" dirty="0" err="1"/>
              <a:t>melibatkan</a:t>
            </a:r>
            <a:r>
              <a:rPr lang="en-US" dirty="0"/>
              <a:t> </a:t>
            </a:r>
            <a:r>
              <a:rPr lang="en-US" dirty="0" err="1"/>
              <a:t>diri</a:t>
            </a:r>
            <a:r>
              <a:rPr lang="en-US" dirty="0"/>
              <a:t> </a:t>
            </a:r>
            <a:r>
              <a:rPr lang="en-US" dirty="0" err="1"/>
              <a:t>dengan</a:t>
            </a:r>
            <a:r>
              <a:rPr lang="en-US" dirty="0"/>
              <a:t> </a:t>
            </a:r>
            <a:r>
              <a:rPr lang="en-US" dirty="0" err="1"/>
              <a:t>mengemukakan</a:t>
            </a:r>
            <a:r>
              <a:rPr lang="en-US" dirty="0"/>
              <a:t> </a:t>
            </a:r>
            <a:r>
              <a:rPr lang="en-US" dirty="0" err="1"/>
              <a:t>penilaian</a:t>
            </a:r>
            <a:r>
              <a:rPr lang="en-US" dirty="0"/>
              <a:t> </a:t>
            </a:r>
            <a:r>
              <a:rPr lang="en-US" dirty="0" err="1"/>
              <a:t>tentang</a:t>
            </a:r>
            <a:r>
              <a:rPr lang="en-US" dirty="0"/>
              <a:t> </a:t>
            </a:r>
            <a:r>
              <a:rPr lang="en-US" dirty="0" err="1"/>
              <a:t>perilaku</a:t>
            </a:r>
            <a:r>
              <a:rPr lang="en-US" dirty="0"/>
              <a:t> </a:t>
            </a:r>
            <a:r>
              <a:rPr lang="en-US" dirty="0" err="1"/>
              <a:t>manusia</a:t>
            </a:r>
            <a:r>
              <a:rPr lang="en-US" dirty="0"/>
              <a:t>. </a:t>
            </a:r>
            <a:r>
              <a:rPr lang="en-US" dirty="0" err="1"/>
              <a:t>Misal</a:t>
            </a:r>
            <a:r>
              <a:rPr lang="en-US" dirty="0"/>
              <a:t>: </a:t>
            </a:r>
            <a:r>
              <a:rPr lang="en-US" dirty="0" err="1"/>
              <a:t>ia</a:t>
            </a:r>
            <a:r>
              <a:rPr lang="en-US" dirty="0"/>
              <a:t> </a:t>
            </a:r>
            <a:r>
              <a:rPr lang="en-US" dirty="0" err="1"/>
              <a:t>tidak</a:t>
            </a:r>
            <a:r>
              <a:rPr lang="en-US" dirty="0"/>
              <a:t> </a:t>
            </a:r>
            <a:r>
              <a:rPr lang="en-US" dirty="0" err="1"/>
              <a:t>hanya</a:t>
            </a:r>
            <a:r>
              <a:rPr lang="en-US" dirty="0"/>
              <a:t> </a:t>
            </a:r>
            <a:r>
              <a:rPr lang="en-US" dirty="0" err="1"/>
              <a:t>mendeskripsikan</a:t>
            </a:r>
            <a:r>
              <a:rPr lang="en-US" dirty="0"/>
              <a:t> </a:t>
            </a:r>
            <a:r>
              <a:rPr lang="en-US" dirty="0" err="1"/>
              <a:t>bagaimana</a:t>
            </a:r>
            <a:r>
              <a:rPr lang="en-US" dirty="0"/>
              <a:t> </a:t>
            </a:r>
            <a:r>
              <a:rPr lang="en-US" dirty="0" err="1"/>
              <a:t>mhs</a:t>
            </a:r>
            <a:r>
              <a:rPr lang="en-US" dirty="0"/>
              <a:t> </a:t>
            </a:r>
            <a:r>
              <a:rPr lang="en-US" dirty="0" err="1"/>
              <a:t>mencontek</a:t>
            </a:r>
            <a:r>
              <a:rPr lang="en-US" dirty="0"/>
              <a:t>, </a:t>
            </a:r>
            <a:r>
              <a:rPr lang="en-US" dirty="0" err="1"/>
              <a:t>namun</a:t>
            </a:r>
            <a:r>
              <a:rPr lang="en-US" dirty="0"/>
              <a:t> </a:t>
            </a:r>
            <a:r>
              <a:rPr lang="en-US" dirty="0" err="1"/>
              <a:t>ia</a:t>
            </a:r>
            <a:r>
              <a:rPr lang="en-US" dirty="0"/>
              <a:t> </a:t>
            </a:r>
            <a:r>
              <a:rPr lang="en-US" dirty="0" err="1"/>
              <a:t>menolak</a:t>
            </a:r>
            <a:r>
              <a:rPr lang="en-US" dirty="0"/>
              <a:t> </a:t>
            </a:r>
            <a:r>
              <a:rPr lang="en-US" dirty="0" err="1"/>
              <a:t>perbuatan</a:t>
            </a:r>
            <a:r>
              <a:rPr lang="en-US" dirty="0"/>
              <a:t> </a:t>
            </a:r>
            <a:r>
              <a:rPr lang="en-US" dirty="0" err="1"/>
              <a:t>mencontek</a:t>
            </a:r>
            <a:r>
              <a:rPr lang="en-US" dirty="0"/>
              <a:t>.</a:t>
            </a:r>
          </a:p>
          <a:p>
            <a:endParaRPr lang="en-US" dirty="0"/>
          </a:p>
        </p:txBody>
      </p:sp>
    </p:spTree>
    <p:extLst>
      <p:ext uri="{BB962C8B-B14F-4D97-AF65-F5344CB8AC3E}">
        <p14:creationId xmlns:p14="http://schemas.microsoft.com/office/powerpoint/2010/main" val="73433915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440363"/>
          </a:xfrm>
        </p:spPr>
        <p:txBody>
          <a:bodyPr>
            <a:normAutofit/>
          </a:bodyPr>
          <a:lstStyle/>
          <a:p>
            <a:r>
              <a:rPr lang="en-US" dirty="0" err="1"/>
              <a:t>Etika</a:t>
            </a:r>
            <a:r>
              <a:rPr lang="en-US" dirty="0"/>
              <a:t> </a:t>
            </a:r>
            <a:r>
              <a:rPr lang="en-US" dirty="0" err="1"/>
              <a:t>normatif</a:t>
            </a:r>
            <a:r>
              <a:rPr lang="en-US" dirty="0"/>
              <a:t> </a:t>
            </a:r>
            <a:r>
              <a:rPr lang="en-US" dirty="0" err="1"/>
              <a:t>dibagi</a:t>
            </a:r>
            <a:r>
              <a:rPr lang="en-US" dirty="0"/>
              <a:t> </a:t>
            </a:r>
            <a:r>
              <a:rPr lang="en-US" dirty="0" err="1"/>
              <a:t>dua</a:t>
            </a:r>
            <a:r>
              <a:rPr lang="en-US" dirty="0"/>
              <a:t>:</a:t>
            </a:r>
          </a:p>
          <a:p>
            <a:r>
              <a:rPr lang="en-US" dirty="0" err="1"/>
              <a:t>Etika</a:t>
            </a:r>
            <a:r>
              <a:rPr lang="en-US" dirty="0"/>
              <a:t> </a:t>
            </a:r>
            <a:r>
              <a:rPr lang="en-US" dirty="0" err="1"/>
              <a:t>umum</a:t>
            </a:r>
            <a:r>
              <a:rPr lang="en-US" dirty="0"/>
              <a:t>: </a:t>
            </a:r>
            <a:r>
              <a:rPr lang="en-US" dirty="0" err="1"/>
              <a:t>memandang</a:t>
            </a:r>
            <a:r>
              <a:rPr lang="en-US" dirty="0"/>
              <a:t> </a:t>
            </a:r>
            <a:r>
              <a:rPr lang="en-US" dirty="0" err="1"/>
              <a:t>tema-tema</a:t>
            </a:r>
            <a:r>
              <a:rPr lang="en-US" dirty="0"/>
              <a:t> </a:t>
            </a:r>
            <a:r>
              <a:rPr lang="en-US" dirty="0" err="1"/>
              <a:t>umum</a:t>
            </a:r>
            <a:r>
              <a:rPr lang="en-US" dirty="0"/>
              <a:t>, </a:t>
            </a:r>
            <a:r>
              <a:rPr lang="en-US" dirty="0" err="1"/>
              <a:t>misal</a:t>
            </a:r>
            <a:r>
              <a:rPr lang="en-US" dirty="0"/>
              <a:t>: </a:t>
            </a:r>
            <a:r>
              <a:rPr lang="en-US" dirty="0" err="1"/>
              <a:t>apa</a:t>
            </a:r>
            <a:r>
              <a:rPr lang="en-US" dirty="0"/>
              <a:t> </a:t>
            </a:r>
            <a:r>
              <a:rPr lang="en-US" dirty="0" err="1"/>
              <a:t>itu</a:t>
            </a:r>
            <a:r>
              <a:rPr lang="en-US" dirty="0"/>
              <a:t> </a:t>
            </a:r>
            <a:r>
              <a:rPr lang="en-US" dirty="0" err="1"/>
              <a:t>norma</a:t>
            </a:r>
            <a:r>
              <a:rPr lang="en-US" dirty="0"/>
              <a:t> </a:t>
            </a:r>
            <a:r>
              <a:rPr lang="en-US" dirty="0" err="1"/>
              <a:t>etis</a:t>
            </a:r>
            <a:r>
              <a:rPr lang="en-US" dirty="0"/>
              <a:t>?, </a:t>
            </a:r>
            <a:r>
              <a:rPr lang="en-US" dirty="0" err="1"/>
              <a:t>bagaimana</a:t>
            </a:r>
            <a:r>
              <a:rPr lang="en-US" dirty="0"/>
              <a:t> </a:t>
            </a:r>
            <a:r>
              <a:rPr lang="en-US" dirty="0" err="1"/>
              <a:t>hubungan</a:t>
            </a:r>
            <a:r>
              <a:rPr lang="en-US" dirty="0"/>
              <a:t> </a:t>
            </a:r>
            <a:r>
              <a:rPr lang="en-US" dirty="0" err="1"/>
              <a:t>norma-norma</a:t>
            </a:r>
            <a:r>
              <a:rPr lang="en-US" dirty="0"/>
              <a:t> </a:t>
            </a:r>
            <a:r>
              <a:rPr lang="en-US" dirty="0" err="1"/>
              <a:t>etis</a:t>
            </a:r>
            <a:r>
              <a:rPr lang="en-US" dirty="0"/>
              <a:t> yang </a:t>
            </a:r>
            <a:r>
              <a:rPr lang="en-US" dirty="0" err="1"/>
              <a:t>banyak</a:t>
            </a:r>
            <a:r>
              <a:rPr lang="en-US" dirty="0"/>
              <a:t> </a:t>
            </a:r>
            <a:r>
              <a:rPr lang="en-US" dirty="0" err="1"/>
              <a:t>itu</a:t>
            </a:r>
            <a:r>
              <a:rPr lang="en-US" dirty="0"/>
              <a:t>? </a:t>
            </a:r>
            <a:r>
              <a:rPr lang="en-US" dirty="0" err="1"/>
              <a:t>Mengapa</a:t>
            </a:r>
            <a:r>
              <a:rPr lang="en-US" dirty="0"/>
              <a:t> </a:t>
            </a:r>
            <a:r>
              <a:rPr lang="en-US" dirty="0" err="1"/>
              <a:t>norma</a:t>
            </a:r>
            <a:r>
              <a:rPr lang="en-US" dirty="0"/>
              <a:t> moral </a:t>
            </a:r>
            <a:r>
              <a:rPr lang="en-US" dirty="0" err="1"/>
              <a:t>mengikat</a:t>
            </a:r>
            <a:r>
              <a:rPr lang="en-US" dirty="0"/>
              <a:t> </a:t>
            </a:r>
            <a:r>
              <a:rPr lang="en-US" dirty="0" err="1"/>
              <a:t>kita</a:t>
            </a:r>
            <a:r>
              <a:rPr lang="en-US" dirty="0"/>
              <a:t>?</a:t>
            </a:r>
          </a:p>
          <a:p>
            <a:r>
              <a:rPr lang="en-US" dirty="0" err="1"/>
              <a:t>Etika</a:t>
            </a:r>
            <a:r>
              <a:rPr lang="en-US" dirty="0"/>
              <a:t> </a:t>
            </a:r>
            <a:r>
              <a:rPr lang="en-US" dirty="0" err="1"/>
              <a:t>khusus</a:t>
            </a:r>
            <a:r>
              <a:rPr lang="en-US" dirty="0"/>
              <a:t>: </a:t>
            </a:r>
            <a:r>
              <a:rPr lang="en-US" dirty="0" err="1"/>
              <a:t>menerapkan</a:t>
            </a:r>
            <a:r>
              <a:rPr lang="en-US" dirty="0"/>
              <a:t> </a:t>
            </a:r>
            <a:r>
              <a:rPr lang="en-US" dirty="0" err="1"/>
              <a:t>prinsip-prinsip</a:t>
            </a:r>
            <a:r>
              <a:rPr lang="en-US" dirty="0"/>
              <a:t> </a:t>
            </a:r>
            <a:r>
              <a:rPr lang="en-US" dirty="0" err="1"/>
              <a:t>etis</a:t>
            </a:r>
            <a:r>
              <a:rPr lang="en-US" dirty="0"/>
              <a:t> yang </a:t>
            </a:r>
            <a:r>
              <a:rPr lang="en-US" dirty="0" err="1"/>
              <a:t>umum</a:t>
            </a:r>
            <a:r>
              <a:rPr lang="en-US" dirty="0"/>
              <a:t> </a:t>
            </a:r>
            <a:r>
              <a:rPr lang="en-US" dirty="0" err="1"/>
              <a:t>ke</a:t>
            </a:r>
            <a:r>
              <a:rPr lang="en-US" dirty="0"/>
              <a:t> </a:t>
            </a:r>
            <a:r>
              <a:rPr lang="en-US" dirty="0" err="1"/>
              <a:t>wilayah</a:t>
            </a:r>
            <a:r>
              <a:rPr lang="en-US" dirty="0"/>
              <a:t> </a:t>
            </a:r>
            <a:r>
              <a:rPr lang="en-US" dirty="0" err="1"/>
              <a:t>perilaku</a:t>
            </a:r>
            <a:r>
              <a:rPr lang="en-US" dirty="0"/>
              <a:t> </a:t>
            </a:r>
            <a:r>
              <a:rPr lang="en-US" dirty="0" err="1"/>
              <a:t>manusia</a:t>
            </a:r>
            <a:r>
              <a:rPr lang="en-US" dirty="0"/>
              <a:t> yang </a:t>
            </a:r>
            <a:r>
              <a:rPr lang="en-US" dirty="0" err="1"/>
              <a:t>khusus</a:t>
            </a:r>
            <a:r>
              <a:rPr lang="en-US" dirty="0"/>
              <a:t>. </a:t>
            </a:r>
            <a:r>
              <a:rPr lang="en-US" dirty="0" err="1"/>
              <a:t>Ini</a:t>
            </a:r>
            <a:r>
              <a:rPr lang="en-US" dirty="0"/>
              <a:t> </a:t>
            </a:r>
            <a:r>
              <a:rPr lang="en-US" dirty="0" err="1"/>
              <a:t>disebut</a:t>
            </a:r>
            <a:r>
              <a:rPr lang="en-US" dirty="0"/>
              <a:t> </a:t>
            </a:r>
            <a:r>
              <a:rPr lang="en-US" dirty="0" err="1"/>
              <a:t>etika</a:t>
            </a:r>
            <a:r>
              <a:rPr lang="en-US" dirty="0"/>
              <a:t> </a:t>
            </a:r>
            <a:r>
              <a:rPr lang="en-US" dirty="0" err="1"/>
              <a:t>terapan</a:t>
            </a:r>
            <a:r>
              <a:rPr lang="en-US" dirty="0"/>
              <a:t>. </a:t>
            </a:r>
            <a:r>
              <a:rPr lang="en-US" dirty="0" err="1"/>
              <a:t>Misal</a:t>
            </a:r>
            <a:r>
              <a:rPr lang="en-US" dirty="0"/>
              <a:t>:</a:t>
            </a:r>
          </a:p>
          <a:p>
            <a:pPr marL="855663" indent="-457200"/>
            <a:r>
              <a:rPr lang="en-US" dirty="0" err="1"/>
              <a:t>Dilarang</a:t>
            </a:r>
            <a:r>
              <a:rPr lang="en-US" dirty="0"/>
              <a:t> </a:t>
            </a:r>
            <a:r>
              <a:rPr lang="en-US" dirty="0" err="1"/>
              <a:t>keras</a:t>
            </a:r>
            <a:r>
              <a:rPr lang="en-US" dirty="0"/>
              <a:t> ASN </a:t>
            </a:r>
            <a:r>
              <a:rPr lang="en-US" dirty="0" err="1"/>
              <a:t>melakukan</a:t>
            </a:r>
            <a:r>
              <a:rPr lang="en-US" dirty="0"/>
              <a:t> KKN</a:t>
            </a:r>
          </a:p>
          <a:p>
            <a:pPr marL="855663" indent="-457200"/>
            <a:r>
              <a:rPr lang="en-US" dirty="0" err="1"/>
              <a:t>Korupsi</a:t>
            </a:r>
            <a:r>
              <a:rPr lang="en-US" dirty="0"/>
              <a:t> </a:t>
            </a:r>
            <a:r>
              <a:rPr lang="en-US" dirty="0" err="1"/>
              <a:t>salah</a:t>
            </a:r>
            <a:r>
              <a:rPr lang="en-US" dirty="0"/>
              <a:t> </a:t>
            </a:r>
            <a:r>
              <a:rPr lang="en-US" dirty="0" err="1"/>
              <a:t>satu</a:t>
            </a:r>
            <a:r>
              <a:rPr lang="en-US" dirty="0"/>
              <a:t> </a:t>
            </a:r>
            <a:r>
              <a:rPr lang="en-US" dirty="0" err="1"/>
              <a:t>bentuk</a:t>
            </a:r>
            <a:r>
              <a:rPr lang="en-US" dirty="0"/>
              <a:t> KKN</a:t>
            </a:r>
          </a:p>
          <a:p>
            <a:pPr marL="855663" indent="-457200"/>
            <a:r>
              <a:rPr lang="en-US" dirty="0" err="1"/>
              <a:t>Jadi</a:t>
            </a:r>
            <a:r>
              <a:rPr lang="en-US" dirty="0"/>
              <a:t>, </a:t>
            </a:r>
            <a:r>
              <a:rPr lang="en-US" dirty="0" err="1"/>
              <a:t>korupsi</a:t>
            </a:r>
            <a:r>
              <a:rPr lang="en-US" dirty="0"/>
              <a:t> </a:t>
            </a:r>
            <a:r>
              <a:rPr lang="en-US" dirty="0" err="1"/>
              <a:t>dilarang</a:t>
            </a:r>
            <a:r>
              <a:rPr lang="en-US" dirty="0"/>
              <a:t> </a:t>
            </a:r>
            <a:r>
              <a:rPr lang="en-US" dirty="0" err="1"/>
              <a:t>keras</a:t>
            </a:r>
            <a:endParaRPr lang="en-US" dirty="0"/>
          </a:p>
        </p:txBody>
      </p:sp>
    </p:spTree>
    <p:extLst>
      <p:ext uri="{BB962C8B-B14F-4D97-AF65-F5344CB8AC3E}">
        <p14:creationId xmlns:p14="http://schemas.microsoft.com/office/powerpoint/2010/main" val="265425688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normAutofit/>
          </a:bodyPr>
          <a:lstStyle/>
          <a:p>
            <a:r>
              <a:rPr lang="en-US" b="1" dirty="0" err="1"/>
              <a:t>Metaetika</a:t>
            </a:r>
            <a:r>
              <a:rPr lang="en-US" b="1" dirty="0"/>
              <a:t>:</a:t>
            </a:r>
            <a:r>
              <a:rPr lang="en-US" dirty="0"/>
              <a:t> Kata </a:t>
            </a:r>
            <a:r>
              <a:rPr lang="en-US" i="1" dirty="0"/>
              <a:t>meta</a:t>
            </a:r>
            <a:r>
              <a:rPr lang="en-US" dirty="0"/>
              <a:t> (</a:t>
            </a:r>
            <a:r>
              <a:rPr lang="en-US" dirty="0" err="1"/>
              <a:t>bahasa</a:t>
            </a:r>
            <a:r>
              <a:rPr lang="en-US" dirty="0"/>
              <a:t> </a:t>
            </a:r>
            <a:r>
              <a:rPr lang="en-US" dirty="0" err="1"/>
              <a:t>yunani</a:t>
            </a:r>
            <a:r>
              <a:rPr lang="en-US" dirty="0"/>
              <a:t>): </a:t>
            </a:r>
            <a:r>
              <a:rPr lang="en-US" dirty="0" err="1"/>
              <a:t>melampaui</a:t>
            </a:r>
            <a:r>
              <a:rPr lang="en-US" dirty="0"/>
              <a:t>, </a:t>
            </a:r>
            <a:r>
              <a:rPr lang="en-US" dirty="0" err="1"/>
              <a:t>melebihi</a:t>
            </a:r>
            <a:endParaRPr lang="en-US" dirty="0"/>
          </a:p>
          <a:p>
            <a:r>
              <a:rPr lang="en-US" dirty="0"/>
              <a:t>Yang </a:t>
            </a:r>
            <a:r>
              <a:rPr lang="en-US" dirty="0" err="1"/>
              <a:t>dibahas</a:t>
            </a:r>
            <a:r>
              <a:rPr lang="en-US" dirty="0"/>
              <a:t> </a:t>
            </a:r>
            <a:r>
              <a:rPr lang="en-US" dirty="0" err="1"/>
              <a:t>bukan</a:t>
            </a:r>
            <a:r>
              <a:rPr lang="en-US" dirty="0"/>
              <a:t> </a:t>
            </a:r>
            <a:r>
              <a:rPr lang="en-US" dirty="0" err="1"/>
              <a:t>moralitas</a:t>
            </a:r>
            <a:r>
              <a:rPr lang="en-US" dirty="0"/>
              <a:t> </a:t>
            </a:r>
            <a:r>
              <a:rPr lang="en-US" dirty="0" err="1"/>
              <a:t>secara</a:t>
            </a:r>
            <a:r>
              <a:rPr lang="en-US" dirty="0"/>
              <a:t> </a:t>
            </a:r>
            <a:r>
              <a:rPr lang="en-US" dirty="0" err="1"/>
              <a:t>langsung</a:t>
            </a:r>
            <a:r>
              <a:rPr lang="en-US" dirty="0"/>
              <a:t>, </a:t>
            </a:r>
            <a:r>
              <a:rPr lang="en-US" dirty="0" err="1"/>
              <a:t>melainkan</a:t>
            </a:r>
            <a:r>
              <a:rPr lang="en-US" dirty="0"/>
              <a:t> </a:t>
            </a:r>
            <a:r>
              <a:rPr lang="en-US" dirty="0" err="1"/>
              <a:t>ucapan-ucapan</a:t>
            </a:r>
            <a:r>
              <a:rPr lang="en-US" dirty="0"/>
              <a:t> </a:t>
            </a:r>
            <a:r>
              <a:rPr lang="en-US" dirty="0" err="1"/>
              <a:t>kita</a:t>
            </a:r>
            <a:r>
              <a:rPr lang="en-US" dirty="0"/>
              <a:t> di </a:t>
            </a:r>
            <a:r>
              <a:rPr lang="en-US" dirty="0" err="1"/>
              <a:t>bidang</a:t>
            </a:r>
            <a:r>
              <a:rPr lang="en-US" dirty="0"/>
              <a:t> </a:t>
            </a:r>
            <a:r>
              <a:rPr lang="en-US" dirty="0" err="1"/>
              <a:t>moralitas</a:t>
            </a:r>
            <a:r>
              <a:rPr lang="en-US" dirty="0"/>
              <a:t>. </a:t>
            </a:r>
          </a:p>
          <a:p>
            <a:r>
              <a:rPr lang="en-US" dirty="0" err="1"/>
              <a:t>Misal</a:t>
            </a:r>
            <a:r>
              <a:rPr lang="en-US" dirty="0"/>
              <a:t>: </a:t>
            </a:r>
            <a:r>
              <a:rPr lang="en-US" dirty="0" err="1"/>
              <a:t>Ia</a:t>
            </a:r>
            <a:r>
              <a:rPr lang="en-US" dirty="0"/>
              <a:t> </a:t>
            </a:r>
            <a:r>
              <a:rPr lang="en-US" dirty="0" err="1"/>
              <a:t>hanya</a:t>
            </a:r>
            <a:r>
              <a:rPr lang="en-US" dirty="0"/>
              <a:t> </a:t>
            </a:r>
            <a:r>
              <a:rPr lang="en-US" dirty="0" err="1"/>
              <a:t>menyoroti</a:t>
            </a:r>
            <a:r>
              <a:rPr lang="en-US" dirty="0"/>
              <a:t> </a:t>
            </a:r>
            <a:r>
              <a:rPr lang="en-US" dirty="0" err="1"/>
              <a:t>arti</a:t>
            </a:r>
            <a:r>
              <a:rPr lang="en-US" dirty="0"/>
              <a:t> </a:t>
            </a:r>
            <a:r>
              <a:rPr lang="en-US" dirty="0" err="1"/>
              <a:t>khusus</a:t>
            </a:r>
            <a:r>
              <a:rPr lang="en-US" dirty="0"/>
              <a:t> kata “</a:t>
            </a:r>
            <a:r>
              <a:rPr lang="en-US" dirty="0" err="1"/>
              <a:t>baik</a:t>
            </a:r>
            <a:r>
              <a:rPr lang="en-US" dirty="0"/>
              <a:t>” </a:t>
            </a:r>
            <a:r>
              <a:rPr lang="en-US" dirty="0" err="1"/>
              <a:t>dengan</a:t>
            </a:r>
            <a:r>
              <a:rPr lang="en-US" dirty="0"/>
              <a:t> </a:t>
            </a:r>
            <a:r>
              <a:rPr lang="en-US" dirty="0" err="1"/>
              <a:t>membandingkan</a:t>
            </a:r>
            <a:r>
              <a:rPr lang="en-US" dirty="0"/>
              <a:t> </a:t>
            </a:r>
            <a:r>
              <a:rPr lang="en-US" dirty="0" err="1"/>
              <a:t>kalimat</a:t>
            </a:r>
            <a:r>
              <a:rPr lang="en-US" dirty="0"/>
              <a:t> “</a:t>
            </a:r>
            <a:r>
              <a:rPr lang="en-US" dirty="0" err="1"/>
              <a:t>menjadi</a:t>
            </a:r>
            <a:r>
              <a:rPr lang="en-US" dirty="0"/>
              <a:t> donor organ </a:t>
            </a:r>
            <a:r>
              <a:rPr lang="en-US" dirty="0" err="1"/>
              <a:t>tubuh</a:t>
            </a:r>
            <a:r>
              <a:rPr lang="en-US" dirty="0"/>
              <a:t> </a:t>
            </a:r>
            <a:r>
              <a:rPr lang="en-US" dirty="0" err="1"/>
              <a:t>adalah</a:t>
            </a:r>
            <a:r>
              <a:rPr lang="en-US" dirty="0"/>
              <a:t> </a:t>
            </a:r>
            <a:r>
              <a:rPr lang="en-US" dirty="0" err="1"/>
              <a:t>perbuatan</a:t>
            </a:r>
            <a:r>
              <a:rPr lang="en-US" dirty="0"/>
              <a:t> yang </a:t>
            </a:r>
            <a:r>
              <a:rPr lang="en-US" dirty="0" err="1"/>
              <a:t>baik</a:t>
            </a:r>
            <a:r>
              <a:rPr lang="en-US" dirty="0"/>
              <a:t>” </a:t>
            </a:r>
            <a:r>
              <a:rPr lang="en-US" dirty="0" err="1"/>
              <a:t>dengan</a:t>
            </a:r>
            <a:r>
              <a:rPr lang="en-US" dirty="0"/>
              <a:t> </a:t>
            </a:r>
            <a:r>
              <a:rPr lang="en-US" dirty="0" err="1"/>
              <a:t>kalimat</a:t>
            </a:r>
            <a:r>
              <a:rPr lang="en-US" dirty="0"/>
              <a:t> </a:t>
            </a:r>
            <a:r>
              <a:rPr lang="en-US" dirty="0" err="1"/>
              <a:t>jenis</a:t>
            </a:r>
            <a:r>
              <a:rPr lang="en-US" dirty="0"/>
              <a:t> lain: “</a:t>
            </a:r>
            <a:r>
              <a:rPr lang="en-US" dirty="0" err="1"/>
              <a:t>mobil</a:t>
            </a:r>
            <a:r>
              <a:rPr lang="en-US" dirty="0"/>
              <a:t> </a:t>
            </a:r>
            <a:r>
              <a:rPr lang="en-US" dirty="0" err="1"/>
              <a:t>ini</a:t>
            </a:r>
            <a:r>
              <a:rPr lang="en-US" dirty="0"/>
              <a:t> </a:t>
            </a:r>
            <a:r>
              <a:rPr lang="en-US" dirty="0" err="1"/>
              <a:t>masih</a:t>
            </a:r>
            <a:r>
              <a:rPr lang="en-US" dirty="0"/>
              <a:t> </a:t>
            </a:r>
            <a:r>
              <a:rPr lang="en-US" dirty="0" err="1"/>
              <a:t>dalam</a:t>
            </a:r>
            <a:r>
              <a:rPr lang="en-US" dirty="0"/>
              <a:t> </a:t>
            </a:r>
            <a:r>
              <a:rPr lang="en-US" dirty="0" err="1"/>
              <a:t>keadaan</a:t>
            </a:r>
            <a:r>
              <a:rPr lang="en-US" dirty="0"/>
              <a:t> </a:t>
            </a:r>
            <a:r>
              <a:rPr lang="en-US" dirty="0" err="1"/>
              <a:t>baik</a:t>
            </a:r>
            <a:r>
              <a:rPr lang="en-US" dirty="0"/>
              <a:t>”</a:t>
            </a:r>
          </a:p>
        </p:txBody>
      </p:sp>
    </p:spTree>
    <p:extLst>
      <p:ext uri="{BB962C8B-B14F-4D97-AF65-F5344CB8AC3E}">
        <p14:creationId xmlns:p14="http://schemas.microsoft.com/office/powerpoint/2010/main" val="94515762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685800" y="1066801"/>
            <a:ext cx="7772400" cy="2533650"/>
          </a:xfrm>
        </p:spPr>
        <p:txBody>
          <a:bodyPr>
            <a:normAutofit fontScale="90000"/>
          </a:bodyPr>
          <a:lstStyle/>
          <a:p>
            <a:r>
              <a:rPr lang="en-US" sz="5900" b="1" dirty="0">
                <a:latin typeface="Arial" pitchFamily="34" charset="0"/>
                <a:cs typeface="Arial" pitchFamily="34" charset="0"/>
              </a:rPr>
              <a:t>3. PERANAN ETIKA PEMERINTAHAN</a:t>
            </a:r>
          </a:p>
        </p:txBody>
      </p:sp>
    </p:spTree>
    <p:extLst>
      <p:ext uri="{BB962C8B-B14F-4D97-AF65-F5344CB8AC3E}">
        <p14:creationId xmlns:p14="http://schemas.microsoft.com/office/powerpoint/2010/main" val="88685659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440363"/>
          </a:xfrm>
        </p:spPr>
        <p:txBody>
          <a:bodyPr/>
          <a:lstStyle/>
          <a:p>
            <a:pPr marL="0" indent="0">
              <a:buNone/>
            </a:pPr>
            <a:r>
              <a:rPr lang="en-US" dirty="0" err="1"/>
              <a:t>Peranan</a:t>
            </a:r>
            <a:r>
              <a:rPr lang="en-US" dirty="0"/>
              <a:t> </a:t>
            </a:r>
            <a:r>
              <a:rPr lang="en-US" dirty="0" err="1"/>
              <a:t>etika</a:t>
            </a:r>
            <a:r>
              <a:rPr lang="en-US" dirty="0"/>
              <a:t> </a:t>
            </a:r>
            <a:r>
              <a:rPr lang="en-US" dirty="0" err="1"/>
              <a:t>pemerintahan</a:t>
            </a:r>
            <a:r>
              <a:rPr lang="en-US" dirty="0"/>
              <a:t>:</a:t>
            </a:r>
          </a:p>
          <a:p>
            <a:r>
              <a:rPr lang="en-US" dirty="0" err="1"/>
              <a:t>Memberikan</a:t>
            </a:r>
            <a:r>
              <a:rPr lang="en-US" dirty="0"/>
              <a:t> </a:t>
            </a:r>
            <a:r>
              <a:rPr lang="en-US" dirty="0" err="1"/>
              <a:t>orientasi</a:t>
            </a:r>
            <a:r>
              <a:rPr lang="en-US" dirty="0"/>
              <a:t> </a:t>
            </a:r>
            <a:r>
              <a:rPr lang="en-US" dirty="0" err="1"/>
              <a:t>pada</a:t>
            </a:r>
            <a:r>
              <a:rPr lang="en-US" dirty="0"/>
              <a:t> </a:t>
            </a:r>
            <a:r>
              <a:rPr lang="en-US" dirty="0" err="1"/>
              <a:t>ilmu</a:t>
            </a:r>
            <a:r>
              <a:rPr lang="en-US" dirty="0"/>
              <a:t> </a:t>
            </a:r>
            <a:r>
              <a:rPr lang="en-US" dirty="0" err="1"/>
              <a:t>dan</a:t>
            </a:r>
            <a:r>
              <a:rPr lang="en-US" dirty="0"/>
              <a:t> </a:t>
            </a:r>
            <a:r>
              <a:rPr lang="en-US" dirty="0" err="1"/>
              <a:t>penyelenggara</a:t>
            </a:r>
            <a:r>
              <a:rPr lang="en-US" dirty="0"/>
              <a:t> </a:t>
            </a:r>
            <a:r>
              <a:rPr lang="en-US" dirty="0" err="1"/>
              <a:t>pemerintahan</a:t>
            </a:r>
            <a:r>
              <a:rPr lang="en-US" dirty="0"/>
              <a:t>, </a:t>
            </a:r>
            <a:r>
              <a:rPr lang="en-US" dirty="0" err="1"/>
              <a:t>berdasarkan</a:t>
            </a:r>
            <a:r>
              <a:rPr lang="en-US" dirty="0"/>
              <a:t> </a:t>
            </a:r>
            <a:r>
              <a:rPr lang="en-US" dirty="0" err="1"/>
              <a:t>norma</a:t>
            </a:r>
            <a:r>
              <a:rPr lang="en-US" dirty="0"/>
              <a:t> </a:t>
            </a:r>
            <a:r>
              <a:rPr lang="en-US" dirty="0" err="1"/>
              <a:t>baik</a:t>
            </a:r>
            <a:r>
              <a:rPr lang="en-US" dirty="0"/>
              <a:t> </a:t>
            </a:r>
            <a:r>
              <a:rPr lang="en-US" dirty="0" err="1"/>
              <a:t>buruk</a:t>
            </a:r>
            <a:r>
              <a:rPr lang="en-US" dirty="0"/>
              <a:t> </a:t>
            </a:r>
            <a:r>
              <a:rPr lang="en-US" dirty="0" err="1"/>
              <a:t>perilaku</a:t>
            </a:r>
            <a:r>
              <a:rPr lang="en-US" dirty="0"/>
              <a:t> </a:t>
            </a:r>
            <a:r>
              <a:rPr lang="en-US" dirty="0" err="1"/>
              <a:t>ilmuwan</a:t>
            </a:r>
            <a:r>
              <a:rPr lang="en-US" dirty="0"/>
              <a:t> </a:t>
            </a:r>
            <a:r>
              <a:rPr lang="en-US" dirty="0" err="1"/>
              <a:t>dan</a:t>
            </a:r>
            <a:r>
              <a:rPr lang="en-US" dirty="0"/>
              <a:t> </a:t>
            </a:r>
            <a:r>
              <a:rPr lang="en-US" dirty="0" err="1"/>
              <a:t>penyelenggara</a:t>
            </a:r>
            <a:r>
              <a:rPr lang="en-US" dirty="0"/>
              <a:t> </a:t>
            </a:r>
            <a:r>
              <a:rPr lang="en-US" dirty="0" err="1"/>
              <a:t>pemerintahan</a:t>
            </a:r>
            <a:r>
              <a:rPr lang="en-US" dirty="0"/>
              <a:t> </a:t>
            </a:r>
            <a:r>
              <a:rPr lang="en-US" dirty="0" err="1"/>
              <a:t>sebagai</a:t>
            </a:r>
            <a:r>
              <a:rPr lang="en-US" dirty="0"/>
              <a:t> </a:t>
            </a:r>
            <a:r>
              <a:rPr lang="en-US" dirty="0" err="1"/>
              <a:t>manusia</a:t>
            </a:r>
            <a:r>
              <a:rPr lang="en-US" dirty="0"/>
              <a:t>.</a:t>
            </a:r>
          </a:p>
          <a:p>
            <a:r>
              <a:rPr lang="en-US" dirty="0" err="1"/>
              <a:t>Etika</a:t>
            </a:r>
            <a:r>
              <a:rPr lang="en-US" dirty="0"/>
              <a:t> </a:t>
            </a:r>
            <a:r>
              <a:rPr lang="en-US" dirty="0" err="1"/>
              <a:t>menjadi</a:t>
            </a:r>
            <a:r>
              <a:rPr lang="en-US" dirty="0"/>
              <a:t> </a:t>
            </a:r>
            <a:r>
              <a:rPr lang="en-US" dirty="0" err="1"/>
              <a:t>dasar</a:t>
            </a:r>
            <a:r>
              <a:rPr lang="en-US" dirty="0"/>
              <a:t> </a:t>
            </a:r>
            <a:r>
              <a:rPr lang="en-US" dirty="0" err="1"/>
              <a:t>dan</a:t>
            </a:r>
            <a:r>
              <a:rPr lang="en-US" dirty="0"/>
              <a:t> </a:t>
            </a:r>
            <a:r>
              <a:rPr lang="en-US" dirty="0" err="1"/>
              <a:t>penilaian</a:t>
            </a:r>
            <a:r>
              <a:rPr lang="en-US" dirty="0"/>
              <a:t> </a:t>
            </a:r>
            <a:r>
              <a:rPr lang="en-US" dirty="0" err="1"/>
              <a:t>para</a:t>
            </a:r>
            <a:r>
              <a:rPr lang="en-US" dirty="0"/>
              <a:t> </a:t>
            </a:r>
            <a:r>
              <a:rPr lang="en-US" dirty="0" err="1"/>
              <a:t>ilmuwan</a:t>
            </a:r>
            <a:r>
              <a:rPr lang="en-US" dirty="0"/>
              <a:t> </a:t>
            </a:r>
            <a:r>
              <a:rPr lang="en-US" dirty="0" err="1"/>
              <a:t>dan</a:t>
            </a:r>
            <a:r>
              <a:rPr lang="en-US" dirty="0"/>
              <a:t> </a:t>
            </a:r>
            <a:r>
              <a:rPr lang="en-US" dirty="0" err="1"/>
              <a:t>penyelenggara</a:t>
            </a:r>
            <a:r>
              <a:rPr lang="en-US" dirty="0"/>
              <a:t> </a:t>
            </a:r>
            <a:r>
              <a:rPr lang="en-US" dirty="0" err="1"/>
              <a:t>pemerintahan</a:t>
            </a:r>
            <a:r>
              <a:rPr lang="en-US" dirty="0"/>
              <a:t> </a:t>
            </a:r>
            <a:r>
              <a:rPr lang="en-US" dirty="0" err="1"/>
              <a:t>dalam</a:t>
            </a:r>
            <a:r>
              <a:rPr lang="en-US" dirty="0"/>
              <a:t> </a:t>
            </a:r>
            <a:r>
              <a:rPr lang="en-US" dirty="0" err="1"/>
              <a:t>mengembangkan</a:t>
            </a:r>
            <a:r>
              <a:rPr lang="en-US" dirty="0"/>
              <a:t> </a:t>
            </a:r>
            <a:r>
              <a:rPr lang="en-US" dirty="0" err="1"/>
              <a:t>ilmu</a:t>
            </a:r>
            <a:r>
              <a:rPr lang="en-US" dirty="0"/>
              <a:t> </a:t>
            </a:r>
            <a:r>
              <a:rPr lang="en-US" dirty="0" err="1"/>
              <a:t>dan</a:t>
            </a:r>
            <a:r>
              <a:rPr lang="en-US" dirty="0"/>
              <a:t> </a:t>
            </a:r>
            <a:r>
              <a:rPr lang="en-US" dirty="0" err="1"/>
              <a:t>penyelenggaraan</a:t>
            </a:r>
            <a:r>
              <a:rPr lang="en-US" dirty="0"/>
              <a:t> </a:t>
            </a:r>
            <a:r>
              <a:rPr lang="en-US" dirty="0" err="1"/>
              <a:t>pemerintahan</a:t>
            </a:r>
            <a:r>
              <a:rPr lang="en-US" dirty="0"/>
              <a:t>.</a:t>
            </a:r>
          </a:p>
        </p:txBody>
      </p:sp>
    </p:spTree>
    <p:extLst>
      <p:ext uri="{BB962C8B-B14F-4D97-AF65-F5344CB8AC3E}">
        <p14:creationId xmlns:p14="http://schemas.microsoft.com/office/powerpoint/2010/main" val="389723143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838200" y="1524000"/>
            <a:ext cx="1219200" cy="609600"/>
          </a:xfrm>
          <a:prstGeom prst="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FILSAFAT</a:t>
            </a:r>
          </a:p>
        </p:txBody>
      </p:sp>
      <p:sp>
        <p:nvSpPr>
          <p:cNvPr id="5" name="Rectangle 4"/>
          <p:cNvSpPr/>
          <p:nvPr/>
        </p:nvSpPr>
        <p:spPr>
          <a:xfrm>
            <a:off x="2286000" y="609600"/>
            <a:ext cx="1676400" cy="533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METAFISIKA</a:t>
            </a:r>
          </a:p>
        </p:txBody>
      </p:sp>
      <p:sp>
        <p:nvSpPr>
          <p:cNvPr id="6" name="Rectangle 5"/>
          <p:cNvSpPr/>
          <p:nvPr/>
        </p:nvSpPr>
        <p:spPr>
          <a:xfrm>
            <a:off x="4191000" y="1295400"/>
            <a:ext cx="1752600" cy="533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ETIKA UMUM </a:t>
            </a:r>
          </a:p>
        </p:txBody>
      </p:sp>
      <p:sp>
        <p:nvSpPr>
          <p:cNvPr id="7" name="Rectangle 6"/>
          <p:cNvSpPr/>
          <p:nvPr/>
        </p:nvSpPr>
        <p:spPr>
          <a:xfrm>
            <a:off x="2286000" y="1295400"/>
            <a:ext cx="1676400" cy="533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LOGIKA</a:t>
            </a:r>
          </a:p>
        </p:txBody>
      </p:sp>
      <p:sp>
        <p:nvSpPr>
          <p:cNvPr id="8" name="Rectangle 7"/>
          <p:cNvSpPr/>
          <p:nvPr/>
        </p:nvSpPr>
        <p:spPr>
          <a:xfrm>
            <a:off x="2286000" y="1981200"/>
            <a:ext cx="1676400" cy="533400"/>
          </a:xfrm>
          <a:prstGeom prst="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ETIKA</a:t>
            </a:r>
          </a:p>
        </p:txBody>
      </p:sp>
      <p:sp>
        <p:nvSpPr>
          <p:cNvPr id="9" name="Rectangle 8"/>
          <p:cNvSpPr/>
          <p:nvPr/>
        </p:nvSpPr>
        <p:spPr>
          <a:xfrm>
            <a:off x="2286000" y="2667000"/>
            <a:ext cx="1676400" cy="6096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ESTETIKA</a:t>
            </a:r>
          </a:p>
        </p:txBody>
      </p:sp>
      <p:sp>
        <p:nvSpPr>
          <p:cNvPr id="10" name="Rectangle 9"/>
          <p:cNvSpPr/>
          <p:nvPr/>
        </p:nvSpPr>
        <p:spPr>
          <a:xfrm>
            <a:off x="2286000" y="3429000"/>
            <a:ext cx="1676400" cy="533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FP/FIP</a:t>
            </a:r>
          </a:p>
        </p:txBody>
      </p:sp>
      <p:sp>
        <p:nvSpPr>
          <p:cNvPr id="11" name="Rectangle 10"/>
          <p:cNvSpPr/>
          <p:nvPr/>
        </p:nvSpPr>
        <p:spPr>
          <a:xfrm>
            <a:off x="4191000" y="2667000"/>
            <a:ext cx="1752600" cy="609600"/>
          </a:xfrm>
          <a:prstGeom prst="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ETIKA KHUSUS </a:t>
            </a:r>
          </a:p>
        </p:txBody>
      </p:sp>
      <p:sp>
        <p:nvSpPr>
          <p:cNvPr id="14" name="Rectangle 13"/>
          <p:cNvSpPr/>
          <p:nvPr/>
        </p:nvSpPr>
        <p:spPr>
          <a:xfrm>
            <a:off x="6172200" y="3505200"/>
            <a:ext cx="2209800" cy="609600"/>
          </a:xfrm>
          <a:prstGeom prst="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DAN SETERUSNYA</a:t>
            </a:r>
          </a:p>
        </p:txBody>
      </p:sp>
      <p:sp>
        <p:nvSpPr>
          <p:cNvPr id="15" name="Rectangle 14"/>
          <p:cNvSpPr/>
          <p:nvPr/>
        </p:nvSpPr>
        <p:spPr>
          <a:xfrm>
            <a:off x="6172200" y="2667000"/>
            <a:ext cx="2209800" cy="609600"/>
          </a:xfrm>
          <a:prstGeom prst="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ETIKA PEMERINTAHAN</a:t>
            </a:r>
          </a:p>
        </p:txBody>
      </p:sp>
      <p:cxnSp>
        <p:nvCxnSpPr>
          <p:cNvPr id="18" name="Straight Arrow Connector 17"/>
          <p:cNvCxnSpPr>
            <a:stCxn id="8" idx="3"/>
          </p:cNvCxnSpPr>
          <p:nvPr/>
        </p:nvCxnSpPr>
        <p:spPr>
          <a:xfrm flipV="1">
            <a:off x="3962400" y="1905000"/>
            <a:ext cx="990600" cy="3429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0" name="Straight Arrow Connector 19"/>
          <p:cNvCxnSpPr>
            <a:stCxn id="8" idx="3"/>
            <a:endCxn id="11" idx="0"/>
          </p:cNvCxnSpPr>
          <p:nvPr/>
        </p:nvCxnSpPr>
        <p:spPr>
          <a:xfrm>
            <a:off x="3962400" y="2247900"/>
            <a:ext cx="1104900" cy="4191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0" name="Straight Arrow Connector 29"/>
          <p:cNvCxnSpPr/>
          <p:nvPr/>
        </p:nvCxnSpPr>
        <p:spPr>
          <a:xfrm rot="5400000" flipH="1" flipV="1">
            <a:off x="1943100" y="1257300"/>
            <a:ext cx="381000" cy="1524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2" name="Straight Arrow Connector 31"/>
          <p:cNvCxnSpPr/>
          <p:nvPr/>
        </p:nvCxnSpPr>
        <p:spPr>
          <a:xfrm rot="16200000" flipH="1">
            <a:off x="1409700" y="2781300"/>
            <a:ext cx="1447800" cy="1524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4" name="Straight Arrow Connector 33"/>
          <p:cNvCxnSpPr>
            <a:stCxn id="4" idx="3"/>
            <a:endCxn id="7" idx="1"/>
          </p:cNvCxnSpPr>
          <p:nvPr/>
        </p:nvCxnSpPr>
        <p:spPr>
          <a:xfrm flipV="1">
            <a:off x="2057400" y="1562100"/>
            <a:ext cx="228600" cy="2667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6" name="Straight Arrow Connector 35"/>
          <p:cNvCxnSpPr>
            <a:stCxn id="4" idx="3"/>
          </p:cNvCxnSpPr>
          <p:nvPr/>
        </p:nvCxnSpPr>
        <p:spPr>
          <a:xfrm>
            <a:off x="2057400" y="1828800"/>
            <a:ext cx="152400" cy="3048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8" name="Straight Arrow Connector 37"/>
          <p:cNvCxnSpPr>
            <a:stCxn id="4" idx="3"/>
          </p:cNvCxnSpPr>
          <p:nvPr/>
        </p:nvCxnSpPr>
        <p:spPr>
          <a:xfrm>
            <a:off x="2057400" y="1828800"/>
            <a:ext cx="152400" cy="9144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25" name="Oval 24"/>
          <p:cNvSpPr/>
          <p:nvPr/>
        </p:nvSpPr>
        <p:spPr>
          <a:xfrm>
            <a:off x="914400" y="4572000"/>
            <a:ext cx="4152900" cy="1752600"/>
          </a:xfrm>
          <a:prstGeom prst="ellipse">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a:solidFill>
                  <a:srgbClr val="FF0000"/>
                </a:solidFill>
              </a:rPr>
              <a:t>POSISI ETIKA PEMERINTAHAN</a:t>
            </a:r>
          </a:p>
        </p:txBody>
      </p:sp>
      <p:cxnSp>
        <p:nvCxnSpPr>
          <p:cNvPr id="41" name="Straight Arrow Connector 40"/>
          <p:cNvCxnSpPr>
            <a:stCxn id="11" idx="3"/>
            <a:endCxn id="15" idx="1"/>
          </p:cNvCxnSpPr>
          <p:nvPr/>
        </p:nvCxnSpPr>
        <p:spPr>
          <a:xfrm>
            <a:off x="5943600" y="2971800"/>
            <a:ext cx="22860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43" name="Straight Arrow Connector 42"/>
          <p:cNvCxnSpPr>
            <a:stCxn id="11" idx="3"/>
          </p:cNvCxnSpPr>
          <p:nvPr/>
        </p:nvCxnSpPr>
        <p:spPr>
          <a:xfrm>
            <a:off x="5943600" y="2971800"/>
            <a:ext cx="152400" cy="5334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3592423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fade">
                                      <p:cBhvr>
                                        <p:cTn id="12" dur="5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fade">
                                      <p:cBhvr>
                                        <p:cTn id="17" dur="500"/>
                                        <p:tgtEl>
                                          <p:spTgt spid="7"/>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8"/>
                                        </p:tgtEl>
                                        <p:attrNameLst>
                                          <p:attrName>style.visibility</p:attrName>
                                        </p:attrNameLst>
                                      </p:cBhvr>
                                      <p:to>
                                        <p:strVal val="visible"/>
                                      </p:to>
                                    </p:set>
                                    <p:animEffect transition="in" filter="fade">
                                      <p:cBhvr>
                                        <p:cTn id="22" dur="500"/>
                                        <p:tgtEl>
                                          <p:spTgt spid="8"/>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9"/>
                                        </p:tgtEl>
                                        <p:attrNameLst>
                                          <p:attrName>style.visibility</p:attrName>
                                        </p:attrNameLst>
                                      </p:cBhvr>
                                      <p:to>
                                        <p:strVal val="visible"/>
                                      </p:to>
                                    </p:set>
                                    <p:animEffect transition="in" filter="fade">
                                      <p:cBhvr>
                                        <p:cTn id="27" dur="500"/>
                                        <p:tgtEl>
                                          <p:spTgt spid="9"/>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10"/>
                                        </p:tgtEl>
                                        <p:attrNameLst>
                                          <p:attrName>style.visibility</p:attrName>
                                        </p:attrNameLst>
                                      </p:cBhvr>
                                      <p:to>
                                        <p:strVal val="visible"/>
                                      </p:to>
                                    </p:set>
                                    <p:animEffect transition="in" filter="fade">
                                      <p:cBhvr>
                                        <p:cTn id="32" dur="500"/>
                                        <p:tgtEl>
                                          <p:spTgt spid="10"/>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6"/>
                                        </p:tgtEl>
                                        <p:attrNameLst>
                                          <p:attrName>style.visibility</p:attrName>
                                        </p:attrNameLst>
                                      </p:cBhvr>
                                      <p:to>
                                        <p:strVal val="visible"/>
                                      </p:to>
                                    </p:set>
                                    <p:animEffect transition="in" filter="fade">
                                      <p:cBhvr>
                                        <p:cTn id="37" dur="500"/>
                                        <p:tgtEl>
                                          <p:spTgt spid="6"/>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11"/>
                                        </p:tgtEl>
                                        <p:attrNameLst>
                                          <p:attrName>style.visibility</p:attrName>
                                        </p:attrNameLst>
                                      </p:cBhvr>
                                      <p:to>
                                        <p:strVal val="visible"/>
                                      </p:to>
                                    </p:set>
                                    <p:animEffect transition="in" filter="fade">
                                      <p:cBhvr>
                                        <p:cTn id="42" dur="500"/>
                                        <p:tgtEl>
                                          <p:spTgt spid="11"/>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15"/>
                                        </p:tgtEl>
                                        <p:attrNameLst>
                                          <p:attrName>style.visibility</p:attrName>
                                        </p:attrNameLst>
                                      </p:cBhvr>
                                      <p:to>
                                        <p:strVal val="visible"/>
                                      </p:to>
                                    </p:set>
                                    <p:animEffect transition="in" filter="fade">
                                      <p:cBhvr>
                                        <p:cTn id="47" dur="500"/>
                                        <p:tgtEl>
                                          <p:spTgt spid="15"/>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grpId="0" nodeType="clickEffect">
                                  <p:stCondLst>
                                    <p:cond delay="0"/>
                                  </p:stCondLst>
                                  <p:childTnLst>
                                    <p:set>
                                      <p:cBhvr>
                                        <p:cTn id="51" dur="1" fill="hold">
                                          <p:stCondLst>
                                            <p:cond delay="0"/>
                                          </p:stCondLst>
                                        </p:cTn>
                                        <p:tgtEl>
                                          <p:spTgt spid="14"/>
                                        </p:tgtEl>
                                        <p:attrNameLst>
                                          <p:attrName>style.visibility</p:attrName>
                                        </p:attrNameLst>
                                      </p:cBhvr>
                                      <p:to>
                                        <p:strVal val="visible"/>
                                      </p:to>
                                    </p:set>
                                    <p:animEffect transition="in" filter="fade">
                                      <p:cBhvr>
                                        <p:cTn id="52"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P spid="7" grpId="0" animBg="1"/>
      <p:bldP spid="8" grpId="0" animBg="1"/>
      <p:bldP spid="9" grpId="0" animBg="1"/>
      <p:bldP spid="10" grpId="0" animBg="1"/>
      <p:bldP spid="11" grpId="0" animBg="1"/>
      <p:bldP spid="14" grpId="0" animBg="1"/>
      <p:bldP spid="15"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295401"/>
            <a:ext cx="7772400" cy="2305050"/>
          </a:xfrm>
        </p:spPr>
        <p:txBody>
          <a:bodyPr>
            <a:normAutofit fontScale="90000"/>
          </a:bodyPr>
          <a:lstStyle/>
          <a:p>
            <a:r>
              <a:rPr lang="en-US" sz="6600" b="1" dirty="0">
                <a:latin typeface="Arial" pitchFamily="34" charset="0"/>
                <a:cs typeface="Arial" pitchFamily="34" charset="0"/>
              </a:rPr>
              <a:t>1.</a:t>
            </a:r>
            <a:r>
              <a:rPr lang="en-US" b="1" dirty="0">
                <a:latin typeface="Arial" pitchFamily="34" charset="0"/>
                <a:cs typeface="Arial" pitchFamily="34" charset="0"/>
              </a:rPr>
              <a:t> </a:t>
            </a:r>
            <a:r>
              <a:rPr lang="en-US" sz="6600" b="1" dirty="0">
                <a:latin typeface="Arial" pitchFamily="34" charset="0"/>
                <a:cs typeface="Arial" pitchFamily="34" charset="0"/>
              </a:rPr>
              <a:t>ETIKA, MORAL </a:t>
            </a:r>
            <a:br>
              <a:rPr lang="en-US" sz="6600" b="1" dirty="0">
                <a:latin typeface="Arial" pitchFamily="34" charset="0"/>
                <a:cs typeface="Arial" pitchFamily="34" charset="0"/>
              </a:rPr>
            </a:br>
            <a:r>
              <a:rPr lang="en-US" sz="6600" b="1" dirty="0">
                <a:latin typeface="Arial" pitchFamily="34" charset="0"/>
                <a:cs typeface="Arial" pitchFamily="34" charset="0"/>
              </a:rPr>
              <a:t>ETIKET, NILAI</a:t>
            </a:r>
          </a:p>
        </p:txBody>
      </p:sp>
    </p:spTree>
    <p:extLst>
      <p:ext uri="{BB962C8B-B14F-4D97-AF65-F5344CB8AC3E}">
        <p14:creationId xmlns:p14="http://schemas.microsoft.com/office/powerpoint/2010/main" val="104619658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457200" y="274638"/>
            <a:ext cx="8229600" cy="868362"/>
          </a:xfrm>
        </p:spPr>
        <p:txBody>
          <a:bodyPr/>
          <a:lstStyle/>
          <a:p>
            <a:r>
              <a:rPr lang="en-US" dirty="0"/>
              <a:t>ASAL KATA ETIKA</a:t>
            </a:r>
          </a:p>
        </p:txBody>
      </p:sp>
      <p:sp>
        <p:nvSpPr>
          <p:cNvPr id="6" name="Content Placeholder 5"/>
          <p:cNvSpPr>
            <a:spLocks noGrp="1"/>
          </p:cNvSpPr>
          <p:nvPr>
            <p:ph idx="1"/>
          </p:nvPr>
        </p:nvSpPr>
        <p:spPr>
          <a:xfrm>
            <a:off x="457200" y="1295400"/>
            <a:ext cx="8229600" cy="4830763"/>
          </a:xfrm>
        </p:spPr>
        <p:txBody>
          <a:bodyPr>
            <a:normAutofit/>
          </a:bodyPr>
          <a:lstStyle/>
          <a:p>
            <a:r>
              <a:rPr lang="en-US" dirty="0" err="1">
                <a:solidFill>
                  <a:srgbClr val="000000"/>
                </a:solidFill>
                <a:latin typeface="NimbusRomNo9L"/>
              </a:rPr>
              <a:t>Etika</a:t>
            </a:r>
            <a:r>
              <a:rPr lang="en-US" dirty="0">
                <a:solidFill>
                  <a:srgbClr val="000000"/>
                </a:solidFill>
                <a:latin typeface="NimbusRomNo9L"/>
              </a:rPr>
              <a:t> </a:t>
            </a:r>
            <a:r>
              <a:rPr lang="en-US" dirty="0" err="1">
                <a:solidFill>
                  <a:srgbClr val="000000"/>
                </a:solidFill>
                <a:latin typeface="NimbusRomNo9L"/>
              </a:rPr>
              <a:t>dari</a:t>
            </a:r>
            <a:r>
              <a:rPr lang="en-US" dirty="0">
                <a:solidFill>
                  <a:srgbClr val="000000"/>
                </a:solidFill>
                <a:latin typeface="NimbusRomNo9L"/>
              </a:rPr>
              <a:t> kata </a:t>
            </a:r>
            <a:r>
              <a:rPr lang="en-US" i="1" dirty="0">
                <a:solidFill>
                  <a:srgbClr val="000000"/>
                </a:solidFill>
                <a:latin typeface="NimbusRomNo9L"/>
              </a:rPr>
              <a:t>ethos (</a:t>
            </a:r>
            <a:r>
              <a:rPr lang="en-US" i="1" dirty="0" err="1">
                <a:solidFill>
                  <a:srgbClr val="000000"/>
                </a:solidFill>
                <a:latin typeface="NimbusRomNo9L"/>
              </a:rPr>
              <a:t>bahasa</a:t>
            </a:r>
            <a:r>
              <a:rPr lang="en-US" i="1" dirty="0">
                <a:solidFill>
                  <a:srgbClr val="000000"/>
                </a:solidFill>
                <a:latin typeface="NimbusRomNo9L"/>
              </a:rPr>
              <a:t> </a:t>
            </a:r>
            <a:r>
              <a:rPr lang="en-US" i="1" dirty="0" err="1">
                <a:solidFill>
                  <a:srgbClr val="000000"/>
                </a:solidFill>
                <a:latin typeface="NimbusRomNo9L"/>
              </a:rPr>
              <a:t>Yunani</a:t>
            </a:r>
            <a:r>
              <a:rPr lang="en-US" i="1" dirty="0">
                <a:solidFill>
                  <a:srgbClr val="000000"/>
                </a:solidFill>
                <a:latin typeface="NimbusRomNo9L"/>
              </a:rPr>
              <a:t> </a:t>
            </a:r>
            <a:r>
              <a:rPr lang="en-US" i="1" dirty="0" err="1">
                <a:solidFill>
                  <a:srgbClr val="000000"/>
                </a:solidFill>
                <a:latin typeface="NimbusRomNo9L"/>
              </a:rPr>
              <a:t>Kuno</a:t>
            </a:r>
            <a:r>
              <a:rPr lang="en-US" i="1" dirty="0">
                <a:solidFill>
                  <a:srgbClr val="000000"/>
                </a:solidFill>
                <a:latin typeface="NimbusRomNo9L"/>
              </a:rPr>
              <a:t>)</a:t>
            </a:r>
          </a:p>
          <a:p>
            <a:r>
              <a:rPr lang="en-US" dirty="0" err="1">
                <a:solidFill>
                  <a:srgbClr val="000000"/>
                </a:solidFill>
                <a:latin typeface="NimbusRomNo9L"/>
              </a:rPr>
              <a:t>Bentuk</a:t>
            </a:r>
            <a:r>
              <a:rPr lang="en-US" dirty="0">
                <a:solidFill>
                  <a:srgbClr val="000000"/>
                </a:solidFill>
                <a:latin typeface="NimbusRomNo9L"/>
              </a:rPr>
              <a:t> </a:t>
            </a:r>
            <a:r>
              <a:rPr lang="en-US" dirty="0" err="1">
                <a:solidFill>
                  <a:srgbClr val="000000"/>
                </a:solidFill>
                <a:latin typeface="NimbusRomNo9L"/>
              </a:rPr>
              <a:t>tunggal</a:t>
            </a:r>
            <a:r>
              <a:rPr lang="en-US" dirty="0">
                <a:solidFill>
                  <a:srgbClr val="000000"/>
                </a:solidFill>
                <a:latin typeface="NimbusRomNo9L"/>
              </a:rPr>
              <a:t> </a:t>
            </a:r>
            <a:r>
              <a:rPr lang="en-US" dirty="0" err="1">
                <a:solidFill>
                  <a:srgbClr val="000000"/>
                </a:solidFill>
                <a:latin typeface="NimbusRomNo9L"/>
              </a:rPr>
              <a:t>berarti</a:t>
            </a:r>
            <a:r>
              <a:rPr lang="en-US" dirty="0">
                <a:solidFill>
                  <a:srgbClr val="000000"/>
                </a:solidFill>
                <a:latin typeface="NimbusRomNo9L"/>
              </a:rPr>
              <a:t> </a:t>
            </a:r>
            <a:r>
              <a:rPr lang="en-US" i="1" dirty="0" err="1">
                <a:solidFill>
                  <a:srgbClr val="000000"/>
                </a:solidFill>
                <a:latin typeface="NimbusRomNo9L"/>
              </a:rPr>
              <a:t>tempat</a:t>
            </a:r>
            <a:r>
              <a:rPr lang="en-US" i="1" dirty="0">
                <a:solidFill>
                  <a:srgbClr val="000000"/>
                </a:solidFill>
                <a:latin typeface="NimbusRomNo9L"/>
              </a:rPr>
              <a:t> </a:t>
            </a:r>
            <a:r>
              <a:rPr lang="en-US" i="1" dirty="0" err="1">
                <a:solidFill>
                  <a:srgbClr val="000000"/>
                </a:solidFill>
                <a:latin typeface="NimbusRomNo9L"/>
              </a:rPr>
              <a:t>tinggal</a:t>
            </a:r>
            <a:r>
              <a:rPr lang="en-US" i="1" dirty="0">
                <a:solidFill>
                  <a:srgbClr val="000000"/>
                </a:solidFill>
                <a:latin typeface="NimbusRomNo9L"/>
              </a:rPr>
              <a:t> </a:t>
            </a:r>
            <a:r>
              <a:rPr lang="en-US" dirty="0">
                <a:solidFill>
                  <a:srgbClr val="000000"/>
                </a:solidFill>
                <a:latin typeface="NimbusRomNo9L"/>
              </a:rPr>
              <a:t>yang </a:t>
            </a:r>
            <a:r>
              <a:rPr lang="en-US" dirty="0" err="1">
                <a:solidFill>
                  <a:srgbClr val="000000"/>
                </a:solidFill>
                <a:latin typeface="NimbusRomNo9L"/>
              </a:rPr>
              <a:t>biasa</a:t>
            </a:r>
            <a:r>
              <a:rPr lang="en-US" dirty="0">
                <a:solidFill>
                  <a:srgbClr val="000000"/>
                </a:solidFill>
                <a:latin typeface="NimbusRomNo9L"/>
              </a:rPr>
              <a:t>; </a:t>
            </a:r>
            <a:r>
              <a:rPr lang="en-US" dirty="0" err="1">
                <a:solidFill>
                  <a:srgbClr val="000000"/>
                </a:solidFill>
                <a:latin typeface="NimbusRomNo9L"/>
              </a:rPr>
              <a:t>padang</a:t>
            </a:r>
            <a:r>
              <a:rPr lang="en-US" dirty="0">
                <a:solidFill>
                  <a:srgbClr val="000000"/>
                </a:solidFill>
                <a:latin typeface="NimbusRomNo9L"/>
              </a:rPr>
              <a:t> </a:t>
            </a:r>
            <a:r>
              <a:rPr lang="en-US" dirty="0" err="1">
                <a:solidFill>
                  <a:srgbClr val="000000"/>
                </a:solidFill>
                <a:latin typeface="NimbusRomNo9L"/>
              </a:rPr>
              <a:t>rumput</a:t>
            </a:r>
            <a:r>
              <a:rPr lang="en-US" dirty="0">
                <a:solidFill>
                  <a:srgbClr val="000000"/>
                </a:solidFill>
                <a:latin typeface="NimbusRomNo9L"/>
              </a:rPr>
              <a:t>, </a:t>
            </a:r>
            <a:r>
              <a:rPr lang="en-US" dirty="0" err="1">
                <a:solidFill>
                  <a:srgbClr val="000000"/>
                </a:solidFill>
                <a:latin typeface="NimbusRomNo9L"/>
              </a:rPr>
              <a:t>kandang</a:t>
            </a:r>
            <a:r>
              <a:rPr lang="en-US" dirty="0">
                <a:solidFill>
                  <a:srgbClr val="000000"/>
                </a:solidFill>
                <a:latin typeface="NimbusRomNo9L"/>
              </a:rPr>
              <a:t> habitat; </a:t>
            </a:r>
            <a:r>
              <a:rPr lang="en-US" dirty="0" err="1">
                <a:solidFill>
                  <a:srgbClr val="000000"/>
                </a:solidFill>
                <a:latin typeface="NimbusRomNo9L"/>
              </a:rPr>
              <a:t>kebiasaan</a:t>
            </a:r>
            <a:r>
              <a:rPr lang="en-US" dirty="0">
                <a:solidFill>
                  <a:srgbClr val="000000"/>
                </a:solidFill>
                <a:latin typeface="NimbusRomNo9L"/>
              </a:rPr>
              <a:t>, </a:t>
            </a:r>
            <a:r>
              <a:rPr lang="en-US" dirty="0" err="1">
                <a:solidFill>
                  <a:srgbClr val="000000"/>
                </a:solidFill>
                <a:latin typeface="NimbusRomNo9L"/>
              </a:rPr>
              <a:t>adat</a:t>
            </a:r>
            <a:r>
              <a:rPr lang="en-US" dirty="0">
                <a:solidFill>
                  <a:srgbClr val="000000"/>
                </a:solidFill>
                <a:latin typeface="NimbusRomNo9L"/>
              </a:rPr>
              <a:t>; </a:t>
            </a:r>
            <a:r>
              <a:rPr lang="en-US" dirty="0" err="1">
                <a:solidFill>
                  <a:srgbClr val="000000"/>
                </a:solidFill>
                <a:latin typeface="NimbusRomNo9L"/>
              </a:rPr>
              <a:t>akhlak</a:t>
            </a:r>
            <a:r>
              <a:rPr lang="en-US" dirty="0">
                <a:solidFill>
                  <a:srgbClr val="000000"/>
                </a:solidFill>
                <a:latin typeface="NimbusRomNo9L"/>
              </a:rPr>
              <a:t>, </a:t>
            </a:r>
            <a:r>
              <a:rPr lang="en-US" dirty="0" err="1">
                <a:solidFill>
                  <a:srgbClr val="000000"/>
                </a:solidFill>
                <a:latin typeface="NimbusRomNo9L"/>
              </a:rPr>
              <a:t>watak</a:t>
            </a:r>
            <a:r>
              <a:rPr lang="en-US" dirty="0">
                <a:solidFill>
                  <a:srgbClr val="000000"/>
                </a:solidFill>
                <a:latin typeface="NimbusRomNo9L"/>
              </a:rPr>
              <a:t>; </a:t>
            </a:r>
            <a:r>
              <a:rPr lang="en-US" dirty="0" err="1">
                <a:solidFill>
                  <a:srgbClr val="000000"/>
                </a:solidFill>
                <a:latin typeface="NimbusRomNo9L"/>
              </a:rPr>
              <a:t>perasaan;sikap;dan</a:t>
            </a:r>
            <a:r>
              <a:rPr lang="en-US" dirty="0">
                <a:solidFill>
                  <a:srgbClr val="000000"/>
                </a:solidFill>
                <a:latin typeface="NimbusRomNo9L"/>
              </a:rPr>
              <a:t> </a:t>
            </a:r>
            <a:r>
              <a:rPr lang="en-US" dirty="0" err="1">
                <a:solidFill>
                  <a:srgbClr val="000000"/>
                </a:solidFill>
                <a:latin typeface="NimbusRomNo9L"/>
              </a:rPr>
              <a:t>cara</a:t>
            </a:r>
            <a:r>
              <a:rPr lang="en-US" dirty="0">
                <a:solidFill>
                  <a:srgbClr val="000000"/>
                </a:solidFill>
                <a:latin typeface="NimbusRomNo9L"/>
              </a:rPr>
              <a:t> </a:t>
            </a:r>
            <a:r>
              <a:rPr lang="en-US" dirty="0" err="1">
                <a:solidFill>
                  <a:srgbClr val="000000"/>
                </a:solidFill>
                <a:latin typeface="NimbusRomNo9L"/>
              </a:rPr>
              <a:t>berpikir</a:t>
            </a:r>
            <a:r>
              <a:rPr lang="en-US" dirty="0">
                <a:solidFill>
                  <a:srgbClr val="000000"/>
                </a:solidFill>
                <a:latin typeface="NimbusRomNo9L"/>
              </a:rPr>
              <a:t>.</a:t>
            </a:r>
          </a:p>
          <a:p>
            <a:r>
              <a:rPr lang="en-US" dirty="0" err="1">
                <a:solidFill>
                  <a:srgbClr val="000000"/>
                </a:solidFill>
                <a:latin typeface="NimbusRomNo9L"/>
              </a:rPr>
              <a:t>Bentuk</a:t>
            </a:r>
            <a:r>
              <a:rPr lang="en-US" dirty="0">
                <a:solidFill>
                  <a:srgbClr val="000000"/>
                </a:solidFill>
                <a:latin typeface="NimbusRomNo9L"/>
              </a:rPr>
              <a:t> </a:t>
            </a:r>
            <a:r>
              <a:rPr lang="en-US" dirty="0" err="1">
                <a:solidFill>
                  <a:srgbClr val="000000"/>
                </a:solidFill>
                <a:latin typeface="NimbusRomNo9L"/>
              </a:rPr>
              <a:t>jamak</a:t>
            </a:r>
            <a:r>
              <a:rPr lang="en-US" dirty="0">
                <a:solidFill>
                  <a:srgbClr val="000000"/>
                </a:solidFill>
                <a:latin typeface="NimbusRomNo9L"/>
              </a:rPr>
              <a:t> </a:t>
            </a:r>
            <a:r>
              <a:rPr lang="en-US" i="1" dirty="0">
                <a:solidFill>
                  <a:srgbClr val="000000"/>
                </a:solidFill>
                <a:latin typeface="NimbusRomNo9L"/>
              </a:rPr>
              <a:t>ethos </a:t>
            </a:r>
            <a:r>
              <a:rPr lang="en-US" i="1" dirty="0" err="1">
                <a:solidFill>
                  <a:srgbClr val="000000"/>
                </a:solidFill>
                <a:latin typeface="NimbusRomNo9L"/>
              </a:rPr>
              <a:t>adalah</a:t>
            </a:r>
            <a:r>
              <a:rPr lang="en-US" i="1" dirty="0">
                <a:solidFill>
                  <a:srgbClr val="000000"/>
                </a:solidFill>
                <a:latin typeface="NimbusRomNo9L"/>
              </a:rPr>
              <a:t> ta </a:t>
            </a:r>
            <a:r>
              <a:rPr lang="en-US" i="1" dirty="0" err="1">
                <a:solidFill>
                  <a:srgbClr val="000000"/>
                </a:solidFill>
                <a:latin typeface="NimbusRomNo9L"/>
              </a:rPr>
              <a:t>etha</a:t>
            </a:r>
            <a:r>
              <a:rPr lang="en-US" i="1" dirty="0">
                <a:solidFill>
                  <a:srgbClr val="000000"/>
                </a:solidFill>
                <a:latin typeface="NimbusRomNo9L"/>
              </a:rPr>
              <a:t>, yang </a:t>
            </a:r>
            <a:r>
              <a:rPr lang="en-US" i="1" dirty="0" err="1">
                <a:solidFill>
                  <a:srgbClr val="000000"/>
                </a:solidFill>
                <a:latin typeface="NimbusRomNo9L"/>
              </a:rPr>
              <a:t>berarti</a:t>
            </a:r>
            <a:r>
              <a:rPr lang="en-US" i="1" dirty="0">
                <a:solidFill>
                  <a:srgbClr val="000000"/>
                </a:solidFill>
                <a:latin typeface="NimbusRomNo9L"/>
              </a:rPr>
              <a:t> </a:t>
            </a:r>
            <a:r>
              <a:rPr lang="en-US" i="1" dirty="0" err="1">
                <a:solidFill>
                  <a:srgbClr val="000000"/>
                </a:solidFill>
                <a:latin typeface="NimbusRomNo9L"/>
              </a:rPr>
              <a:t>adat</a:t>
            </a:r>
            <a:r>
              <a:rPr lang="en-US" i="1" dirty="0">
                <a:solidFill>
                  <a:srgbClr val="000000"/>
                </a:solidFill>
                <a:latin typeface="NimbusRomNo9L"/>
              </a:rPr>
              <a:t> </a:t>
            </a:r>
            <a:r>
              <a:rPr lang="en-US" i="1" dirty="0" err="1">
                <a:solidFill>
                  <a:srgbClr val="000000"/>
                </a:solidFill>
                <a:latin typeface="NimbusRomNo9L"/>
              </a:rPr>
              <a:t>kebiasaan</a:t>
            </a:r>
            <a:r>
              <a:rPr lang="en-US" i="1" dirty="0">
                <a:solidFill>
                  <a:srgbClr val="000000"/>
                </a:solidFill>
                <a:latin typeface="NimbusRomNo9L"/>
              </a:rPr>
              <a:t>, </a:t>
            </a:r>
            <a:r>
              <a:rPr lang="en-US" i="1" dirty="0" err="1">
                <a:solidFill>
                  <a:srgbClr val="000000"/>
                </a:solidFill>
                <a:latin typeface="NimbusRomNo9L"/>
              </a:rPr>
              <a:t>dan</a:t>
            </a:r>
            <a:r>
              <a:rPr lang="en-US" i="1" dirty="0">
                <a:solidFill>
                  <a:srgbClr val="000000"/>
                </a:solidFill>
                <a:latin typeface="NimbusRomNo9L"/>
              </a:rPr>
              <a:t> </a:t>
            </a:r>
            <a:r>
              <a:rPr lang="en-US" dirty="0" err="1">
                <a:solidFill>
                  <a:srgbClr val="000000"/>
                </a:solidFill>
                <a:latin typeface="NimbusRomNo9L"/>
              </a:rPr>
              <a:t>ini</a:t>
            </a:r>
            <a:r>
              <a:rPr lang="en-US" dirty="0">
                <a:solidFill>
                  <a:srgbClr val="000000"/>
                </a:solidFill>
                <a:latin typeface="NimbusRomNo9L"/>
              </a:rPr>
              <a:t> yang </a:t>
            </a:r>
            <a:r>
              <a:rPr lang="en-US" dirty="0" err="1">
                <a:solidFill>
                  <a:srgbClr val="000000"/>
                </a:solidFill>
                <a:latin typeface="NimbusRomNo9L"/>
              </a:rPr>
              <a:t>oleh</a:t>
            </a:r>
            <a:r>
              <a:rPr lang="en-US" dirty="0">
                <a:solidFill>
                  <a:srgbClr val="000000"/>
                </a:solidFill>
                <a:latin typeface="NimbusRomNo9L"/>
              </a:rPr>
              <a:t> </a:t>
            </a:r>
            <a:r>
              <a:rPr lang="en-US" dirty="0" err="1">
                <a:solidFill>
                  <a:srgbClr val="000000"/>
                </a:solidFill>
                <a:latin typeface="NimbusRomNo9L"/>
              </a:rPr>
              <a:t>Aristoteles</a:t>
            </a:r>
            <a:r>
              <a:rPr lang="en-US" dirty="0">
                <a:solidFill>
                  <a:srgbClr val="000000"/>
                </a:solidFill>
                <a:latin typeface="NimbusRomNo9L"/>
              </a:rPr>
              <a:t> </a:t>
            </a:r>
            <a:r>
              <a:rPr lang="en-US" dirty="0" err="1">
                <a:solidFill>
                  <a:srgbClr val="000000"/>
                </a:solidFill>
                <a:latin typeface="NimbusRomNo9L"/>
              </a:rPr>
              <a:t>dipakai</a:t>
            </a:r>
            <a:r>
              <a:rPr lang="en-US" dirty="0">
                <a:solidFill>
                  <a:srgbClr val="000000"/>
                </a:solidFill>
                <a:latin typeface="NimbusRomNo9L"/>
              </a:rPr>
              <a:t> </a:t>
            </a:r>
            <a:r>
              <a:rPr lang="en-US" dirty="0" err="1">
                <a:solidFill>
                  <a:srgbClr val="000000"/>
                </a:solidFill>
                <a:latin typeface="NimbusRomNo9L"/>
              </a:rPr>
              <a:t>untuk</a:t>
            </a:r>
            <a:r>
              <a:rPr lang="en-US" dirty="0">
                <a:solidFill>
                  <a:srgbClr val="000000"/>
                </a:solidFill>
                <a:latin typeface="NimbusRomNo9L"/>
              </a:rPr>
              <a:t> </a:t>
            </a:r>
            <a:r>
              <a:rPr lang="en-US" dirty="0" err="1">
                <a:solidFill>
                  <a:srgbClr val="000000"/>
                </a:solidFill>
                <a:latin typeface="NimbusRomNo9L"/>
              </a:rPr>
              <a:t>menunjukkan</a:t>
            </a:r>
            <a:r>
              <a:rPr lang="en-US" dirty="0">
                <a:solidFill>
                  <a:srgbClr val="000000"/>
                </a:solidFill>
                <a:latin typeface="NimbusRomNo9L"/>
              </a:rPr>
              <a:t> </a:t>
            </a:r>
            <a:r>
              <a:rPr lang="en-US" dirty="0" err="1">
                <a:solidFill>
                  <a:srgbClr val="000000"/>
                </a:solidFill>
                <a:latin typeface="NimbusRomNo9L"/>
              </a:rPr>
              <a:t>filsafat</a:t>
            </a:r>
            <a:r>
              <a:rPr lang="en-US" dirty="0">
                <a:solidFill>
                  <a:srgbClr val="000000"/>
                </a:solidFill>
                <a:latin typeface="NimbusRomNo9L"/>
              </a:rPr>
              <a:t> moral (=</a:t>
            </a:r>
            <a:r>
              <a:rPr lang="en-US" dirty="0" err="1">
                <a:solidFill>
                  <a:srgbClr val="000000"/>
                </a:solidFill>
                <a:latin typeface="NimbusRomNo9L"/>
              </a:rPr>
              <a:t>Etika</a:t>
            </a:r>
            <a:r>
              <a:rPr lang="en-US" dirty="0">
                <a:solidFill>
                  <a:srgbClr val="000000"/>
                </a:solidFill>
                <a:latin typeface="NimbusRomNo9L"/>
              </a:rPr>
              <a:t>)</a:t>
            </a:r>
          </a:p>
          <a:p>
            <a:r>
              <a:rPr lang="en-US" dirty="0" err="1">
                <a:solidFill>
                  <a:srgbClr val="000000"/>
                </a:solidFill>
                <a:latin typeface="NimbusRomNo9L"/>
              </a:rPr>
              <a:t>Jadi,etika</a:t>
            </a:r>
            <a:r>
              <a:rPr lang="en-US" dirty="0">
                <a:solidFill>
                  <a:srgbClr val="000000"/>
                </a:solidFill>
                <a:latin typeface="NimbusRomNo9L"/>
              </a:rPr>
              <a:t> </a:t>
            </a:r>
            <a:r>
              <a:rPr lang="en-US" dirty="0" err="1">
                <a:solidFill>
                  <a:srgbClr val="000000"/>
                </a:solidFill>
                <a:latin typeface="NimbusRomNo9L"/>
              </a:rPr>
              <a:t>menurut</a:t>
            </a:r>
            <a:r>
              <a:rPr lang="en-US" dirty="0">
                <a:solidFill>
                  <a:srgbClr val="000000"/>
                </a:solidFill>
                <a:latin typeface="NimbusRomNo9L"/>
              </a:rPr>
              <a:t> </a:t>
            </a:r>
            <a:r>
              <a:rPr lang="en-US" dirty="0" err="1">
                <a:solidFill>
                  <a:srgbClr val="000000"/>
                </a:solidFill>
                <a:latin typeface="NimbusRomNo9L"/>
              </a:rPr>
              <a:t>asal-usul</a:t>
            </a:r>
            <a:r>
              <a:rPr lang="en-US" dirty="0">
                <a:solidFill>
                  <a:srgbClr val="000000"/>
                </a:solidFill>
                <a:latin typeface="NimbusRomNo9L"/>
              </a:rPr>
              <a:t> kata </a:t>
            </a:r>
            <a:r>
              <a:rPr lang="en-US" dirty="0" err="1">
                <a:solidFill>
                  <a:srgbClr val="000000"/>
                </a:solidFill>
                <a:latin typeface="NimbusRomNo9L"/>
              </a:rPr>
              <a:t>berarti</a:t>
            </a:r>
            <a:r>
              <a:rPr lang="en-US" dirty="0">
                <a:solidFill>
                  <a:srgbClr val="000000"/>
                </a:solidFill>
                <a:latin typeface="NimbusRomNo9L"/>
              </a:rPr>
              <a:t> </a:t>
            </a:r>
            <a:r>
              <a:rPr lang="en-US" dirty="0" err="1">
                <a:solidFill>
                  <a:srgbClr val="000000"/>
                </a:solidFill>
                <a:latin typeface="NimbusRomNo9L"/>
              </a:rPr>
              <a:t>ilmu</a:t>
            </a:r>
            <a:r>
              <a:rPr lang="en-US" dirty="0">
                <a:solidFill>
                  <a:srgbClr val="000000"/>
                </a:solidFill>
                <a:latin typeface="NimbusRomNo9L"/>
              </a:rPr>
              <a:t> </a:t>
            </a:r>
            <a:r>
              <a:rPr lang="en-US" dirty="0" err="1">
                <a:solidFill>
                  <a:srgbClr val="000000"/>
                </a:solidFill>
                <a:latin typeface="NimbusRomNo9L"/>
              </a:rPr>
              <a:t>tentang</a:t>
            </a:r>
            <a:r>
              <a:rPr lang="en-US" dirty="0">
                <a:solidFill>
                  <a:srgbClr val="000000"/>
                </a:solidFill>
                <a:latin typeface="NimbusRomNo9L"/>
              </a:rPr>
              <a:t> </a:t>
            </a:r>
            <a:r>
              <a:rPr lang="en-US" dirty="0" err="1">
                <a:solidFill>
                  <a:srgbClr val="000000"/>
                </a:solidFill>
                <a:latin typeface="NimbusRomNo9L"/>
              </a:rPr>
              <a:t>apa</a:t>
            </a:r>
            <a:r>
              <a:rPr lang="en-US" dirty="0">
                <a:solidFill>
                  <a:srgbClr val="000000"/>
                </a:solidFill>
                <a:latin typeface="NimbusRomNo9L"/>
              </a:rPr>
              <a:t> yang </a:t>
            </a:r>
            <a:r>
              <a:rPr lang="en-US" dirty="0" err="1">
                <a:solidFill>
                  <a:srgbClr val="000000"/>
                </a:solidFill>
                <a:latin typeface="NimbusRomNo9L"/>
              </a:rPr>
              <a:t>biasa</a:t>
            </a:r>
            <a:r>
              <a:rPr lang="en-US" dirty="0">
                <a:solidFill>
                  <a:srgbClr val="000000"/>
                </a:solidFill>
                <a:latin typeface="NimbusRomNo9L"/>
              </a:rPr>
              <a:t> </a:t>
            </a:r>
            <a:r>
              <a:rPr lang="en-US" dirty="0" err="1">
                <a:solidFill>
                  <a:srgbClr val="000000"/>
                </a:solidFill>
                <a:latin typeface="NimbusRomNo9L"/>
              </a:rPr>
              <a:t>dilakukan</a:t>
            </a:r>
            <a:r>
              <a:rPr lang="en-US" dirty="0">
                <a:solidFill>
                  <a:srgbClr val="000000"/>
                </a:solidFill>
                <a:latin typeface="NimbusRomNo9L"/>
              </a:rPr>
              <a:t> </a:t>
            </a:r>
            <a:r>
              <a:rPr lang="en-US" dirty="0" err="1">
                <a:solidFill>
                  <a:srgbClr val="000000"/>
                </a:solidFill>
                <a:latin typeface="NimbusRomNo9L"/>
              </a:rPr>
              <a:t>atau</a:t>
            </a:r>
            <a:r>
              <a:rPr lang="en-US" dirty="0">
                <a:solidFill>
                  <a:srgbClr val="000000"/>
                </a:solidFill>
                <a:latin typeface="NimbusRomNo9L"/>
              </a:rPr>
              <a:t> </a:t>
            </a:r>
            <a:r>
              <a:rPr lang="en-US" dirty="0" err="1">
                <a:solidFill>
                  <a:srgbClr val="000000"/>
                </a:solidFill>
                <a:latin typeface="NimbusRomNo9L"/>
              </a:rPr>
              <a:t>ilmu</a:t>
            </a:r>
            <a:r>
              <a:rPr lang="en-US" dirty="0">
                <a:solidFill>
                  <a:srgbClr val="000000"/>
                </a:solidFill>
                <a:latin typeface="NimbusRomNo9L"/>
              </a:rPr>
              <a:t> </a:t>
            </a:r>
            <a:r>
              <a:rPr lang="en-US" dirty="0" err="1">
                <a:solidFill>
                  <a:srgbClr val="000000"/>
                </a:solidFill>
                <a:latin typeface="NimbusRomNo9L"/>
              </a:rPr>
              <a:t>tentang</a:t>
            </a:r>
            <a:r>
              <a:rPr lang="en-US" dirty="0">
                <a:solidFill>
                  <a:srgbClr val="000000"/>
                </a:solidFill>
                <a:latin typeface="NimbusRomNo9L"/>
              </a:rPr>
              <a:t> </a:t>
            </a:r>
            <a:r>
              <a:rPr lang="en-US" dirty="0" err="1">
                <a:solidFill>
                  <a:srgbClr val="000000"/>
                </a:solidFill>
                <a:latin typeface="NimbusRomNo9L"/>
              </a:rPr>
              <a:t>adat</a:t>
            </a:r>
            <a:r>
              <a:rPr lang="en-US" dirty="0">
                <a:solidFill>
                  <a:srgbClr val="000000"/>
                </a:solidFill>
                <a:latin typeface="NimbusRomNo9L"/>
              </a:rPr>
              <a:t> </a:t>
            </a:r>
            <a:r>
              <a:rPr lang="en-US" dirty="0" err="1">
                <a:solidFill>
                  <a:srgbClr val="000000"/>
                </a:solidFill>
                <a:latin typeface="NimbusRomNo9L"/>
              </a:rPr>
              <a:t>kebiasaan</a:t>
            </a:r>
            <a:r>
              <a:rPr lang="en-US" dirty="0">
                <a:solidFill>
                  <a:srgbClr val="000000"/>
                </a:solidFill>
                <a:latin typeface="NimbusRomNo9L"/>
              </a:rPr>
              <a:t>.</a:t>
            </a:r>
            <a:endParaRPr lang="en-US" dirty="0"/>
          </a:p>
        </p:txBody>
      </p:sp>
    </p:spTree>
    <p:extLst>
      <p:ext uri="{BB962C8B-B14F-4D97-AF65-F5344CB8AC3E}">
        <p14:creationId xmlns:p14="http://schemas.microsoft.com/office/powerpoint/2010/main" val="362271003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68362"/>
          </a:xfrm>
        </p:spPr>
        <p:txBody>
          <a:bodyPr>
            <a:normAutofit/>
          </a:bodyPr>
          <a:lstStyle/>
          <a:p>
            <a:r>
              <a:rPr lang="en-US" dirty="0"/>
              <a:t>ARTI ETIKA</a:t>
            </a:r>
          </a:p>
        </p:txBody>
      </p:sp>
      <p:sp>
        <p:nvSpPr>
          <p:cNvPr id="3" name="Content Placeholder 2"/>
          <p:cNvSpPr>
            <a:spLocks noGrp="1"/>
          </p:cNvSpPr>
          <p:nvPr>
            <p:ph idx="1"/>
          </p:nvPr>
        </p:nvSpPr>
        <p:spPr>
          <a:xfrm>
            <a:off x="457200" y="1143000"/>
            <a:ext cx="8229600" cy="4864291"/>
          </a:xfrm>
        </p:spPr>
        <p:txBody>
          <a:bodyPr>
            <a:normAutofit/>
          </a:bodyPr>
          <a:lstStyle/>
          <a:p>
            <a:r>
              <a:rPr lang="en-US" sz="3000" b="1" dirty="0" err="1"/>
              <a:t>Pertama</a:t>
            </a:r>
            <a:r>
              <a:rPr lang="en-US" sz="3000" dirty="0"/>
              <a:t>, </a:t>
            </a:r>
            <a:r>
              <a:rPr lang="en-US" sz="3000" b="1" i="1" dirty="0" err="1"/>
              <a:t>nilai-nilai</a:t>
            </a:r>
            <a:r>
              <a:rPr lang="en-US" sz="3000" b="1" i="1" dirty="0"/>
              <a:t> </a:t>
            </a:r>
            <a:r>
              <a:rPr lang="en-US" sz="3000" dirty="0" err="1"/>
              <a:t>dan</a:t>
            </a:r>
            <a:r>
              <a:rPr lang="en-US" sz="3000" dirty="0"/>
              <a:t> </a:t>
            </a:r>
            <a:r>
              <a:rPr lang="en-US" sz="3000" dirty="0" err="1"/>
              <a:t>norma-norma</a:t>
            </a:r>
            <a:r>
              <a:rPr lang="en-US" sz="3000" dirty="0"/>
              <a:t> moral yang </a:t>
            </a:r>
            <a:r>
              <a:rPr lang="en-US" sz="3000" dirty="0" err="1"/>
              <a:t>menjadi</a:t>
            </a:r>
            <a:r>
              <a:rPr lang="en-US" sz="3000" dirty="0"/>
              <a:t> </a:t>
            </a:r>
            <a:r>
              <a:rPr lang="en-US" sz="3000" dirty="0" err="1"/>
              <a:t>pegangan</a:t>
            </a:r>
            <a:r>
              <a:rPr lang="en-US" sz="3000" dirty="0"/>
              <a:t> </a:t>
            </a:r>
            <a:r>
              <a:rPr lang="en-US" sz="3000" dirty="0" err="1"/>
              <a:t>hidup</a:t>
            </a:r>
            <a:r>
              <a:rPr lang="en-US" sz="3000" dirty="0"/>
              <a:t> </a:t>
            </a:r>
            <a:r>
              <a:rPr lang="en-US" sz="3000" dirty="0" err="1"/>
              <a:t>dan</a:t>
            </a:r>
            <a:r>
              <a:rPr lang="en-US" sz="3000" dirty="0"/>
              <a:t> </a:t>
            </a:r>
            <a:r>
              <a:rPr lang="en-US" sz="3000" dirty="0" err="1"/>
              <a:t>dasar</a:t>
            </a:r>
            <a:r>
              <a:rPr lang="en-US" sz="3000" dirty="0"/>
              <a:t> </a:t>
            </a:r>
            <a:r>
              <a:rPr lang="en-US" sz="3000" dirty="0" err="1"/>
              <a:t>penilaian</a:t>
            </a:r>
            <a:r>
              <a:rPr lang="en-US" sz="3000" dirty="0"/>
              <a:t> </a:t>
            </a:r>
            <a:r>
              <a:rPr lang="en-US" sz="3000" dirty="0" err="1"/>
              <a:t>baik</a:t>
            </a:r>
            <a:r>
              <a:rPr lang="en-US" sz="3000" dirty="0"/>
              <a:t> </a:t>
            </a:r>
            <a:r>
              <a:rPr lang="en-US" sz="3000" dirty="0" err="1"/>
              <a:t>buruknya</a:t>
            </a:r>
            <a:r>
              <a:rPr lang="en-US" sz="3000" dirty="0"/>
              <a:t> </a:t>
            </a:r>
            <a:r>
              <a:rPr lang="en-US" sz="3000" dirty="0" err="1"/>
              <a:t>perilaku</a:t>
            </a:r>
            <a:r>
              <a:rPr lang="en-US" sz="3000" dirty="0"/>
              <a:t> </a:t>
            </a:r>
            <a:r>
              <a:rPr lang="en-US" sz="3000" dirty="0" err="1"/>
              <a:t>manusia</a:t>
            </a:r>
            <a:r>
              <a:rPr lang="en-US" sz="3000" dirty="0"/>
              <a:t>, </a:t>
            </a:r>
            <a:r>
              <a:rPr lang="en-US" sz="3000" dirty="0" err="1"/>
              <a:t>baik</a:t>
            </a:r>
            <a:r>
              <a:rPr lang="en-US" sz="3000" dirty="0"/>
              <a:t> </a:t>
            </a:r>
            <a:r>
              <a:rPr lang="en-US" sz="3000" dirty="0" err="1"/>
              <a:t>secara</a:t>
            </a:r>
            <a:r>
              <a:rPr lang="en-US" sz="3000" dirty="0"/>
              <a:t> individual </a:t>
            </a:r>
            <a:r>
              <a:rPr lang="en-US" sz="3000" dirty="0" err="1"/>
              <a:t>maupun</a:t>
            </a:r>
            <a:r>
              <a:rPr lang="en-US" sz="3000" dirty="0"/>
              <a:t> </a:t>
            </a:r>
            <a:r>
              <a:rPr lang="en-US" sz="3000" dirty="0" err="1"/>
              <a:t>sosial</a:t>
            </a:r>
            <a:r>
              <a:rPr lang="en-US" sz="3000" dirty="0"/>
              <a:t> </a:t>
            </a:r>
            <a:r>
              <a:rPr lang="en-US" sz="3000" dirty="0" err="1"/>
              <a:t>dalam</a:t>
            </a:r>
            <a:r>
              <a:rPr lang="en-US" sz="3000" dirty="0"/>
              <a:t> </a:t>
            </a:r>
            <a:r>
              <a:rPr lang="en-US" sz="3000" dirty="0" err="1"/>
              <a:t>suatu</a:t>
            </a:r>
            <a:r>
              <a:rPr lang="en-US" sz="3000" dirty="0"/>
              <a:t> </a:t>
            </a:r>
            <a:r>
              <a:rPr lang="en-US" sz="3000" dirty="0" err="1"/>
              <a:t>masyarakat</a:t>
            </a:r>
            <a:r>
              <a:rPr lang="en-US" sz="3000" dirty="0"/>
              <a:t>.</a:t>
            </a:r>
            <a:endParaRPr lang="en-US" sz="3000" b="1" dirty="0">
              <a:solidFill>
                <a:srgbClr val="FF0000"/>
              </a:solidFill>
            </a:endParaRPr>
          </a:p>
          <a:p>
            <a:r>
              <a:rPr lang="en-US" sz="3000" b="1" dirty="0" err="1"/>
              <a:t>Kedua</a:t>
            </a:r>
            <a:r>
              <a:rPr lang="en-US" sz="3000" dirty="0"/>
              <a:t>, </a:t>
            </a:r>
            <a:r>
              <a:rPr lang="en-US" sz="3000" b="1" i="1" dirty="0" err="1"/>
              <a:t>kumpulan</a:t>
            </a:r>
            <a:r>
              <a:rPr lang="en-US" sz="3000" b="1" i="1" dirty="0"/>
              <a:t> </a:t>
            </a:r>
            <a:r>
              <a:rPr lang="en-US" sz="3000" b="1" i="1" dirty="0" err="1"/>
              <a:t>nilai</a:t>
            </a:r>
            <a:r>
              <a:rPr lang="en-US" sz="3000" dirty="0"/>
              <a:t>, </a:t>
            </a:r>
            <a:r>
              <a:rPr lang="en-US" sz="3000" dirty="0" err="1"/>
              <a:t>prinsip</a:t>
            </a:r>
            <a:r>
              <a:rPr lang="en-US" sz="3000" dirty="0"/>
              <a:t> </a:t>
            </a:r>
            <a:r>
              <a:rPr lang="en-US" sz="3000" dirty="0" err="1"/>
              <a:t>dan</a:t>
            </a:r>
            <a:r>
              <a:rPr lang="en-US" sz="3000" dirty="0"/>
              <a:t> </a:t>
            </a:r>
            <a:r>
              <a:rPr lang="en-US" sz="3000" dirty="0" err="1"/>
              <a:t>norma</a:t>
            </a:r>
            <a:r>
              <a:rPr lang="en-US" sz="3000" dirty="0"/>
              <a:t> moral yang </a:t>
            </a:r>
            <a:r>
              <a:rPr lang="en-US" sz="3000" dirty="0" err="1"/>
              <a:t>wajib</a:t>
            </a:r>
            <a:r>
              <a:rPr lang="en-US" sz="3000" dirty="0"/>
              <a:t> </a:t>
            </a:r>
            <a:r>
              <a:rPr lang="en-US" sz="3000" dirty="0" err="1"/>
              <a:t>diperhatikan</a:t>
            </a:r>
            <a:r>
              <a:rPr lang="en-US" sz="3000" dirty="0"/>
              <a:t> </a:t>
            </a:r>
            <a:r>
              <a:rPr lang="en-US" sz="3000" dirty="0" err="1"/>
              <a:t>oleh</a:t>
            </a:r>
            <a:r>
              <a:rPr lang="en-US" sz="3000" dirty="0"/>
              <a:t> </a:t>
            </a:r>
            <a:r>
              <a:rPr lang="en-US" sz="3000" dirty="0" err="1"/>
              <a:t>pemegang</a:t>
            </a:r>
            <a:r>
              <a:rPr lang="en-US" sz="3000" dirty="0"/>
              <a:t> </a:t>
            </a:r>
            <a:r>
              <a:rPr lang="en-US" sz="3000" dirty="0" err="1"/>
              <a:t>profesi</a:t>
            </a:r>
            <a:r>
              <a:rPr lang="en-US" sz="3000" dirty="0"/>
              <a:t> </a:t>
            </a:r>
            <a:r>
              <a:rPr lang="en-US" sz="3000" dirty="0" err="1"/>
              <a:t>tertentu</a:t>
            </a:r>
            <a:r>
              <a:rPr lang="en-US" sz="3000" dirty="0"/>
              <a:t> (</a:t>
            </a:r>
            <a:r>
              <a:rPr lang="en-US" sz="3000" dirty="0" err="1"/>
              <a:t>Kode</a:t>
            </a:r>
            <a:r>
              <a:rPr lang="en-US" sz="3000" dirty="0"/>
              <a:t> </a:t>
            </a:r>
            <a:r>
              <a:rPr lang="en-US" sz="3000" dirty="0" err="1"/>
              <a:t>etik</a:t>
            </a:r>
            <a:r>
              <a:rPr lang="en-US" sz="3000" dirty="0"/>
              <a:t> </a:t>
            </a:r>
            <a:r>
              <a:rPr lang="en-US" sz="3000" dirty="0" err="1"/>
              <a:t>profesi</a:t>
            </a:r>
            <a:r>
              <a:rPr lang="en-US" sz="3000" dirty="0"/>
              <a:t>). </a:t>
            </a:r>
            <a:r>
              <a:rPr lang="en-US" sz="3000" dirty="0" err="1"/>
              <a:t>Misalnya</a:t>
            </a:r>
            <a:r>
              <a:rPr lang="en-US" sz="3000" dirty="0"/>
              <a:t>: </a:t>
            </a:r>
            <a:r>
              <a:rPr lang="en-US" sz="3000" dirty="0" err="1"/>
              <a:t>etika</a:t>
            </a:r>
            <a:r>
              <a:rPr lang="en-US" sz="3000" dirty="0"/>
              <a:t> </a:t>
            </a:r>
            <a:r>
              <a:rPr lang="en-US" sz="3000" dirty="0" err="1"/>
              <a:t>kedokteran</a:t>
            </a:r>
            <a:r>
              <a:rPr lang="en-US" sz="3000" dirty="0"/>
              <a:t>, </a:t>
            </a:r>
            <a:r>
              <a:rPr lang="en-US" sz="3000" dirty="0" err="1"/>
              <a:t>jurnalistik</a:t>
            </a:r>
            <a:r>
              <a:rPr lang="en-US" sz="3000" dirty="0"/>
              <a:t>, </a:t>
            </a:r>
            <a:r>
              <a:rPr lang="en-US" sz="3000" dirty="0" err="1"/>
              <a:t>pejabat</a:t>
            </a:r>
            <a:r>
              <a:rPr lang="en-US" sz="3000" dirty="0"/>
              <a:t> </a:t>
            </a:r>
            <a:r>
              <a:rPr lang="en-US" sz="3000" dirty="0" err="1"/>
              <a:t>negara</a:t>
            </a:r>
            <a:r>
              <a:rPr lang="en-US" sz="3000" dirty="0"/>
              <a:t>, </a:t>
            </a:r>
            <a:r>
              <a:rPr lang="en-US" sz="3000" dirty="0" err="1"/>
              <a:t>kode</a:t>
            </a:r>
            <a:r>
              <a:rPr lang="en-US" sz="3000" dirty="0"/>
              <a:t> </a:t>
            </a:r>
            <a:r>
              <a:rPr lang="en-US" sz="3000" dirty="0" err="1"/>
              <a:t>etik</a:t>
            </a:r>
            <a:r>
              <a:rPr lang="en-US" sz="3000" dirty="0"/>
              <a:t> </a:t>
            </a:r>
            <a:r>
              <a:rPr lang="en-US" sz="3000" dirty="0" err="1"/>
              <a:t>aparatur</a:t>
            </a:r>
            <a:r>
              <a:rPr lang="en-US" sz="3000" dirty="0"/>
              <a:t> </a:t>
            </a:r>
            <a:r>
              <a:rPr lang="en-US" sz="3000" dirty="0" err="1"/>
              <a:t>sipil</a:t>
            </a:r>
            <a:r>
              <a:rPr lang="en-US" sz="3000" dirty="0"/>
              <a:t> </a:t>
            </a:r>
            <a:r>
              <a:rPr lang="en-US" sz="3000" dirty="0" err="1"/>
              <a:t>negara</a:t>
            </a:r>
            <a:r>
              <a:rPr lang="en-US" sz="3000" dirty="0"/>
              <a:t>, </a:t>
            </a:r>
            <a:r>
              <a:rPr lang="en-US" sz="3000" dirty="0" err="1"/>
              <a:t>kode</a:t>
            </a:r>
            <a:r>
              <a:rPr lang="en-US" sz="3000" dirty="0"/>
              <a:t> </a:t>
            </a:r>
            <a:r>
              <a:rPr lang="en-US" sz="3000" dirty="0" err="1"/>
              <a:t>etik</a:t>
            </a:r>
            <a:r>
              <a:rPr lang="en-US" sz="3000" dirty="0"/>
              <a:t> </a:t>
            </a:r>
            <a:r>
              <a:rPr lang="en-US" sz="3000" dirty="0" err="1"/>
              <a:t>mahasiswa</a:t>
            </a:r>
            <a:endParaRPr lang="en-US" sz="3000" dirty="0"/>
          </a:p>
          <a:p>
            <a:endParaRPr lang="en-US" dirty="0"/>
          </a:p>
        </p:txBody>
      </p:sp>
    </p:spTree>
    <p:extLst>
      <p:ext uri="{BB962C8B-B14F-4D97-AF65-F5344CB8AC3E}">
        <p14:creationId xmlns:p14="http://schemas.microsoft.com/office/powerpoint/2010/main" val="42049600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a:t>LANJUTAN: …..ARTI ETIKA</a:t>
            </a:r>
          </a:p>
        </p:txBody>
      </p:sp>
      <p:sp>
        <p:nvSpPr>
          <p:cNvPr id="2" name="Content Placeholder 1"/>
          <p:cNvSpPr>
            <a:spLocks noGrp="1"/>
          </p:cNvSpPr>
          <p:nvPr>
            <p:ph idx="1"/>
          </p:nvPr>
        </p:nvSpPr>
        <p:spPr/>
        <p:txBody>
          <a:bodyPr/>
          <a:lstStyle/>
          <a:p>
            <a:r>
              <a:rPr lang="en-US" b="1" dirty="0" err="1"/>
              <a:t>Ketiga</a:t>
            </a:r>
            <a:r>
              <a:rPr lang="en-US" dirty="0"/>
              <a:t>, </a:t>
            </a:r>
            <a:r>
              <a:rPr lang="en-US" dirty="0" err="1"/>
              <a:t>ilmu</a:t>
            </a:r>
            <a:r>
              <a:rPr lang="en-US" dirty="0"/>
              <a:t> yang </a:t>
            </a:r>
            <a:r>
              <a:rPr lang="en-US" dirty="0" err="1"/>
              <a:t>secara</a:t>
            </a:r>
            <a:r>
              <a:rPr lang="en-US" dirty="0"/>
              <a:t> </a:t>
            </a:r>
            <a:r>
              <a:rPr lang="en-US" dirty="0" err="1"/>
              <a:t>kritis</a:t>
            </a:r>
            <a:r>
              <a:rPr lang="en-US" dirty="0"/>
              <a:t> </a:t>
            </a:r>
            <a:r>
              <a:rPr lang="en-US" dirty="0" err="1"/>
              <a:t>dan</a:t>
            </a:r>
            <a:r>
              <a:rPr lang="en-US" dirty="0"/>
              <a:t> </a:t>
            </a:r>
            <a:r>
              <a:rPr lang="en-US" dirty="0" err="1"/>
              <a:t>reflektif</a:t>
            </a:r>
            <a:r>
              <a:rPr lang="en-US" dirty="0"/>
              <a:t> </a:t>
            </a:r>
            <a:r>
              <a:rPr lang="en-US" dirty="0" err="1"/>
              <a:t>mengkaji</a:t>
            </a:r>
            <a:r>
              <a:rPr lang="en-US" dirty="0"/>
              <a:t> </a:t>
            </a:r>
            <a:r>
              <a:rPr lang="en-US" dirty="0" err="1"/>
              <a:t>tentang</a:t>
            </a:r>
            <a:r>
              <a:rPr lang="en-US" dirty="0"/>
              <a:t> </a:t>
            </a:r>
            <a:r>
              <a:rPr lang="en-US" dirty="0" err="1"/>
              <a:t>bagaimana</a:t>
            </a:r>
            <a:r>
              <a:rPr lang="en-US" dirty="0"/>
              <a:t> </a:t>
            </a:r>
            <a:r>
              <a:rPr lang="en-US" dirty="0" err="1"/>
              <a:t>manusia</a:t>
            </a:r>
            <a:r>
              <a:rPr lang="en-US" dirty="0"/>
              <a:t> </a:t>
            </a:r>
            <a:r>
              <a:rPr lang="en-US" dirty="0" err="1"/>
              <a:t>sebagai</a:t>
            </a:r>
            <a:r>
              <a:rPr lang="en-US" dirty="0"/>
              <a:t> </a:t>
            </a:r>
            <a:r>
              <a:rPr lang="en-US" dirty="0" err="1"/>
              <a:t>manusia</a:t>
            </a:r>
            <a:r>
              <a:rPr lang="en-US" dirty="0"/>
              <a:t> </a:t>
            </a:r>
            <a:r>
              <a:rPr lang="en-US" dirty="0" err="1"/>
              <a:t>seharusnya</a:t>
            </a:r>
            <a:r>
              <a:rPr lang="en-US" dirty="0"/>
              <a:t> </a:t>
            </a:r>
            <a:r>
              <a:rPr lang="en-US" dirty="0" err="1"/>
              <a:t>hidup</a:t>
            </a:r>
            <a:r>
              <a:rPr lang="en-US" dirty="0"/>
              <a:t>. </a:t>
            </a:r>
            <a:r>
              <a:rPr lang="en-US" dirty="0" err="1"/>
              <a:t>Ilmu</a:t>
            </a:r>
            <a:r>
              <a:rPr lang="en-US" dirty="0"/>
              <a:t> </a:t>
            </a:r>
            <a:r>
              <a:rPr lang="en-US" dirty="0" err="1"/>
              <a:t>etika</a:t>
            </a:r>
            <a:r>
              <a:rPr lang="en-US" dirty="0"/>
              <a:t> </a:t>
            </a:r>
            <a:r>
              <a:rPr lang="en-US" dirty="0" err="1"/>
              <a:t>juga</a:t>
            </a:r>
            <a:r>
              <a:rPr lang="en-US" dirty="0"/>
              <a:t> </a:t>
            </a:r>
            <a:r>
              <a:rPr lang="en-US" dirty="0" err="1"/>
              <a:t>bermaksud</a:t>
            </a:r>
            <a:r>
              <a:rPr lang="en-US" dirty="0"/>
              <a:t> </a:t>
            </a:r>
            <a:r>
              <a:rPr lang="en-US" dirty="0" err="1"/>
              <a:t>memberi</a:t>
            </a:r>
            <a:r>
              <a:rPr lang="en-US" dirty="0"/>
              <a:t> </a:t>
            </a:r>
            <a:r>
              <a:rPr lang="en-US" dirty="0" err="1"/>
              <a:t>penilaian</a:t>
            </a:r>
            <a:r>
              <a:rPr lang="en-US" dirty="0"/>
              <a:t> </a:t>
            </a:r>
            <a:r>
              <a:rPr lang="en-US" dirty="0" err="1"/>
              <a:t>dan</a:t>
            </a:r>
            <a:r>
              <a:rPr lang="en-US" dirty="0"/>
              <a:t> </a:t>
            </a:r>
            <a:r>
              <a:rPr lang="en-US" dirty="0" err="1"/>
              <a:t>pertanggungjawaban</a:t>
            </a:r>
            <a:r>
              <a:rPr lang="en-US" dirty="0"/>
              <a:t> </a:t>
            </a:r>
            <a:r>
              <a:rPr lang="en-US" dirty="0" err="1"/>
              <a:t>rasional</a:t>
            </a:r>
            <a:r>
              <a:rPr lang="en-US" dirty="0"/>
              <a:t> </a:t>
            </a:r>
            <a:r>
              <a:rPr lang="en-US" dirty="0" err="1"/>
              <a:t>tentang</a:t>
            </a:r>
            <a:r>
              <a:rPr lang="en-US" dirty="0"/>
              <a:t> </a:t>
            </a:r>
            <a:r>
              <a:rPr lang="en-US" dirty="0" err="1"/>
              <a:t>pertimbangan</a:t>
            </a:r>
            <a:r>
              <a:rPr lang="en-US" dirty="0"/>
              <a:t> </a:t>
            </a:r>
            <a:r>
              <a:rPr lang="en-US" dirty="0" err="1"/>
              <a:t>dan</a:t>
            </a:r>
            <a:r>
              <a:rPr lang="en-US" dirty="0"/>
              <a:t> </a:t>
            </a:r>
            <a:r>
              <a:rPr lang="en-US" dirty="0" err="1"/>
              <a:t>pengambilan</a:t>
            </a:r>
            <a:r>
              <a:rPr lang="en-US" dirty="0"/>
              <a:t> </a:t>
            </a:r>
            <a:r>
              <a:rPr lang="en-US" dirty="0" err="1"/>
              <a:t>keputusan</a:t>
            </a:r>
            <a:r>
              <a:rPr lang="en-US" dirty="0"/>
              <a:t> moral </a:t>
            </a:r>
            <a:r>
              <a:rPr lang="en-US" dirty="0" err="1"/>
              <a:t>baik</a:t>
            </a:r>
            <a:r>
              <a:rPr lang="en-US" dirty="0"/>
              <a:t> </a:t>
            </a:r>
            <a:r>
              <a:rPr lang="en-US" dirty="0" err="1"/>
              <a:t>dalam</a:t>
            </a:r>
            <a:r>
              <a:rPr lang="en-US" dirty="0"/>
              <a:t> </a:t>
            </a:r>
            <a:r>
              <a:rPr lang="en-US" dirty="0" err="1"/>
              <a:t>kehidupan</a:t>
            </a:r>
            <a:r>
              <a:rPr lang="en-US" dirty="0"/>
              <a:t> </a:t>
            </a:r>
            <a:r>
              <a:rPr lang="en-US" dirty="0" err="1"/>
              <a:t>individu</a:t>
            </a:r>
            <a:r>
              <a:rPr lang="en-US" dirty="0"/>
              <a:t> </a:t>
            </a:r>
            <a:r>
              <a:rPr lang="en-US" dirty="0" err="1"/>
              <a:t>maupun</a:t>
            </a:r>
            <a:r>
              <a:rPr lang="en-US" dirty="0"/>
              <a:t> </a:t>
            </a:r>
            <a:r>
              <a:rPr lang="en-US" dirty="0" err="1"/>
              <a:t>kehidupan</a:t>
            </a:r>
            <a:r>
              <a:rPr lang="en-US" dirty="0"/>
              <a:t> </a:t>
            </a:r>
            <a:r>
              <a:rPr lang="en-US" dirty="0" err="1"/>
              <a:t>masyarakat</a:t>
            </a:r>
            <a:r>
              <a:rPr lang="en-US" dirty="0"/>
              <a:t>.</a:t>
            </a:r>
          </a:p>
          <a:p>
            <a:endParaRPr lang="en-US" dirty="0"/>
          </a:p>
        </p:txBody>
      </p:sp>
    </p:spTree>
    <p:extLst>
      <p:ext uri="{BB962C8B-B14F-4D97-AF65-F5344CB8AC3E}">
        <p14:creationId xmlns:p14="http://schemas.microsoft.com/office/powerpoint/2010/main" val="331039480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MORAL</a:t>
            </a:r>
          </a:p>
        </p:txBody>
      </p:sp>
      <p:sp>
        <p:nvSpPr>
          <p:cNvPr id="3" name="Content Placeholder 2"/>
          <p:cNvSpPr>
            <a:spLocks noGrp="1"/>
          </p:cNvSpPr>
          <p:nvPr>
            <p:ph idx="1"/>
          </p:nvPr>
        </p:nvSpPr>
        <p:spPr/>
        <p:txBody>
          <a:bodyPr>
            <a:normAutofit/>
          </a:bodyPr>
          <a:lstStyle/>
          <a:p>
            <a:r>
              <a:rPr lang="en-US" dirty="0"/>
              <a:t>Dari </a:t>
            </a:r>
            <a:r>
              <a:rPr lang="en-US" dirty="0" err="1"/>
              <a:t>bahasa</a:t>
            </a:r>
            <a:r>
              <a:rPr lang="en-US" dirty="0"/>
              <a:t> Latin </a:t>
            </a:r>
            <a:r>
              <a:rPr lang="en-US" dirty="0" err="1"/>
              <a:t>Mos</a:t>
            </a:r>
            <a:r>
              <a:rPr lang="en-US" dirty="0"/>
              <a:t> (</a:t>
            </a:r>
            <a:r>
              <a:rPr lang="en-US" dirty="0" err="1"/>
              <a:t>Jamak</a:t>
            </a:r>
            <a:r>
              <a:rPr lang="en-US" dirty="0"/>
              <a:t>: Mores) yang </a:t>
            </a:r>
            <a:r>
              <a:rPr lang="en-US" dirty="0" err="1"/>
              <a:t>berarti</a:t>
            </a:r>
            <a:r>
              <a:rPr lang="en-US" dirty="0"/>
              <a:t> </a:t>
            </a:r>
            <a:r>
              <a:rPr lang="en-US" dirty="0" err="1"/>
              <a:t>kebiasaan</a:t>
            </a:r>
            <a:r>
              <a:rPr lang="en-US" dirty="0"/>
              <a:t>, </a:t>
            </a:r>
            <a:r>
              <a:rPr lang="en-US" dirty="0" err="1"/>
              <a:t>adat</a:t>
            </a:r>
            <a:r>
              <a:rPr lang="en-US" dirty="0"/>
              <a:t>. </a:t>
            </a:r>
            <a:r>
              <a:rPr lang="en-US" dirty="0" err="1"/>
              <a:t>Jadi</a:t>
            </a:r>
            <a:r>
              <a:rPr lang="en-US" dirty="0"/>
              <a:t> </a:t>
            </a:r>
            <a:r>
              <a:rPr lang="en-US" dirty="0" err="1"/>
              <a:t>artinya</a:t>
            </a:r>
            <a:r>
              <a:rPr lang="en-US" dirty="0"/>
              <a:t> </a:t>
            </a:r>
            <a:r>
              <a:rPr lang="en-US" dirty="0" err="1"/>
              <a:t>sama</a:t>
            </a:r>
            <a:r>
              <a:rPr lang="en-US" dirty="0"/>
              <a:t> </a:t>
            </a:r>
            <a:r>
              <a:rPr lang="en-US" dirty="0" err="1"/>
              <a:t>dgn</a:t>
            </a:r>
            <a:r>
              <a:rPr lang="en-US" dirty="0"/>
              <a:t> kata ethos, ta </a:t>
            </a:r>
            <a:r>
              <a:rPr lang="en-US" dirty="0" err="1"/>
              <a:t>etha</a:t>
            </a:r>
            <a:r>
              <a:rPr lang="en-US" dirty="0"/>
              <a:t>. </a:t>
            </a:r>
            <a:r>
              <a:rPr lang="en-US" dirty="0" err="1"/>
              <a:t>Bedanya</a:t>
            </a:r>
            <a:r>
              <a:rPr lang="en-US" dirty="0"/>
              <a:t>, ethos </a:t>
            </a:r>
            <a:r>
              <a:rPr lang="en-US" dirty="0" err="1"/>
              <a:t>dari</a:t>
            </a:r>
            <a:r>
              <a:rPr lang="en-US" dirty="0"/>
              <a:t> </a:t>
            </a:r>
            <a:r>
              <a:rPr lang="en-US" dirty="0" err="1"/>
              <a:t>bahasa</a:t>
            </a:r>
            <a:r>
              <a:rPr lang="en-US" dirty="0"/>
              <a:t> </a:t>
            </a:r>
            <a:r>
              <a:rPr lang="en-US" dirty="0" err="1"/>
              <a:t>yunani</a:t>
            </a:r>
            <a:r>
              <a:rPr lang="en-US" dirty="0"/>
              <a:t> </a:t>
            </a:r>
            <a:r>
              <a:rPr lang="en-US" dirty="0" err="1"/>
              <a:t>dan</a:t>
            </a:r>
            <a:r>
              <a:rPr lang="en-US" dirty="0"/>
              <a:t> </a:t>
            </a:r>
            <a:r>
              <a:rPr lang="en-US" dirty="0" err="1"/>
              <a:t>mos</a:t>
            </a:r>
            <a:r>
              <a:rPr lang="en-US" dirty="0"/>
              <a:t> (mores) </a:t>
            </a:r>
            <a:r>
              <a:rPr lang="en-US" dirty="0" err="1"/>
              <a:t>dari</a:t>
            </a:r>
            <a:r>
              <a:rPr lang="en-US" dirty="0"/>
              <a:t> </a:t>
            </a:r>
            <a:r>
              <a:rPr lang="en-US" dirty="0" err="1"/>
              <a:t>bahasa</a:t>
            </a:r>
            <a:r>
              <a:rPr lang="en-US" dirty="0"/>
              <a:t> </a:t>
            </a:r>
            <a:r>
              <a:rPr lang="en-US" dirty="0" err="1"/>
              <a:t>latin</a:t>
            </a:r>
            <a:r>
              <a:rPr lang="en-US" dirty="0"/>
              <a:t>.</a:t>
            </a:r>
          </a:p>
          <a:p>
            <a:r>
              <a:rPr lang="en-US" dirty="0"/>
              <a:t>Kata moral </a:t>
            </a:r>
            <a:r>
              <a:rPr lang="en-US" dirty="0" err="1"/>
              <a:t>selalu</a:t>
            </a:r>
            <a:r>
              <a:rPr lang="en-US" dirty="0"/>
              <a:t> </a:t>
            </a:r>
            <a:r>
              <a:rPr lang="en-US" dirty="0" err="1"/>
              <a:t>mengacu</a:t>
            </a:r>
            <a:r>
              <a:rPr lang="en-US" dirty="0"/>
              <a:t> </a:t>
            </a:r>
            <a:r>
              <a:rPr lang="en-US" dirty="0" err="1"/>
              <a:t>pada</a:t>
            </a:r>
            <a:r>
              <a:rPr lang="en-US" dirty="0"/>
              <a:t> </a:t>
            </a:r>
            <a:r>
              <a:rPr lang="en-US" dirty="0" err="1"/>
              <a:t>baik</a:t>
            </a:r>
            <a:r>
              <a:rPr lang="en-US" dirty="0"/>
              <a:t> </a:t>
            </a:r>
            <a:r>
              <a:rPr lang="en-US" dirty="0" err="1"/>
              <a:t>buruknya</a:t>
            </a:r>
            <a:r>
              <a:rPr lang="en-US" dirty="0"/>
              <a:t> </a:t>
            </a:r>
            <a:r>
              <a:rPr lang="en-US" dirty="0" err="1"/>
              <a:t>manusia</a:t>
            </a:r>
            <a:r>
              <a:rPr lang="en-US" dirty="0"/>
              <a:t> </a:t>
            </a:r>
            <a:r>
              <a:rPr lang="en-US" dirty="0" err="1"/>
              <a:t>sebagai</a:t>
            </a:r>
            <a:r>
              <a:rPr lang="en-US" dirty="0"/>
              <a:t> </a:t>
            </a:r>
            <a:r>
              <a:rPr lang="en-US" dirty="0" err="1"/>
              <a:t>manusia</a:t>
            </a:r>
            <a:r>
              <a:rPr lang="en-US" dirty="0"/>
              <a:t> </a:t>
            </a:r>
            <a:r>
              <a:rPr lang="en-US" dirty="0" err="1"/>
              <a:t>dan</a:t>
            </a:r>
            <a:r>
              <a:rPr lang="en-US" dirty="0"/>
              <a:t> </a:t>
            </a:r>
            <a:r>
              <a:rPr lang="en-US" dirty="0" err="1"/>
              <a:t>bukan</a:t>
            </a:r>
            <a:r>
              <a:rPr lang="en-US" dirty="0"/>
              <a:t> </a:t>
            </a:r>
            <a:r>
              <a:rPr lang="en-US" dirty="0" err="1"/>
              <a:t>mengenai</a:t>
            </a:r>
            <a:r>
              <a:rPr lang="en-US" dirty="0"/>
              <a:t> </a:t>
            </a:r>
            <a:r>
              <a:rPr lang="en-US" dirty="0" err="1"/>
              <a:t>baik-buruknya</a:t>
            </a:r>
            <a:r>
              <a:rPr lang="en-US" dirty="0"/>
              <a:t> </a:t>
            </a:r>
            <a:r>
              <a:rPr lang="en-US" dirty="0" err="1"/>
              <a:t>begitu</a:t>
            </a:r>
            <a:r>
              <a:rPr lang="en-US" dirty="0"/>
              <a:t> </a:t>
            </a:r>
            <a:r>
              <a:rPr lang="en-US" dirty="0" err="1"/>
              <a:t>saja</a:t>
            </a:r>
            <a:r>
              <a:rPr lang="en-US" dirty="0"/>
              <a:t>, </a:t>
            </a:r>
            <a:r>
              <a:rPr lang="en-US" dirty="0" err="1"/>
              <a:t>misal</a:t>
            </a:r>
            <a:r>
              <a:rPr lang="en-US" dirty="0"/>
              <a:t> </a:t>
            </a:r>
            <a:r>
              <a:rPr lang="en-US" dirty="0" err="1"/>
              <a:t>sebagai</a:t>
            </a:r>
            <a:r>
              <a:rPr lang="en-US" dirty="0"/>
              <a:t> </a:t>
            </a:r>
            <a:r>
              <a:rPr lang="en-US" dirty="0" err="1"/>
              <a:t>dosen</a:t>
            </a:r>
            <a:r>
              <a:rPr lang="en-US" dirty="0"/>
              <a:t>.</a:t>
            </a:r>
          </a:p>
          <a:p>
            <a:r>
              <a:rPr lang="en-US" dirty="0"/>
              <a:t>Norma moral </a:t>
            </a:r>
            <a:r>
              <a:rPr lang="en-US" dirty="0" err="1"/>
              <a:t>adalah</a:t>
            </a:r>
            <a:r>
              <a:rPr lang="en-US" dirty="0"/>
              <a:t> </a:t>
            </a:r>
            <a:r>
              <a:rPr lang="en-US" dirty="0" err="1"/>
              <a:t>tolok-ukur</a:t>
            </a:r>
            <a:r>
              <a:rPr lang="en-US" dirty="0"/>
              <a:t> yang </a:t>
            </a:r>
            <a:r>
              <a:rPr lang="en-US" dirty="0" err="1"/>
              <a:t>dipakai</a:t>
            </a:r>
            <a:r>
              <a:rPr lang="en-US" dirty="0"/>
              <a:t> </a:t>
            </a:r>
            <a:r>
              <a:rPr lang="en-US" dirty="0" err="1"/>
              <a:t>masyarakat</a:t>
            </a:r>
            <a:r>
              <a:rPr lang="en-US" dirty="0"/>
              <a:t> </a:t>
            </a:r>
            <a:r>
              <a:rPr lang="en-US" dirty="0" err="1"/>
              <a:t>untuk</a:t>
            </a:r>
            <a:r>
              <a:rPr lang="en-US" dirty="0"/>
              <a:t> </a:t>
            </a:r>
            <a:r>
              <a:rPr lang="en-US" dirty="0" err="1"/>
              <a:t>mengukur</a:t>
            </a:r>
            <a:r>
              <a:rPr lang="en-US" dirty="0"/>
              <a:t> </a:t>
            </a:r>
            <a:r>
              <a:rPr lang="en-US" dirty="0" err="1"/>
              <a:t>kebaikan</a:t>
            </a:r>
            <a:r>
              <a:rPr lang="en-US" dirty="0"/>
              <a:t> </a:t>
            </a:r>
            <a:r>
              <a:rPr lang="en-US" dirty="0" err="1"/>
              <a:t>seseorang</a:t>
            </a:r>
            <a:endParaRPr lang="en-US" dirty="0"/>
          </a:p>
        </p:txBody>
      </p:sp>
    </p:spTree>
    <p:extLst>
      <p:ext uri="{BB962C8B-B14F-4D97-AF65-F5344CB8AC3E}">
        <p14:creationId xmlns:p14="http://schemas.microsoft.com/office/powerpoint/2010/main" val="358979933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ETIKET</a:t>
            </a:r>
          </a:p>
        </p:txBody>
      </p:sp>
      <p:sp>
        <p:nvSpPr>
          <p:cNvPr id="3" name="Content Placeholder 2"/>
          <p:cNvSpPr>
            <a:spLocks noGrp="1"/>
          </p:cNvSpPr>
          <p:nvPr>
            <p:ph idx="1"/>
          </p:nvPr>
        </p:nvSpPr>
        <p:spPr/>
        <p:txBody>
          <a:bodyPr/>
          <a:lstStyle/>
          <a:p>
            <a:r>
              <a:rPr lang="en-US" dirty="0" err="1"/>
              <a:t>Etiket</a:t>
            </a:r>
            <a:r>
              <a:rPr lang="en-US" dirty="0"/>
              <a:t> </a:t>
            </a:r>
            <a:r>
              <a:rPr lang="en-US" dirty="0" err="1"/>
              <a:t>berarti</a:t>
            </a:r>
            <a:r>
              <a:rPr lang="en-US" dirty="0"/>
              <a:t> </a:t>
            </a:r>
            <a:r>
              <a:rPr lang="en-US" dirty="0" err="1"/>
              <a:t>sopan</a:t>
            </a:r>
            <a:r>
              <a:rPr lang="en-US" dirty="0"/>
              <a:t> </a:t>
            </a:r>
            <a:r>
              <a:rPr lang="en-US" dirty="0" err="1"/>
              <a:t>santun</a:t>
            </a:r>
            <a:endParaRPr lang="en-US" dirty="0"/>
          </a:p>
          <a:p>
            <a:r>
              <a:rPr lang="en-US" dirty="0" err="1"/>
              <a:t>Persamaan</a:t>
            </a:r>
            <a:r>
              <a:rPr lang="en-US" dirty="0"/>
              <a:t> </a:t>
            </a:r>
            <a:r>
              <a:rPr lang="en-US" dirty="0" err="1"/>
              <a:t>etika</a:t>
            </a:r>
            <a:r>
              <a:rPr lang="en-US" dirty="0"/>
              <a:t> </a:t>
            </a:r>
            <a:r>
              <a:rPr lang="en-US" dirty="0" err="1"/>
              <a:t>dan</a:t>
            </a:r>
            <a:r>
              <a:rPr lang="en-US" dirty="0"/>
              <a:t> </a:t>
            </a:r>
            <a:r>
              <a:rPr lang="en-US" dirty="0" err="1"/>
              <a:t>etika</a:t>
            </a:r>
            <a:r>
              <a:rPr lang="en-US" dirty="0"/>
              <a:t>: </a:t>
            </a:r>
          </a:p>
          <a:p>
            <a:pPr marL="914400" indent="-400050"/>
            <a:r>
              <a:rPr lang="en-US" dirty="0" err="1"/>
              <a:t>menyangkut</a:t>
            </a:r>
            <a:r>
              <a:rPr lang="en-US" dirty="0"/>
              <a:t> </a:t>
            </a:r>
            <a:r>
              <a:rPr lang="en-US" dirty="0" err="1"/>
              <a:t>perilaku</a:t>
            </a:r>
            <a:r>
              <a:rPr lang="en-US" dirty="0"/>
              <a:t> </a:t>
            </a:r>
            <a:r>
              <a:rPr lang="en-US" dirty="0" err="1"/>
              <a:t>manusia</a:t>
            </a:r>
            <a:r>
              <a:rPr lang="en-US" dirty="0"/>
              <a:t> (</a:t>
            </a:r>
            <a:r>
              <a:rPr lang="en-US" dirty="0" err="1"/>
              <a:t>dan</a:t>
            </a:r>
            <a:r>
              <a:rPr lang="en-US" dirty="0"/>
              <a:t> </a:t>
            </a:r>
            <a:r>
              <a:rPr lang="en-US" dirty="0" err="1"/>
              <a:t>bukan</a:t>
            </a:r>
            <a:r>
              <a:rPr lang="en-US" dirty="0"/>
              <a:t> </a:t>
            </a:r>
            <a:r>
              <a:rPr lang="en-US" dirty="0" err="1"/>
              <a:t>hewan</a:t>
            </a:r>
            <a:r>
              <a:rPr lang="en-US" dirty="0"/>
              <a:t>)</a:t>
            </a:r>
          </a:p>
          <a:p>
            <a:pPr marL="914400" indent="-400050"/>
            <a:r>
              <a:rPr lang="en-US" dirty="0" err="1"/>
              <a:t>Mengatur</a:t>
            </a:r>
            <a:r>
              <a:rPr lang="en-US" dirty="0"/>
              <a:t> </a:t>
            </a:r>
            <a:r>
              <a:rPr lang="en-US" dirty="0" err="1"/>
              <a:t>perilaku</a:t>
            </a:r>
            <a:r>
              <a:rPr lang="en-US" dirty="0"/>
              <a:t> </a:t>
            </a:r>
            <a:r>
              <a:rPr lang="en-US" dirty="0" err="1"/>
              <a:t>manusia</a:t>
            </a:r>
            <a:r>
              <a:rPr lang="en-US" dirty="0"/>
              <a:t> </a:t>
            </a:r>
            <a:r>
              <a:rPr lang="en-US" dirty="0" err="1"/>
              <a:t>secara</a:t>
            </a:r>
            <a:r>
              <a:rPr lang="en-US" dirty="0"/>
              <a:t> </a:t>
            </a:r>
            <a:r>
              <a:rPr lang="en-US" dirty="0" err="1"/>
              <a:t>normatif</a:t>
            </a:r>
            <a:r>
              <a:rPr lang="en-US" dirty="0"/>
              <a:t>: </a:t>
            </a:r>
            <a:r>
              <a:rPr lang="en-US" dirty="0" err="1"/>
              <a:t>apa</a:t>
            </a:r>
            <a:r>
              <a:rPr lang="en-US" dirty="0"/>
              <a:t> yang </a:t>
            </a:r>
            <a:r>
              <a:rPr lang="en-US" dirty="0" err="1"/>
              <a:t>harus</a:t>
            </a:r>
            <a:r>
              <a:rPr lang="en-US" dirty="0"/>
              <a:t> </a:t>
            </a:r>
            <a:r>
              <a:rPr lang="en-US" dirty="0" err="1"/>
              <a:t>dilakukan</a:t>
            </a:r>
            <a:r>
              <a:rPr lang="en-US" dirty="0"/>
              <a:t> </a:t>
            </a:r>
            <a:r>
              <a:rPr lang="en-US" dirty="0" err="1"/>
              <a:t>dan</a:t>
            </a:r>
            <a:r>
              <a:rPr lang="en-US" dirty="0"/>
              <a:t> </a:t>
            </a:r>
            <a:r>
              <a:rPr lang="en-US" dirty="0" err="1"/>
              <a:t>tidak</a:t>
            </a:r>
            <a:r>
              <a:rPr lang="en-US" dirty="0"/>
              <a:t> </a:t>
            </a:r>
            <a:r>
              <a:rPr lang="en-US" dirty="0" err="1"/>
              <a:t>boleh</a:t>
            </a:r>
            <a:r>
              <a:rPr lang="en-US" dirty="0"/>
              <a:t> </a:t>
            </a:r>
            <a:r>
              <a:rPr lang="en-US" dirty="0" err="1"/>
              <a:t>dilakukan</a:t>
            </a:r>
            <a:endParaRPr lang="en-US" dirty="0"/>
          </a:p>
        </p:txBody>
      </p:sp>
    </p:spTree>
    <p:extLst>
      <p:ext uri="{BB962C8B-B14F-4D97-AF65-F5344CB8AC3E}">
        <p14:creationId xmlns:p14="http://schemas.microsoft.com/office/powerpoint/2010/main" val="133152665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lstStyle/>
          <a:p>
            <a:pPr lvl="0"/>
            <a:r>
              <a:rPr lang="en-US" dirty="0">
                <a:solidFill>
                  <a:prstClr val="black"/>
                </a:solidFill>
              </a:rPr>
              <a:t>PERBEDAAN ETIKA DAN ETIKET:</a:t>
            </a:r>
          </a:p>
          <a:p>
            <a:pPr lvl="0"/>
            <a:endParaRPr lang="en-US" dirty="0">
              <a:solidFill>
                <a:prstClr val="black"/>
              </a:solidFill>
            </a:endParaRPr>
          </a:p>
          <a:p>
            <a:endParaRPr lang="en-US" dirty="0"/>
          </a:p>
        </p:txBody>
      </p:sp>
      <p:graphicFrame>
        <p:nvGraphicFramePr>
          <p:cNvPr id="5" name="Table 4"/>
          <p:cNvGraphicFramePr>
            <a:graphicFrameLocks noGrp="1"/>
          </p:cNvGraphicFramePr>
          <p:nvPr>
            <p:extLst>
              <p:ext uri="{D42A27DB-BD31-4B8C-83A1-F6EECF244321}">
                <p14:modId xmlns:p14="http://schemas.microsoft.com/office/powerpoint/2010/main" val="4065448446"/>
              </p:ext>
            </p:extLst>
          </p:nvPr>
        </p:nvGraphicFramePr>
        <p:xfrm>
          <a:off x="609600" y="1397000"/>
          <a:ext cx="7924800" cy="4724400"/>
        </p:xfrm>
        <a:graphic>
          <a:graphicData uri="http://schemas.openxmlformats.org/drawingml/2006/table">
            <a:tbl>
              <a:tblPr firstRow="1" bandRow="1">
                <a:tableStyleId>{5C22544A-7EE6-4342-B048-85BDC9FD1C3A}</a:tableStyleId>
              </a:tblPr>
              <a:tblGrid>
                <a:gridCol w="3962400">
                  <a:extLst>
                    <a:ext uri="{9D8B030D-6E8A-4147-A177-3AD203B41FA5}">
                      <a16:colId xmlns:a16="http://schemas.microsoft.com/office/drawing/2014/main" val="20000"/>
                    </a:ext>
                  </a:extLst>
                </a:gridCol>
                <a:gridCol w="3962400">
                  <a:extLst>
                    <a:ext uri="{9D8B030D-6E8A-4147-A177-3AD203B41FA5}">
                      <a16:colId xmlns:a16="http://schemas.microsoft.com/office/drawing/2014/main" val="20001"/>
                    </a:ext>
                  </a:extLst>
                </a:gridCol>
              </a:tblGrid>
              <a:tr h="370840">
                <a:tc>
                  <a:txBody>
                    <a:bodyPr/>
                    <a:lstStyle/>
                    <a:p>
                      <a:r>
                        <a:rPr lang="en-US" sz="2000" dirty="0"/>
                        <a:t>ETIKET</a:t>
                      </a:r>
                    </a:p>
                  </a:txBody>
                  <a:tcPr/>
                </a:tc>
                <a:tc>
                  <a:txBody>
                    <a:bodyPr/>
                    <a:lstStyle/>
                    <a:p>
                      <a:r>
                        <a:rPr lang="en-US" sz="2000" dirty="0"/>
                        <a:t>ETIKA</a:t>
                      </a:r>
                    </a:p>
                  </a:txBody>
                  <a:tcPr/>
                </a:tc>
                <a:extLst>
                  <a:ext uri="{0D108BD9-81ED-4DB2-BD59-A6C34878D82A}">
                    <a16:rowId xmlns:a16="http://schemas.microsoft.com/office/drawing/2014/main" val="10000"/>
                  </a:ext>
                </a:extLst>
              </a:tr>
              <a:tr h="370840">
                <a:tc>
                  <a:txBody>
                    <a:bodyPr/>
                    <a:lstStyle/>
                    <a:p>
                      <a:r>
                        <a:rPr lang="en-US" sz="2000" dirty="0" err="1"/>
                        <a:t>Menyangkut</a:t>
                      </a:r>
                      <a:r>
                        <a:rPr lang="en-US" sz="2000" dirty="0"/>
                        <a:t> </a:t>
                      </a:r>
                      <a:r>
                        <a:rPr lang="en-US" sz="2000" dirty="0" err="1"/>
                        <a:t>cara</a:t>
                      </a:r>
                      <a:r>
                        <a:rPr lang="en-US" sz="2000" dirty="0"/>
                        <a:t> </a:t>
                      </a:r>
                      <a:r>
                        <a:rPr lang="en-US" sz="2000" dirty="0" err="1"/>
                        <a:t>suatu</a:t>
                      </a:r>
                      <a:r>
                        <a:rPr lang="en-US" sz="2000" dirty="0"/>
                        <a:t> </a:t>
                      </a:r>
                      <a:r>
                        <a:rPr lang="en-US" sz="2000" dirty="0" err="1"/>
                        <a:t>perbuatan</a:t>
                      </a:r>
                      <a:r>
                        <a:rPr lang="en-US" sz="2000" dirty="0"/>
                        <a:t> </a:t>
                      </a:r>
                      <a:r>
                        <a:rPr lang="en-US" sz="2000" dirty="0" err="1"/>
                        <a:t>harus</a:t>
                      </a:r>
                      <a:r>
                        <a:rPr lang="en-US" sz="2000" dirty="0"/>
                        <a:t> </a:t>
                      </a:r>
                      <a:r>
                        <a:rPr lang="en-US" sz="2000" dirty="0" err="1"/>
                        <a:t>dilakukan</a:t>
                      </a:r>
                      <a:endParaRPr lang="en-US" sz="2000" dirty="0"/>
                    </a:p>
                  </a:txBody>
                  <a:tcPr/>
                </a:tc>
                <a:tc>
                  <a:txBody>
                    <a:bodyPr/>
                    <a:lstStyle/>
                    <a:p>
                      <a:r>
                        <a:rPr lang="en-US" sz="2000" dirty="0" err="1"/>
                        <a:t>Tidak</a:t>
                      </a:r>
                      <a:r>
                        <a:rPr lang="en-US" sz="2000" dirty="0"/>
                        <a:t> </a:t>
                      </a:r>
                      <a:r>
                        <a:rPr lang="en-US" sz="2000" dirty="0" err="1"/>
                        <a:t>terbatas</a:t>
                      </a:r>
                      <a:r>
                        <a:rPr lang="en-US" sz="2000" dirty="0"/>
                        <a:t> </a:t>
                      </a:r>
                      <a:r>
                        <a:rPr lang="en-US" sz="2000" dirty="0" err="1"/>
                        <a:t>pada</a:t>
                      </a:r>
                      <a:r>
                        <a:rPr lang="en-US" sz="2000" dirty="0"/>
                        <a:t> </a:t>
                      </a:r>
                      <a:r>
                        <a:rPr lang="en-US" sz="2000" dirty="0" err="1"/>
                        <a:t>cara</a:t>
                      </a:r>
                      <a:r>
                        <a:rPr lang="en-US" sz="2000" dirty="0"/>
                        <a:t> </a:t>
                      </a:r>
                      <a:r>
                        <a:rPr lang="en-US" sz="2000" dirty="0" err="1"/>
                        <a:t>dilakukannya</a:t>
                      </a:r>
                      <a:r>
                        <a:rPr lang="en-US" sz="2000" dirty="0"/>
                        <a:t> </a:t>
                      </a:r>
                      <a:r>
                        <a:rPr lang="en-US" sz="2000" dirty="0" err="1"/>
                        <a:t>suatu</a:t>
                      </a:r>
                      <a:r>
                        <a:rPr lang="en-US" sz="2000" dirty="0"/>
                        <a:t> </a:t>
                      </a:r>
                      <a:r>
                        <a:rPr lang="en-US" sz="2000" dirty="0" err="1"/>
                        <a:t>perbuatan</a:t>
                      </a:r>
                      <a:r>
                        <a:rPr lang="en-US" sz="2000" dirty="0"/>
                        <a:t>; </a:t>
                      </a:r>
                      <a:r>
                        <a:rPr lang="en-US" sz="2000" dirty="0" err="1"/>
                        <a:t>etika</a:t>
                      </a:r>
                      <a:r>
                        <a:rPr lang="en-US" sz="2000" dirty="0"/>
                        <a:t> </a:t>
                      </a:r>
                      <a:r>
                        <a:rPr lang="en-US" sz="2000" dirty="0" err="1"/>
                        <a:t>memberi</a:t>
                      </a:r>
                      <a:r>
                        <a:rPr lang="en-US" sz="2000" dirty="0"/>
                        <a:t> </a:t>
                      </a:r>
                      <a:r>
                        <a:rPr lang="en-US" sz="2000" dirty="0" err="1"/>
                        <a:t>norma</a:t>
                      </a:r>
                      <a:r>
                        <a:rPr lang="en-US" sz="2000" dirty="0"/>
                        <a:t> </a:t>
                      </a:r>
                      <a:r>
                        <a:rPr lang="en-US" sz="2000" dirty="0" err="1"/>
                        <a:t>tentang</a:t>
                      </a:r>
                      <a:r>
                        <a:rPr lang="en-US" sz="2000" dirty="0"/>
                        <a:t> </a:t>
                      </a:r>
                      <a:r>
                        <a:rPr lang="en-US" sz="2000" dirty="0" err="1"/>
                        <a:t>perbuatan</a:t>
                      </a:r>
                      <a:r>
                        <a:rPr lang="en-US" sz="2000" dirty="0"/>
                        <a:t> </a:t>
                      </a:r>
                      <a:r>
                        <a:rPr lang="en-US" sz="2000" dirty="0" err="1"/>
                        <a:t>itu</a:t>
                      </a:r>
                      <a:r>
                        <a:rPr lang="en-US" sz="2000" dirty="0"/>
                        <a:t> </a:t>
                      </a:r>
                      <a:r>
                        <a:rPr lang="en-US" sz="2000" dirty="0" err="1"/>
                        <a:t>sendiri</a:t>
                      </a:r>
                      <a:endParaRPr lang="en-US" sz="2000" dirty="0"/>
                    </a:p>
                  </a:txBody>
                  <a:tcPr/>
                </a:tc>
                <a:extLst>
                  <a:ext uri="{0D108BD9-81ED-4DB2-BD59-A6C34878D82A}">
                    <a16:rowId xmlns:a16="http://schemas.microsoft.com/office/drawing/2014/main" val="10001"/>
                  </a:ext>
                </a:extLst>
              </a:tr>
              <a:tr h="370840">
                <a:tc>
                  <a:txBody>
                    <a:bodyPr/>
                    <a:lstStyle/>
                    <a:p>
                      <a:r>
                        <a:rPr lang="en-US" sz="2000" dirty="0" err="1"/>
                        <a:t>Hanya</a:t>
                      </a:r>
                      <a:r>
                        <a:rPr lang="en-US" sz="2000" dirty="0"/>
                        <a:t> </a:t>
                      </a:r>
                      <a:r>
                        <a:rPr lang="en-US" sz="2000" dirty="0" err="1"/>
                        <a:t>berlaku</a:t>
                      </a:r>
                      <a:r>
                        <a:rPr lang="en-US" sz="2000" dirty="0"/>
                        <a:t> </a:t>
                      </a:r>
                      <a:r>
                        <a:rPr lang="en-US" sz="2000" dirty="0" err="1"/>
                        <a:t>dalam</a:t>
                      </a:r>
                      <a:r>
                        <a:rPr lang="en-US" sz="2000" dirty="0"/>
                        <a:t> </a:t>
                      </a:r>
                      <a:r>
                        <a:rPr lang="en-US" sz="2000" dirty="0" err="1"/>
                        <a:t>pergaulan</a:t>
                      </a:r>
                      <a:endParaRPr lang="en-US" sz="2000" dirty="0"/>
                    </a:p>
                  </a:txBody>
                  <a:tcPr/>
                </a:tc>
                <a:tc>
                  <a:txBody>
                    <a:bodyPr/>
                    <a:lstStyle/>
                    <a:p>
                      <a:r>
                        <a:rPr lang="en-US" sz="2000" dirty="0" err="1"/>
                        <a:t>Etika</a:t>
                      </a:r>
                      <a:r>
                        <a:rPr lang="en-US" sz="2000" dirty="0"/>
                        <a:t> </a:t>
                      </a:r>
                      <a:r>
                        <a:rPr lang="en-US" sz="2000" dirty="0" err="1"/>
                        <a:t>selalu</a:t>
                      </a:r>
                      <a:r>
                        <a:rPr lang="en-US" sz="2000" dirty="0"/>
                        <a:t> </a:t>
                      </a:r>
                      <a:r>
                        <a:rPr lang="en-US" sz="2000" dirty="0" err="1"/>
                        <a:t>berlaku</a:t>
                      </a:r>
                      <a:r>
                        <a:rPr lang="en-US" sz="2000" dirty="0"/>
                        <a:t>, </a:t>
                      </a:r>
                      <a:r>
                        <a:rPr lang="en-US" sz="2000" dirty="0" err="1"/>
                        <a:t>juga</a:t>
                      </a:r>
                      <a:r>
                        <a:rPr lang="en-US" sz="2000" dirty="0"/>
                        <a:t> </a:t>
                      </a:r>
                      <a:r>
                        <a:rPr lang="en-US" sz="2000" dirty="0" err="1"/>
                        <a:t>kalau</a:t>
                      </a:r>
                      <a:r>
                        <a:rPr lang="en-US" sz="2000" dirty="0"/>
                        <a:t> </a:t>
                      </a:r>
                      <a:r>
                        <a:rPr lang="en-US" sz="2000" dirty="0" err="1"/>
                        <a:t>tidak</a:t>
                      </a:r>
                      <a:r>
                        <a:rPr lang="en-US" sz="2000" dirty="0"/>
                        <a:t> </a:t>
                      </a:r>
                      <a:r>
                        <a:rPr lang="en-US" sz="2000" dirty="0" err="1"/>
                        <a:t>ada</a:t>
                      </a:r>
                      <a:r>
                        <a:rPr lang="en-US" sz="2000" dirty="0"/>
                        <a:t> orang lain </a:t>
                      </a:r>
                      <a:r>
                        <a:rPr lang="en-US" sz="2000" dirty="0" err="1"/>
                        <a:t>sbg</a:t>
                      </a:r>
                      <a:r>
                        <a:rPr lang="en-US" sz="2000" dirty="0"/>
                        <a:t> </a:t>
                      </a:r>
                      <a:r>
                        <a:rPr lang="en-US" sz="2000" dirty="0" err="1"/>
                        <a:t>saksi</a:t>
                      </a:r>
                      <a:endParaRPr lang="en-US" sz="2000" dirty="0"/>
                    </a:p>
                  </a:txBody>
                  <a:tcPr/>
                </a:tc>
                <a:extLst>
                  <a:ext uri="{0D108BD9-81ED-4DB2-BD59-A6C34878D82A}">
                    <a16:rowId xmlns:a16="http://schemas.microsoft.com/office/drawing/2014/main" val="10002"/>
                  </a:ext>
                </a:extLst>
              </a:tr>
              <a:tr h="370840">
                <a:tc>
                  <a:txBody>
                    <a:bodyPr/>
                    <a:lstStyle/>
                    <a:p>
                      <a:r>
                        <a:rPr lang="en-US" sz="2000" dirty="0" err="1"/>
                        <a:t>Bersifat</a:t>
                      </a:r>
                      <a:r>
                        <a:rPr lang="en-US" sz="2000" baseline="0" dirty="0"/>
                        <a:t> </a:t>
                      </a:r>
                      <a:r>
                        <a:rPr lang="en-US" sz="2000" baseline="0" dirty="0" err="1"/>
                        <a:t>relatif</a:t>
                      </a:r>
                      <a:r>
                        <a:rPr lang="en-US" sz="2000" baseline="0" dirty="0"/>
                        <a:t>. Yang </a:t>
                      </a:r>
                      <a:r>
                        <a:rPr lang="en-US" sz="2000" baseline="0" dirty="0" err="1"/>
                        <a:t>dianggap</a:t>
                      </a:r>
                      <a:r>
                        <a:rPr lang="en-US" sz="2000" baseline="0" dirty="0"/>
                        <a:t> </a:t>
                      </a:r>
                      <a:r>
                        <a:rPr lang="en-US" sz="2000" baseline="0" dirty="0" err="1"/>
                        <a:t>tidak</a:t>
                      </a:r>
                      <a:r>
                        <a:rPr lang="en-US" sz="2000" baseline="0" dirty="0"/>
                        <a:t> </a:t>
                      </a:r>
                      <a:r>
                        <a:rPr lang="en-US" sz="2000" baseline="0" dirty="0" err="1"/>
                        <a:t>sopan</a:t>
                      </a:r>
                      <a:r>
                        <a:rPr lang="en-US" sz="2000" baseline="0" dirty="0"/>
                        <a:t> </a:t>
                      </a:r>
                      <a:r>
                        <a:rPr lang="en-US" sz="2000" baseline="0" dirty="0" err="1"/>
                        <a:t>dalam</a:t>
                      </a:r>
                      <a:r>
                        <a:rPr lang="en-US" sz="2000" baseline="0" dirty="0"/>
                        <a:t> </a:t>
                      </a:r>
                      <a:r>
                        <a:rPr lang="en-US" sz="2000" baseline="0" dirty="0" err="1"/>
                        <a:t>satu</a:t>
                      </a:r>
                      <a:r>
                        <a:rPr lang="en-US" sz="2000" baseline="0" dirty="0"/>
                        <a:t> </a:t>
                      </a:r>
                      <a:r>
                        <a:rPr lang="en-US" sz="2000" baseline="0" dirty="0" err="1"/>
                        <a:t>budaya</a:t>
                      </a:r>
                      <a:r>
                        <a:rPr lang="en-US" sz="2000" baseline="0" dirty="0"/>
                        <a:t>, </a:t>
                      </a:r>
                      <a:r>
                        <a:rPr lang="en-US" sz="2000" baseline="0" dirty="0" err="1"/>
                        <a:t>bisa</a:t>
                      </a:r>
                      <a:r>
                        <a:rPr lang="en-US" sz="2000" baseline="0" dirty="0"/>
                        <a:t> </a:t>
                      </a:r>
                      <a:r>
                        <a:rPr lang="en-US" sz="2000" baseline="0" dirty="0" err="1"/>
                        <a:t>saja</a:t>
                      </a:r>
                      <a:r>
                        <a:rPr lang="en-US" sz="2000" baseline="0" dirty="0"/>
                        <a:t> </a:t>
                      </a:r>
                      <a:r>
                        <a:rPr lang="en-US" sz="2000" baseline="0" dirty="0" err="1"/>
                        <a:t>dianggap</a:t>
                      </a:r>
                      <a:r>
                        <a:rPr lang="en-US" sz="2000" baseline="0" dirty="0"/>
                        <a:t> </a:t>
                      </a:r>
                      <a:r>
                        <a:rPr lang="en-US" sz="2000" baseline="0" dirty="0" err="1"/>
                        <a:t>sopan</a:t>
                      </a:r>
                      <a:r>
                        <a:rPr lang="en-US" sz="2000" baseline="0" dirty="0"/>
                        <a:t> </a:t>
                      </a:r>
                      <a:r>
                        <a:rPr lang="en-US" sz="2000" baseline="0" dirty="0" err="1"/>
                        <a:t>dlm</a:t>
                      </a:r>
                      <a:r>
                        <a:rPr lang="en-US" sz="2000" baseline="0" dirty="0"/>
                        <a:t> </a:t>
                      </a:r>
                      <a:r>
                        <a:rPr lang="en-US" sz="2000" baseline="0" dirty="0" err="1"/>
                        <a:t>budaya</a:t>
                      </a:r>
                      <a:r>
                        <a:rPr lang="en-US" sz="2000" baseline="0" dirty="0"/>
                        <a:t> lain</a:t>
                      </a:r>
                      <a:endParaRPr lang="en-US" sz="2000" dirty="0"/>
                    </a:p>
                  </a:txBody>
                  <a:tcPr/>
                </a:tc>
                <a:tc>
                  <a:txBody>
                    <a:bodyPr/>
                    <a:lstStyle/>
                    <a:p>
                      <a:r>
                        <a:rPr lang="en-US" sz="2000" dirty="0" err="1"/>
                        <a:t>Lebih</a:t>
                      </a:r>
                      <a:r>
                        <a:rPr lang="en-US" sz="2000" dirty="0"/>
                        <a:t> </a:t>
                      </a:r>
                      <a:r>
                        <a:rPr lang="en-US" sz="2000" dirty="0" err="1"/>
                        <a:t>absolut</a:t>
                      </a:r>
                      <a:r>
                        <a:rPr lang="en-US" sz="2000" dirty="0"/>
                        <a:t>: “</a:t>
                      </a:r>
                      <a:r>
                        <a:rPr lang="en-US" sz="2000" dirty="0" err="1"/>
                        <a:t>jangan</a:t>
                      </a:r>
                      <a:r>
                        <a:rPr lang="en-US" sz="2000" dirty="0"/>
                        <a:t> </a:t>
                      </a:r>
                      <a:r>
                        <a:rPr lang="en-US" sz="2000" dirty="0" err="1"/>
                        <a:t>mencuri</a:t>
                      </a:r>
                      <a:r>
                        <a:rPr lang="en-US" sz="2000" dirty="0"/>
                        <a:t> </a:t>
                      </a:r>
                      <a:r>
                        <a:rPr lang="en-US" sz="2000" dirty="0" err="1"/>
                        <a:t>merupakan</a:t>
                      </a:r>
                      <a:r>
                        <a:rPr lang="en-US" sz="2000" dirty="0"/>
                        <a:t> </a:t>
                      </a:r>
                      <a:r>
                        <a:rPr lang="en-US" sz="2000" dirty="0" err="1"/>
                        <a:t>prinsip</a:t>
                      </a:r>
                      <a:r>
                        <a:rPr lang="en-US" sz="2000" dirty="0"/>
                        <a:t> </a:t>
                      </a:r>
                      <a:r>
                        <a:rPr lang="en-US" sz="2000" dirty="0" err="1"/>
                        <a:t>etika</a:t>
                      </a:r>
                      <a:r>
                        <a:rPr lang="en-US" sz="2000" dirty="0"/>
                        <a:t> yang </a:t>
                      </a:r>
                      <a:r>
                        <a:rPr lang="en-US" sz="2000" dirty="0" err="1"/>
                        <a:t>tak</a:t>
                      </a:r>
                      <a:r>
                        <a:rPr lang="en-US" sz="2000" dirty="0"/>
                        <a:t> </a:t>
                      </a:r>
                      <a:r>
                        <a:rPr lang="en-US" sz="2000" dirty="0" err="1"/>
                        <a:t>bisa</a:t>
                      </a:r>
                      <a:r>
                        <a:rPr lang="en-US" sz="2000" dirty="0"/>
                        <a:t> </a:t>
                      </a:r>
                      <a:r>
                        <a:rPr lang="en-US" sz="2000" dirty="0" err="1"/>
                        <a:t>ditawar-tawar</a:t>
                      </a:r>
                      <a:r>
                        <a:rPr lang="en-US" sz="2000" dirty="0"/>
                        <a:t> </a:t>
                      </a:r>
                      <a:r>
                        <a:rPr lang="en-US" sz="2000" dirty="0" err="1"/>
                        <a:t>atau</a:t>
                      </a:r>
                      <a:r>
                        <a:rPr lang="en-US" sz="2000" dirty="0"/>
                        <a:t> </a:t>
                      </a:r>
                      <a:r>
                        <a:rPr lang="en-US" sz="2000" dirty="0" err="1"/>
                        <a:t>diberi</a:t>
                      </a:r>
                      <a:r>
                        <a:rPr lang="en-US" sz="2000" dirty="0"/>
                        <a:t> </a:t>
                      </a:r>
                      <a:r>
                        <a:rPr lang="en-US" sz="2000" dirty="0" err="1"/>
                        <a:t>dispensasi</a:t>
                      </a:r>
                      <a:r>
                        <a:rPr lang="en-US" sz="2000" dirty="0"/>
                        <a:t>.</a:t>
                      </a:r>
                    </a:p>
                  </a:txBody>
                  <a:tcPr/>
                </a:tc>
                <a:extLst>
                  <a:ext uri="{0D108BD9-81ED-4DB2-BD59-A6C34878D82A}">
                    <a16:rowId xmlns:a16="http://schemas.microsoft.com/office/drawing/2014/main" val="10003"/>
                  </a:ext>
                </a:extLst>
              </a:tr>
              <a:tr h="370840">
                <a:tc>
                  <a:txBody>
                    <a:bodyPr/>
                    <a:lstStyle/>
                    <a:p>
                      <a:r>
                        <a:rPr lang="en-US" sz="2000" dirty="0" err="1"/>
                        <a:t>Jika</a:t>
                      </a:r>
                      <a:r>
                        <a:rPr lang="en-US" sz="2000" baseline="0" dirty="0"/>
                        <a:t> </a:t>
                      </a:r>
                      <a:r>
                        <a:rPr lang="en-US" sz="2000" baseline="0" dirty="0" err="1"/>
                        <a:t>kita</a:t>
                      </a:r>
                      <a:r>
                        <a:rPr lang="en-US" sz="2000" baseline="0" dirty="0"/>
                        <a:t> </a:t>
                      </a:r>
                      <a:r>
                        <a:rPr lang="en-US" sz="2000" baseline="0" dirty="0" err="1"/>
                        <a:t>berbicara</a:t>
                      </a:r>
                      <a:r>
                        <a:rPr lang="en-US" sz="2000" baseline="0" dirty="0"/>
                        <a:t> </a:t>
                      </a:r>
                      <a:r>
                        <a:rPr lang="en-US" sz="2000" baseline="0" dirty="0" err="1"/>
                        <a:t>tentang</a:t>
                      </a:r>
                      <a:r>
                        <a:rPr lang="en-US" sz="2000" baseline="0" dirty="0"/>
                        <a:t> </a:t>
                      </a:r>
                      <a:r>
                        <a:rPr lang="en-US" sz="2000" baseline="0" dirty="0" err="1"/>
                        <a:t>etiket</a:t>
                      </a:r>
                      <a:r>
                        <a:rPr lang="en-US" sz="2000" baseline="0" dirty="0"/>
                        <a:t>, </a:t>
                      </a:r>
                      <a:r>
                        <a:rPr lang="en-US" sz="2000" baseline="0" dirty="0" err="1"/>
                        <a:t>kita</a:t>
                      </a:r>
                      <a:r>
                        <a:rPr lang="en-US" sz="2000" baseline="0" dirty="0"/>
                        <a:t> </a:t>
                      </a:r>
                      <a:r>
                        <a:rPr lang="en-US" sz="2000" baseline="0" dirty="0" err="1"/>
                        <a:t>hanya</a:t>
                      </a:r>
                      <a:r>
                        <a:rPr lang="en-US" sz="2000" baseline="0" dirty="0"/>
                        <a:t> </a:t>
                      </a:r>
                      <a:r>
                        <a:rPr lang="en-US" sz="2000" baseline="0" dirty="0" err="1"/>
                        <a:t>memandang</a:t>
                      </a:r>
                      <a:r>
                        <a:rPr lang="en-US" sz="2000" baseline="0" dirty="0"/>
                        <a:t> </a:t>
                      </a:r>
                      <a:r>
                        <a:rPr lang="en-US" sz="2000" baseline="0" dirty="0" err="1"/>
                        <a:t>manusia</a:t>
                      </a:r>
                      <a:r>
                        <a:rPr lang="en-US" sz="2000" baseline="0" dirty="0"/>
                        <a:t> </a:t>
                      </a:r>
                      <a:r>
                        <a:rPr lang="en-US" sz="2000" baseline="0" dirty="0" err="1"/>
                        <a:t>dari</a:t>
                      </a:r>
                      <a:r>
                        <a:rPr lang="en-US" sz="2000" baseline="0" dirty="0"/>
                        <a:t> </a:t>
                      </a:r>
                      <a:r>
                        <a:rPr lang="en-US" sz="2000" baseline="0" dirty="0" err="1"/>
                        <a:t>segi</a:t>
                      </a:r>
                      <a:r>
                        <a:rPr lang="en-US" sz="2000" baseline="0" dirty="0"/>
                        <a:t> </a:t>
                      </a:r>
                      <a:r>
                        <a:rPr lang="en-US" sz="2000" baseline="0" dirty="0" err="1"/>
                        <a:t>lahiriahnya</a:t>
                      </a:r>
                      <a:endParaRPr lang="en-US" sz="2000" dirty="0"/>
                    </a:p>
                  </a:txBody>
                  <a:tcPr/>
                </a:tc>
                <a:tc>
                  <a:txBody>
                    <a:bodyPr/>
                    <a:lstStyle/>
                    <a:p>
                      <a:r>
                        <a:rPr lang="en-US" sz="2000" dirty="0" err="1"/>
                        <a:t>Menyangkut</a:t>
                      </a:r>
                      <a:r>
                        <a:rPr lang="en-US" sz="2000" baseline="0" dirty="0"/>
                        <a:t> </a:t>
                      </a:r>
                      <a:r>
                        <a:rPr lang="en-US" sz="2000" baseline="0" dirty="0" err="1"/>
                        <a:t>manusia</a:t>
                      </a:r>
                      <a:r>
                        <a:rPr lang="en-US" sz="2000" baseline="0" dirty="0"/>
                        <a:t> </a:t>
                      </a:r>
                      <a:r>
                        <a:rPr lang="en-US" sz="2000" baseline="0" dirty="0" err="1"/>
                        <a:t>dari</a:t>
                      </a:r>
                      <a:r>
                        <a:rPr lang="en-US" sz="2000" baseline="0" dirty="0"/>
                        <a:t> </a:t>
                      </a:r>
                      <a:r>
                        <a:rPr lang="en-US" sz="2000" baseline="0" dirty="0" err="1"/>
                        <a:t>segi</a:t>
                      </a:r>
                      <a:r>
                        <a:rPr lang="en-US" sz="2000" baseline="0" dirty="0"/>
                        <a:t> </a:t>
                      </a:r>
                      <a:r>
                        <a:rPr lang="en-US" sz="2000" baseline="0" dirty="0" err="1"/>
                        <a:t>dalam</a:t>
                      </a:r>
                      <a:endParaRPr lang="en-US" sz="2000" dirty="0"/>
                    </a:p>
                  </a:txBody>
                  <a:tcPr/>
                </a:tc>
                <a:extLst>
                  <a:ext uri="{0D108BD9-81ED-4DB2-BD59-A6C34878D82A}">
                    <a16:rowId xmlns:a16="http://schemas.microsoft.com/office/drawing/2014/main" val="10004"/>
                  </a:ext>
                </a:extLst>
              </a:tr>
            </a:tbl>
          </a:graphicData>
        </a:graphic>
      </p:graphicFrame>
    </p:spTree>
    <p:extLst>
      <p:ext uri="{BB962C8B-B14F-4D97-AF65-F5344CB8AC3E}">
        <p14:creationId xmlns:p14="http://schemas.microsoft.com/office/powerpoint/2010/main" val="3635201322"/>
      </p:ext>
    </p:extLst>
  </p:cSld>
  <p:clrMapOvr>
    <a:masterClrMapping/>
  </p:clrMapOvr>
</p:sld>
</file>

<file path=ppt/theme/theme1.xml><?xml version="1.0" encoding="utf-8"?>
<a:theme xmlns:a="http://schemas.openxmlformats.org/drawingml/2006/main" name="Parcel">
  <a:themeElements>
    <a:clrScheme name="Parcel">
      <a:dk1>
        <a:srgbClr val="000000"/>
      </a:dk1>
      <a:lt1>
        <a:srgbClr val="FFFFFF"/>
      </a:lt1>
      <a:dk2>
        <a:srgbClr val="4A5356"/>
      </a:dk2>
      <a:lt2>
        <a:srgbClr val="E8E3CE"/>
      </a:lt2>
      <a:accent1>
        <a:srgbClr val="F6A21D"/>
      </a:accent1>
      <a:accent2>
        <a:srgbClr val="9BAFB5"/>
      </a:accent2>
      <a:accent3>
        <a:srgbClr val="C96731"/>
      </a:accent3>
      <a:accent4>
        <a:srgbClr val="9CA383"/>
      </a:accent4>
      <a:accent5>
        <a:srgbClr val="87795D"/>
      </a:accent5>
      <a:accent6>
        <a:srgbClr val="A0988C"/>
      </a:accent6>
      <a:hlink>
        <a:srgbClr val="00B0F0"/>
      </a:hlink>
      <a:folHlink>
        <a:srgbClr val="738F97"/>
      </a:folHlink>
    </a:clrScheme>
    <a:fontScheme name="Parcel">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Parcel">
      <a:fillStyleLst>
        <a:solidFill>
          <a:schemeClr val="phClr"/>
        </a:solidFill>
        <a:gradFill rotWithShape="1">
          <a:gsLst>
            <a:gs pos="0">
              <a:schemeClr val="phClr">
                <a:tint val="80000"/>
                <a:satMod val="107000"/>
                <a:lumMod val="103000"/>
              </a:schemeClr>
            </a:gs>
            <a:gs pos="100000">
              <a:schemeClr val="phClr">
                <a:tint val="82000"/>
                <a:satMod val="109000"/>
                <a:lumMod val="103000"/>
              </a:schemeClr>
            </a:gs>
          </a:gsLst>
          <a:lin ang="5400000" scaled="0"/>
        </a:gradFill>
        <a:gradFill rotWithShape="1">
          <a:gsLst>
            <a:gs pos="0">
              <a:schemeClr val="phClr">
                <a:tint val="97000"/>
                <a:satMod val="100000"/>
                <a:lumMod val="102000"/>
              </a:schemeClr>
            </a:gs>
            <a:gs pos="50000">
              <a:schemeClr val="phClr">
                <a:shade val="100000"/>
                <a:satMod val="103000"/>
                <a:lumMod val="100000"/>
              </a:schemeClr>
            </a:gs>
            <a:gs pos="100000">
              <a:schemeClr val="phClr">
                <a:shade val="93000"/>
                <a:satMod val="11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effectStyle>
        <a:effectStyle>
          <a:effectLst>
            <a:outerShdw blurRad="55880" dist="15240" dir="5400000" algn="ctr" rotWithShape="0">
              <a:srgbClr val="000000">
                <a:alpha val="45000"/>
              </a:srgbClr>
            </a:outerShdw>
          </a:effectLst>
          <a:scene3d>
            <a:camera prst="orthographicFront">
              <a:rot lat="0" lon="0" rev="0"/>
            </a:camera>
            <a:lightRig rig="brightRoom" dir="tl"/>
          </a:scene3d>
          <a:sp3d prstMaterial="dkEdge">
            <a:bevelT w="0" h="0"/>
          </a:sp3d>
        </a:effectStyle>
      </a:effectStyleLst>
      <a:bgFillStyleLst>
        <a:solidFill>
          <a:schemeClr val="phClr"/>
        </a:solidFill>
        <a:solidFill>
          <a:schemeClr val="phClr">
            <a:tint val="95000"/>
            <a:satMod val="170000"/>
          </a:schemeClr>
        </a:solidFill>
        <a:gradFill rotWithShape="1">
          <a:gsLst>
            <a:gs pos="0">
              <a:schemeClr val="phClr">
                <a:tint val="97000"/>
                <a:shade val="100000"/>
                <a:satMod val="185000"/>
                <a:lumMod val="120000"/>
              </a:schemeClr>
            </a:gs>
            <a:gs pos="100000">
              <a:schemeClr val="phClr">
                <a:tint val="96000"/>
                <a:shade val="95000"/>
                <a:satMod val="215000"/>
                <a:lumMod val="80000"/>
              </a:schemeClr>
            </a:gs>
          </a:gsLst>
          <a:path path="circle">
            <a:fillToRect l="50000" t="55000" r="125000" b="100000"/>
          </a:path>
        </a:gradFill>
      </a:bgFillStyleLst>
    </a:fmtScheme>
  </a:themeElements>
  <a:objectDefaults/>
  <a:extraClrSchemeLst/>
  <a:extLst>
    <a:ext uri="{05A4C25C-085E-4340-85A3-A5531E510DB2}">
      <thm15:themeFamily xmlns:thm15="http://schemas.microsoft.com/office/thememl/2012/main" name="Parcel" id="{8BEC4385-4EB9-4D53-BFB5-0EA123736B6D}" vid="{4DB32801-28C0-48B0-8C1D-A9A58613615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{3223694A-E79F-6E4B-B5CA-0ABE9B009E8B}tf10001120</Template>
  <TotalTime>351</TotalTime>
  <Words>883</Words>
  <Application>Microsoft Macintosh PowerPoint</Application>
  <PresentationFormat>On-screen Show (4:3)</PresentationFormat>
  <Paragraphs>76</Paragraphs>
  <Slides>17</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17</vt:i4>
      </vt:variant>
    </vt:vector>
  </HeadingPairs>
  <TitlesOfParts>
    <vt:vector size="23" baseType="lpstr">
      <vt:lpstr>Arial</vt:lpstr>
      <vt:lpstr>Calibri</vt:lpstr>
      <vt:lpstr>Cambria</vt:lpstr>
      <vt:lpstr>Gill Sans MT</vt:lpstr>
      <vt:lpstr>NimbusRomNo9L</vt:lpstr>
      <vt:lpstr>Parcel</vt:lpstr>
      <vt:lpstr>I. ETIKA  PEMERINTAHAN (Arti-Peranan)</vt:lpstr>
      <vt:lpstr>PowerPoint Presentation</vt:lpstr>
      <vt:lpstr>1. ETIKA, MORAL  ETIKET, NILAI</vt:lpstr>
      <vt:lpstr>ASAL KATA ETIKA</vt:lpstr>
      <vt:lpstr>ARTI ETIKA</vt:lpstr>
      <vt:lpstr>LANJUTAN: …..ARTI ETIKA</vt:lpstr>
      <vt:lpstr>MORAL</vt:lpstr>
      <vt:lpstr>ETIKET</vt:lpstr>
      <vt:lpstr>PowerPoint Presentation</vt:lpstr>
      <vt:lpstr>NILAI</vt:lpstr>
      <vt:lpstr>NILAI-NILAI KEUTAMAAN</vt:lpstr>
      <vt:lpstr>2. TIGA PENDEKATAN ETIKA</vt:lpstr>
      <vt:lpstr>PowerPoint Presentation</vt:lpstr>
      <vt:lpstr>PowerPoint Presentation</vt:lpstr>
      <vt:lpstr>PowerPoint Presentation</vt:lpstr>
      <vt:lpstr>3. PERANAN ETIKA PEMERINTAHAN</vt:lpstr>
      <vt:lpstr>PowerPoint Presentation</vt:lpstr>
    </vt:vector>
  </TitlesOfParts>
  <LinksUpToDate>false</LinksUpToDate>
  <SharedDoc>false</SharedDoc>
  <HyperlinksChanged>false</HyperlinksChanged>
  <AppVersion>16.0010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 ETIKA  PEMERINTAHAN (Arti-Peranan)</dc:title>
  <dc:creator>LENOVO</dc:creator>
  <cp:lastModifiedBy>Microsoft Office User</cp:lastModifiedBy>
  <cp:revision>6</cp:revision>
  <dcterms:created xsi:type="dcterms:W3CDTF">2022-02-28T04:55:48Z</dcterms:created>
  <dcterms:modified xsi:type="dcterms:W3CDTF">2022-04-14T03:06:17Z</dcterms:modified>
</cp:coreProperties>
</file>